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50" r:id="rId3"/>
    <p:sldId id="345" r:id="rId4"/>
    <p:sldId id="346" r:id="rId5"/>
    <p:sldId id="349" r:id="rId6"/>
    <p:sldId id="348" r:id="rId7"/>
    <p:sldId id="351" r:id="rId8"/>
    <p:sldId id="35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4371"/>
    <a:srgbClr val="BB4643"/>
    <a:srgbClr val="BD4A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62" autoAdjust="0"/>
    <p:restoredTop sz="59911" autoAdjust="0"/>
  </p:normalViewPr>
  <p:slideViewPr>
    <p:cSldViewPr>
      <p:cViewPr varScale="1">
        <p:scale>
          <a:sx n="50" d="100"/>
          <a:sy n="50" d="100"/>
        </p:scale>
        <p:origin x="22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224" y="-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FP%20-%20Research\Thesis%202015\Thesis%20stats%201204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ofPieChart>
        <c:ofPieType val="bar"/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14"/>
        <c:splitType val="pos"/>
        <c:splitPos val="4"/>
        <c:secondPieSize val="98"/>
        <c:serLines/>
      </c:ofPieChart>
    </c:plotArea>
    <c:plotVisOnly val="1"/>
    <c:dispBlanksAs val="zero"/>
    <c:showDLblsOverMax val="0"/>
  </c:chart>
  <c:spPr>
    <a:ln>
      <a:solidFill>
        <a:srgbClr val="BD4A47"/>
      </a:solidFill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0.08775</cdr:x>
      <cdr:y>0.35592</cdr:y>
    </cdr:from>
    <cdr:to>
      <cdr:x>0.08775</cdr:x>
      <cdr:y>0.82467</cdr:y>
    </cdr:to>
    <cdr:cxnSp macro="">
      <cdr:nvCxnSpPr>
        <cdr:cNvPr id="3" name="Straight Arrow Connector 2"/>
        <cdr:cNvCxnSpPr/>
      </cdr:nvCxnSpPr>
      <cdr:spPr>
        <a:xfrm xmlns:a="http://schemas.openxmlformats.org/drawingml/2006/main" flipV="1">
          <a:off x="443276" y="1640284"/>
          <a:ext cx="0" cy="216024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0.09072</cdr:x>
      <cdr:y>0.82467</cdr:y>
    </cdr:from>
    <cdr:to>
      <cdr:x>0.93705</cdr:x>
      <cdr:y>0.82467</cdr:y>
    </cdr:to>
    <cdr:cxnSp macro="">
      <cdr:nvCxnSpPr>
        <cdr:cNvPr id="7" name="Straight Arrow Connector 6"/>
        <cdr:cNvCxnSpPr/>
      </cdr:nvCxnSpPr>
      <cdr:spPr>
        <a:xfrm xmlns:a="http://schemas.openxmlformats.org/drawingml/2006/main">
          <a:off x="443275" y="3800524"/>
          <a:ext cx="4135138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0.14967</cdr:x>
      <cdr:y>0.41842</cdr:y>
    </cdr:from>
    <cdr:to>
      <cdr:x>0.93077</cdr:x>
      <cdr:y>0.80275</cdr:y>
    </cdr:to>
    <cdr:sp macro="" textlink="">
      <cdr:nvSpPr>
        <cdr:cNvPr id="21" name="Freeform 20"/>
        <cdr:cNvSpPr/>
      </cdr:nvSpPr>
      <cdr:spPr>
        <a:xfrm xmlns:a="http://schemas.openxmlformats.org/drawingml/2006/main">
          <a:off x="731307" y="1928316"/>
          <a:ext cx="3816424" cy="1771189"/>
        </a:xfrm>
        <a:custGeom xmlns:a="http://schemas.openxmlformats.org/drawingml/2006/main">
          <a:avLst/>
          <a:gdLst>
            <a:gd name="connsiteX0" fmla="*/ 0 w 5003800"/>
            <a:gd name="connsiteY0" fmla="*/ 1905489 h 1905489"/>
            <a:gd name="connsiteX1" fmla="*/ 2578100 w 5003800"/>
            <a:gd name="connsiteY1" fmla="*/ 489 h 1905489"/>
            <a:gd name="connsiteX2" fmla="*/ 5003800 w 5003800"/>
            <a:gd name="connsiteY2" fmla="*/ 1702289 h 1905489"/>
            <a:gd name="connsiteX3" fmla="*/ 5003800 w 5003800"/>
            <a:gd name="connsiteY3" fmla="*/ 1702289 h 1905489"/>
            <a:gd name="connsiteX4" fmla="*/ 5003800 w 5003800"/>
            <a:gd name="connsiteY4" fmla="*/ 1702289 h 1905489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</a:cxnLst>
          <a:rect l="l" t="t" r="r" b="b"/>
          <a:pathLst>
            <a:path w="5003800" h="1905489">
              <a:moveTo>
                <a:pt x="0" y="1905489"/>
              </a:moveTo>
              <a:cubicBezTo>
                <a:pt x="872066" y="969922"/>
                <a:pt x="1744133" y="34356"/>
                <a:pt x="2578100" y="489"/>
              </a:cubicBezTo>
              <a:cubicBezTo>
                <a:pt x="3412067" y="-33378"/>
                <a:pt x="5003800" y="1702289"/>
                <a:pt x="5003800" y="1702289"/>
              </a:cubicBezTo>
              <a:lnTo>
                <a:pt x="5003800" y="1702289"/>
              </a:lnTo>
              <a:lnTo>
                <a:pt x="5003800" y="1702289"/>
              </a:lnTo>
            </a:path>
          </a:pathLst>
        </a:custGeom>
      </cdr:spPr>
      <cdr:style>
        <a:lnRef xmlns:a="http://schemas.openxmlformats.org/drawingml/2006/main" idx="3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2">
          <a:schemeClr val="accent3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0.34988</cdr:x>
      <cdr:y>0.86904</cdr:y>
    </cdr:from>
    <cdr:to>
      <cdr:x>0.53408</cdr:x>
      <cdr:y>0.97269</cdr:y>
    </cdr:to>
    <cdr:sp macro="" textlink="">
      <cdr:nvSpPr>
        <cdr:cNvPr id="22" name="TextBox 21"/>
        <cdr:cNvSpPr txBox="1"/>
      </cdr:nvSpPr>
      <cdr:spPr>
        <a:xfrm xmlns:a="http://schemas.openxmlformats.org/drawingml/2006/main">
          <a:off x="1709497" y="4004964"/>
          <a:ext cx="899996" cy="4776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AU" sz="1800" b="1" dirty="0" smtClean="0"/>
            <a:t>Age</a:t>
          </a:r>
          <a:endParaRPr lang="en-AU" sz="1800" b="1" dirty="0"/>
        </a:p>
      </cdr:txBody>
    </cdr:sp>
  </cdr:relSizeAnchor>
  <cdr:relSizeAnchor xmlns:cdr="http://schemas.openxmlformats.org/drawingml/2006/chartDrawing">
    <cdr:from>
      <cdr:x>0.14476</cdr:x>
      <cdr:y>0.32467</cdr:y>
    </cdr:from>
    <cdr:to>
      <cdr:x>0.38549</cdr:x>
      <cdr:y>0.42012</cdr:y>
    </cdr:to>
    <cdr:sp macro="" textlink="">
      <cdr:nvSpPr>
        <cdr:cNvPr id="23" name="TextBox 22"/>
        <cdr:cNvSpPr txBox="1"/>
      </cdr:nvSpPr>
      <cdr:spPr>
        <a:xfrm xmlns:a="http://schemas.openxmlformats.org/drawingml/2006/main">
          <a:off x="641643" y="1278948"/>
          <a:ext cx="1067026" cy="376011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accent1">
              <a:lumMod val="60000"/>
              <a:lumOff val="40000"/>
            </a:schemeClr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AU" sz="1800" b="1" i="1" dirty="0" smtClean="0">
              <a:solidFill>
                <a:schemeClr val="accent1"/>
              </a:solidFill>
            </a:rPr>
            <a:t>MySuper</a:t>
          </a:r>
          <a:endParaRPr lang="en-AU" sz="1800" b="1" i="1" dirty="0">
            <a:solidFill>
              <a:schemeClr val="accent1"/>
            </a:solidFill>
          </a:endParaRPr>
        </a:p>
      </cdr:txBody>
    </cdr:sp>
  </cdr:relSizeAnchor>
  <cdr:relSizeAnchor xmlns:cdr="http://schemas.openxmlformats.org/drawingml/2006/chartDrawing">
    <cdr:from>
      <cdr:x>0.61752</cdr:x>
      <cdr:y>0.32272</cdr:y>
    </cdr:from>
    <cdr:to>
      <cdr:x>0.96923</cdr:x>
      <cdr:y>0.42012</cdr:y>
    </cdr:to>
    <cdr:sp macro="" textlink="">
      <cdr:nvSpPr>
        <cdr:cNvPr id="24" name="TextBox 23"/>
        <cdr:cNvSpPr txBox="1"/>
      </cdr:nvSpPr>
      <cdr:spPr>
        <a:xfrm xmlns:a="http://schemas.openxmlformats.org/drawingml/2006/main">
          <a:off x="2737132" y="1271267"/>
          <a:ext cx="1558940" cy="383692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accent2">
              <a:lumMod val="75000"/>
            </a:schemeClr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AU" sz="1800" b="1" i="1" dirty="0" smtClean="0">
              <a:solidFill>
                <a:schemeClr val="accent2">
                  <a:lumMod val="75000"/>
                </a:schemeClr>
              </a:solidFill>
            </a:rPr>
            <a:t>MyRetirement</a:t>
          </a:r>
          <a:endParaRPr lang="en-AU" sz="1800" b="1" i="1" dirty="0">
            <a:solidFill>
              <a:schemeClr val="accent2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</cdr:x>
      <cdr:y>0.03125</cdr:y>
    </cdr:from>
    <cdr:to>
      <cdr:x>1</cdr:x>
      <cdr:y>0.1086</cdr:y>
    </cdr:to>
    <cdr:sp macro="" textlink="">
      <cdr:nvSpPr>
        <cdr:cNvPr id="27" name="TextBox 26"/>
        <cdr:cNvSpPr txBox="1"/>
      </cdr:nvSpPr>
      <cdr:spPr>
        <a:xfrm xmlns:a="http://schemas.openxmlformats.org/drawingml/2006/main">
          <a:off x="0" y="144016"/>
          <a:ext cx="5051787" cy="3564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AU" sz="1800" b="1" dirty="0" smtClean="0">
              <a:solidFill>
                <a:srgbClr val="00B050"/>
              </a:solidFill>
            </a:rPr>
            <a:t>Retirement Income Policy – Life cycle hypothesis </a:t>
          </a:r>
          <a:endParaRPr lang="en-AU" sz="1800" b="1" dirty="0">
            <a:solidFill>
              <a:srgbClr val="00B050"/>
            </a:solidFill>
          </a:endParaRPr>
        </a:p>
      </cdr:txBody>
    </cdr:sp>
  </cdr:relSizeAnchor>
  <cdr:relSizeAnchor xmlns:cdr="http://schemas.openxmlformats.org/drawingml/2006/chartDrawing">
    <cdr:from>
      <cdr:x>0.72228</cdr:x>
      <cdr:y>0.45407</cdr:y>
    </cdr:from>
    <cdr:to>
      <cdr:x>0.80561</cdr:x>
      <cdr:y>0.84937</cdr:y>
    </cdr:to>
    <cdr:sp macro="" textlink="">
      <cdr:nvSpPr>
        <cdr:cNvPr id="10" name="TextBox 4"/>
        <cdr:cNvSpPr txBox="1"/>
      </cdr:nvSpPr>
      <cdr:spPr>
        <a:xfrm xmlns:a="http://schemas.openxmlformats.org/drawingml/2006/main" rot="2908217">
          <a:off x="2607565" y="2382599"/>
          <a:ext cx="1557179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b="1" dirty="0" smtClean="0">
              <a:solidFill>
                <a:schemeClr val="accent2">
                  <a:lumMod val="75000"/>
                </a:schemeClr>
              </a:solidFill>
            </a:rPr>
            <a:t>Decumulation</a:t>
          </a:r>
          <a:endParaRPr lang="en-AU" b="1" dirty="0">
            <a:solidFill>
              <a:schemeClr val="accent2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0.30727</cdr:x>
      <cdr:y>0.46542</cdr:y>
    </cdr:from>
    <cdr:to>
      <cdr:x>0.39059</cdr:x>
      <cdr:y>0.86357</cdr:y>
    </cdr:to>
    <cdr:sp macro="" textlink="">
      <cdr:nvSpPr>
        <cdr:cNvPr id="11" name="TextBox 4"/>
        <cdr:cNvSpPr txBox="1"/>
      </cdr:nvSpPr>
      <cdr:spPr>
        <a:xfrm xmlns:a="http://schemas.openxmlformats.org/drawingml/2006/main" rot="18607442">
          <a:off x="762431" y="2432946"/>
          <a:ext cx="1568398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dirty="0" smtClean="0">
              <a:solidFill>
                <a:schemeClr val="accent1"/>
              </a:solidFill>
            </a:rPr>
            <a:t>Accumulation</a:t>
          </a:r>
          <a:endParaRPr lang="en-AU" dirty="0">
            <a:solidFill>
              <a:schemeClr val="accent1"/>
            </a:solidFill>
          </a:endParaRPr>
        </a:p>
      </cdr:txBody>
    </cdr:sp>
  </cdr:relSizeAnchor>
  <cdr:relSizeAnchor xmlns:cdr="http://schemas.openxmlformats.org/drawingml/2006/chartDrawing">
    <cdr:from>
      <cdr:x>0.01648</cdr:x>
      <cdr:y>0.58286</cdr:y>
    </cdr:from>
    <cdr:to>
      <cdr:x>0.06814</cdr:x>
      <cdr:y>0.66342</cdr:y>
    </cdr:to>
    <cdr:sp macro="" textlink="">
      <cdr:nvSpPr>
        <cdr:cNvPr id="12" name="TextBox 8"/>
        <cdr:cNvSpPr txBox="1"/>
      </cdr:nvSpPr>
      <cdr:spPr>
        <a:xfrm xmlns:a="http://schemas.openxmlformats.org/drawingml/2006/main">
          <a:off x="83236" y="2686126"/>
          <a:ext cx="260976" cy="37126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b="1" dirty="0" smtClean="0"/>
            <a:t>$</a:t>
          </a:r>
          <a:endParaRPr lang="en-AU" b="1" dirty="0"/>
        </a:p>
      </cdr:txBody>
    </cdr:sp>
  </cdr:relSizeAnchor>
  <cdr:relSizeAnchor xmlns:cdr="http://schemas.openxmlformats.org/drawingml/2006/chartDrawing">
    <cdr:from>
      <cdr:x>0.45917</cdr:x>
      <cdr:y>0.43203</cdr:y>
    </cdr:from>
    <cdr:to>
      <cdr:x>0.70469</cdr:x>
      <cdr:y>0.51217</cdr:y>
    </cdr:to>
    <cdr:sp macro="" textlink="">
      <cdr:nvSpPr>
        <cdr:cNvPr id="13" name="TextBox 11"/>
        <cdr:cNvSpPr txBox="1"/>
      </cdr:nvSpPr>
      <cdr:spPr>
        <a:xfrm xmlns:a="http://schemas.openxmlformats.org/drawingml/2006/main">
          <a:off x="2243475" y="1991038"/>
          <a:ext cx="1199603" cy="36932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dirty="0" smtClean="0"/>
            <a:t>Saving</a:t>
          </a:r>
          <a:endParaRPr lang="en-AU" dirty="0"/>
        </a:p>
      </cdr:txBody>
    </cdr:sp>
  </cdr:relSizeAnchor>
  <cdr:relSizeAnchor xmlns:cdr="http://schemas.openxmlformats.org/drawingml/2006/chartDrawing">
    <cdr:from>
      <cdr:x>0.11202</cdr:x>
      <cdr:y>0.83148</cdr:y>
    </cdr:from>
    <cdr:to>
      <cdr:x>0.2594</cdr:x>
      <cdr:y>0.91162</cdr:y>
    </cdr:to>
    <cdr:sp macro="" textlink="">
      <cdr:nvSpPr>
        <cdr:cNvPr id="25" name="TextBox 11"/>
        <cdr:cNvSpPr txBox="1"/>
      </cdr:nvSpPr>
      <cdr:spPr>
        <a:xfrm xmlns:a="http://schemas.openxmlformats.org/drawingml/2006/main">
          <a:off x="547331" y="3831885"/>
          <a:ext cx="720094" cy="36932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800" dirty="0" smtClean="0"/>
            <a:t>20</a:t>
          </a:r>
          <a:endParaRPr lang="en-AU" sz="1800" dirty="0"/>
        </a:p>
      </cdr:txBody>
    </cdr:sp>
  </cdr:relSizeAnchor>
  <cdr:relSizeAnchor xmlns:cdr="http://schemas.openxmlformats.org/drawingml/2006/chartDrawing">
    <cdr:from>
      <cdr:x>0.59181</cdr:x>
      <cdr:y>0.83148</cdr:y>
    </cdr:from>
    <cdr:to>
      <cdr:x>0.73918</cdr:x>
      <cdr:y>0.91162</cdr:y>
    </cdr:to>
    <cdr:sp macro="" textlink="">
      <cdr:nvSpPr>
        <cdr:cNvPr id="28" name="TextBox 11"/>
        <cdr:cNvSpPr txBox="1"/>
      </cdr:nvSpPr>
      <cdr:spPr>
        <a:xfrm xmlns:a="http://schemas.openxmlformats.org/drawingml/2006/main">
          <a:off x="2891547" y="3831885"/>
          <a:ext cx="720045" cy="36932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800" dirty="0" smtClean="0"/>
            <a:t>60-70</a:t>
          </a:r>
          <a:endParaRPr lang="en-AU" sz="1800" dirty="0"/>
        </a:p>
      </cdr:txBody>
    </cdr:sp>
  </cdr:relSizeAnchor>
  <cdr:relSizeAnchor xmlns:cdr="http://schemas.openxmlformats.org/drawingml/2006/chartDrawing">
    <cdr:from>
      <cdr:x>0.87003</cdr:x>
      <cdr:y>0.83148</cdr:y>
    </cdr:from>
    <cdr:to>
      <cdr:x>0.97729</cdr:x>
      <cdr:y>0.91162</cdr:y>
    </cdr:to>
    <cdr:sp macro="" textlink="">
      <cdr:nvSpPr>
        <cdr:cNvPr id="29" name="TextBox 11"/>
        <cdr:cNvSpPr txBox="1"/>
      </cdr:nvSpPr>
      <cdr:spPr>
        <a:xfrm xmlns:a="http://schemas.openxmlformats.org/drawingml/2006/main">
          <a:off x="4250951" y="3831885"/>
          <a:ext cx="524069" cy="36932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800" dirty="0" smtClean="0"/>
            <a:t>85</a:t>
          </a:r>
          <a:endParaRPr lang="en-AU" sz="1800" dirty="0"/>
        </a:p>
      </cdr:txBody>
    </cdr:sp>
  </cdr:relSizeAnchor>
  <cdr:relSizeAnchor xmlns:cdr="http://schemas.openxmlformats.org/drawingml/2006/chartDrawing">
    <cdr:from>
      <cdr:x>0.12403</cdr:x>
      <cdr:y>0.15662</cdr:y>
    </cdr:from>
    <cdr:to>
      <cdr:x>0.87052</cdr:x>
      <cdr:y>0.24655</cdr:y>
    </cdr:to>
    <cdr:sp macro="" textlink="">
      <cdr:nvSpPr>
        <cdr:cNvPr id="30" name="TextBox 1"/>
        <cdr:cNvSpPr txBox="1"/>
      </cdr:nvSpPr>
      <cdr:spPr>
        <a:xfrm xmlns:a="http://schemas.openxmlformats.org/drawingml/2006/main">
          <a:off x="549737" y="616942"/>
          <a:ext cx="3308808" cy="354274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accent2">
              <a:lumMod val="75000"/>
            </a:schemeClr>
          </a:solidFill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800" b="1" dirty="0" smtClean="0">
              <a:solidFill>
                <a:schemeClr val="accent2">
                  <a:lumMod val="75000"/>
                </a:schemeClr>
              </a:solidFill>
            </a:rPr>
            <a:t>Nudge Architecture – annuities?</a:t>
          </a:r>
          <a:endParaRPr lang="en-AU" sz="1800" b="1" dirty="0">
            <a:solidFill>
              <a:schemeClr val="accent2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0.51655</cdr:x>
      <cdr:y>0.35592</cdr:y>
    </cdr:from>
    <cdr:to>
      <cdr:x>0.60815</cdr:x>
      <cdr:y>0.35592</cdr:y>
    </cdr:to>
    <cdr:cxnSp macro="">
      <cdr:nvCxnSpPr>
        <cdr:cNvPr id="17" name="Straight Arrow Connector 16"/>
        <cdr:cNvCxnSpPr/>
      </cdr:nvCxnSpPr>
      <cdr:spPr>
        <a:xfrm xmlns:a="http://schemas.openxmlformats.org/drawingml/2006/main">
          <a:off x="2609494" y="1640284"/>
          <a:ext cx="462748" cy="0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2">
              <a:lumMod val="75000"/>
            </a:schemeClr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0.67216</cdr:x>
      <cdr:y>0.43474</cdr:y>
    </cdr:from>
    <cdr:to>
      <cdr:x>0.99994</cdr:x>
      <cdr:y>0.51488</cdr:y>
    </cdr:to>
    <cdr:sp macro="" textlink="">
      <cdr:nvSpPr>
        <cdr:cNvPr id="31" name="TextBox 11"/>
        <cdr:cNvSpPr txBox="1"/>
      </cdr:nvSpPr>
      <cdr:spPr>
        <a:xfrm xmlns:a="http://schemas.openxmlformats.org/drawingml/2006/main">
          <a:off x="3395604" y="2003484"/>
          <a:ext cx="1655900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dirty="0" smtClean="0"/>
            <a:t>Consumption</a:t>
          </a:r>
          <a:endParaRPr lang="en-AU" dirty="0"/>
        </a:p>
      </cdr:txBody>
    </cdr:sp>
  </cdr:relSizeAnchor>
  <cdr:relSizeAnchor xmlns:cdr="http://schemas.openxmlformats.org/drawingml/2006/chartDrawing">
    <cdr:from>
      <cdr:x>0.50111</cdr:x>
      <cdr:y>0.24655</cdr:y>
    </cdr:from>
    <cdr:to>
      <cdr:x>0.50111</cdr:x>
      <cdr:y>0.35592</cdr:y>
    </cdr:to>
    <cdr:cxnSp macro="">
      <cdr:nvCxnSpPr>
        <cdr:cNvPr id="15" name="Straight Arrow Connector 14"/>
        <cdr:cNvCxnSpPr/>
      </cdr:nvCxnSpPr>
      <cdr:spPr>
        <a:xfrm xmlns:a="http://schemas.openxmlformats.org/drawingml/2006/main">
          <a:off x="2531508" y="1136228"/>
          <a:ext cx="0" cy="504056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2">
              <a:lumMod val="75000"/>
            </a:schemeClr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0.38708</cdr:x>
      <cdr:y>0.35592</cdr:y>
    </cdr:from>
    <cdr:to>
      <cdr:x>0.51655</cdr:x>
      <cdr:y>0.35592</cdr:y>
    </cdr:to>
    <cdr:cxnSp macro="">
      <cdr:nvCxnSpPr>
        <cdr:cNvPr id="19" name="Straight Connector 18"/>
        <cdr:cNvCxnSpPr/>
      </cdr:nvCxnSpPr>
      <cdr:spPr>
        <a:xfrm xmlns:a="http://schemas.openxmlformats.org/drawingml/2006/main">
          <a:off x="1955444" y="1640284"/>
          <a:ext cx="654050" cy="0"/>
        </a:xfrm>
        <a:prstGeom xmlns:a="http://schemas.openxmlformats.org/drawingml/2006/main" prst="line">
          <a:avLst/>
        </a:prstGeom>
        <a:ln xmlns:a="http://schemas.openxmlformats.org/drawingml/2006/main" w="28575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F499C-6AA9-4C45-B842-A68984A379E8}" type="datetimeFigureOut">
              <a:rPr lang="en-AU" smtClean="0"/>
              <a:t>20/09/2021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09551-1CAC-4CAF-888C-DE46D42CC8E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88765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5E983-95CE-4E5F-9ADB-3FBF8A51BC6B}" type="datetimeFigureOut">
              <a:rPr lang="en-AU" smtClean="0"/>
              <a:t>20/09/2021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88F8D0-4359-4755-B4A2-72BCCA9955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1982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Hello,</a:t>
            </a:r>
            <a:r>
              <a:rPr lang="en-US" baseline="0" dirty="0" smtClean="0"/>
              <a:t> my name is Loretta Iskra </a:t>
            </a:r>
            <a:r>
              <a:rPr lang="en-US" baseline="0" dirty="0" smtClean="0"/>
              <a:t>and I am a PhD student with School of Business, Western Sydney University, Australia</a:t>
            </a: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This </a:t>
            </a:r>
            <a:r>
              <a:rPr lang="en-US" b="1" baseline="0" dirty="0" smtClean="0"/>
              <a:t>Australian</a:t>
            </a:r>
            <a:r>
              <a:rPr lang="en-US" baseline="0" dirty="0" smtClean="0"/>
              <a:t> study will examine retirement income product choice using quantitative research methods.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There are </a:t>
            </a:r>
            <a:r>
              <a:rPr lang="en-US" b="1" baseline="0" dirty="0" smtClean="0"/>
              <a:t>concerns</a:t>
            </a:r>
            <a:r>
              <a:rPr lang="en-US" baseline="0" dirty="0" smtClean="0"/>
              <a:t> that the use of nudge architecture to influence the selection of annuity products could be detrimental for some retirees.</a:t>
            </a:r>
            <a:endParaRPr lang="en-US" baseline="0" dirty="0" smtClean="0"/>
          </a:p>
          <a:p>
            <a:endParaRPr lang="en-AU" dirty="0" smtClean="0"/>
          </a:p>
          <a:p>
            <a:r>
              <a:rPr lang="en-AU" dirty="0" smtClean="0"/>
              <a:t>The study will provide </a:t>
            </a:r>
            <a:r>
              <a:rPr lang="en-AU" b="1" dirty="0" smtClean="0"/>
              <a:t>guidance</a:t>
            </a:r>
            <a:r>
              <a:rPr lang="en-AU" dirty="0" smtClean="0"/>
              <a:t> for</a:t>
            </a:r>
            <a:r>
              <a:rPr lang="en-AU" baseline="0" dirty="0" smtClean="0"/>
              <a:t> financial services practitioners, to understand the parameters for use of annuities, as well as to provide evidence supporting the need for careful disclosure requirements by product providers.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8F8D0-4359-4755-B4A2-72BCCA99554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6227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Australia’s retirement income policy </a:t>
            </a:r>
            <a:r>
              <a:rPr lang="en-A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 associated with </a:t>
            </a:r>
            <a:r>
              <a:rPr lang="en-A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Modigliani’s</a:t>
            </a:r>
            <a:r>
              <a:rPr lang="en-A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life-cycle theory, where the model explains that individuals choose to maintain a stable lifestyle – they save now for later.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Account-based pensions are the dominant choice for replacing wages in retirement. 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However,</a:t>
            </a:r>
            <a:r>
              <a:rPr lang="en-A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recent changes support</a:t>
            </a:r>
            <a:r>
              <a:rPr lang="en-A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nudge</a:t>
            </a:r>
            <a:r>
              <a:rPr lang="en-A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architecture to </a:t>
            </a:r>
            <a:r>
              <a:rPr lang="en-AU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provide an easy solution in decision-making – to enable the use of annuities to manage longevity risk </a:t>
            </a:r>
            <a:r>
              <a:rPr lang="en-A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retirement income product choice </a:t>
            </a:r>
            <a:r>
              <a:rPr lang="en-AU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Understanding if annuities are suitable requires </a:t>
            </a:r>
            <a:r>
              <a:rPr lang="en-A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careful</a:t>
            </a:r>
            <a:r>
              <a:rPr lang="en-AU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consideration.</a:t>
            </a:r>
            <a:endParaRPr lang="en-A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8F8D0-4359-4755-B4A2-72BCCA99554E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2478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Australia relies on an age pension, mandated super and other savings to support  their retirement income policy.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test </a:t>
            </a:r>
            <a:r>
              <a:rPr lang="en-AU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see if the need for annuities decreases</a:t>
            </a:r>
            <a:r>
              <a:rPr lang="en-AU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when investment results increase – to see if this is false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Those retirees that receive a government age </a:t>
            </a:r>
            <a:r>
              <a:rPr lang="en-A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pension</a:t>
            </a:r>
            <a:r>
              <a:rPr lang="en-AU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</a:t>
            </a:r>
            <a:r>
              <a:rPr lang="en-A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less</a:t>
            </a:r>
            <a:r>
              <a:rPr lang="en-AU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likely to need an annuity than other retirees.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age pension provides a </a:t>
            </a:r>
            <a:r>
              <a:rPr lang="en-A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proxy</a:t>
            </a:r>
            <a:r>
              <a:rPr lang="en-AU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manage longevity risk.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Theory on </a:t>
            </a:r>
            <a:r>
              <a:rPr lang="en-A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income smoothing </a:t>
            </a:r>
            <a:r>
              <a:rPr lang="en-AU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suggests that retirees prefer a consistent flow of income support to meet essentials, to manage longevity risk.</a:t>
            </a:r>
            <a:endParaRPr lang="en-A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8F8D0-4359-4755-B4A2-72BCCA99554E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9481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“As at 26 March 2021, around 2.6 million people received Age Pension, equating to over 3 in 5 (</a:t>
            </a:r>
            <a:r>
              <a:rPr lang="en-AU" b="1" dirty="0" smtClean="0"/>
              <a:t>62</a:t>
            </a:r>
            <a:r>
              <a:rPr lang="en-AU" dirty="0" smtClean="0"/>
              <a:t>%) of the population aged 65 and over.”</a:t>
            </a:r>
          </a:p>
          <a:p>
            <a:endParaRPr lang="en-AU" dirty="0" smtClean="0"/>
          </a:p>
          <a:p>
            <a:r>
              <a:rPr lang="en-AU" dirty="0" smtClean="0"/>
              <a:t>With over </a:t>
            </a:r>
            <a:r>
              <a:rPr lang="en-AU" b="1" dirty="0" smtClean="0"/>
              <a:t>35</a:t>
            </a:r>
            <a:r>
              <a:rPr lang="en-AU" dirty="0" smtClean="0"/>
              <a:t>% relying on their</a:t>
            </a:r>
            <a:r>
              <a:rPr lang="en-AU" baseline="0" dirty="0" smtClean="0"/>
              <a:t> superannuation savings.</a:t>
            </a:r>
            <a:endParaRPr lang="en-AU" dirty="0" smtClean="0"/>
          </a:p>
          <a:p>
            <a:endParaRPr lang="en-AU" baseline="0" dirty="0" smtClean="0"/>
          </a:p>
          <a:p>
            <a:r>
              <a:rPr lang="en-AU" baseline="0" dirty="0" smtClean="0"/>
              <a:t>The Australian Government </a:t>
            </a:r>
            <a:r>
              <a:rPr lang="en-AU" b="1" baseline="0" dirty="0" smtClean="0"/>
              <a:t>encourages</a:t>
            </a:r>
            <a:r>
              <a:rPr lang="en-AU" baseline="0" dirty="0" smtClean="0"/>
              <a:t> retirees to spend their savings, rather than to leave funds for their family on death.</a:t>
            </a:r>
          </a:p>
          <a:p>
            <a:endParaRPr lang="en-AU" baseline="0" dirty="0" smtClean="0"/>
          </a:p>
          <a:p>
            <a:r>
              <a:rPr lang="en-AU" baseline="0" dirty="0" smtClean="0"/>
              <a:t>Retirees tend to </a:t>
            </a:r>
            <a:r>
              <a:rPr lang="en-AU" b="1" baseline="0" dirty="0" smtClean="0"/>
              <a:t>conserve</a:t>
            </a:r>
            <a:r>
              <a:rPr lang="en-AU" baseline="0" dirty="0" smtClean="0"/>
              <a:t> their savings, in case they need to cover medical expenses, e.g. hip replacement.</a:t>
            </a:r>
          </a:p>
          <a:p>
            <a:endParaRPr lang="en-AU" baseline="0" dirty="0" smtClean="0"/>
          </a:p>
          <a:p>
            <a:r>
              <a:rPr lang="en-AU" baseline="0" dirty="0" smtClean="0"/>
              <a:t>https://www.aihw.gov.au/reports/australias-welfare/income-support-payments-for-older-people</a:t>
            </a:r>
          </a:p>
          <a:p>
            <a:r>
              <a:rPr lang="en-AU" baseline="0" dirty="0" smtClean="0"/>
              <a:t>https://www.afr.com/politics/spend-your-money-before-you-die-treasury-urges-retirees-20210720-p58bcs</a:t>
            </a:r>
          </a:p>
          <a:p>
            <a:endParaRPr lang="en-AU" baseline="0" dirty="0" smtClean="0"/>
          </a:p>
          <a:p>
            <a:endParaRPr lang="en-A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8F8D0-4359-4755-B4A2-72BCCA99554E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59701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dirty="0" smtClean="0"/>
              <a:t>The </a:t>
            </a:r>
            <a:r>
              <a:rPr lang="en-AU" b="1" baseline="0" dirty="0" smtClean="0"/>
              <a:t>objectives</a:t>
            </a:r>
            <a:r>
              <a:rPr lang="en-AU" baseline="0" dirty="0" smtClean="0"/>
              <a:t> of the research plan is to analyse retirement income scenarios and report on risk and return outcomes.</a:t>
            </a:r>
          </a:p>
          <a:p>
            <a:endParaRPr lang="en-AU" baseline="0" dirty="0" smtClean="0"/>
          </a:p>
          <a:p>
            <a:r>
              <a:rPr lang="en-AU" baseline="0" dirty="0" smtClean="0"/>
              <a:t>This will provide a </a:t>
            </a:r>
            <a:r>
              <a:rPr lang="en-AU" b="1" baseline="0" dirty="0" smtClean="0"/>
              <a:t>framework</a:t>
            </a:r>
            <a:r>
              <a:rPr lang="en-AU" baseline="0" dirty="0" smtClean="0"/>
              <a:t> to understand when annuities could be introduced for retirement income.</a:t>
            </a:r>
            <a:endParaRPr lang="en-A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8F8D0-4359-4755-B4A2-72BCCA99554E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1612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employ </a:t>
            </a:r>
            <a:r>
              <a:rPr lang="en-A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quantitative</a:t>
            </a: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methods and use </a:t>
            </a: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investment data to illustrate asset mix and risk impact.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Investment data is analysed based on the two investment options, with risk and return distributions calculated.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Different retirement income arrangements are evaluated,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UcPeriod"/>
              <a:tabLst/>
              <a:defRPr/>
            </a:pP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100% account based pension,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UcPeriod"/>
              <a:tabLst/>
              <a:defRPr/>
            </a:pP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B. 80% account based pension, 20% lifetime pension,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UcPeriod"/>
              <a:tabLst/>
              <a:defRPr/>
            </a:pP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C. 60% account based pension, 40% lifetime pension, and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UcPeriod"/>
              <a:tabLst/>
              <a:defRPr/>
            </a:pP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D. 100% lifetime pension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UcPeriod"/>
              <a:tabLst/>
              <a:defRPr/>
            </a:pPr>
            <a:endParaRPr lang="en-A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Market data is sourced from Morningstar, Count Financial (as cited by Iskra 2020), with major asset class investment performance based on relative indices:</a:t>
            </a: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Cash: Bloomberg </a:t>
            </a:r>
            <a:r>
              <a:rPr lang="en-A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AusBond</a:t>
            </a: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Bank Total Return</a:t>
            </a: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Australian Fixed Interest: Bloomberg </a:t>
            </a:r>
            <a:r>
              <a:rPr lang="en-A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AusBond</a:t>
            </a: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Composite Return</a:t>
            </a: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International Fixed Interest: Barclays Capital Global Aggregate Total Return (Hedged AUD)</a:t>
            </a: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Listed Property: FTSE EPRA / NAREIT Developed Total Return (Hedged AUD)</a:t>
            </a: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Australian Equities: S&amp;P/ASX 300 Total Return</a:t>
            </a: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International Equities: MSCI World ex-Australia</a:t>
            </a:r>
          </a:p>
          <a:p>
            <a:endParaRPr lang="en-A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Market returns are analysed with mean and standard deviation calculated for each retirement income scenario.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8F8D0-4359-4755-B4A2-72BCCA99554E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39408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Findings will enable</a:t>
            </a:r>
            <a:r>
              <a:rPr lang="en-A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better </a:t>
            </a:r>
            <a:r>
              <a:rPr lang="en-A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understanding</a:t>
            </a:r>
            <a:r>
              <a:rPr lang="en-A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of risk and return outcomes associated with retirement income product choice.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Effective </a:t>
            </a:r>
            <a:r>
              <a:rPr lang="en-A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disclosure</a:t>
            </a:r>
            <a:r>
              <a:rPr lang="en-A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requirements can ensure suitability of product choice.</a:t>
            </a:r>
            <a:endParaRPr lang="en-A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8F8D0-4359-4755-B4A2-72BCCA99554E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34356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Questions?</a:t>
            </a:r>
            <a:endParaRPr lang="en-A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8F8D0-4359-4755-B4A2-72BCCA99554E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7141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3B92D-DECE-4047-ACBD-371BE224923A}" type="datetime1">
              <a:rPr lang="en-AU" smtClean="0"/>
              <a:t>20/09/2021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ISKRA: Loretta, Academy of Financial Services Virtual Conference 21 September 2021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65C8-C414-450F-ACAC-6CC2F31E3F5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7219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4D65-06B5-4FB3-AE94-FDE23C6E12CE}" type="datetime1">
              <a:rPr lang="en-AU" smtClean="0"/>
              <a:t>20/09/2021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ISKRA: Loretta, Academy of Financial Services Virtual Conference 21 September 2021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65C8-C414-450F-ACAC-6CC2F31E3F5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7363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3D3B2-85E9-48F9-86E8-FDC4AA82748B}" type="datetime1">
              <a:rPr lang="en-AU" smtClean="0"/>
              <a:t>20/09/2021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ISKRA: Loretta, Academy of Financial Services Virtual Conference 21 September 2021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65C8-C414-450F-ACAC-6CC2F31E3F5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5806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612-713E-4BFE-9BF5-AA2050BEB9CB}" type="datetime1">
              <a:rPr lang="en-AU" smtClean="0"/>
              <a:t>20/09/2021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ISKRA: Loretta, Academy of Financial Services Virtual Conference 21 September 2021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65C8-C414-450F-ACAC-6CC2F31E3F5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250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F466E-3B23-4023-A043-9BCDEBC407E7}" type="datetime1">
              <a:rPr lang="en-AU" smtClean="0"/>
              <a:t>20/09/2021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ISKRA: Loretta, Academy of Financial Services Virtual Conference 21 September 2021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65C8-C414-450F-ACAC-6CC2F31E3F5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0082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55D3-2EA8-4F39-9DE9-0BCCFFE82548}" type="datetime1">
              <a:rPr lang="en-AU" smtClean="0"/>
              <a:t>20/09/2021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ISKRA: Loretta, Academy of Financial Services Virtual Conference 21 September 2021</a:t>
            </a: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65C8-C414-450F-ACAC-6CC2F31E3F5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9274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9CBDB-369A-4424-B6C6-3F6CDF4FB1C0}" type="datetime1">
              <a:rPr lang="en-AU" smtClean="0"/>
              <a:t>20/09/2021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ISKRA: Loretta, Academy of Financial Services Virtual Conference 21 September 2021</a:t>
            </a:r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65C8-C414-450F-ACAC-6CC2F31E3F5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282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C5758-B1B5-4FF3-A9C0-BD04D97F9199}" type="datetime1">
              <a:rPr lang="en-AU" smtClean="0"/>
              <a:t>20/09/2021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ISKRA: Loretta, Academy of Financial Services Virtual Conference 21 September 2021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65C8-C414-450F-ACAC-6CC2F31E3F5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756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BEF9B-9FFC-4EDA-9AC7-818303AAF8AC}" type="datetime1">
              <a:rPr lang="en-AU" smtClean="0"/>
              <a:t>20/09/2021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ISKRA: Loretta, Academy of Financial Services Virtual Conference 21 September 2021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65C8-C414-450F-ACAC-6CC2F31E3F5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5960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27F9-6B48-4477-941C-EBADA4B734B5}" type="datetime1">
              <a:rPr lang="en-AU" smtClean="0"/>
              <a:t>20/09/2021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ISKRA: Loretta, Academy of Financial Services Virtual Conference 21 September 2021</a:t>
            </a: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65C8-C414-450F-ACAC-6CC2F31E3F5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7186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716EF-59E7-44AA-9420-75CAF37A0472}" type="datetime1">
              <a:rPr lang="en-AU" smtClean="0"/>
              <a:t>20/09/2021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ISKRA: Loretta, Academy of Financial Services Virtual Conference 21 September 2021</a:t>
            </a: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65C8-C414-450F-ACAC-6CC2F31E3F5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2012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F4A55-D5AF-4D87-8670-DF9CA67AFE42}" type="datetime1">
              <a:rPr lang="en-AU" smtClean="0"/>
              <a:t>20/09/2021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smtClean="0"/>
              <a:t>ISKRA: Loretta, Academy of Financial Services Virtual Conference 21 September 2021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E65C8-C414-450F-ACAC-6CC2F31E3F5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373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mailto:Loretta.Iskra@gmail.co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mailto:Loretta.Iskra@gmail.co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mailto:Loretta.Iskra@gmail.co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mailto:Loretta.Iskra@gmail.co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mailto:Loretta.Iskra@gmail.co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mailto:Loretta.Iskra@gmail.com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mailto:Loretta.Iskra@gmail.com" TargetMode="External"/><Relationship Id="rId4" Type="http://schemas.openxmlformats.org/officeDocument/2006/relationships/hyperlink" Target="https://treasury.gov.au/publication/p2020-10055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5400600"/>
          </a:xfrm>
          <a:ln w="38100"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en-US" sz="2700" b="1" dirty="0" smtClean="0">
                <a:solidFill>
                  <a:srgbClr val="BB4371"/>
                </a:solidFill>
                <a:cs typeface="Montserrat"/>
              </a:rPr>
              <a:t>Title: </a:t>
            </a:r>
            <a:r>
              <a:rPr lang="en-US" sz="2700" b="1" spc="-150" dirty="0" smtClean="0">
                <a:solidFill>
                  <a:schemeClr val="accent2">
                    <a:lumMod val="75000"/>
                  </a:schemeClr>
                </a:solidFill>
                <a:cs typeface="Times New Roman"/>
              </a:rPr>
              <a:t/>
            </a:r>
            <a:br>
              <a:rPr lang="en-US" sz="2700" b="1" spc="-150" dirty="0" smtClean="0">
                <a:solidFill>
                  <a:schemeClr val="accent2">
                    <a:lumMod val="75000"/>
                  </a:schemeClr>
                </a:solidFill>
                <a:cs typeface="Times New Roman"/>
              </a:rPr>
            </a:br>
            <a:r>
              <a:rPr lang="en-AU" sz="3600" b="1" spc="-150" dirty="0">
                <a:solidFill>
                  <a:schemeClr val="tx1"/>
                </a:solidFill>
                <a:cs typeface="Times New Roman"/>
              </a:rPr>
              <a:t>Australian superannuation (pension) funds - understanding </a:t>
            </a:r>
            <a:r>
              <a:rPr lang="en-AU" sz="3600" b="1" spc="-150" dirty="0" smtClean="0">
                <a:solidFill>
                  <a:schemeClr val="tx1"/>
                </a:solidFill>
                <a:cs typeface="Times New Roman"/>
              </a:rPr>
              <a:t>the </a:t>
            </a:r>
            <a:r>
              <a:rPr lang="en-AU" sz="3600" b="1" spc="-150" dirty="0">
                <a:solidFill>
                  <a:schemeClr val="tx1"/>
                </a:solidFill>
                <a:cs typeface="Times New Roman"/>
              </a:rPr>
              <a:t>significance of retirement income product choice</a:t>
            </a:r>
            <a:r>
              <a:rPr lang="en-US" spc="-150" dirty="0" smtClean="0">
                <a:cs typeface="Times New Roman"/>
              </a:rPr>
              <a:t/>
            </a:r>
            <a:br>
              <a:rPr lang="en-US" spc="-150" dirty="0" smtClean="0">
                <a:cs typeface="Times New Roman"/>
              </a:rPr>
            </a:br>
            <a:r>
              <a:rPr lang="en-US" sz="2700" b="1" dirty="0" smtClean="0">
                <a:cs typeface="Montserrat"/>
              </a:rPr>
              <a:t/>
            </a:r>
            <a:br>
              <a:rPr lang="en-US" sz="2700" b="1" dirty="0" smtClean="0">
                <a:cs typeface="Montserrat"/>
              </a:rPr>
            </a:br>
            <a:r>
              <a:rPr lang="en-US" sz="2700" b="1" dirty="0" smtClean="0">
                <a:solidFill>
                  <a:srgbClr val="BB4371"/>
                </a:solidFill>
                <a:cs typeface="Montserrat"/>
              </a:rPr>
              <a:t>Name: </a:t>
            </a:r>
            <a:r>
              <a:rPr lang="en-US" sz="2700" b="1" dirty="0" smtClean="0">
                <a:solidFill>
                  <a:schemeClr val="accent2">
                    <a:lumMod val="75000"/>
                  </a:schemeClr>
                </a:solidFill>
                <a:cs typeface="Montserrat"/>
              </a:rPr>
              <a:t/>
            </a:r>
            <a:br>
              <a:rPr lang="en-US" sz="2700" b="1" dirty="0" smtClean="0">
                <a:solidFill>
                  <a:schemeClr val="accent2">
                    <a:lumMod val="75000"/>
                  </a:schemeClr>
                </a:solidFill>
                <a:cs typeface="Montserrat"/>
              </a:rPr>
            </a:br>
            <a:r>
              <a:rPr lang="en-US" sz="3600" b="1" dirty="0" smtClean="0">
                <a:solidFill>
                  <a:schemeClr val="tx1"/>
                </a:solidFill>
                <a:cs typeface="Montserrat"/>
              </a:rPr>
              <a:t>Loretta A ISKRA</a:t>
            </a:r>
            <a:r>
              <a:rPr lang="en-US" sz="2700" dirty="0" smtClean="0">
                <a:cs typeface="Montserrat"/>
              </a:rPr>
              <a:t/>
            </a:r>
            <a:br>
              <a:rPr lang="en-US" sz="2700" dirty="0" smtClean="0">
                <a:cs typeface="Montserrat"/>
              </a:rPr>
            </a:br>
            <a:r>
              <a:rPr lang="en-US" sz="900" dirty="0" smtClean="0">
                <a:cs typeface="Montserrat"/>
              </a:rPr>
              <a:t/>
            </a:r>
            <a:br>
              <a:rPr lang="en-US" sz="900" dirty="0" smtClean="0">
                <a:cs typeface="Montserrat"/>
              </a:rPr>
            </a:br>
            <a:r>
              <a:rPr lang="en-US" sz="1800" dirty="0" smtClean="0">
                <a:cs typeface="Montserrat"/>
              </a:rPr>
              <a:t> </a:t>
            </a:r>
            <a:r>
              <a:rPr lang="en-US" sz="2700" dirty="0" smtClean="0">
                <a:cs typeface="Montserrat"/>
              </a:rPr>
              <a:t/>
            </a:r>
            <a:br>
              <a:rPr lang="en-US" sz="2700" dirty="0" smtClean="0">
                <a:cs typeface="Montserrat"/>
              </a:rPr>
            </a:br>
            <a:r>
              <a:rPr lang="en-US" sz="2700" b="1" cap="none" dirty="0" smtClean="0">
                <a:solidFill>
                  <a:srgbClr val="BB4371"/>
                </a:solidFill>
                <a:cs typeface="Montserrat"/>
              </a:rPr>
              <a:t>Overview:</a:t>
            </a:r>
            <a:r>
              <a:rPr lang="en-US" sz="2700" cap="none" dirty="0" smtClean="0">
                <a:solidFill>
                  <a:schemeClr val="accent2">
                    <a:lumMod val="75000"/>
                  </a:schemeClr>
                </a:solidFill>
                <a:cs typeface="Montserrat"/>
              </a:rPr>
              <a:t/>
            </a:r>
            <a:br>
              <a:rPr lang="en-US" sz="2700" cap="none" dirty="0" smtClean="0">
                <a:solidFill>
                  <a:schemeClr val="accent2">
                    <a:lumMod val="75000"/>
                  </a:schemeClr>
                </a:solidFill>
                <a:cs typeface="Montserrat"/>
              </a:rPr>
            </a:br>
            <a:r>
              <a:rPr lang="en-US" sz="3600" b="1" dirty="0" smtClean="0">
                <a:solidFill>
                  <a:schemeClr val="tx1"/>
                </a:solidFill>
                <a:cs typeface="Montserrat"/>
              </a:rPr>
              <a:t>Account-based and annuity income streams</a:t>
            </a:r>
            <a:r>
              <a:rPr lang="en-US" sz="2700" dirty="0" smtClean="0">
                <a:solidFill>
                  <a:schemeClr val="tx1"/>
                </a:solidFill>
                <a:cs typeface="Montserrat"/>
              </a:rPr>
              <a:t/>
            </a:r>
            <a:br>
              <a:rPr lang="en-US" sz="2700" dirty="0" smtClean="0">
                <a:solidFill>
                  <a:schemeClr val="tx1"/>
                </a:solidFill>
                <a:cs typeface="Montserrat"/>
              </a:rPr>
            </a:br>
            <a:r>
              <a:rPr lang="en-US" sz="1800" dirty="0" smtClean="0">
                <a:solidFill>
                  <a:srgbClr val="BB4371"/>
                </a:solidFill>
                <a:cs typeface="Montserrat"/>
              </a:rPr>
              <a:t> </a:t>
            </a:r>
            <a:r>
              <a:rPr lang="en-US" sz="2700" dirty="0" smtClean="0">
                <a:solidFill>
                  <a:srgbClr val="BB4371"/>
                </a:solidFill>
                <a:cs typeface="Montserrat"/>
              </a:rPr>
              <a:t/>
            </a:r>
            <a:br>
              <a:rPr lang="en-US" sz="2700" dirty="0" smtClean="0">
                <a:solidFill>
                  <a:srgbClr val="BB4371"/>
                </a:solidFill>
                <a:cs typeface="Montserrat"/>
              </a:rPr>
            </a:br>
            <a:r>
              <a:rPr lang="en-US" sz="1800" b="1" dirty="0" smtClean="0">
                <a:solidFill>
                  <a:srgbClr val="BB4371"/>
                </a:solidFill>
                <a:cs typeface="Montserrat"/>
              </a:rPr>
              <a:t>Day and date of presentation: </a:t>
            </a:r>
            <a:r>
              <a:rPr lang="en-US" sz="1300" dirty="0" smtClean="0">
                <a:solidFill>
                  <a:schemeClr val="accent2">
                    <a:lumMod val="75000"/>
                  </a:schemeClr>
                </a:solidFill>
                <a:cs typeface="Montserrat"/>
              </a:rPr>
              <a:t/>
            </a:r>
            <a:br>
              <a:rPr lang="en-US" sz="1300" dirty="0" smtClean="0">
                <a:solidFill>
                  <a:schemeClr val="accent2">
                    <a:lumMod val="75000"/>
                  </a:schemeClr>
                </a:solidFill>
                <a:cs typeface="Montserrat"/>
              </a:rPr>
            </a:br>
            <a:r>
              <a:rPr lang="en-US" sz="2200" b="1" dirty="0" smtClean="0">
                <a:solidFill>
                  <a:schemeClr val="tx1"/>
                </a:solidFill>
                <a:cs typeface="Montserrat"/>
              </a:rPr>
              <a:t>Tuesday 21 September 2021</a:t>
            </a:r>
            <a:endParaRPr lang="en-AU" sz="2200" b="1" dirty="0">
              <a:solidFill>
                <a:schemeClr val="tx1"/>
              </a:solidFill>
            </a:endParaRPr>
          </a:p>
        </p:txBody>
      </p:sp>
      <p:pic>
        <p:nvPicPr>
          <p:cNvPr id="4" name="Picture 2" descr="F:\Removable Disk\WSU\Admin\Candidature\Presentation\WesternSydney-logo-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135" y="390319"/>
            <a:ext cx="2276475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1187624" y="2996952"/>
            <a:ext cx="6400800" cy="3096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dirty="0" smtClean="0">
              <a:solidFill>
                <a:schemeClr val="accent1">
                  <a:lumMod val="50000"/>
                </a:schemeClr>
              </a:solidFill>
              <a:cs typeface="Montserrat"/>
            </a:endParaRPr>
          </a:p>
          <a:p>
            <a:pPr algn="l"/>
            <a:endParaRPr lang="en-AU" b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725031" y="6381328"/>
            <a:ext cx="3325986" cy="365125"/>
          </a:xfrm>
        </p:spPr>
        <p:txBody>
          <a:bodyPr/>
          <a:lstStyle/>
          <a:p>
            <a:r>
              <a:rPr lang="en-AU" smtClean="0"/>
              <a:t>ISKRA: Loretta, Academy of Financial Services Virtual Conference 21 September 2021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65C8-C414-450F-ACAC-6CC2F31E3F50}" type="slidenum">
              <a:rPr lang="en-AU" smtClean="0"/>
              <a:t>1</a:t>
            </a:fld>
            <a:endParaRPr lang="en-AU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623" y="98136"/>
            <a:ext cx="3801005" cy="62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0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431" y="1124744"/>
            <a:ext cx="7772400" cy="1008112"/>
          </a:xfrm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en-US" sz="3600" b="1" spc="-150" dirty="0" smtClean="0">
                <a:solidFill>
                  <a:srgbClr val="BB4371"/>
                </a:solidFill>
                <a:cs typeface="Times New Roman" panose="02020603050405020304" pitchFamily="18" charset="0"/>
              </a:rPr>
              <a:t>Retirement Income Product Choice</a:t>
            </a:r>
            <a:r>
              <a:rPr lang="en-US" sz="3600" b="1" spc="-150" dirty="0" smtClean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/>
            </a:r>
            <a:br>
              <a:rPr lang="en-US" sz="3600" b="1" spc="-150" dirty="0" smtClean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</a:br>
            <a:r>
              <a:rPr lang="en-US" sz="2400" b="1" spc="-15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ABP, Annuities</a:t>
            </a:r>
            <a:endParaRPr lang="en-AU" sz="24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4" name="Picture 2" descr="F:\Removable Disk\WSU\Admin\Candidature\Presentation\WesternSydney-logo-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5305" y="437652"/>
            <a:ext cx="2276475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1187624" y="2996952"/>
            <a:ext cx="6400800" cy="3096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dirty="0" smtClean="0">
              <a:solidFill>
                <a:schemeClr val="accent1">
                  <a:lumMod val="50000"/>
                </a:schemeClr>
              </a:solidFill>
              <a:cs typeface="Montserrat"/>
            </a:endParaRPr>
          </a:p>
          <a:p>
            <a:pPr algn="l"/>
            <a:endParaRPr lang="en-AU" b="1" dirty="0"/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872330" y="1680817"/>
            <a:ext cx="7827071" cy="4248473"/>
          </a:xfrm>
          <a:prstGeom prst="rect">
            <a:avLst/>
          </a:prstGeom>
          <a:ln>
            <a:noFill/>
          </a:ln>
        </p:spPr>
        <p:txBody>
          <a:bodyPr vert="horz" lIns="0" tIns="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sz="2000" dirty="0" smtClean="0">
              <a:solidFill>
                <a:srgbClr val="0C2340"/>
              </a:solidFill>
              <a:latin typeface="Times New Roman"/>
              <a:cs typeface="Times New Roman"/>
            </a:endParaRP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lang="en-US" sz="2000" dirty="0" smtClean="0">
                <a:solidFill>
                  <a:srgbClr val="0C2340"/>
                </a:solidFill>
                <a:latin typeface="Times New Roman"/>
                <a:cs typeface="Times New Roman"/>
              </a:rPr>
              <a:t>   </a:t>
            </a:r>
            <a:endParaRPr lang="en-US" sz="2000" dirty="0">
              <a:solidFill>
                <a:srgbClr val="0C2340"/>
              </a:solidFill>
              <a:latin typeface="Times New Roman"/>
              <a:cs typeface="Times New Roman"/>
            </a:endParaRPr>
          </a:p>
          <a:p>
            <a:pPr algn="l">
              <a:spcBef>
                <a:spcPts val="0"/>
              </a:spcBef>
              <a:spcAft>
                <a:spcPts val="1000"/>
              </a:spcAft>
            </a:pPr>
            <a:endParaRPr lang="en-US" sz="2000" dirty="0" smtClean="0">
              <a:solidFill>
                <a:srgbClr val="0C2340"/>
              </a:solidFill>
              <a:latin typeface="Times New Roman"/>
              <a:cs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475656" y="6319235"/>
            <a:ext cx="6591757" cy="258127"/>
          </a:xfrm>
        </p:spPr>
        <p:txBody>
          <a:bodyPr/>
          <a:lstStyle/>
          <a:p>
            <a:r>
              <a:rPr lang="en-AU" dirty="0" smtClean="0">
                <a:hlinkClick r:id="rId4"/>
              </a:rPr>
              <a:t>Loretta.Iskra@gmail.com</a:t>
            </a:r>
            <a:r>
              <a:rPr lang="en-AU" dirty="0" smtClean="0"/>
              <a:t>: Academy of Financial Services Virtual Conference 21 September 2021</a:t>
            </a:r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65C8-C414-450F-ACAC-6CC2F31E3F50}" type="slidenum">
              <a:rPr lang="en-AU" smtClean="0"/>
              <a:t>2</a:t>
            </a:fld>
            <a:endParaRPr lang="en-AU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594" y="299495"/>
            <a:ext cx="3801005" cy="628738"/>
          </a:xfrm>
          <a:prstGeom prst="rect">
            <a:avLst/>
          </a:prstGeom>
        </p:spPr>
      </p:pic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1555408370"/>
              </p:ext>
            </p:extLst>
          </p:nvPr>
        </p:nvGraphicFramePr>
        <p:xfrm>
          <a:off x="2510096" y="1990065"/>
          <a:ext cx="4432459" cy="3939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47288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5" y="1109357"/>
            <a:ext cx="7772400" cy="1008112"/>
          </a:xfrm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en-US" sz="3600" b="1" spc="-150" dirty="0" smtClean="0">
                <a:solidFill>
                  <a:srgbClr val="BB4371"/>
                </a:solidFill>
                <a:cs typeface="Times New Roman" panose="02020603050405020304" pitchFamily="18" charset="0"/>
              </a:rPr>
              <a:t>Hypothesis</a:t>
            </a:r>
            <a:r>
              <a:rPr lang="en-US" sz="3600" b="1" spc="-150" dirty="0" smtClean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/>
            </a:r>
            <a:br>
              <a:rPr lang="en-US" sz="3600" b="1" spc="-150" dirty="0" smtClean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</a:br>
            <a:r>
              <a:rPr lang="en-US" sz="2400" b="1" spc="-150" dirty="0">
                <a:solidFill>
                  <a:schemeClr val="tx1"/>
                </a:solidFill>
                <a:cs typeface="Times New Roman" panose="02020603050405020304" pitchFamily="18" charset="0"/>
              </a:rPr>
              <a:t>W</a:t>
            </a:r>
            <a:r>
              <a:rPr lang="en-US" sz="2400" b="1" spc="-15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hat is expected to happen</a:t>
            </a:r>
            <a:endParaRPr lang="en-AU" sz="24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4" name="Picture 2" descr="F:\Removable Disk\WSU\Admin\Candidature\Presentation\WesternSydney-logo-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5305" y="437652"/>
            <a:ext cx="2276475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1187624" y="2996952"/>
            <a:ext cx="6400800" cy="3096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dirty="0" smtClean="0">
              <a:solidFill>
                <a:schemeClr val="accent1">
                  <a:lumMod val="50000"/>
                </a:schemeClr>
              </a:solidFill>
              <a:cs typeface="Montserrat"/>
            </a:endParaRPr>
          </a:p>
          <a:p>
            <a:pPr algn="l"/>
            <a:endParaRPr lang="en-AU" b="1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55575" y="2348880"/>
            <a:ext cx="7506205" cy="3908420"/>
          </a:xfrm>
          <a:prstGeom prst="rect">
            <a:avLst/>
          </a:prstGeom>
          <a:ln w="38100" cap="flat" cmpd="sng" algn="ctr">
            <a:noFill/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5100" b="1" dirty="0" smtClean="0">
                <a:solidFill>
                  <a:srgbClr val="BB4371"/>
                </a:solidFill>
                <a:cs typeface="Times New Roman"/>
              </a:rPr>
              <a:t>If investment results increase</a:t>
            </a:r>
            <a:r>
              <a:rPr lang="en-US" b="1" dirty="0" smtClean="0">
                <a:solidFill>
                  <a:srgbClr val="0C2340"/>
                </a:solidFill>
                <a:cs typeface="Times New Roman"/>
              </a:rPr>
              <a:t/>
            </a:r>
            <a:br>
              <a:rPr lang="en-US" b="1" dirty="0" smtClean="0">
                <a:solidFill>
                  <a:srgbClr val="0C2340"/>
                </a:solidFill>
                <a:cs typeface="Times New Roman"/>
              </a:rPr>
            </a:br>
            <a:r>
              <a:rPr lang="en-US" sz="5100" dirty="0" smtClean="0">
                <a:solidFill>
                  <a:srgbClr val="0C2340"/>
                </a:solidFill>
                <a:cs typeface="Times New Roman"/>
              </a:rPr>
              <a:t>… then the need for an annuity decreases.</a:t>
            </a:r>
          </a:p>
          <a:p>
            <a:pPr marL="571500" indent="-571500" algn="l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5100" b="1" dirty="0">
                <a:solidFill>
                  <a:srgbClr val="BB4371"/>
                </a:solidFill>
                <a:cs typeface="Times New Roman"/>
              </a:rPr>
              <a:t>If a government age pension forms part of retirement income</a:t>
            </a:r>
            <a:r>
              <a:rPr lang="en-US" sz="5400" b="1" dirty="0">
                <a:solidFill>
                  <a:srgbClr val="0C2340"/>
                </a:solidFill>
                <a:cs typeface="Times New Roman"/>
              </a:rPr>
              <a:t/>
            </a:r>
            <a:br>
              <a:rPr lang="en-US" sz="5400" b="1" dirty="0">
                <a:solidFill>
                  <a:srgbClr val="0C2340"/>
                </a:solidFill>
                <a:cs typeface="Times New Roman"/>
              </a:rPr>
            </a:br>
            <a:r>
              <a:rPr lang="en-US" sz="5100" dirty="0">
                <a:solidFill>
                  <a:srgbClr val="0C2340"/>
                </a:solidFill>
                <a:cs typeface="Times New Roman"/>
              </a:rPr>
              <a:t>… then the need for an </a:t>
            </a:r>
            <a:r>
              <a:rPr lang="en-US" sz="5100" dirty="0" smtClean="0">
                <a:solidFill>
                  <a:srgbClr val="0C2340"/>
                </a:solidFill>
                <a:cs typeface="Times New Roman"/>
              </a:rPr>
              <a:t>annuity decreases</a:t>
            </a:r>
            <a:r>
              <a:rPr lang="en-US" dirty="0">
                <a:solidFill>
                  <a:srgbClr val="0C2340"/>
                </a:solidFill>
                <a:cs typeface="Times New Roman"/>
              </a:rPr>
              <a:t>.</a:t>
            </a:r>
            <a:endParaRPr lang="en-US" sz="5100" dirty="0">
              <a:solidFill>
                <a:srgbClr val="0C2340"/>
              </a:solidFill>
              <a:cs typeface="Times New Roman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872330" y="1680817"/>
            <a:ext cx="7827071" cy="4248473"/>
          </a:xfrm>
          <a:prstGeom prst="rect">
            <a:avLst/>
          </a:prstGeom>
          <a:ln>
            <a:noFill/>
          </a:ln>
        </p:spPr>
        <p:txBody>
          <a:bodyPr vert="horz" lIns="0" tIns="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sz="2000" dirty="0" smtClean="0">
              <a:solidFill>
                <a:srgbClr val="0C2340"/>
              </a:solidFill>
              <a:latin typeface="Times New Roman"/>
              <a:cs typeface="Times New Roman"/>
            </a:endParaRP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lang="en-US" sz="2000" dirty="0" smtClean="0">
                <a:solidFill>
                  <a:srgbClr val="0C2340"/>
                </a:solidFill>
                <a:latin typeface="Times New Roman"/>
                <a:cs typeface="Times New Roman"/>
              </a:rPr>
              <a:t>   </a:t>
            </a:r>
            <a:endParaRPr lang="en-US" sz="2000" dirty="0">
              <a:solidFill>
                <a:srgbClr val="0C2340"/>
              </a:solidFill>
              <a:latin typeface="Times New Roman"/>
              <a:cs typeface="Times New Roman"/>
            </a:endParaRPr>
          </a:p>
          <a:p>
            <a:pPr algn="l">
              <a:spcBef>
                <a:spcPts val="0"/>
              </a:spcBef>
              <a:spcAft>
                <a:spcPts val="1000"/>
              </a:spcAft>
            </a:pPr>
            <a:endParaRPr lang="en-US" sz="2000" dirty="0" smtClean="0">
              <a:solidFill>
                <a:srgbClr val="0C2340"/>
              </a:solidFill>
              <a:latin typeface="Times New Roman"/>
              <a:cs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475656" y="6319235"/>
            <a:ext cx="6591757" cy="258127"/>
          </a:xfrm>
        </p:spPr>
        <p:txBody>
          <a:bodyPr/>
          <a:lstStyle/>
          <a:p>
            <a:r>
              <a:rPr lang="en-AU" dirty="0" smtClean="0">
                <a:hlinkClick r:id="rId4"/>
              </a:rPr>
              <a:t>Loretta.Iskra@gmail.com</a:t>
            </a:r>
            <a:r>
              <a:rPr lang="en-AU" dirty="0" smtClean="0"/>
              <a:t>: Academy of Financial Services Virtual Conference 21 September 2021</a:t>
            </a:r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65C8-C414-450F-ACAC-6CC2F31E3F50}" type="slidenum">
              <a:rPr lang="en-AU" smtClean="0"/>
              <a:t>3</a:t>
            </a:fld>
            <a:endParaRPr lang="en-AU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594" y="299495"/>
            <a:ext cx="3801005" cy="62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32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5" y="1109357"/>
            <a:ext cx="7772400" cy="1008112"/>
          </a:xfrm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en-US" sz="3600" b="1" spc="-150" dirty="0" smtClean="0">
                <a:solidFill>
                  <a:srgbClr val="BB4371"/>
                </a:solidFill>
                <a:cs typeface="Times New Roman" panose="02020603050405020304" pitchFamily="18" charset="0"/>
              </a:rPr>
              <a:t>Current Research Plan</a:t>
            </a:r>
            <a:r>
              <a:rPr lang="en-US" sz="3600" b="1" spc="-150" dirty="0" smtClean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/>
            </a:r>
            <a:br>
              <a:rPr lang="en-US" sz="3600" b="1" spc="-150" dirty="0" smtClean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</a:br>
            <a:r>
              <a:rPr lang="en-US" sz="2400" b="1" spc="-15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Problem</a:t>
            </a:r>
            <a:endParaRPr lang="en-AU" sz="24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4" name="Picture 2" descr="F:\Removable Disk\WSU\Admin\Candidature\Presentation\WesternSydney-logo-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5305" y="437652"/>
            <a:ext cx="2276475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1187624" y="2996952"/>
            <a:ext cx="6400800" cy="3096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dirty="0" smtClean="0">
              <a:solidFill>
                <a:schemeClr val="accent1">
                  <a:lumMod val="50000"/>
                </a:schemeClr>
              </a:solidFill>
              <a:cs typeface="Montserrat"/>
            </a:endParaRPr>
          </a:p>
          <a:p>
            <a:pPr algn="l"/>
            <a:endParaRPr lang="en-AU" b="1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55575" y="2348880"/>
            <a:ext cx="7607375" cy="3908420"/>
          </a:xfrm>
          <a:prstGeom prst="rect">
            <a:avLst/>
          </a:prstGeom>
          <a:ln w="38100" cap="flat" cmpd="sng" algn="ctr">
            <a:noFill/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600" b="1" dirty="0">
                <a:solidFill>
                  <a:srgbClr val="BB4371"/>
                </a:solidFill>
                <a:cs typeface="Times New Roman"/>
              </a:rPr>
              <a:t>Retiree income source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cs typeface="Times New Roman"/>
              </a:rPr>
              <a:t/>
            </a:r>
            <a:br>
              <a:rPr lang="en-US" sz="3600" b="1" dirty="0">
                <a:solidFill>
                  <a:schemeClr val="accent2">
                    <a:lumMod val="75000"/>
                  </a:schemeClr>
                </a:solidFill>
                <a:cs typeface="Times New Roman"/>
              </a:rPr>
            </a:br>
            <a:r>
              <a:rPr lang="en-US" sz="3600" dirty="0">
                <a:solidFill>
                  <a:srgbClr val="0C2340"/>
                </a:solidFill>
                <a:cs typeface="Times New Roman"/>
              </a:rPr>
              <a:t>… over 62% age pension</a:t>
            </a:r>
            <a:br>
              <a:rPr lang="en-US" sz="3600" dirty="0">
                <a:solidFill>
                  <a:srgbClr val="0C2340"/>
                </a:solidFill>
                <a:cs typeface="Times New Roman"/>
              </a:rPr>
            </a:br>
            <a:r>
              <a:rPr lang="en-US" sz="3600" dirty="0">
                <a:solidFill>
                  <a:srgbClr val="0C2340"/>
                </a:solidFill>
                <a:cs typeface="Times New Roman"/>
              </a:rPr>
              <a:t>… over 35% super</a:t>
            </a:r>
            <a:endParaRPr lang="en-US" sz="3600" b="1" dirty="0" smtClean="0">
              <a:solidFill>
                <a:srgbClr val="BB4371"/>
              </a:solidFill>
              <a:cs typeface="Times New Roman"/>
            </a:endParaRPr>
          </a:p>
          <a:p>
            <a:pPr marL="571500" indent="-571500" algn="l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600" b="1" dirty="0" smtClean="0">
                <a:solidFill>
                  <a:srgbClr val="BB4371"/>
                </a:solidFill>
                <a:cs typeface="Times New Roman"/>
              </a:rPr>
              <a:t>Government Age Pension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cs typeface="Times New Roman"/>
              </a:rPr>
              <a:t/>
            </a:r>
            <a:b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cs typeface="Times New Roman"/>
              </a:rPr>
            </a:br>
            <a:r>
              <a:rPr lang="en-US" sz="3600" dirty="0" smtClean="0">
                <a:solidFill>
                  <a:srgbClr val="0C2340"/>
                </a:solidFill>
                <a:cs typeface="Times New Roman"/>
              </a:rPr>
              <a:t>… proxy for managing longevity risk</a:t>
            </a:r>
          </a:p>
          <a:p>
            <a:pPr marL="1257300" indent="-361950" algn="l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3600" dirty="0" smtClean="0">
                <a:solidFill>
                  <a:srgbClr val="0C2340"/>
                </a:solidFill>
                <a:cs typeface="Times New Roman"/>
              </a:rPr>
              <a:t>Is an annuity necessary?</a:t>
            </a:r>
          </a:p>
          <a:p>
            <a:pPr algn="l">
              <a:spcAft>
                <a:spcPts val="1200"/>
              </a:spcAft>
            </a:pPr>
            <a:endParaRPr lang="en-US" sz="3600" dirty="0">
              <a:solidFill>
                <a:srgbClr val="0C2340"/>
              </a:solidFill>
              <a:cs typeface="Times New Roman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872330" y="1680817"/>
            <a:ext cx="7827071" cy="4248473"/>
          </a:xfrm>
          <a:prstGeom prst="rect">
            <a:avLst/>
          </a:prstGeom>
          <a:ln>
            <a:noFill/>
          </a:ln>
        </p:spPr>
        <p:txBody>
          <a:bodyPr vert="horz" lIns="0" tIns="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sz="2000" dirty="0" smtClean="0">
              <a:solidFill>
                <a:srgbClr val="0C2340"/>
              </a:solidFill>
              <a:latin typeface="Times New Roman"/>
              <a:cs typeface="Times New Roman"/>
            </a:endParaRP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lang="en-US" sz="2000" dirty="0" smtClean="0">
                <a:solidFill>
                  <a:srgbClr val="0C2340"/>
                </a:solidFill>
                <a:latin typeface="Times New Roman"/>
                <a:cs typeface="Times New Roman"/>
              </a:rPr>
              <a:t>   </a:t>
            </a:r>
            <a:endParaRPr lang="en-US" sz="2000" dirty="0">
              <a:solidFill>
                <a:srgbClr val="0C2340"/>
              </a:solidFill>
              <a:latin typeface="Times New Roman"/>
              <a:cs typeface="Times New Roman"/>
            </a:endParaRPr>
          </a:p>
          <a:p>
            <a:pPr algn="l">
              <a:spcBef>
                <a:spcPts val="0"/>
              </a:spcBef>
              <a:spcAft>
                <a:spcPts val="1000"/>
              </a:spcAft>
            </a:pPr>
            <a:endParaRPr lang="en-US" sz="2000" dirty="0" smtClean="0">
              <a:solidFill>
                <a:srgbClr val="0C2340"/>
              </a:solidFill>
              <a:latin typeface="Times New Roman"/>
              <a:cs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475656" y="6319235"/>
            <a:ext cx="6591757" cy="258127"/>
          </a:xfrm>
        </p:spPr>
        <p:txBody>
          <a:bodyPr/>
          <a:lstStyle/>
          <a:p>
            <a:r>
              <a:rPr lang="en-AU" dirty="0" smtClean="0">
                <a:hlinkClick r:id="rId4"/>
              </a:rPr>
              <a:t>Loretta.Iskra@gmail.com</a:t>
            </a:r>
            <a:r>
              <a:rPr lang="en-AU" dirty="0" smtClean="0"/>
              <a:t>: Academy of Financial Services Virtual Conference 21 September 2021</a:t>
            </a:r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65C8-C414-450F-ACAC-6CC2F31E3F50}" type="slidenum">
              <a:rPr lang="en-AU" smtClean="0"/>
              <a:t>4</a:t>
            </a:fld>
            <a:endParaRPr lang="en-AU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594" y="299495"/>
            <a:ext cx="3801005" cy="62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88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5" y="1109357"/>
            <a:ext cx="7772400" cy="1008112"/>
          </a:xfrm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en-US" sz="3600" b="1" spc="-150" dirty="0" smtClean="0">
                <a:solidFill>
                  <a:srgbClr val="BB4371"/>
                </a:solidFill>
                <a:cs typeface="Times New Roman" panose="02020603050405020304" pitchFamily="18" charset="0"/>
              </a:rPr>
              <a:t>Current Research Plan</a:t>
            </a:r>
            <a:r>
              <a:rPr lang="en-US" sz="3600" b="1" spc="-150" dirty="0" smtClean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/>
            </a:r>
            <a:br>
              <a:rPr lang="en-US" sz="3600" b="1" spc="-150" dirty="0" smtClean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</a:br>
            <a:r>
              <a:rPr lang="en-US" sz="2400" b="1" spc="-15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Objectives</a:t>
            </a:r>
            <a:endParaRPr lang="en-AU" sz="24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4" name="Picture 2" descr="F:\Removable Disk\WSU\Admin\Candidature\Presentation\WesternSydney-logo-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5305" y="437652"/>
            <a:ext cx="2276475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1187624" y="2996952"/>
            <a:ext cx="6400800" cy="3096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dirty="0" smtClean="0">
              <a:solidFill>
                <a:schemeClr val="accent1">
                  <a:lumMod val="50000"/>
                </a:schemeClr>
              </a:solidFill>
              <a:cs typeface="Montserrat"/>
            </a:endParaRPr>
          </a:p>
          <a:p>
            <a:pPr algn="l"/>
            <a:endParaRPr lang="en-AU" b="1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55575" y="2348880"/>
            <a:ext cx="7607375" cy="3908420"/>
          </a:xfrm>
          <a:prstGeom prst="rect">
            <a:avLst/>
          </a:prstGeom>
          <a:ln w="38100" cap="flat" cmpd="sng" algn="ctr">
            <a:noFill/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600" b="1" dirty="0" smtClean="0">
                <a:solidFill>
                  <a:srgbClr val="BB4371"/>
                </a:solidFill>
                <a:cs typeface="Times New Roman"/>
              </a:rPr>
              <a:t>Analyze retirement income scenarios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cs typeface="Times New Roman"/>
              </a:rPr>
              <a:t/>
            </a:r>
            <a:b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cs typeface="Times New Roman"/>
              </a:rPr>
            </a:br>
            <a:r>
              <a:rPr lang="en-US" sz="3600" dirty="0" smtClean="0">
                <a:solidFill>
                  <a:srgbClr val="0C2340"/>
                </a:solidFill>
                <a:cs typeface="Times New Roman"/>
              </a:rPr>
              <a:t>… to report risk and return outcomes</a:t>
            </a:r>
            <a:endParaRPr lang="en-US" sz="3600" dirty="0">
              <a:solidFill>
                <a:srgbClr val="0C2340"/>
              </a:solidFill>
              <a:cs typeface="Times New Roman"/>
            </a:endParaRPr>
          </a:p>
          <a:p>
            <a:pPr marL="1257300" indent="-361950" algn="l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3600" dirty="0" smtClean="0">
                <a:solidFill>
                  <a:srgbClr val="0C2340"/>
                </a:solidFill>
                <a:cs typeface="Times New Roman"/>
              </a:rPr>
              <a:t>to understand how annuities impact retirement income product choice </a:t>
            </a:r>
            <a:endParaRPr lang="en-US" sz="3600" dirty="0" smtClean="0">
              <a:solidFill>
                <a:srgbClr val="0C2340"/>
              </a:solidFill>
              <a:cs typeface="Times New Roman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872330" y="1680817"/>
            <a:ext cx="7827071" cy="4248473"/>
          </a:xfrm>
          <a:prstGeom prst="rect">
            <a:avLst/>
          </a:prstGeom>
          <a:ln>
            <a:noFill/>
          </a:ln>
        </p:spPr>
        <p:txBody>
          <a:bodyPr vert="horz" lIns="0" tIns="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sz="2000" dirty="0" smtClean="0">
              <a:solidFill>
                <a:srgbClr val="0C2340"/>
              </a:solidFill>
              <a:latin typeface="Times New Roman"/>
              <a:cs typeface="Times New Roman"/>
            </a:endParaRP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lang="en-US" sz="2000" dirty="0" smtClean="0">
                <a:solidFill>
                  <a:srgbClr val="0C2340"/>
                </a:solidFill>
                <a:latin typeface="Times New Roman"/>
                <a:cs typeface="Times New Roman"/>
              </a:rPr>
              <a:t>   </a:t>
            </a:r>
            <a:endParaRPr lang="en-US" sz="2000" dirty="0">
              <a:solidFill>
                <a:srgbClr val="0C2340"/>
              </a:solidFill>
              <a:latin typeface="Times New Roman"/>
              <a:cs typeface="Times New Roman"/>
            </a:endParaRPr>
          </a:p>
          <a:p>
            <a:pPr algn="l">
              <a:spcBef>
                <a:spcPts val="0"/>
              </a:spcBef>
              <a:spcAft>
                <a:spcPts val="1000"/>
              </a:spcAft>
            </a:pPr>
            <a:endParaRPr lang="en-US" sz="2000" dirty="0" smtClean="0">
              <a:solidFill>
                <a:srgbClr val="0C2340"/>
              </a:solidFill>
              <a:latin typeface="Times New Roman"/>
              <a:cs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475656" y="6319235"/>
            <a:ext cx="6591757" cy="258127"/>
          </a:xfrm>
        </p:spPr>
        <p:txBody>
          <a:bodyPr/>
          <a:lstStyle/>
          <a:p>
            <a:r>
              <a:rPr lang="en-AU" dirty="0" smtClean="0">
                <a:hlinkClick r:id="rId4"/>
              </a:rPr>
              <a:t>Loretta.Iskra@gmail.com</a:t>
            </a:r>
            <a:r>
              <a:rPr lang="en-AU" dirty="0" smtClean="0"/>
              <a:t>: Academy of Financial Services Virtual Conference 21 September 2021</a:t>
            </a:r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65C8-C414-450F-ACAC-6CC2F31E3F50}" type="slidenum">
              <a:rPr lang="en-AU" smtClean="0"/>
              <a:t>5</a:t>
            </a:fld>
            <a:endParaRPr lang="en-AU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594" y="299495"/>
            <a:ext cx="3801005" cy="62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19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5" y="1109357"/>
            <a:ext cx="7772400" cy="1008112"/>
          </a:xfrm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en-US" sz="3600" b="1" spc="-150" dirty="0" smtClean="0">
                <a:solidFill>
                  <a:srgbClr val="BB4371"/>
                </a:solidFill>
                <a:cs typeface="Times New Roman" panose="02020603050405020304" pitchFamily="18" charset="0"/>
              </a:rPr>
              <a:t>Current Research Plan</a:t>
            </a:r>
            <a:r>
              <a:rPr lang="en-US" sz="3600" b="1" spc="-150" dirty="0" smtClean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/>
            </a:r>
            <a:br>
              <a:rPr lang="en-US" sz="3600" b="1" spc="-150" dirty="0" smtClean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</a:br>
            <a:r>
              <a:rPr lang="en-US" sz="2400" b="1" spc="-15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Method</a:t>
            </a:r>
            <a:endParaRPr lang="en-AU" sz="24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4" name="Picture 2" descr="F:\Removable Disk\WSU\Admin\Candidature\Presentation\WesternSydney-logo-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5305" y="437652"/>
            <a:ext cx="2276475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1187624" y="2996952"/>
            <a:ext cx="6400800" cy="3096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dirty="0" smtClean="0">
              <a:solidFill>
                <a:schemeClr val="accent1">
                  <a:lumMod val="50000"/>
                </a:schemeClr>
              </a:solidFill>
              <a:cs typeface="Montserrat"/>
            </a:endParaRPr>
          </a:p>
          <a:p>
            <a:pPr algn="l"/>
            <a:endParaRPr lang="en-AU" b="1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55575" y="2348880"/>
            <a:ext cx="7607375" cy="3908420"/>
          </a:xfrm>
          <a:prstGeom prst="rect">
            <a:avLst/>
          </a:prstGeom>
          <a:ln w="38100" cap="flat" cmpd="sng" algn="ctr">
            <a:noFill/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600" b="1" dirty="0" smtClean="0">
                <a:solidFill>
                  <a:srgbClr val="BB4371"/>
                </a:solidFill>
                <a:cs typeface="Times New Roman"/>
              </a:rPr>
              <a:t>Quantitative </a:t>
            </a:r>
            <a:r>
              <a:rPr lang="en-US" sz="3600" b="1" dirty="0">
                <a:solidFill>
                  <a:srgbClr val="BB4371"/>
                </a:solidFill>
                <a:cs typeface="Times New Roman"/>
              </a:rPr>
              <a:t>methods using </a:t>
            </a:r>
            <a:r>
              <a:rPr lang="en-US" sz="3600" b="1" dirty="0" smtClean="0">
                <a:solidFill>
                  <a:srgbClr val="BB4371"/>
                </a:solidFill>
                <a:cs typeface="Times New Roman"/>
              </a:rPr>
              <a:t>investment data</a:t>
            </a:r>
            <a:r>
              <a:rPr lang="en-US" sz="2800" b="1" dirty="0">
                <a:solidFill>
                  <a:srgbClr val="0C2340"/>
                </a:solidFill>
                <a:cs typeface="Times New Roman"/>
              </a:rPr>
              <a:t/>
            </a:r>
            <a:br>
              <a:rPr lang="en-US" sz="2800" b="1" dirty="0">
                <a:solidFill>
                  <a:srgbClr val="0C2340"/>
                </a:solidFill>
                <a:cs typeface="Times New Roman"/>
              </a:rPr>
            </a:br>
            <a:r>
              <a:rPr lang="en-US" sz="3600" dirty="0" smtClean="0">
                <a:solidFill>
                  <a:srgbClr val="0C2340"/>
                </a:solidFill>
                <a:cs typeface="Times New Roman"/>
              </a:rPr>
              <a:t>… </a:t>
            </a:r>
            <a:r>
              <a:rPr lang="en-US" sz="3600" dirty="0" smtClean="0">
                <a:solidFill>
                  <a:srgbClr val="0C2340"/>
                </a:solidFill>
                <a:cs typeface="Times New Roman"/>
              </a:rPr>
              <a:t>to show asset mix and risk impact</a:t>
            </a:r>
            <a:endParaRPr lang="en-US" sz="3600" dirty="0" smtClean="0">
              <a:solidFill>
                <a:srgbClr val="0C2340"/>
              </a:solidFill>
              <a:cs typeface="Times New Roman"/>
            </a:endParaRPr>
          </a:p>
          <a:p>
            <a:pPr lvl="2">
              <a:spcAft>
                <a:spcPts val="600"/>
              </a:spcAft>
            </a:pPr>
            <a:endParaRPr lang="en-US" sz="2800" dirty="0" smtClean="0">
              <a:solidFill>
                <a:srgbClr val="0C2340"/>
              </a:solidFill>
              <a:cs typeface="Times New Roman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872330" y="1680817"/>
            <a:ext cx="7827071" cy="4248473"/>
          </a:xfrm>
          <a:prstGeom prst="rect">
            <a:avLst/>
          </a:prstGeom>
          <a:ln>
            <a:noFill/>
          </a:ln>
        </p:spPr>
        <p:txBody>
          <a:bodyPr vert="horz" lIns="0" tIns="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sz="2000" dirty="0" smtClean="0">
              <a:solidFill>
                <a:srgbClr val="0C2340"/>
              </a:solidFill>
              <a:latin typeface="Times New Roman"/>
              <a:cs typeface="Times New Roman"/>
            </a:endParaRP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lang="en-US" sz="2000" dirty="0" smtClean="0">
                <a:solidFill>
                  <a:srgbClr val="0C2340"/>
                </a:solidFill>
                <a:latin typeface="Times New Roman"/>
                <a:cs typeface="Times New Roman"/>
              </a:rPr>
              <a:t>   </a:t>
            </a:r>
            <a:endParaRPr lang="en-US" sz="2000" dirty="0">
              <a:solidFill>
                <a:srgbClr val="0C2340"/>
              </a:solidFill>
              <a:latin typeface="Times New Roman"/>
              <a:cs typeface="Times New Roman"/>
            </a:endParaRPr>
          </a:p>
          <a:p>
            <a:pPr algn="l">
              <a:spcBef>
                <a:spcPts val="0"/>
              </a:spcBef>
              <a:spcAft>
                <a:spcPts val="1000"/>
              </a:spcAft>
            </a:pPr>
            <a:endParaRPr lang="en-US" sz="2000" dirty="0" smtClean="0">
              <a:solidFill>
                <a:srgbClr val="0C2340"/>
              </a:solidFill>
              <a:latin typeface="Times New Roman"/>
              <a:cs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475656" y="6319235"/>
            <a:ext cx="6591757" cy="258127"/>
          </a:xfrm>
        </p:spPr>
        <p:txBody>
          <a:bodyPr/>
          <a:lstStyle/>
          <a:p>
            <a:r>
              <a:rPr lang="en-AU" dirty="0" smtClean="0">
                <a:hlinkClick r:id="rId4"/>
              </a:rPr>
              <a:t>Loretta.Iskra@gmail.com</a:t>
            </a:r>
            <a:r>
              <a:rPr lang="en-AU" dirty="0" smtClean="0"/>
              <a:t>: Academy of Financial Services Virtual Conference 21 September 2021</a:t>
            </a:r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65C8-C414-450F-ACAC-6CC2F31E3F50}" type="slidenum">
              <a:rPr lang="en-AU" smtClean="0"/>
              <a:t>6</a:t>
            </a:fld>
            <a:endParaRPr lang="en-AU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594" y="299495"/>
            <a:ext cx="3801005" cy="628738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768178"/>
              </p:ext>
            </p:extLst>
          </p:nvPr>
        </p:nvGraphicFramePr>
        <p:xfrm>
          <a:off x="1821412" y="4160060"/>
          <a:ext cx="5928905" cy="1964203"/>
        </p:xfrm>
        <a:graphic>
          <a:graphicData uri="http://schemas.openxmlformats.org/drawingml/2006/table">
            <a:tbl>
              <a:tblPr firstRow="1" firstCol="1" bandRow="1">
                <a:solidFill>
                  <a:srgbClr val="BB4371"/>
                </a:solidFill>
                <a:tableStyleId>{8A107856-5554-42FB-B03E-39F5DBC370BA}</a:tableStyleId>
              </a:tblPr>
              <a:tblGrid>
                <a:gridCol w="1976082">
                  <a:extLst>
                    <a:ext uri="{9D8B030D-6E8A-4147-A177-3AD203B41FA5}">
                      <a16:colId xmlns:a16="http://schemas.microsoft.com/office/drawing/2014/main" val="3345514891"/>
                    </a:ext>
                  </a:extLst>
                </a:gridCol>
                <a:gridCol w="2078052">
                  <a:extLst>
                    <a:ext uri="{9D8B030D-6E8A-4147-A177-3AD203B41FA5}">
                      <a16:colId xmlns:a16="http://schemas.microsoft.com/office/drawing/2014/main" val="2346241172"/>
                    </a:ext>
                  </a:extLst>
                </a:gridCol>
                <a:gridCol w="1874771">
                  <a:extLst>
                    <a:ext uri="{9D8B030D-6E8A-4147-A177-3AD203B41FA5}">
                      <a16:colId xmlns:a16="http://schemas.microsoft.com/office/drawing/2014/main" val="1736866897"/>
                    </a:ext>
                  </a:extLst>
                </a:gridCol>
              </a:tblGrid>
              <a:tr h="65473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Retirement Income Scenario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Account based pension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Lifetime pension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5237542"/>
                  </a:ext>
                </a:extLst>
              </a:tr>
              <a:tr h="327367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A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100%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3738056"/>
                  </a:ext>
                </a:extLst>
              </a:tr>
              <a:tr h="327367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B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80%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20%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636085"/>
                  </a:ext>
                </a:extLst>
              </a:tr>
              <a:tr h="327367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C</a:t>
                      </a:r>
                      <a:endParaRPr lang="en-A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AU" sz="1800" dirty="0" smtClean="0">
                          <a:effectLst/>
                        </a:rPr>
                        <a:t>60%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AU" sz="1800" dirty="0" smtClean="0">
                          <a:effectLst/>
                        </a:rPr>
                        <a:t>40%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1214471"/>
                  </a:ext>
                </a:extLst>
              </a:tr>
              <a:tr h="327367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D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 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100%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B43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8668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640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5" y="1109357"/>
            <a:ext cx="7772400" cy="1008112"/>
          </a:xfrm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en-US" sz="3600" b="1" spc="-150" dirty="0" smtClean="0">
                <a:solidFill>
                  <a:srgbClr val="BB4371"/>
                </a:solidFill>
                <a:cs typeface="Times New Roman" panose="02020603050405020304" pitchFamily="18" charset="0"/>
              </a:rPr>
              <a:t>Conclusion</a:t>
            </a:r>
            <a:r>
              <a:rPr lang="en-US" sz="3600" b="1" spc="-150" dirty="0" smtClean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/>
            </a:r>
            <a:br>
              <a:rPr lang="en-US" sz="3600" b="1" spc="-150" dirty="0" smtClean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</a:br>
            <a:r>
              <a:rPr lang="en-US" sz="2400" b="1" spc="-15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Impact</a:t>
            </a:r>
            <a:endParaRPr lang="en-AU" sz="24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4" name="Picture 2" descr="F:\Removable Disk\WSU\Admin\Candidature\Presentation\WesternSydney-logo-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5305" y="437652"/>
            <a:ext cx="2276475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1187624" y="2996952"/>
            <a:ext cx="6400800" cy="3096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dirty="0" smtClean="0">
              <a:solidFill>
                <a:schemeClr val="accent1">
                  <a:lumMod val="50000"/>
                </a:schemeClr>
              </a:solidFill>
              <a:cs typeface="Montserrat"/>
            </a:endParaRPr>
          </a:p>
          <a:p>
            <a:pPr algn="l"/>
            <a:endParaRPr lang="en-AU" b="1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55575" y="2348880"/>
            <a:ext cx="7607375" cy="3908420"/>
          </a:xfrm>
          <a:prstGeom prst="rect">
            <a:avLst/>
          </a:prstGeom>
          <a:ln w="38100" cap="flat" cmpd="sng" algn="ctr">
            <a:noFill/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600" b="1" dirty="0" smtClean="0">
                <a:solidFill>
                  <a:srgbClr val="BB4371"/>
                </a:solidFill>
                <a:cs typeface="Times New Roman"/>
              </a:rPr>
              <a:t>Framework introduced</a:t>
            </a:r>
            <a:r>
              <a:rPr lang="en-US" sz="2800" b="1" dirty="0">
                <a:solidFill>
                  <a:srgbClr val="0C2340"/>
                </a:solidFill>
                <a:cs typeface="Times New Roman"/>
              </a:rPr>
              <a:t/>
            </a:r>
            <a:br>
              <a:rPr lang="en-US" sz="2800" b="1" dirty="0">
                <a:solidFill>
                  <a:srgbClr val="0C2340"/>
                </a:solidFill>
                <a:cs typeface="Times New Roman"/>
              </a:rPr>
            </a:br>
            <a:r>
              <a:rPr lang="en-US" sz="3600" dirty="0" smtClean="0">
                <a:solidFill>
                  <a:srgbClr val="0C2340"/>
                </a:solidFill>
                <a:cs typeface="Times New Roman"/>
              </a:rPr>
              <a:t>… </a:t>
            </a:r>
            <a:r>
              <a:rPr lang="en-US" sz="3600" dirty="0" smtClean="0">
                <a:solidFill>
                  <a:srgbClr val="0C2340"/>
                </a:solidFill>
                <a:cs typeface="Times New Roman"/>
              </a:rPr>
              <a:t>to guide in the selection of annuities for retirement income product arrangements</a:t>
            </a:r>
            <a:endParaRPr lang="en-US" sz="3600" dirty="0" smtClean="0">
              <a:solidFill>
                <a:srgbClr val="0C2340"/>
              </a:solidFill>
              <a:cs typeface="Times New Roman"/>
            </a:endParaRPr>
          </a:p>
          <a:p>
            <a:pPr lvl="2">
              <a:spcAft>
                <a:spcPts val="600"/>
              </a:spcAft>
            </a:pPr>
            <a:endParaRPr lang="en-US" sz="2800" dirty="0" smtClean="0">
              <a:solidFill>
                <a:srgbClr val="0C2340"/>
              </a:solidFill>
              <a:cs typeface="Times New Roman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872330" y="1680817"/>
            <a:ext cx="7827071" cy="4248473"/>
          </a:xfrm>
          <a:prstGeom prst="rect">
            <a:avLst/>
          </a:prstGeom>
          <a:ln>
            <a:noFill/>
          </a:ln>
        </p:spPr>
        <p:txBody>
          <a:bodyPr vert="horz" lIns="0" tIns="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sz="2000" dirty="0" smtClean="0">
              <a:solidFill>
                <a:srgbClr val="0C2340"/>
              </a:solidFill>
              <a:latin typeface="Times New Roman"/>
              <a:cs typeface="Times New Roman"/>
            </a:endParaRP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lang="en-US" sz="2000" dirty="0" smtClean="0">
                <a:solidFill>
                  <a:srgbClr val="0C2340"/>
                </a:solidFill>
                <a:latin typeface="Times New Roman"/>
                <a:cs typeface="Times New Roman"/>
              </a:rPr>
              <a:t>   </a:t>
            </a:r>
            <a:endParaRPr lang="en-US" sz="2000" dirty="0">
              <a:solidFill>
                <a:srgbClr val="0C2340"/>
              </a:solidFill>
              <a:latin typeface="Times New Roman"/>
              <a:cs typeface="Times New Roman"/>
            </a:endParaRPr>
          </a:p>
          <a:p>
            <a:pPr algn="l">
              <a:spcBef>
                <a:spcPts val="0"/>
              </a:spcBef>
              <a:spcAft>
                <a:spcPts val="1000"/>
              </a:spcAft>
            </a:pPr>
            <a:endParaRPr lang="en-US" sz="2000" dirty="0" smtClean="0">
              <a:solidFill>
                <a:srgbClr val="0C2340"/>
              </a:solidFill>
              <a:latin typeface="Times New Roman"/>
              <a:cs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475656" y="6319235"/>
            <a:ext cx="6591757" cy="258127"/>
          </a:xfrm>
        </p:spPr>
        <p:txBody>
          <a:bodyPr/>
          <a:lstStyle/>
          <a:p>
            <a:r>
              <a:rPr lang="en-AU" dirty="0" smtClean="0">
                <a:hlinkClick r:id="rId4"/>
              </a:rPr>
              <a:t>Loretta.Iskra@gmail.com</a:t>
            </a:r>
            <a:r>
              <a:rPr lang="en-AU" dirty="0" smtClean="0"/>
              <a:t>: Academy of Financial Services Virtual Conference 21 September 2021</a:t>
            </a:r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65C8-C414-450F-ACAC-6CC2F31E3F50}" type="slidenum">
              <a:rPr lang="en-AU" smtClean="0"/>
              <a:t>7</a:t>
            </a:fld>
            <a:endParaRPr lang="en-AU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594" y="299495"/>
            <a:ext cx="3801005" cy="62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51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5" y="1109357"/>
            <a:ext cx="7772400" cy="1008112"/>
          </a:xfrm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en-US" sz="3600" b="1" spc="-150" dirty="0" smtClean="0">
                <a:solidFill>
                  <a:srgbClr val="BB4371"/>
                </a:solidFill>
                <a:cs typeface="Times New Roman" panose="02020603050405020304" pitchFamily="18" charset="0"/>
              </a:rPr>
              <a:t>References</a:t>
            </a:r>
            <a:r>
              <a:rPr lang="en-US" sz="3600" b="1" spc="-150" dirty="0" smtClean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/>
            </a:r>
            <a:br>
              <a:rPr lang="en-US" sz="3600" b="1" spc="-150" dirty="0" smtClean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</a:br>
            <a:r>
              <a:rPr lang="en-US" sz="2400" b="1" spc="-15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Key</a:t>
            </a:r>
            <a:endParaRPr lang="en-AU" sz="24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4" name="Picture 2" descr="F:\Removable Disk\WSU\Admin\Candidature\Presentation\WesternSydney-logo-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5305" y="437652"/>
            <a:ext cx="2276475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1187624" y="2996952"/>
            <a:ext cx="6400800" cy="3096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dirty="0" smtClean="0">
              <a:solidFill>
                <a:schemeClr val="accent1">
                  <a:lumMod val="50000"/>
                </a:schemeClr>
              </a:solidFill>
              <a:cs typeface="Montserrat"/>
            </a:endParaRPr>
          </a:p>
          <a:p>
            <a:pPr algn="l"/>
            <a:endParaRPr lang="en-AU" b="1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55575" y="2348880"/>
            <a:ext cx="7607375" cy="3908420"/>
          </a:xfrm>
          <a:prstGeom prst="rect">
            <a:avLst/>
          </a:prstGeom>
          <a:ln w="38100" cap="flat" cmpd="sng" algn="ctr">
            <a:noFill/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srgbClr val="BB4371"/>
                </a:solidFill>
                <a:cs typeface="Times New Roman"/>
              </a:rPr>
              <a:t>Australian Government 2020, </a:t>
            </a:r>
            <a:r>
              <a:rPr lang="en-US" sz="2400" dirty="0" smtClean="0">
                <a:solidFill>
                  <a:srgbClr val="0C2340"/>
                </a:solidFill>
                <a:cs typeface="Times New Roman"/>
              </a:rPr>
              <a:t>‘</a:t>
            </a:r>
            <a:r>
              <a:rPr lang="en-US" sz="2400" dirty="0" smtClean="0">
                <a:solidFill>
                  <a:srgbClr val="0C2340"/>
                </a:solidFill>
                <a:cs typeface="Times New Roman"/>
              </a:rPr>
              <a:t>Retirement </a:t>
            </a:r>
            <a:r>
              <a:rPr lang="en-US" sz="2400" dirty="0">
                <a:solidFill>
                  <a:srgbClr val="0C2340"/>
                </a:solidFill>
                <a:cs typeface="Times New Roman"/>
              </a:rPr>
              <a:t>Income </a:t>
            </a:r>
            <a:r>
              <a:rPr lang="en-US" sz="2400" dirty="0" smtClean="0">
                <a:solidFill>
                  <a:srgbClr val="0C2340"/>
                </a:solidFill>
                <a:cs typeface="Times New Roman"/>
              </a:rPr>
              <a:t>‘Review”,</a:t>
            </a:r>
            <a:r>
              <a:rPr lang="en-US" sz="2000" dirty="0" smtClean="0">
                <a:solidFill>
                  <a:srgbClr val="0C2340"/>
                </a:solidFill>
                <a:cs typeface="Times New Roman"/>
              </a:rPr>
              <a:t> </a:t>
            </a:r>
            <a:r>
              <a:rPr lang="en-US" sz="2000" dirty="0">
                <a:solidFill>
                  <a:srgbClr val="0C2340"/>
                </a:solidFill>
                <a:cs typeface="Times New Roman"/>
                <a:hlinkClick r:id="rId4"/>
              </a:rPr>
              <a:t>https://</a:t>
            </a:r>
            <a:r>
              <a:rPr lang="en-US" sz="2000" dirty="0" smtClean="0">
                <a:solidFill>
                  <a:srgbClr val="0C2340"/>
                </a:solidFill>
                <a:cs typeface="Times New Roman"/>
                <a:hlinkClick r:id="rId4"/>
              </a:rPr>
              <a:t>treasury.gov.au/publication/p2020-100554</a:t>
            </a:r>
            <a:endParaRPr lang="en-US" sz="2000" dirty="0" smtClean="0">
              <a:solidFill>
                <a:srgbClr val="0C2340"/>
              </a:solidFill>
              <a:cs typeface="Times New Roman"/>
            </a:endParaRPr>
          </a:p>
          <a:p>
            <a:pPr marL="571500" indent="-571500" algn="l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srgbClr val="BB4371"/>
                </a:solidFill>
                <a:cs typeface="Times New Roman"/>
              </a:rPr>
              <a:t>Iskra, L (ed.) 2020, </a:t>
            </a:r>
            <a:r>
              <a:rPr lang="en-US" sz="2400" dirty="0" smtClean="0">
                <a:solidFill>
                  <a:schemeClr val="tx1"/>
                </a:solidFill>
                <a:cs typeface="Times New Roman"/>
              </a:rPr>
              <a:t>Australian Master Financial Planning Guide 2020/2021, 23rd </a:t>
            </a:r>
            <a:r>
              <a:rPr lang="en-US" sz="2400" dirty="0" err="1" smtClean="0">
                <a:solidFill>
                  <a:schemeClr val="tx1"/>
                </a:solidFill>
                <a:cs typeface="Times New Roman"/>
              </a:rPr>
              <a:t>edn</a:t>
            </a:r>
            <a:r>
              <a:rPr lang="en-US" sz="2400" dirty="0" smtClean="0">
                <a:solidFill>
                  <a:schemeClr val="tx1"/>
                </a:solidFill>
                <a:cs typeface="Times New Roman"/>
              </a:rPr>
              <a:t>, Chapter 9  Investment, Wolters Kluwer, Sydney.</a:t>
            </a:r>
          </a:p>
          <a:p>
            <a:pPr marL="571500" indent="-571500" algn="l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srgbClr val="BB4371"/>
                </a:solidFill>
                <a:cs typeface="Times New Roman"/>
              </a:rPr>
              <a:t>Modigliani, F and Ando, A 1963, </a:t>
            </a:r>
            <a:r>
              <a:rPr lang="en-AU" sz="2400" dirty="0" smtClean="0">
                <a:solidFill>
                  <a:srgbClr val="0C2340"/>
                </a:solidFill>
                <a:cs typeface="Times New Roman"/>
              </a:rPr>
              <a:t>The “life cycle” hypothesis of savings: Aggregate implications and tests, </a:t>
            </a:r>
            <a:r>
              <a:rPr lang="en-AU" sz="2400" i="1" dirty="0" smtClean="0">
                <a:solidFill>
                  <a:srgbClr val="0C2340"/>
                </a:solidFill>
                <a:cs typeface="Times New Roman"/>
              </a:rPr>
              <a:t>The American Economic Review</a:t>
            </a:r>
          </a:p>
          <a:p>
            <a:pPr marL="571500" indent="-571500" algn="l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b="1" dirty="0" err="1" smtClean="0">
                <a:solidFill>
                  <a:srgbClr val="BB4371"/>
                </a:solidFill>
                <a:cs typeface="Times New Roman"/>
              </a:rPr>
              <a:t>Thaler</a:t>
            </a:r>
            <a:r>
              <a:rPr lang="en-US" sz="2400" b="1" dirty="0" smtClean="0">
                <a:solidFill>
                  <a:srgbClr val="BB4371"/>
                </a:solidFill>
                <a:cs typeface="Times New Roman"/>
              </a:rPr>
              <a:t>, R H &amp; </a:t>
            </a:r>
            <a:r>
              <a:rPr lang="en-US" sz="2400" b="1" dirty="0" err="1" smtClean="0">
                <a:solidFill>
                  <a:srgbClr val="BB4371"/>
                </a:solidFill>
                <a:cs typeface="Times New Roman"/>
              </a:rPr>
              <a:t>Sunstein</a:t>
            </a:r>
            <a:r>
              <a:rPr lang="en-US" sz="2400" b="1" dirty="0" smtClean="0">
                <a:solidFill>
                  <a:srgbClr val="BB4371"/>
                </a:solidFill>
                <a:cs typeface="Times New Roman"/>
              </a:rPr>
              <a:t>, C R 2008, </a:t>
            </a:r>
            <a:r>
              <a:rPr lang="en-AU" sz="2400" i="1" dirty="0" smtClean="0">
                <a:solidFill>
                  <a:srgbClr val="0C2340"/>
                </a:solidFill>
                <a:cs typeface="Times New Roman"/>
              </a:rPr>
              <a:t>Nudge: Improving Decisions about Health, Wealth and Happiness</a:t>
            </a:r>
            <a:r>
              <a:rPr lang="en-AU" sz="2400" dirty="0" smtClean="0">
                <a:solidFill>
                  <a:srgbClr val="0C2340"/>
                </a:solidFill>
                <a:cs typeface="Times New Roman"/>
              </a:rPr>
              <a:t>, Yale University Press. </a:t>
            </a:r>
            <a:endParaRPr lang="en-US" sz="2000" dirty="0" smtClean="0">
              <a:solidFill>
                <a:srgbClr val="0C2340"/>
              </a:solidFill>
              <a:cs typeface="Times New Roman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872330" y="1680817"/>
            <a:ext cx="7827071" cy="4248473"/>
          </a:xfrm>
          <a:prstGeom prst="rect">
            <a:avLst/>
          </a:prstGeom>
          <a:ln>
            <a:noFill/>
          </a:ln>
        </p:spPr>
        <p:txBody>
          <a:bodyPr vert="horz" lIns="0" tIns="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sz="2000" dirty="0" smtClean="0">
              <a:solidFill>
                <a:srgbClr val="0C2340"/>
              </a:solidFill>
              <a:latin typeface="Times New Roman"/>
              <a:cs typeface="Times New Roman"/>
            </a:endParaRP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lang="en-US" sz="2000" dirty="0" smtClean="0">
                <a:solidFill>
                  <a:srgbClr val="0C2340"/>
                </a:solidFill>
                <a:latin typeface="Times New Roman"/>
                <a:cs typeface="Times New Roman"/>
              </a:rPr>
              <a:t>   </a:t>
            </a:r>
            <a:endParaRPr lang="en-US" sz="2000" dirty="0">
              <a:solidFill>
                <a:srgbClr val="0C2340"/>
              </a:solidFill>
              <a:latin typeface="Times New Roman"/>
              <a:cs typeface="Times New Roman"/>
            </a:endParaRPr>
          </a:p>
          <a:p>
            <a:pPr algn="l">
              <a:spcBef>
                <a:spcPts val="0"/>
              </a:spcBef>
              <a:spcAft>
                <a:spcPts val="1000"/>
              </a:spcAft>
            </a:pPr>
            <a:endParaRPr lang="en-US" sz="2000" dirty="0" smtClean="0">
              <a:solidFill>
                <a:srgbClr val="0C2340"/>
              </a:solidFill>
              <a:latin typeface="Times New Roman"/>
              <a:cs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475656" y="6319235"/>
            <a:ext cx="6591757" cy="258127"/>
          </a:xfrm>
        </p:spPr>
        <p:txBody>
          <a:bodyPr/>
          <a:lstStyle/>
          <a:p>
            <a:r>
              <a:rPr lang="en-AU" dirty="0" smtClean="0">
                <a:hlinkClick r:id="rId5"/>
              </a:rPr>
              <a:t>Loretta.Iskra@gmail.com</a:t>
            </a:r>
            <a:r>
              <a:rPr lang="en-AU" dirty="0" smtClean="0"/>
              <a:t>: Academy of Financial Services Virtual Conference 21 September 2021</a:t>
            </a:r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65C8-C414-450F-ACAC-6CC2F31E3F50}" type="slidenum">
              <a:rPr lang="en-AU" smtClean="0"/>
              <a:t>8</a:t>
            </a:fld>
            <a:endParaRPr lang="en-AU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594" y="299495"/>
            <a:ext cx="3801005" cy="62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96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12387</TotalTime>
  <Words>1066</Words>
  <Application>Microsoft Office PowerPoint</Application>
  <PresentationFormat>On-screen Show (4:3)</PresentationFormat>
  <Paragraphs>146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Montserrat</vt:lpstr>
      <vt:lpstr>Times New Roman</vt:lpstr>
      <vt:lpstr>Wingdings</vt:lpstr>
      <vt:lpstr>Office Theme</vt:lpstr>
      <vt:lpstr>Title:  Australian superannuation (pension) funds - understanding the significance of retirement income product choice  Name:  Loretta A ISKRA    Overview: Account-based and annuity income streams   Day and date of presentation:  Tuesday 21 September 2021</vt:lpstr>
      <vt:lpstr>Retirement Income Product Choice ABP, Annuities</vt:lpstr>
      <vt:lpstr>Hypothesis What is expected to happen</vt:lpstr>
      <vt:lpstr>Current Research Plan Problem</vt:lpstr>
      <vt:lpstr>Current Research Plan Objectives</vt:lpstr>
      <vt:lpstr>Current Research Plan Method</vt:lpstr>
      <vt:lpstr>Conclusion Impact</vt:lpstr>
      <vt:lpstr>References Key</vt:lpstr>
    </vt:vector>
  </TitlesOfParts>
  <Company>University of Wollongong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MyRetirement:  market and servicing costs  – lifting the veil of disengagement</dc:title>
  <dc:creator>Loretta Iskra</dc:creator>
  <cp:lastModifiedBy>Loretta Iskra</cp:lastModifiedBy>
  <cp:revision>195</cp:revision>
  <dcterms:created xsi:type="dcterms:W3CDTF">2019-03-15T02:52:54Z</dcterms:created>
  <dcterms:modified xsi:type="dcterms:W3CDTF">2021-09-21T13:31:15Z</dcterms:modified>
</cp:coreProperties>
</file>