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607" r:id="rId2"/>
    <p:sldId id="608" r:id="rId3"/>
    <p:sldId id="610" r:id="rId4"/>
    <p:sldId id="611" r:id="rId5"/>
    <p:sldId id="612" r:id="rId6"/>
    <p:sldId id="613" r:id="rId7"/>
    <p:sldId id="614" r:id="rId8"/>
    <p:sldId id="615" r:id="rId9"/>
    <p:sldId id="616" r:id="rId10"/>
    <p:sldId id="617" r:id="rId11"/>
    <p:sldId id="618" r:id="rId12"/>
    <p:sldId id="621" r:id="rId13"/>
    <p:sldId id="619" r:id="rId14"/>
    <p:sldId id="622" r:id="rId15"/>
    <p:sldId id="623" r:id="rId16"/>
    <p:sldId id="624" r:id="rId17"/>
    <p:sldId id="625" r:id="rId18"/>
    <p:sldId id="626" r:id="rId19"/>
    <p:sldId id="627" r:id="rId20"/>
    <p:sldId id="628" r:id="rId21"/>
    <p:sldId id="629" r:id="rId22"/>
    <p:sldId id="630" r:id="rId23"/>
    <p:sldId id="631" r:id="rId24"/>
    <p:sldId id="632" r:id="rId25"/>
  </p:sldIdLst>
  <p:sldSz cx="9144000" cy="6858000" type="screen4x3"/>
  <p:notesSz cx="6954838" cy="93091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6" autoAdjust="0"/>
    <p:restoredTop sz="94580" autoAdjust="0"/>
  </p:normalViewPr>
  <p:slideViewPr>
    <p:cSldViewPr>
      <p:cViewPr varScale="1">
        <p:scale>
          <a:sx n="90" d="100"/>
          <a:sy n="90" d="100"/>
        </p:scale>
        <p:origin x="76" y="9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Figure 1</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Mean LongTerm-Debt-to-Total Assets (LTD/TA) Ratios for Firms with Upgrades by</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 Pre-Change  Rating and Quarter Across Each of Eight Quarters Prior and Subsequent</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to the  Ratings Change Process (Q0): Without Prior Credit Watch Placements</a:t>
            </a:r>
            <a:endParaRPr lang="en-US" sz="1200">
              <a:effectLst/>
            </a:endParaRPr>
          </a:p>
        </c:rich>
      </c:tx>
      <c:layout>
        <c:manualLayout>
          <c:xMode val="edge"/>
          <c:yMode val="edge"/>
          <c:x val="0.14091346153846157"/>
          <c:y val="1.17548276166871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LTDTA!$E$51</c:f>
              <c:strCache>
                <c:ptCount val="1"/>
                <c:pt idx="0">
                  <c:v>AA</c:v>
                </c:pt>
              </c:strCache>
            </c:strRef>
          </c:tx>
          <c:spPr>
            <a:ln w="28575" cap="rnd">
              <a:solidFill>
                <a:srgbClr val="C00000"/>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LTDTA!$E$52:$E$68</c:f>
              <c:numCache>
                <c:formatCode>General</c:formatCode>
                <c:ptCount val="17"/>
                <c:pt idx="0">
                  <c:v>0.14050000000000001</c:v>
                </c:pt>
                <c:pt idx="1">
                  <c:v>0.1384</c:v>
                </c:pt>
                <c:pt idx="2">
                  <c:v>0.13730000000000001</c:v>
                </c:pt>
                <c:pt idx="3">
                  <c:v>0.14330000000000001</c:v>
                </c:pt>
                <c:pt idx="4">
                  <c:v>0.13689999999999999</c:v>
                </c:pt>
                <c:pt idx="5">
                  <c:v>0.13450000000000001</c:v>
                </c:pt>
                <c:pt idx="6">
                  <c:v>0.13370000000000001</c:v>
                </c:pt>
                <c:pt idx="7">
                  <c:v>0.13270000000000001</c:v>
                </c:pt>
                <c:pt idx="8">
                  <c:v>0.13320000000000001</c:v>
                </c:pt>
                <c:pt idx="9">
                  <c:v>0.13830000000000001</c:v>
                </c:pt>
                <c:pt idx="10">
                  <c:v>0.14749999999999999</c:v>
                </c:pt>
                <c:pt idx="11">
                  <c:v>0.1489</c:v>
                </c:pt>
                <c:pt idx="12">
                  <c:v>0.15359999999999999</c:v>
                </c:pt>
                <c:pt idx="13">
                  <c:v>0.15409999999999999</c:v>
                </c:pt>
                <c:pt idx="14">
                  <c:v>0.15509999999999999</c:v>
                </c:pt>
                <c:pt idx="15">
                  <c:v>0.15690000000000001</c:v>
                </c:pt>
                <c:pt idx="16">
                  <c:v>0.15559999999999999</c:v>
                </c:pt>
              </c:numCache>
            </c:numRef>
          </c:val>
          <c:smooth val="0"/>
          <c:extLst>
            <c:ext xmlns:c16="http://schemas.microsoft.com/office/drawing/2014/chart" uri="{C3380CC4-5D6E-409C-BE32-E72D297353CC}">
              <c16:uniqueId val="{00000000-6EBC-41A6-9FBD-DEF80F477663}"/>
            </c:ext>
          </c:extLst>
        </c:ser>
        <c:ser>
          <c:idx val="3"/>
          <c:order val="1"/>
          <c:tx>
            <c:strRef>
              <c:f>LTDTA!$F$51</c:f>
              <c:strCache>
                <c:ptCount val="1"/>
                <c:pt idx="0">
                  <c:v>AA-</c:v>
                </c:pt>
              </c:strCache>
            </c:strRef>
          </c:tx>
          <c:spPr>
            <a:ln w="28575" cap="rnd">
              <a:solidFill>
                <a:srgbClr val="C00000"/>
              </a:solidFill>
              <a:prstDash val="sysDash"/>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LTDTA!$F$52:$F$68</c:f>
              <c:numCache>
                <c:formatCode>General</c:formatCode>
                <c:ptCount val="17"/>
                <c:pt idx="0">
                  <c:v>0.15679999999999999</c:v>
                </c:pt>
                <c:pt idx="1">
                  <c:v>0.15310000000000001</c:v>
                </c:pt>
                <c:pt idx="2">
                  <c:v>0.153</c:v>
                </c:pt>
                <c:pt idx="3">
                  <c:v>0.14979999999999999</c:v>
                </c:pt>
                <c:pt idx="4">
                  <c:v>0.15010000000000001</c:v>
                </c:pt>
                <c:pt idx="5">
                  <c:v>0.1361</c:v>
                </c:pt>
                <c:pt idx="6">
                  <c:v>0.14410000000000001</c:v>
                </c:pt>
                <c:pt idx="7">
                  <c:v>0.1391</c:v>
                </c:pt>
                <c:pt idx="8">
                  <c:v>0.1484</c:v>
                </c:pt>
                <c:pt idx="9">
                  <c:v>0.13730000000000001</c:v>
                </c:pt>
                <c:pt idx="10">
                  <c:v>0.14119999999999999</c:v>
                </c:pt>
                <c:pt idx="11">
                  <c:v>0.1421</c:v>
                </c:pt>
                <c:pt idx="12">
                  <c:v>0.14729999999999999</c:v>
                </c:pt>
                <c:pt idx="13">
                  <c:v>0.14580000000000001</c:v>
                </c:pt>
                <c:pt idx="14">
                  <c:v>0.1522</c:v>
                </c:pt>
                <c:pt idx="15">
                  <c:v>0.15509999999999999</c:v>
                </c:pt>
                <c:pt idx="16">
                  <c:v>0.16020000000000001</c:v>
                </c:pt>
              </c:numCache>
            </c:numRef>
          </c:val>
          <c:smooth val="0"/>
          <c:extLst>
            <c:ext xmlns:c16="http://schemas.microsoft.com/office/drawing/2014/chart" uri="{C3380CC4-5D6E-409C-BE32-E72D297353CC}">
              <c16:uniqueId val="{00000001-6EBC-41A6-9FBD-DEF80F477663}"/>
            </c:ext>
          </c:extLst>
        </c:ser>
        <c:ser>
          <c:idx val="4"/>
          <c:order val="2"/>
          <c:tx>
            <c:strRef>
              <c:f>LTDTA!$G$51</c:f>
              <c:strCache>
                <c:ptCount val="1"/>
                <c:pt idx="0">
                  <c:v>A+</c:v>
                </c:pt>
              </c:strCache>
            </c:strRef>
          </c:tx>
          <c:spPr>
            <a:ln w="28575" cap="rnd">
              <a:solidFill>
                <a:srgbClr val="7030A0"/>
              </a:solidFill>
              <a:prstDash val="sysDot"/>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LTDTA!$G$52:$G$68</c:f>
              <c:numCache>
                <c:formatCode>General</c:formatCode>
                <c:ptCount val="17"/>
                <c:pt idx="0">
                  <c:v>0.17680000000000001</c:v>
                </c:pt>
                <c:pt idx="1">
                  <c:v>0.18509999999999999</c:v>
                </c:pt>
                <c:pt idx="2">
                  <c:v>0.17699999999999999</c:v>
                </c:pt>
                <c:pt idx="3">
                  <c:v>0.18279999999999999</c:v>
                </c:pt>
                <c:pt idx="4">
                  <c:v>0.1779</c:v>
                </c:pt>
                <c:pt idx="5">
                  <c:v>0.18229999999999999</c:v>
                </c:pt>
                <c:pt idx="6">
                  <c:v>0.17799999999999999</c:v>
                </c:pt>
                <c:pt idx="7">
                  <c:v>0.1804</c:v>
                </c:pt>
                <c:pt idx="8">
                  <c:v>0.18440000000000001</c:v>
                </c:pt>
                <c:pt idx="9">
                  <c:v>0.184</c:v>
                </c:pt>
                <c:pt idx="10">
                  <c:v>0.17979999999999999</c:v>
                </c:pt>
                <c:pt idx="11">
                  <c:v>0.1804</c:v>
                </c:pt>
                <c:pt idx="12">
                  <c:v>0.1862</c:v>
                </c:pt>
                <c:pt idx="13">
                  <c:v>0.18920000000000001</c:v>
                </c:pt>
                <c:pt idx="14">
                  <c:v>0.18909999999999999</c:v>
                </c:pt>
                <c:pt idx="15">
                  <c:v>0.18379999999999999</c:v>
                </c:pt>
                <c:pt idx="16">
                  <c:v>0.19009999999999999</c:v>
                </c:pt>
              </c:numCache>
            </c:numRef>
          </c:val>
          <c:smooth val="0"/>
          <c:extLst>
            <c:ext xmlns:c16="http://schemas.microsoft.com/office/drawing/2014/chart" uri="{C3380CC4-5D6E-409C-BE32-E72D297353CC}">
              <c16:uniqueId val="{00000002-6EBC-41A6-9FBD-DEF80F477663}"/>
            </c:ext>
          </c:extLst>
        </c:ser>
        <c:ser>
          <c:idx val="5"/>
          <c:order val="3"/>
          <c:tx>
            <c:strRef>
              <c:f>LTDTA!$H$51</c:f>
              <c:strCache>
                <c:ptCount val="1"/>
                <c:pt idx="0">
                  <c:v>A</c:v>
                </c:pt>
              </c:strCache>
            </c:strRef>
          </c:tx>
          <c:spPr>
            <a:ln w="28575" cap="rnd">
              <a:solidFill>
                <a:srgbClr val="7030A0"/>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LTDTA!$H$52:$H$68</c:f>
              <c:numCache>
                <c:formatCode>General</c:formatCode>
                <c:ptCount val="17"/>
                <c:pt idx="0">
                  <c:v>0.19339999999999999</c:v>
                </c:pt>
                <c:pt idx="1">
                  <c:v>0.19189999999999999</c:v>
                </c:pt>
                <c:pt idx="2">
                  <c:v>0.19120000000000001</c:v>
                </c:pt>
                <c:pt idx="3">
                  <c:v>0.19</c:v>
                </c:pt>
                <c:pt idx="4">
                  <c:v>0.1855</c:v>
                </c:pt>
                <c:pt idx="5">
                  <c:v>0.18709999999999999</c:v>
                </c:pt>
                <c:pt idx="6">
                  <c:v>0.18720000000000001</c:v>
                </c:pt>
                <c:pt idx="7">
                  <c:v>0.1845</c:v>
                </c:pt>
                <c:pt idx="8">
                  <c:v>0.18629999999999999</c:v>
                </c:pt>
                <c:pt idx="9">
                  <c:v>0.1842</c:v>
                </c:pt>
                <c:pt idx="10">
                  <c:v>0.18690000000000001</c:v>
                </c:pt>
                <c:pt idx="11">
                  <c:v>0.188</c:v>
                </c:pt>
                <c:pt idx="12">
                  <c:v>0.19600000000000001</c:v>
                </c:pt>
                <c:pt idx="13">
                  <c:v>0.19520000000000001</c:v>
                </c:pt>
                <c:pt idx="14">
                  <c:v>0.1948</c:v>
                </c:pt>
                <c:pt idx="15">
                  <c:v>0.1933</c:v>
                </c:pt>
                <c:pt idx="16">
                  <c:v>0.19370000000000001</c:v>
                </c:pt>
              </c:numCache>
            </c:numRef>
          </c:val>
          <c:smooth val="0"/>
          <c:extLst>
            <c:ext xmlns:c16="http://schemas.microsoft.com/office/drawing/2014/chart" uri="{C3380CC4-5D6E-409C-BE32-E72D297353CC}">
              <c16:uniqueId val="{00000003-6EBC-41A6-9FBD-DEF80F477663}"/>
            </c:ext>
          </c:extLst>
        </c:ser>
        <c:ser>
          <c:idx val="6"/>
          <c:order val="4"/>
          <c:tx>
            <c:strRef>
              <c:f>LTDTA!$I$51</c:f>
              <c:strCache>
                <c:ptCount val="1"/>
                <c:pt idx="0">
                  <c:v>A-</c:v>
                </c:pt>
              </c:strCache>
            </c:strRef>
          </c:tx>
          <c:spPr>
            <a:ln w="28575" cap="rnd">
              <a:solidFill>
                <a:srgbClr val="7030A0"/>
              </a:solidFill>
              <a:prstDash val="sysDash"/>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LTDTA!$I$52:$I$68</c:f>
              <c:numCache>
                <c:formatCode>General</c:formatCode>
                <c:ptCount val="17"/>
                <c:pt idx="0">
                  <c:v>0.20760000000000001</c:v>
                </c:pt>
                <c:pt idx="1">
                  <c:v>0.20910000000000001</c:v>
                </c:pt>
                <c:pt idx="2">
                  <c:v>0.20610000000000001</c:v>
                </c:pt>
                <c:pt idx="3">
                  <c:v>0.21</c:v>
                </c:pt>
                <c:pt idx="4">
                  <c:v>0.2084</c:v>
                </c:pt>
                <c:pt idx="5">
                  <c:v>0.20230000000000001</c:v>
                </c:pt>
                <c:pt idx="6">
                  <c:v>0.1961</c:v>
                </c:pt>
                <c:pt idx="7">
                  <c:v>0.19570000000000001</c:v>
                </c:pt>
                <c:pt idx="8">
                  <c:v>0.1946</c:v>
                </c:pt>
                <c:pt idx="9">
                  <c:v>0.193</c:v>
                </c:pt>
                <c:pt idx="10">
                  <c:v>0.1925</c:v>
                </c:pt>
                <c:pt idx="11">
                  <c:v>0.19570000000000001</c:v>
                </c:pt>
                <c:pt idx="12">
                  <c:v>0.2034</c:v>
                </c:pt>
                <c:pt idx="13">
                  <c:v>0.2031</c:v>
                </c:pt>
                <c:pt idx="14">
                  <c:v>0.2024</c:v>
                </c:pt>
                <c:pt idx="15">
                  <c:v>0.2072</c:v>
                </c:pt>
                <c:pt idx="16">
                  <c:v>0.21060000000000001</c:v>
                </c:pt>
              </c:numCache>
            </c:numRef>
          </c:val>
          <c:smooth val="0"/>
          <c:extLst>
            <c:ext xmlns:c16="http://schemas.microsoft.com/office/drawing/2014/chart" uri="{C3380CC4-5D6E-409C-BE32-E72D297353CC}">
              <c16:uniqueId val="{00000004-6EBC-41A6-9FBD-DEF80F477663}"/>
            </c:ext>
          </c:extLst>
        </c:ser>
        <c:ser>
          <c:idx val="7"/>
          <c:order val="5"/>
          <c:tx>
            <c:strRef>
              <c:f>LTDTA!$J$51</c:f>
              <c:strCache>
                <c:ptCount val="1"/>
                <c:pt idx="0">
                  <c:v>BBB+</c:v>
                </c:pt>
              </c:strCache>
            </c:strRef>
          </c:tx>
          <c:spPr>
            <a:ln w="28575" cap="rnd">
              <a:solidFill>
                <a:srgbClr val="FFC000"/>
              </a:solidFill>
              <a:prstDash val="sysDot"/>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LTDTA!$J$52:$J$68</c:f>
              <c:numCache>
                <c:formatCode>General</c:formatCode>
                <c:ptCount val="17"/>
                <c:pt idx="0">
                  <c:v>0.22589999999999999</c:v>
                </c:pt>
                <c:pt idx="1">
                  <c:v>0.22370000000000001</c:v>
                </c:pt>
                <c:pt idx="2">
                  <c:v>0.22270000000000001</c:v>
                </c:pt>
                <c:pt idx="3">
                  <c:v>0.22009999999999999</c:v>
                </c:pt>
                <c:pt idx="4">
                  <c:v>0.22140000000000001</c:v>
                </c:pt>
                <c:pt idx="5">
                  <c:v>0.22020000000000001</c:v>
                </c:pt>
                <c:pt idx="6">
                  <c:v>0.2162</c:v>
                </c:pt>
                <c:pt idx="7">
                  <c:v>0.2132</c:v>
                </c:pt>
                <c:pt idx="8">
                  <c:v>0.2117</c:v>
                </c:pt>
                <c:pt idx="9">
                  <c:v>0.21210000000000001</c:v>
                </c:pt>
                <c:pt idx="10">
                  <c:v>0.21110000000000001</c:v>
                </c:pt>
                <c:pt idx="11">
                  <c:v>0.21060000000000001</c:v>
                </c:pt>
                <c:pt idx="12">
                  <c:v>0.2177</c:v>
                </c:pt>
                <c:pt idx="13">
                  <c:v>0.222</c:v>
                </c:pt>
                <c:pt idx="14">
                  <c:v>0.2238</c:v>
                </c:pt>
                <c:pt idx="15">
                  <c:v>0.2303</c:v>
                </c:pt>
                <c:pt idx="16">
                  <c:v>0.22939999999999999</c:v>
                </c:pt>
              </c:numCache>
            </c:numRef>
          </c:val>
          <c:smooth val="0"/>
          <c:extLst>
            <c:ext xmlns:c16="http://schemas.microsoft.com/office/drawing/2014/chart" uri="{C3380CC4-5D6E-409C-BE32-E72D297353CC}">
              <c16:uniqueId val="{00000005-6EBC-41A6-9FBD-DEF80F477663}"/>
            </c:ext>
          </c:extLst>
        </c:ser>
        <c:ser>
          <c:idx val="8"/>
          <c:order val="6"/>
          <c:tx>
            <c:strRef>
              <c:f>LTDTA!$K$51</c:f>
              <c:strCache>
                <c:ptCount val="1"/>
                <c:pt idx="0">
                  <c:v>BBB</c:v>
                </c:pt>
              </c:strCache>
            </c:strRef>
          </c:tx>
          <c:spPr>
            <a:ln w="28575" cap="rnd">
              <a:solidFill>
                <a:srgbClr val="FFC000"/>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LTDTA!$K$52:$K$68</c:f>
              <c:numCache>
                <c:formatCode>General</c:formatCode>
                <c:ptCount val="17"/>
                <c:pt idx="0">
                  <c:v>0.25319999999999998</c:v>
                </c:pt>
                <c:pt idx="1">
                  <c:v>0.25130000000000002</c:v>
                </c:pt>
                <c:pt idx="2">
                  <c:v>0.24929999999999999</c:v>
                </c:pt>
                <c:pt idx="3">
                  <c:v>0.24540000000000001</c:v>
                </c:pt>
                <c:pt idx="4">
                  <c:v>0.24579999999999999</c:v>
                </c:pt>
                <c:pt idx="5">
                  <c:v>0.24129999999999999</c:v>
                </c:pt>
                <c:pt idx="6">
                  <c:v>0.23630000000000001</c:v>
                </c:pt>
                <c:pt idx="7">
                  <c:v>0.23319999999999999</c:v>
                </c:pt>
                <c:pt idx="8">
                  <c:v>0.23530000000000001</c:v>
                </c:pt>
                <c:pt idx="9">
                  <c:v>0.2354</c:v>
                </c:pt>
                <c:pt idx="10">
                  <c:v>0.2361</c:v>
                </c:pt>
                <c:pt idx="11">
                  <c:v>0.23710000000000001</c:v>
                </c:pt>
                <c:pt idx="12">
                  <c:v>0.2404</c:v>
                </c:pt>
                <c:pt idx="13">
                  <c:v>0.2397</c:v>
                </c:pt>
                <c:pt idx="14">
                  <c:v>0.24390000000000001</c:v>
                </c:pt>
                <c:pt idx="15">
                  <c:v>0.24690000000000001</c:v>
                </c:pt>
                <c:pt idx="16">
                  <c:v>0.25140000000000001</c:v>
                </c:pt>
              </c:numCache>
            </c:numRef>
          </c:val>
          <c:smooth val="0"/>
          <c:extLst>
            <c:ext xmlns:c16="http://schemas.microsoft.com/office/drawing/2014/chart" uri="{C3380CC4-5D6E-409C-BE32-E72D297353CC}">
              <c16:uniqueId val="{00000006-6EBC-41A6-9FBD-DEF80F477663}"/>
            </c:ext>
          </c:extLst>
        </c:ser>
        <c:ser>
          <c:idx val="9"/>
          <c:order val="7"/>
          <c:tx>
            <c:strRef>
              <c:f>LTDTA!$L$51</c:f>
              <c:strCache>
                <c:ptCount val="1"/>
                <c:pt idx="0">
                  <c:v>BBB-</c:v>
                </c:pt>
              </c:strCache>
            </c:strRef>
          </c:tx>
          <c:spPr>
            <a:ln w="28575" cap="rnd">
              <a:solidFill>
                <a:srgbClr val="FFC000"/>
              </a:solidFill>
              <a:prstDash val="sysDash"/>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LTDTA!$L$52:$L$68</c:f>
              <c:numCache>
                <c:formatCode>General</c:formatCode>
                <c:ptCount val="17"/>
                <c:pt idx="0">
                  <c:v>0.27900000000000003</c:v>
                </c:pt>
                <c:pt idx="1">
                  <c:v>0.27689999999999998</c:v>
                </c:pt>
                <c:pt idx="2">
                  <c:v>0.27350000000000002</c:v>
                </c:pt>
                <c:pt idx="3">
                  <c:v>0.26840000000000003</c:v>
                </c:pt>
                <c:pt idx="4">
                  <c:v>0.26650000000000001</c:v>
                </c:pt>
                <c:pt idx="5">
                  <c:v>0.26429999999999998</c:v>
                </c:pt>
                <c:pt idx="6">
                  <c:v>0.2591</c:v>
                </c:pt>
                <c:pt idx="7">
                  <c:v>0.25790000000000002</c:v>
                </c:pt>
                <c:pt idx="8">
                  <c:v>0.2571</c:v>
                </c:pt>
                <c:pt idx="9">
                  <c:v>0.25950000000000001</c:v>
                </c:pt>
                <c:pt idx="10">
                  <c:v>0.26079999999999998</c:v>
                </c:pt>
                <c:pt idx="11">
                  <c:v>0.26029999999999998</c:v>
                </c:pt>
                <c:pt idx="12">
                  <c:v>0.2591</c:v>
                </c:pt>
                <c:pt idx="13">
                  <c:v>0.26229999999999998</c:v>
                </c:pt>
                <c:pt idx="14">
                  <c:v>0.2671</c:v>
                </c:pt>
                <c:pt idx="15">
                  <c:v>0.26729999999999998</c:v>
                </c:pt>
                <c:pt idx="16">
                  <c:v>0.27239999999999998</c:v>
                </c:pt>
              </c:numCache>
            </c:numRef>
          </c:val>
          <c:smooth val="0"/>
          <c:extLst>
            <c:ext xmlns:c16="http://schemas.microsoft.com/office/drawing/2014/chart" uri="{C3380CC4-5D6E-409C-BE32-E72D297353CC}">
              <c16:uniqueId val="{00000007-6EBC-41A6-9FBD-DEF80F477663}"/>
            </c:ext>
          </c:extLst>
        </c:ser>
        <c:ser>
          <c:idx val="10"/>
          <c:order val="8"/>
          <c:tx>
            <c:strRef>
              <c:f>LTDTA!$M$51</c:f>
              <c:strCache>
                <c:ptCount val="1"/>
                <c:pt idx="0">
                  <c:v>BB+</c:v>
                </c:pt>
              </c:strCache>
            </c:strRef>
          </c:tx>
          <c:spPr>
            <a:ln w="28575" cap="rnd">
              <a:solidFill>
                <a:srgbClr val="002060"/>
              </a:solidFill>
              <a:prstDash val="sysDot"/>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LTDTA!$M$52:$M$68</c:f>
              <c:numCache>
                <c:formatCode>General</c:formatCode>
                <c:ptCount val="17"/>
                <c:pt idx="0">
                  <c:v>0.3009</c:v>
                </c:pt>
                <c:pt idx="1">
                  <c:v>0.29749999999999999</c:v>
                </c:pt>
                <c:pt idx="2">
                  <c:v>0.2918</c:v>
                </c:pt>
                <c:pt idx="3">
                  <c:v>0.29349999999999998</c:v>
                </c:pt>
                <c:pt idx="4">
                  <c:v>0.28860000000000002</c:v>
                </c:pt>
                <c:pt idx="5">
                  <c:v>0.28010000000000002</c:v>
                </c:pt>
                <c:pt idx="6">
                  <c:v>0.27239999999999998</c:v>
                </c:pt>
                <c:pt idx="7">
                  <c:v>0.26790000000000003</c:v>
                </c:pt>
                <c:pt idx="8">
                  <c:v>0.26069999999999999</c:v>
                </c:pt>
                <c:pt idx="9">
                  <c:v>0.25979999999999998</c:v>
                </c:pt>
                <c:pt idx="10">
                  <c:v>0.2571</c:v>
                </c:pt>
                <c:pt idx="11">
                  <c:v>0.25829999999999997</c:v>
                </c:pt>
                <c:pt idx="12">
                  <c:v>0.26029999999999998</c:v>
                </c:pt>
                <c:pt idx="13">
                  <c:v>0.2591</c:v>
                </c:pt>
                <c:pt idx="14">
                  <c:v>0.25779999999999997</c:v>
                </c:pt>
                <c:pt idx="15">
                  <c:v>0.2606</c:v>
                </c:pt>
                <c:pt idx="16">
                  <c:v>0.2671</c:v>
                </c:pt>
              </c:numCache>
            </c:numRef>
          </c:val>
          <c:smooth val="0"/>
          <c:extLst>
            <c:ext xmlns:c16="http://schemas.microsoft.com/office/drawing/2014/chart" uri="{C3380CC4-5D6E-409C-BE32-E72D297353CC}">
              <c16:uniqueId val="{00000008-6EBC-41A6-9FBD-DEF80F477663}"/>
            </c:ext>
          </c:extLst>
        </c:ser>
        <c:ser>
          <c:idx val="11"/>
          <c:order val="9"/>
          <c:tx>
            <c:strRef>
              <c:f>LTDTA!$N$51</c:f>
              <c:strCache>
                <c:ptCount val="1"/>
                <c:pt idx="0">
                  <c:v>BB</c:v>
                </c:pt>
              </c:strCache>
            </c:strRef>
          </c:tx>
          <c:spPr>
            <a:ln w="28575" cap="rnd">
              <a:solidFill>
                <a:srgbClr val="002060"/>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LTDTA!$N$52:$N$68</c:f>
              <c:numCache>
                <c:formatCode>General</c:formatCode>
                <c:ptCount val="17"/>
                <c:pt idx="0">
                  <c:v>0.3216</c:v>
                </c:pt>
                <c:pt idx="1">
                  <c:v>0.31890000000000002</c:v>
                </c:pt>
                <c:pt idx="2">
                  <c:v>0.31090000000000001</c:v>
                </c:pt>
                <c:pt idx="3">
                  <c:v>0.3105</c:v>
                </c:pt>
                <c:pt idx="4">
                  <c:v>0.30530000000000002</c:v>
                </c:pt>
                <c:pt idx="5">
                  <c:v>0.3004</c:v>
                </c:pt>
                <c:pt idx="6">
                  <c:v>0.29149999999999998</c:v>
                </c:pt>
                <c:pt idx="7">
                  <c:v>0.2878</c:v>
                </c:pt>
                <c:pt idx="8">
                  <c:v>0.28360000000000002</c:v>
                </c:pt>
                <c:pt idx="9">
                  <c:v>0.27889999999999998</c:v>
                </c:pt>
                <c:pt idx="10">
                  <c:v>0.27829999999999999</c:v>
                </c:pt>
                <c:pt idx="11">
                  <c:v>0.27929999999999999</c:v>
                </c:pt>
                <c:pt idx="12">
                  <c:v>0.27889999999999998</c:v>
                </c:pt>
                <c:pt idx="13">
                  <c:v>0.28050000000000003</c:v>
                </c:pt>
                <c:pt idx="14">
                  <c:v>0.28149999999999997</c:v>
                </c:pt>
                <c:pt idx="15">
                  <c:v>0.2792</c:v>
                </c:pt>
                <c:pt idx="16">
                  <c:v>0.28499999999999998</c:v>
                </c:pt>
              </c:numCache>
            </c:numRef>
          </c:val>
          <c:smooth val="0"/>
          <c:extLst>
            <c:ext xmlns:c16="http://schemas.microsoft.com/office/drawing/2014/chart" uri="{C3380CC4-5D6E-409C-BE32-E72D297353CC}">
              <c16:uniqueId val="{00000009-6EBC-41A6-9FBD-DEF80F477663}"/>
            </c:ext>
          </c:extLst>
        </c:ser>
        <c:ser>
          <c:idx val="12"/>
          <c:order val="10"/>
          <c:tx>
            <c:strRef>
              <c:f>LTDTA!$O$51</c:f>
              <c:strCache>
                <c:ptCount val="1"/>
                <c:pt idx="0">
                  <c:v>BB-</c:v>
                </c:pt>
              </c:strCache>
            </c:strRef>
          </c:tx>
          <c:spPr>
            <a:ln w="28575" cap="rnd">
              <a:solidFill>
                <a:srgbClr val="002060"/>
              </a:solidFill>
              <a:prstDash val="dash"/>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LTDTA!$O$52:$O$68</c:f>
              <c:numCache>
                <c:formatCode>General</c:formatCode>
                <c:ptCount val="17"/>
                <c:pt idx="0">
                  <c:v>0.3705</c:v>
                </c:pt>
                <c:pt idx="1">
                  <c:v>0.36520000000000002</c:v>
                </c:pt>
                <c:pt idx="2">
                  <c:v>0.35659999999999997</c:v>
                </c:pt>
                <c:pt idx="3">
                  <c:v>0.35049999999999998</c:v>
                </c:pt>
                <c:pt idx="4">
                  <c:v>0.34510000000000002</c:v>
                </c:pt>
                <c:pt idx="5">
                  <c:v>0.3422</c:v>
                </c:pt>
                <c:pt idx="6">
                  <c:v>0.3291</c:v>
                </c:pt>
                <c:pt idx="7">
                  <c:v>0.32219999999999999</c:v>
                </c:pt>
                <c:pt idx="8">
                  <c:v>0.31559999999999999</c:v>
                </c:pt>
                <c:pt idx="9">
                  <c:v>0.31140000000000001</c:v>
                </c:pt>
                <c:pt idx="10">
                  <c:v>0.30969999999999998</c:v>
                </c:pt>
                <c:pt idx="11">
                  <c:v>0.30680000000000002</c:v>
                </c:pt>
                <c:pt idx="12">
                  <c:v>0.30740000000000001</c:v>
                </c:pt>
                <c:pt idx="13">
                  <c:v>0.30769999999999997</c:v>
                </c:pt>
                <c:pt idx="14">
                  <c:v>0.30580000000000002</c:v>
                </c:pt>
                <c:pt idx="15">
                  <c:v>0.30640000000000001</c:v>
                </c:pt>
                <c:pt idx="16">
                  <c:v>0.30719999999999997</c:v>
                </c:pt>
              </c:numCache>
            </c:numRef>
          </c:val>
          <c:smooth val="0"/>
          <c:extLst>
            <c:ext xmlns:c16="http://schemas.microsoft.com/office/drawing/2014/chart" uri="{C3380CC4-5D6E-409C-BE32-E72D297353CC}">
              <c16:uniqueId val="{0000000A-6EBC-41A6-9FBD-DEF80F477663}"/>
            </c:ext>
          </c:extLst>
        </c:ser>
        <c:ser>
          <c:idx val="13"/>
          <c:order val="11"/>
          <c:tx>
            <c:strRef>
              <c:f>LTDTA!$P$51</c:f>
              <c:strCache>
                <c:ptCount val="1"/>
                <c:pt idx="0">
                  <c:v>B+</c:v>
                </c:pt>
              </c:strCache>
            </c:strRef>
          </c:tx>
          <c:spPr>
            <a:ln w="28575" cap="rnd">
              <a:solidFill>
                <a:srgbClr val="92D050"/>
              </a:solidFill>
              <a:prstDash val="sysDot"/>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LTDTA!$P$52:$P$68</c:f>
              <c:numCache>
                <c:formatCode>General</c:formatCode>
                <c:ptCount val="17"/>
                <c:pt idx="0">
                  <c:v>0.40510000000000002</c:v>
                </c:pt>
                <c:pt idx="1">
                  <c:v>0.4093</c:v>
                </c:pt>
                <c:pt idx="2">
                  <c:v>0.41199999999999998</c:v>
                </c:pt>
                <c:pt idx="3">
                  <c:v>0.41049999999999998</c:v>
                </c:pt>
                <c:pt idx="4">
                  <c:v>0.40360000000000001</c:v>
                </c:pt>
                <c:pt idx="5">
                  <c:v>0.3977</c:v>
                </c:pt>
                <c:pt idx="6">
                  <c:v>0.3881</c:v>
                </c:pt>
                <c:pt idx="7">
                  <c:v>0.37619999999999998</c:v>
                </c:pt>
                <c:pt idx="8">
                  <c:v>0.36670000000000003</c:v>
                </c:pt>
                <c:pt idx="9">
                  <c:v>0.36609999999999998</c:v>
                </c:pt>
                <c:pt idx="10">
                  <c:v>0.36030000000000001</c:v>
                </c:pt>
                <c:pt idx="11">
                  <c:v>0.3589</c:v>
                </c:pt>
                <c:pt idx="12">
                  <c:v>0.35220000000000001</c:v>
                </c:pt>
                <c:pt idx="13">
                  <c:v>0.34889999999999999</c:v>
                </c:pt>
                <c:pt idx="14">
                  <c:v>0.34839999999999999</c:v>
                </c:pt>
                <c:pt idx="15">
                  <c:v>0.34449999999999997</c:v>
                </c:pt>
                <c:pt idx="16">
                  <c:v>0.3453</c:v>
                </c:pt>
              </c:numCache>
            </c:numRef>
          </c:val>
          <c:smooth val="0"/>
          <c:extLst>
            <c:ext xmlns:c16="http://schemas.microsoft.com/office/drawing/2014/chart" uri="{C3380CC4-5D6E-409C-BE32-E72D297353CC}">
              <c16:uniqueId val="{0000000B-6EBC-41A6-9FBD-DEF80F477663}"/>
            </c:ext>
          </c:extLst>
        </c:ser>
        <c:ser>
          <c:idx val="14"/>
          <c:order val="12"/>
          <c:tx>
            <c:strRef>
              <c:f>LTDTA!$Q$51</c:f>
              <c:strCache>
                <c:ptCount val="1"/>
                <c:pt idx="0">
                  <c:v>B</c:v>
                </c:pt>
              </c:strCache>
            </c:strRef>
          </c:tx>
          <c:spPr>
            <a:ln w="28575" cap="rnd">
              <a:solidFill>
                <a:srgbClr val="92D050"/>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LTDTA!$Q$52:$Q$68</c:f>
              <c:numCache>
                <c:formatCode>General</c:formatCode>
                <c:ptCount val="17"/>
                <c:pt idx="0">
                  <c:v>0.42459999999999998</c:v>
                </c:pt>
                <c:pt idx="1">
                  <c:v>0.42649999999999999</c:v>
                </c:pt>
                <c:pt idx="2">
                  <c:v>0.42730000000000001</c:v>
                </c:pt>
                <c:pt idx="3">
                  <c:v>0.42570000000000002</c:v>
                </c:pt>
                <c:pt idx="4">
                  <c:v>0.42959999999999998</c:v>
                </c:pt>
                <c:pt idx="5">
                  <c:v>0.42820000000000003</c:v>
                </c:pt>
                <c:pt idx="6">
                  <c:v>0.42259999999999998</c:v>
                </c:pt>
                <c:pt idx="7">
                  <c:v>0.41570000000000001</c:v>
                </c:pt>
                <c:pt idx="8">
                  <c:v>0.41749999999999998</c:v>
                </c:pt>
                <c:pt idx="9">
                  <c:v>0.40789999999999998</c:v>
                </c:pt>
                <c:pt idx="10">
                  <c:v>0.40410000000000001</c:v>
                </c:pt>
                <c:pt idx="11">
                  <c:v>0.3957</c:v>
                </c:pt>
                <c:pt idx="12">
                  <c:v>0.39429999999999998</c:v>
                </c:pt>
                <c:pt idx="13">
                  <c:v>0.38929999999999998</c:v>
                </c:pt>
                <c:pt idx="14">
                  <c:v>0.39739999999999998</c:v>
                </c:pt>
                <c:pt idx="15">
                  <c:v>0.38940000000000002</c:v>
                </c:pt>
                <c:pt idx="16">
                  <c:v>0.38929999999999998</c:v>
                </c:pt>
              </c:numCache>
            </c:numRef>
          </c:val>
          <c:smooth val="0"/>
          <c:extLst>
            <c:ext xmlns:c16="http://schemas.microsoft.com/office/drawing/2014/chart" uri="{C3380CC4-5D6E-409C-BE32-E72D297353CC}">
              <c16:uniqueId val="{0000000C-6EBC-41A6-9FBD-DEF80F477663}"/>
            </c:ext>
          </c:extLst>
        </c:ser>
        <c:ser>
          <c:idx val="15"/>
          <c:order val="13"/>
          <c:tx>
            <c:strRef>
              <c:f>LTDTA!$R$51</c:f>
              <c:strCache>
                <c:ptCount val="1"/>
                <c:pt idx="0">
                  <c:v>B_-</c:v>
                </c:pt>
              </c:strCache>
            </c:strRef>
          </c:tx>
          <c:spPr>
            <a:ln w="28575" cap="rnd">
              <a:solidFill>
                <a:srgbClr val="92D050"/>
              </a:solidFill>
              <a:prstDash val="sysDash"/>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LTDTA!$R$52:$R$68</c:f>
              <c:numCache>
                <c:formatCode>General</c:formatCode>
                <c:ptCount val="17"/>
                <c:pt idx="0">
                  <c:v>0.44529999999999997</c:v>
                </c:pt>
                <c:pt idx="1">
                  <c:v>0.4501</c:v>
                </c:pt>
                <c:pt idx="2">
                  <c:v>0.46239999999999998</c:v>
                </c:pt>
                <c:pt idx="3">
                  <c:v>0.4728</c:v>
                </c:pt>
                <c:pt idx="4">
                  <c:v>0.46089999999999998</c:v>
                </c:pt>
                <c:pt idx="5">
                  <c:v>0.45810000000000001</c:v>
                </c:pt>
                <c:pt idx="6">
                  <c:v>0.4541</c:v>
                </c:pt>
                <c:pt idx="7">
                  <c:v>0.45079999999999998</c:v>
                </c:pt>
                <c:pt idx="8">
                  <c:v>0.43719999999999998</c:v>
                </c:pt>
                <c:pt idx="9">
                  <c:v>0.42899999999999999</c:v>
                </c:pt>
                <c:pt idx="10">
                  <c:v>0.42630000000000001</c:v>
                </c:pt>
                <c:pt idx="11">
                  <c:v>0.42780000000000001</c:v>
                </c:pt>
                <c:pt idx="12">
                  <c:v>0.42249999999999999</c:v>
                </c:pt>
                <c:pt idx="13">
                  <c:v>0.4123</c:v>
                </c:pt>
                <c:pt idx="14">
                  <c:v>0.40410000000000001</c:v>
                </c:pt>
                <c:pt idx="15">
                  <c:v>0.3977</c:v>
                </c:pt>
                <c:pt idx="16">
                  <c:v>0.39229999999999998</c:v>
                </c:pt>
              </c:numCache>
            </c:numRef>
          </c:val>
          <c:smooth val="0"/>
          <c:extLst>
            <c:ext xmlns:c16="http://schemas.microsoft.com/office/drawing/2014/chart" uri="{C3380CC4-5D6E-409C-BE32-E72D297353CC}">
              <c16:uniqueId val="{0000000D-6EBC-41A6-9FBD-DEF80F477663}"/>
            </c:ext>
          </c:extLst>
        </c:ser>
        <c:ser>
          <c:idx val="16"/>
          <c:order val="14"/>
          <c:tx>
            <c:strRef>
              <c:f>LTDTA!$S$51</c:f>
              <c:strCache>
                <c:ptCount val="1"/>
                <c:pt idx="0">
                  <c:v>CCC+</c:v>
                </c:pt>
              </c:strCache>
            </c:strRef>
          </c:tx>
          <c:spPr>
            <a:ln w="28575" cap="rnd">
              <a:solidFill>
                <a:srgbClr val="00B0F0"/>
              </a:solidFill>
              <a:prstDash val="sysDot"/>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LTDTA!$S$52:$S$68</c:f>
              <c:numCache>
                <c:formatCode>General</c:formatCode>
                <c:ptCount val="17"/>
                <c:pt idx="0">
                  <c:v>0.43769999999999998</c:v>
                </c:pt>
                <c:pt idx="1">
                  <c:v>0.46839999999999998</c:v>
                </c:pt>
                <c:pt idx="2">
                  <c:v>0.48049999999999998</c:v>
                </c:pt>
                <c:pt idx="3">
                  <c:v>0.4677</c:v>
                </c:pt>
                <c:pt idx="4">
                  <c:v>0.4536</c:v>
                </c:pt>
                <c:pt idx="5">
                  <c:v>0.4481</c:v>
                </c:pt>
                <c:pt idx="6">
                  <c:v>0.44080000000000003</c:v>
                </c:pt>
                <c:pt idx="7">
                  <c:v>0.44779999999999998</c:v>
                </c:pt>
                <c:pt idx="8">
                  <c:v>0.4536</c:v>
                </c:pt>
                <c:pt idx="9">
                  <c:v>0.43480000000000002</c:v>
                </c:pt>
                <c:pt idx="10">
                  <c:v>0.43340000000000001</c:v>
                </c:pt>
                <c:pt idx="11">
                  <c:v>0.42759999999999998</c:v>
                </c:pt>
                <c:pt idx="12">
                  <c:v>0.40770000000000001</c:v>
                </c:pt>
                <c:pt idx="13">
                  <c:v>0.4254</c:v>
                </c:pt>
                <c:pt idx="14">
                  <c:v>0.44469999999999998</c:v>
                </c:pt>
                <c:pt idx="15">
                  <c:v>0.4254</c:v>
                </c:pt>
                <c:pt idx="16">
                  <c:v>0.43380000000000002</c:v>
                </c:pt>
              </c:numCache>
            </c:numRef>
          </c:val>
          <c:smooth val="0"/>
          <c:extLst>
            <c:ext xmlns:c16="http://schemas.microsoft.com/office/drawing/2014/chart" uri="{C3380CC4-5D6E-409C-BE32-E72D297353CC}">
              <c16:uniqueId val="{0000000E-6EBC-41A6-9FBD-DEF80F477663}"/>
            </c:ext>
          </c:extLst>
        </c:ser>
        <c:ser>
          <c:idx val="17"/>
          <c:order val="15"/>
          <c:tx>
            <c:strRef>
              <c:f>LTDTA!$T$51</c:f>
              <c:strCache>
                <c:ptCount val="1"/>
                <c:pt idx="0">
                  <c:v>CCC</c:v>
                </c:pt>
              </c:strCache>
            </c:strRef>
          </c:tx>
          <c:spPr>
            <a:ln w="28575" cap="rnd">
              <a:solidFill>
                <a:srgbClr val="00B0F0"/>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LTDTA!$T$52:$T$68</c:f>
              <c:numCache>
                <c:formatCode>General</c:formatCode>
                <c:ptCount val="17"/>
                <c:pt idx="0">
                  <c:v>0.4219</c:v>
                </c:pt>
                <c:pt idx="1">
                  <c:v>0.44240000000000002</c:v>
                </c:pt>
                <c:pt idx="2">
                  <c:v>0.43440000000000001</c:v>
                </c:pt>
                <c:pt idx="3">
                  <c:v>0.44729999999999998</c:v>
                </c:pt>
                <c:pt idx="4">
                  <c:v>0.43940000000000001</c:v>
                </c:pt>
                <c:pt idx="5">
                  <c:v>0.45960000000000001</c:v>
                </c:pt>
                <c:pt idx="6">
                  <c:v>0.4627</c:v>
                </c:pt>
                <c:pt idx="7">
                  <c:v>0.48359999999999997</c:v>
                </c:pt>
                <c:pt idx="8">
                  <c:v>0.48320000000000002</c:v>
                </c:pt>
                <c:pt idx="9">
                  <c:v>0.49459999999999998</c:v>
                </c:pt>
                <c:pt idx="10">
                  <c:v>0.49370000000000003</c:v>
                </c:pt>
                <c:pt idx="11">
                  <c:v>0.48499999999999999</c:v>
                </c:pt>
                <c:pt idx="12">
                  <c:v>0.47199999999999998</c:v>
                </c:pt>
                <c:pt idx="13">
                  <c:v>0.4743</c:v>
                </c:pt>
                <c:pt idx="14">
                  <c:v>0.46439999999999998</c:v>
                </c:pt>
                <c:pt idx="15">
                  <c:v>0.45850000000000002</c:v>
                </c:pt>
                <c:pt idx="16">
                  <c:v>0.42520000000000002</c:v>
                </c:pt>
              </c:numCache>
            </c:numRef>
          </c:val>
          <c:smooth val="0"/>
          <c:extLst>
            <c:ext xmlns:c16="http://schemas.microsoft.com/office/drawing/2014/chart" uri="{C3380CC4-5D6E-409C-BE32-E72D297353CC}">
              <c16:uniqueId val="{0000000F-6EBC-41A6-9FBD-DEF80F477663}"/>
            </c:ext>
          </c:extLst>
        </c:ser>
        <c:ser>
          <c:idx val="18"/>
          <c:order val="16"/>
          <c:tx>
            <c:strRef>
              <c:f>LTDTA!$U$51</c:f>
              <c:strCache>
                <c:ptCount val="1"/>
                <c:pt idx="0">
                  <c:v>CCC-</c:v>
                </c:pt>
              </c:strCache>
            </c:strRef>
          </c:tx>
          <c:spPr>
            <a:ln w="28575" cap="rnd">
              <a:solidFill>
                <a:srgbClr val="00B0F0"/>
              </a:solidFill>
              <a:prstDash val="sysDash"/>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LTDTA!$U$52:$U$68</c:f>
              <c:numCache>
                <c:formatCode>General</c:formatCode>
                <c:ptCount val="17"/>
                <c:pt idx="0">
                  <c:v>0.35499999999999998</c:v>
                </c:pt>
                <c:pt idx="1">
                  <c:v>0.36299999999999999</c:v>
                </c:pt>
                <c:pt idx="2">
                  <c:v>0.3488</c:v>
                </c:pt>
                <c:pt idx="3">
                  <c:v>0.34389999999999998</c:v>
                </c:pt>
                <c:pt idx="4">
                  <c:v>0.34310000000000002</c:v>
                </c:pt>
                <c:pt idx="5">
                  <c:v>0.3175</c:v>
                </c:pt>
                <c:pt idx="6">
                  <c:v>0.33639999999999998</c:v>
                </c:pt>
                <c:pt idx="7">
                  <c:v>0.32890000000000003</c:v>
                </c:pt>
                <c:pt idx="8">
                  <c:v>0.31709999999999999</c:v>
                </c:pt>
                <c:pt idx="9">
                  <c:v>0.33989999999999998</c:v>
                </c:pt>
                <c:pt idx="10">
                  <c:v>0.3382</c:v>
                </c:pt>
                <c:pt idx="11">
                  <c:v>0.32950000000000002</c:v>
                </c:pt>
                <c:pt idx="12">
                  <c:v>0.28699999999999998</c:v>
                </c:pt>
                <c:pt idx="13">
                  <c:v>0.31719999999999998</c:v>
                </c:pt>
                <c:pt idx="14">
                  <c:v>0.29920000000000002</c:v>
                </c:pt>
                <c:pt idx="15">
                  <c:v>0.32269999999999999</c:v>
                </c:pt>
                <c:pt idx="16">
                  <c:v>0.24490000000000001</c:v>
                </c:pt>
              </c:numCache>
            </c:numRef>
          </c:val>
          <c:smooth val="0"/>
          <c:extLst>
            <c:ext xmlns:c16="http://schemas.microsoft.com/office/drawing/2014/chart" uri="{C3380CC4-5D6E-409C-BE32-E72D297353CC}">
              <c16:uniqueId val="{00000010-6EBC-41A6-9FBD-DEF80F477663}"/>
            </c:ext>
          </c:extLst>
        </c:ser>
        <c:ser>
          <c:idx val="19"/>
          <c:order val="17"/>
          <c:tx>
            <c:strRef>
              <c:f>LTDTA!$V$51</c:f>
              <c:strCache>
                <c:ptCount val="1"/>
                <c:pt idx="0">
                  <c:v>CC</c:v>
                </c:pt>
              </c:strCache>
            </c:strRef>
          </c:tx>
          <c:spPr>
            <a:ln w="28575" cap="rnd">
              <a:solidFill>
                <a:schemeClr val="accent2">
                  <a:lumMod val="80000"/>
                </a:schemeClr>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LTDTA!$V$52:$V$68</c:f>
              <c:numCache>
                <c:formatCode>General</c:formatCode>
                <c:ptCount val="17"/>
                <c:pt idx="0">
                  <c:v>0.53059999999999996</c:v>
                </c:pt>
                <c:pt idx="1">
                  <c:v>0.54200000000000004</c:v>
                </c:pt>
                <c:pt idx="2">
                  <c:v>0.53180000000000005</c:v>
                </c:pt>
                <c:pt idx="3">
                  <c:v>0.53090000000000004</c:v>
                </c:pt>
                <c:pt idx="4">
                  <c:v>0.54320000000000002</c:v>
                </c:pt>
                <c:pt idx="5">
                  <c:v>0.53600000000000003</c:v>
                </c:pt>
                <c:pt idx="6">
                  <c:v>0.5101</c:v>
                </c:pt>
                <c:pt idx="7">
                  <c:v>0.53700000000000003</c:v>
                </c:pt>
                <c:pt idx="8">
                  <c:v>0.54659999999999997</c:v>
                </c:pt>
                <c:pt idx="9">
                  <c:v>0.5736</c:v>
                </c:pt>
                <c:pt idx="10">
                  <c:v>0.55069999999999997</c:v>
                </c:pt>
                <c:pt idx="11">
                  <c:v>0.50849999999999995</c:v>
                </c:pt>
                <c:pt idx="12">
                  <c:v>0.49059999999999998</c:v>
                </c:pt>
                <c:pt idx="13">
                  <c:v>0.50239999999999996</c:v>
                </c:pt>
                <c:pt idx="14">
                  <c:v>0.49740000000000001</c:v>
                </c:pt>
                <c:pt idx="15">
                  <c:v>0.45590000000000003</c:v>
                </c:pt>
                <c:pt idx="16">
                  <c:v>0.45989999999999998</c:v>
                </c:pt>
              </c:numCache>
            </c:numRef>
          </c:val>
          <c:smooth val="0"/>
          <c:extLst>
            <c:ext xmlns:c16="http://schemas.microsoft.com/office/drawing/2014/chart" uri="{C3380CC4-5D6E-409C-BE32-E72D297353CC}">
              <c16:uniqueId val="{00000011-6EBC-41A6-9FBD-DEF80F477663}"/>
            </c:ext>
          </c:extLst>
        </c:ser>
        <c:ser>
          <c:idx val="21"/>
          <c:order val="18"/>
          <c:tx>
            <c:strRef>
              <c:f>LTDTA!$X$51</c:f>
              <c:strCache>
                <c:ptCount val="1"/>
                <c:pt idx="0">
                  <c:v>D</c:v>
                </c:pt>
              </c:strCache>
            </c:strRef>
          </c:tx>
          <c:spPr>
            <a:ln w="28575" cap="rnd">
              <a:solidFill>
                <a:schemeClr val="accent4">
                  <a:lumMod val="80000"/>
                </a:schemeClr>
              </a:solidFill>
              <a:round/>
            </a:ln>
            <a:effectLst/>
          </c:spPr>
          <c:marker>
            <c:symbol val="none"/>
          </c:marker>
          <c:cat>
            <c:strRef>
              <c:f>LTDTA!$B$52:$B$68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LTDTA!$X$52:$X$68</c:f>
              <c:numCache>
                <c:formatCode>General</c:formatCode>
                <c:ptCount val="17"/>
                <c:pt idx="0">
                  <c:v>0.42699999999999999</c:v>
                </c:pt>
                <c:pt idx="1">
                  <c:v>0.41</c:v>
                </c:pt>
                <c:pt idx="2">
                  <c:v>0.37269999999999998</c:v>
                </c:pt>
                <c:pt idx="3">
                  <c:v>0.33040000000000003</c:v>
                </c:pt>
                <c:pt idx="4">
                  <c:v>0.32490000000000002</c:v>
                </c:pt>
                <c:pt idx="5">
                  <c:v>0.26850000000000002</c:v>
                </c:pt>
                <c:pt idx="6">
                  <c:v>0.27539999999999998</c:v>
                </c:pt>
                <c:pt idx="7">
                  <c:v>0.32290000000000002</c:v>
                </c:pt>
                <c:pt idx="8">
                  <c:v>0.40649999999999997</c:v>
                </c:pt>
                <c:pt idx="9">
                  <c:v>0.39879999999999999</c:v>
                </c:pt>
                <c:pt idx="10">
                  <c:v>0.38369999999999999</c:v>
                </c:pt>
                <c:pt idx="11">
                  <c:v>0.3725</c:v>
                </c:pt>
                <c:pt idx="12">
                  <c:v>0.39100000000000001</c:v>
                </c:pt>
                <c:pt idx="13">
                  <c:v>0.39589999999999997</c:v>
                </c:pt>
                <c:pt idx="14">
                  <c:v>0.41039999999999999</c:v>
                </c:pt>
                <c:pt idx="15">
                  <c:v>0.41620000000000001</c:v>
                </c:pt>
                <c:pt idx="16">
                  <c:v>0.39119999999999999</c:v>
                </c:pt>
              </c:numCache>
            </c:numRef>
          </c:val>
          <c:smooth val="0"/>
          <c:extLst>
            <c:ext xmlns:c16="http://schemas.microsoft.com/office/drawing/2014/chart" uri="{C3380CC4-5D6E-409C-BE32-E72D297353CC}">
              <c16:uniqueId val="{00000012-6EBC-41A6-9FBD-DEF80F477663}"/>
            </c:ext>
          </c:extLst>
        </c:ser>
        <c:dLbls>
          <c:showLegendKey val="0"/>
          <c:showVal val="0"/>
          <c:showCatName val="0"/>
          <c:showSerName val="0"/>
          <c:showPercent val="0"/>
          <c:showBubbleSize val="0"/>
        </c:dLbls>
        <c:smooth val="0"/>
        <c:axId val="204697672"/>
        <c:axId val="204690616"/>
      </c:lineChart>
      <c:catAx>
        <c:axId val="204697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Quarter Relative to Ratings Process (Q0)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0616"/>
        <c:crosses val="autoZero"/>
        <c:auto val="1"/>
        <c:lblAlgn val="ctr"/>
        <c:lblOffset val="100"/>
        <c:noMultiLvlLbl val="0"/>
      </c:catAx>
      <c:valAx>
        <c:axId val="204690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LTD/TA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7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Figure 2</a:t>
            </a:r>
            <a:endParaRPr lang="en-US" sz="1200">
              <a:effectLst/>
            </a:endParaRPr>
          </a:p>
          <a:p>
            <a:pPr>
              <a:defRPr sz="1200">
                <a:latin typeface="Times New Roman" panose="02020603050405020304" pitchFamily="18" charset="0"/>
                <a:cs typeface="Times New Roman" panose="02020603050405020304" pitchFamily="18" charset="0"/>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Mean Total-Debt-to-Total Assets (TD/TA) Ratios for Firms with Downgrades by</a:t>
            </a:r>
            <a:endParaRPr lang="en-US" sz="1200">
              <a:effectLst/>
            </a:endParaRPr>
          </a:p>
          <a:p>
            <a:pPr>
              <a:defRPr sz="1200">
                <a:latin typeface="Times New Roman" panose="02020603050405020304" pitchFamily="18" charset="0"/>
                <a:cs typeface="Times New Roman" panose="02020603050405020304" pitchFamily="18" charset="0"/>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 Pre-Change  Rating and Quarter Across Each of Eight Quarters Prior and Subsequent</a:t>
            </a:r>
            <a:endParaRPr lang="en-US" sz="1200">
              <a:effectLst/>
            </a:endParaRPr>
          </a:p>
          <a:p>
            <a:pPr>
              <a:defRPr sz="1200">
                <a:latin typeface="Times New Roman" panose="02020603050405020304" pitchFamily="18" charset="0"/>
                <a:cs typeface="Times New Roman" panose="02020603050405020304" pitchFamily="18" charset="0"/>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to the  Ratings Change Process (Q0): Without Prior Credit Watch Placements</a:t>
            </a:r>
            <a:endParaRPr lang="en-US"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TDTA!$AF$51</c:f>
              <c:strCache>
                <c:ptCount val="1"/>
                <c:pt idx="0">
                  <c:v>AAA</c:v>
                </c:pt>
              </c:strCache>
            </c:strRef>
          </c:tx>
          <c:spPr>
            <a:ln w="28575" cap="rnd">
              <a:solidFill>
                <a:schemeClr val="accent1"/>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TDTA!$AF$52:$AF$68</c:f>
              <c:numCache>
                <c:formatCode>General</c:formatCode>
                <c:ptCount val="17"/>
                <c:pt idx="0">
                  <c:v>0.27550000000000002</c:v>
                </c:pt>
                <c:pt idx="1">
                  <c:v>0.2777</c:v>
                </c:pt>
                <c:pt idx="2">
                  <c:v>0.28849999999999998</c:v>
                </c:pt>
                <c:pt idx="3">
                  <c:v>0.27729999999999999</c:v>
                </c:pt>
                <c:pt idx="4">
                  <c:v>0.28199999999999997</c:v>
                </c:pt>
                <c:pt idx="5">
                  <c:v>0.28449999999999998</c:v>
                </c:pt>
                <c:pt idx="6">
                  <c:v>0.28660000000000002</c:v>
                </c:pt>
                <c:pt idx="7">
                  <c:v>0.2782</c:v>
                </c:pt>
                <c:pt idx="8">
                  <c:v>0.28410000000000002</c:v>
                </c:pt>
                <c:pt idx="9">
                  <c:v>0.33050000000000002</c:v>
                </c:pt>
                <c:pt idx="10">
                  <c:v>0.33450000000000002</c:v>
                </c:pt>
                <c:pt idx="11">
                  <c:v>0.33789999999999998</c:v>
                </c:pt>
                <c:pt idx="12">
                  <c:v>0.34429999999999999</c:v>
                </c:pt>
                <c:pt idx="13">
                  <c:v>0.35099999999999998</c:v>
                </c:pt>
                <c:pt idx="14">
                  <c:v>0.35220000000000001</c:v>
                </c:pt>
                <c:pt idx="15">
                  <c:v>0.3523</c:v>
                </c:pt>
                <c:pt idx="16">
                  <c:v>0.34179999999999999</c:v>
                </c:pt>
              </c:numCache>
            </c:numRef>
          </c:val>
          <c:smooth val="0"/>
          <c:extLst>
            <c:ext xmlns:c16="http://schemas.microsoft.com/office/drawing/2014/chart" uri="{C3380CC4-5D6E-409C-BE32-E72D297353CC}">
              <c16:uniqueId val="{00000000-3543-46E5-80BD-F49CF78325B4}"/>
            </c:ext>
          </c:extLst>
        </c:ser>
        <c:ser>
          <c:idx val="1"/>
          <c:order val="1"/>
          <c:tx>
            <c:strRef>
              <c:f>TDTA!$AG$51</c:f>
              <c:strCache>
                <c:ptCount val="1"/>
                <c:pt idx="0">
                  <c:v>AA+</c:v>
                </c:pt>
              </c:strCache>
            </c:strRef>
          </c:tx>
          <c:spPr>
            <a:ln w="28575" cap="rnd">
              <a:solidFill>
                <a:srgbClr val="C00000"/>
              </a:solidFill>
              <a:prstDash val="sysDot"/>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TDTA!$AG$52:$AG$68</c:f>
              <c:numCache>
                <c:formatCode>General</c:formatCode>
                <c:ptCount val="17"/>
                <c:pt idx="0">
                  <c:v>0.24179999999999999</c:v>
                </c:pt>
                <c:pt idx="1">
                  <c:v>0.24279999999999999</c:v>
                </c:pt>
                <c:pt idx="2">
                  <c:v>0.2442</c:v>
                </c:pt>
                <c:pt idx="3">
                  <c:v>0.2392</c:v>
                </c:pt>
                <c:pt idx="4">
                  <c:v>0.2487</c:v>
                </c:pt>
                <c:pt idx="5">
                  <c:v>0.24940000000000001</c:v>
                </c:pt>
                <c:pt idx="6">
                  <c:v>0.2611</c:v>
                </c:pt>
                <c:pt idx="7">
                  <c:v>0.25829999999999997</c:v>
                </c:pt>
                <c:pt idx="8">
                  <c:v>0.2722</c:v>
                </c:pt>
                <c:pt idx="9">
                  <c:v>0.27439999999999998</c:v>
                </c:pt>
                <c:pt idx="10">
                  <c:v>0.2777</c:v>
                </c:pt>
                <c:pt idx="11">
                  <c:v>0.26919999999999999</c:v>
                </c:pt>
                <c:pt idx="12">
                  <c:v>0.26269999999999999</c:v>
                </c:pt>
                <c:pt idx="13">
                  <c:v>0.27400000000000002</c:v>
                </c:pt>
                <c:pt idx="14">
                  <c:v>0.27210000000000001</c:v>
                </c:pt>
                <c:pt idx="15">
                  <c:v>0.26440000000000002</c:v>
                </c:pt>
                <c:pt idx="16">
                  <c:v>0.27889999999999998</c:v>
                </c:pt>
              </c:numCache>
            </c:numRef>
          </c:val>
          <c:smooth val="0"/>
          <c:extLst>
            <c:ext xmlns:c16="http://schemas.microsoft.com/office/drawing/2014/chart" uri="{C3380CC4-5D6E-409C-BE32-E72D297353CC}">
              <c16:uniqueId val="{00000001-3543-46E5-80BD-F49CF78325B4}"/>
            </c:ext>
          </c:extLst>
        </c:ser>
        <c:ser>
          <c:idx val="2"/>
          <c:order val="2"/>
          <c:tx>
            <c:strRef>
              <c:f>TDTA!$AH$51</c:f>
              <c:strCache>
                <c:ptCount val="1"/>
                <c:pt idx="0">
                  <c:v>AA</c:v>
                </c:pt>
              </c:strCache>
            </c:strRef>
          </c:tx>
          <c:spPr>
            <a:ln w="28575" cap="rnd">
              <a:solidFill>
                <a:srgbClr val="C00000"/>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TDTA!$AH$52:$AH$68</c:f>
              <c:numCache>
                <c:formatCode>General</c:formatCode>
                <c:ptCount val="17"/>
                <c:pt idx="0">
                  <c:v>0.26190000000000002</c:v>
                </c:pt>
                <c:pt idx="1">
                  <c:v>0.26400000000000001</c:v>
                </c:pt>
                <c:pt idx="2">
                  <c:v>0.26800000000000002</c:v>
                </c:pt>
                <c:pt idx="3">
                  <c:v>0.27400000000000002</c:v>
                </c:pt>
                <c:pt idx="4">
                  <c:v>0.27360000000000001</c:v>
                </c:pt>
                <c:pt idx="5">
                  <c:v>0.27329999999999999</c:v>
                </c:pt>
                <c:pt idx="6">
                  <c:v>0.27510000000000001</c:v>
                </c:pt>
                <c:pt idx="7">
                  <c:v>0.27979999999999999</c:v>
                </c:pt>
                <c:pt idx="8">
                  <c:v>0.28449999999999998</c:v>
                </c:pt>
                <c:pt idx="9">
                  <c:v>0.2913</c:v>
                </c:pt>
                <c:pt idx="10">
                  <c:v>0.28939999999999999</c:v>
                </c:pt>
                <c:pt idx="11">
                  <c:v>0.29110000000000003</c:v>
                </c:pt>
                <c:pt idx="12">
                  <c:v>0.2873</c:v>
                </c:pt>
                <c:pt idx="13">
                  <c:v>0.27750000000000002</c:v>
                </c:pt>
                <c:pt idx="14">
                  <c:v>0.28089999999999998</c:v>
                </c:pt>
                <c:pt idx="15">
                  <c:v>0.27839999999999998</c:v>
                </c:pt>
                <c:pt idx="16">
                  <c:v>0.28129999999999999</c:v>
                </c:pt>
              </c:numCache>
            </c:numRef>
          </c:val>
          <c:smooth val="0"/>
          <c:extLst>
            <c:ext xmlns:c16="http://schemas.microsoft.com/office/drawing/2014/chart" uri="{C3380CC4-5D6E-409C-BE32-E72D297353CC}">
              <c16:uniqueId val="{00000002-3543-46E5-80BD-F49CF78325B4}"/>
            </c:ext>
          </c:extLst>
        </c:ser>
        <c:ser>
          <c:idx val="3"/>
          <c:order val="3"/>
          <c:tx>
            <c:strRef>
              <c:f>TDTA!$AI$51</c:f>
              <c:strCache>
                <c:ptCount val="1"/>
                <c:pt idx="0">
                  <c:v>AA-</c:v>
                </c:pt>
              </c:strCache>
            </c:strRef>
          </c:tx>
          <c:spPr>
            <a:ln w="28575" cap="rnd">
              <a:solidFill>
                <a:srgbClr val="C00000"/>
              </a:solidFill>
              <a:prstDash val="sysDash"/>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TDTA!$AI$52:$AI$68</c:f>
              <c:numCache>
                <c:formatCode>General</c:formatCode>
                <c:ptCount val="17"/>
                <c:pt idx="0">
                  <c:v>0.29210000000000003</c:v>
                </c:pt>
                <c:pt idx="1">
                  <c:v>0.29389999999999999</c:v>
                </c:pt>
                <c:pt idx="2">
                  <c:v>0.29780000000000001</c:v>
                </c:pt>
                <c:pt idx="3">
                  <c:v>0.29680000000000001</c:v>
                </c:pt>
                <c:pt idx="4">
                  <c:v>0.29699999999999999</c:v>
                </c:pt>
                <c:pt idx="5">
                  <c:v>0.29780000000000001</c:v>
                </c:pt>
                <c:pt idx="6">
                  <c:v>0.29949999999999999</c:v>
                </c:pt>
                <c:pt idx="7">
                  <c:v>0.29289999999999999</c:v>
                </c:pt>
                <c:pt idx="8">
                  <c:v>0.30549999999999999</c:v>
                </c:pt>
                <c:pt idx="9">
                  <c:v>0.30399999999999999</c:v>
                </c:pt>
                <c:pt idx="10">
                  <c:v>0.30709999999999998</c:v>
                </c:pt>
                <c:pt idx="11">
                  <c:v>0.30349999999999999</c:v>
                </c:pt>
                <c:pt idx="12">
                  <c:v>0.3049</c:v>
                </c:pt>
                <c:pt idx="13">
                  <c:v>0.29820000000000002</c:v>
                </c:pt>
                <c:pt idx="14">
                  <c:v>0.3</c:v>
                </c:pt>
                <c:pt idx="15">
                  <c:v>0.29899999999999999</c:v>
                </c:pt>
                <c:pt idx="16">
                  <c:v>0.29880000000000001</c:v>
                </c:pt>
              </c:numCache>
            </c:numRef>
          </c:val>
          <c:smooth val="0"/>
          <c:extLst>
            <c:ext xmlns:c16="http://schemas.microsoft.com/office/drawing/2014/chart" uri="{C3380CC4-5D6E-409C-BE32-E72D297353CC}">
              <c16:uniqueId val="{00000003-3543-46E5-80BD-F49CF78325B4}"/>
            </c:ext>
          </c:extLst>
        </c:ser>
        <c:ser>
          <c:idx val="4"/>
          <c:order val="4"/>
          <c:tx>
            <c:strRef>
              <c:f>TDTA!$AJ$51</c:f>
              <c:strCache>
                <c:ptCount val="1"/>
                <c:pt idx="0">
                  <c:v>A+</c:v>
                </c:pt>
              </c:strCache>
            </c:strRef>
          </c:tx>
          <c:spPr>
            <a:ln w="28575" cap="rnd">
              <a:solidFill>
                <a:srgbClr val="7030A0"/>
              </a:solidFill>
              <a:prstDash val="sysDot"/>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TDTA!$AJ$52:$AJ$68</c:f>
              <c:numCache>
                <c:formatCode>General</c:formatCode>
                <c:ptCount val="17"/>
                <c:pt idx="0">
                  <c:v>0.28660000000000002</c:v>
                </c:pt>
                <c:pt idx="1">
                  <c:v>0.28589999999999999</c:v>
                </c:pt>
                <c:pt idx="2">
                  <c:v>0.28910000000000002</c:v>
                </c:pt>
                <c:pt idx="3">
                  <c:v>0.2918</c:v>
                </c:pt>
                <c:pt idx="4">
                  <c:v>0.29370000000000002</c:v>
                </c:pt>
                <c:pt idx="5">
                  <c:v>0.2949</c:v>
                </c:pt>
                <c:pt idx="6">
                  <c:v>0.29709999999999998</c:v>
                </c:pt>
                <c:pt idx="7">
                  <c:v>0.30099999999999999</c:v>
                </c:pt>
                <c:pt idx="8">
                  <c:v>0.31419999999999998</c:v>
                </c:pt>
                <c:pt idx="9">
                  <c:v>0.31119999999999998</c:v>
                </c:pt>
                <c:pt idx="10">
                  <c:v>0.31119999999999998</c:v>
                </c:pt>
                <c:pt idx="11">
                  <c:v>0.3155</c:v>
                </c:pt>
                <c:pt idx="12">
                  <c:v>0.31240000000000001</c:v>
                </c:pt>
                <c:pt idx="13">
                  <c:v>0.307</c:v>
                </c:pt>
                <c:pt idx="14">
                  <c:v>0.30590000000000001</c:v>
                </c:pt>
                <c:pt idx="15">
                  <c:v>0.31030000000000002</c:v>
                </c:pt>
                <c:pt idx="16">
                  <c:v>0.31380000000000002</c:v>
                </c:pt>
              </c:numCache>
            </c:numRef>
          </c:val>
          <c:smooth val="0"/>
          <c:extLst>
            <c:ext xmlns:c16="http://schemas.microsoft.com/office/drawing/2014/chart" uri="{C3380CC4-5D6E-409C-BE32-E72D297353CC}">
              <c16:uniqueId val="{00000004-3543-46E5-80BD-F49CF78325B4}"/>
            </c:ext>
          </c:extLst>
        </c:ser>
        <c:ser>
          <c:idx val="5"/>
          <c:order val="5"/>
          <c:tx>
            <c:strRef>
              <c:f>TDTA!$AK$51</c:f>
              <c:strCache>
                <c:ptCount val="1"/>
                <c:pt idx="0">
                  <c:v>A</c:v>
                </c:pt>
              </c:strCache>
            </c:strRef>
          </c:tx>
          <c:spPr>
            <a:ln w="28575" cap="rnd">
              <a:solidFill>
                <a:srgbClr val="7030A0"/>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TDTA!$AK$52:$AK$68</c:f>
              <c:numCache>
                <c:formatCode>General</c:formatCode>
                <c:ptCount val="17"/>
                <c:pt idx="0">
                  <c:v>0.2797</c:v>
                </c:pt>
                <c:pt idx="1">
                  <c:v>0.28539999999999999</c:v>
                </c:pt>
                <c:pt idx="2">
                  <c:v>0.28639999999999999</c:v>
                </c:pt>
                <c:pt idx="3">
                  <c:v>0.28489999999999999</c:v>
                </c:pt>
                <c:pt idx="4">
                  <c:v>0.2868</c:v>
                </c:pt>
                <c:pt idx="5">
                  <c:v>0.28870000000000001</c:v>
                </c:pt>
                <c:pt idx="6">
                  <c:v>0.28999999999999998</c:v>
                </c:pt>
                <c:pt idx="7">
                  <c:v>0.29260000000000003</c:v>
                </c:pt>
                <c:pt idx="8">
                  <c:v>0.30709999999999998</c:v>
                </c:pt>
                <c:pt idx="9">
                  <c:v>0.30680000000000002</c:v>
                </c:pt>
                <c:pt idx="10">
                  <c:v>0.30740000000000001</c:v>
                </c:pt>
                <c:pt idx="11">
                  <c:v>0.30320000000000003</c:v>
                </c:pt>
                <c:pt idx="12">
                  <c:v>0.3004</c:v>
                </c:pt>
                <c:pt idx="13">
                  <c:v>0.29680000000000001</c:v>
                </c:pt>
                <c:pt idx="14">
                  <c:v>0.29730000000000001</c:v>
                </c:pt>
                <c:pt idx="15">
                  <c:v>0.29499999999999998</c:v>
                </c:pt>
                <c:pt idx="16">
                  <c:v>0.29580000000000001</c:v>
                </c:pt>
              </c:numCache>
            </c:numRef>
          </c:val>
          <c:smooth val="0"/>
          <c:extLst>
            <c:ext xmlns:c16="http://schemas.microsoft.com/office/drawing/2014/chart" uri="{C3380CC4-5D6E-409C-BE32-E72D297353CC}">
              <c16:uniqueId val="{00000005-3543-46E5-80BD-F49CF78325B4}"/>
            </c:ext>
          </c:extLst>
        </c:ser>
        <c:ser>
          <c:idx val="6"/>
          <c:order val="6"/>
          <c:tx>
            <c:strRef>
              <c:f>TDTA!$AL$51</c:f>
              <c:strCache>
                <c:ptCount val="1"/>
                <c:pt idx="0">
                  <c:v>A-</c:v>
                </c:pt>
              </c:strCache>
            </c:strRef>
          </c:tx>
          <c:spPr>
            <a:ln w="28575" cap="rnd">
              <a:solidFill>
                <a:srgbClr val="7030A0"/>
              </a:solidFill>
              <a:prstDash val="sysDash"/>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TDTA!$AL$52:$AL$68</c:f>
              <c:numCache>
                <c:formatCode>General</c:formatCode>
                <c:ptCount val="17"/>
                <c:pt idx="0">
                  <c:v>0.28760000000000002</c:v>
                </c:pt>
                <c:pt idx="1">
                  <c:v>0.28870000000000001</c:v>
                </c:pt>
                <c:pt idx="2">
                  <c:v>0.2833</c:v>
                </c:pt>
                <c:pt idx="3">
                  <c:v>0.28810000000000002</c:v>
                </c:pt>
                <c:pt idx="4">
                  <c:v>0.29020000000000001</c:v>
                </c:pt>
                <c:pt idx="5">
                  <c:v>0.29160000000000003</c:v>
                </c:pt>
                <c:pt idx="6">
                  <c:v>0.2944</c:v>
                </c:pt>
                <c:pt idx="7">
                  <c:v>0.2974</c:v>
                </c:pt>
                <c:pt idx="8">
                  <c:v>0.30590000000000001</c:v>
                </c:pt>
                <c:pt idx="9">
                  <c:v>0.30840000000000001</c:v>
                </c:pt>
                <c:pt idx="10">
                  <c:v>0.30840000000000001</c:v>
                </c:pt>
                <c:pt idx="11">
                  <c:v>0.308</c:v>
                </c:pt>
                <c:pt idx="12">
                  <c:v>0.30880000000000002</c:v>
                </c:pt>
                <c:pt idx="13">
                  <c:v>0.30620000000000003</c:v>
                </c:pt>
                <c:pt idx="14">
                  <c:v>0.3004</c:v>
                </c:pt>
                <c:pt idx="15">
                  <c:v>0.29820000000000002</c:v>
                </c:pt>
                <c:pt idx="16">
                  <c:v>0.30280000000000001</c:v>
                </c:pt>
              </c:numCache>
            </c:numRef>
          </c:val>
          <c:smooth val="0"/>
          <c:extLst>
            <c:ext xmlns:c16="http://schemas.microsoft.com/office/drawing/2014/chart" uri="{C3380CC4-5D6E-409C-BE32-E72D297353CC}">
              <c16:uniqueId val="{00000006-3543-46E5-80BD-F49CF78325B4}"/>
            </c:ext>
          </c:extLst>
        </c:ser>
        <c:ser>
          <c:idx val="7"/>
          <c:order val="7"/>
          <c:tx>
            <c:strRef>
              <c:f>TDTA!$AM$51</c:f>
              <c:strCache>
                <c:ptCount val="1"/>
                <c:pt idx="0">
                  <c:v>BBB+</c:v>
                </c:pt>
              </c:strCache>
            </c:strRef>
          </c:tx>
          <c:spPr>
            <a:ln w="28575" cap="rnd">
              <a:solidFill>
                <a:srgbClr val="FFC000"/>
              </a:solidFill>
              <a:prstDash val="sysDot"/>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TDTA!$AM$52:$AM$68</c:f>
              <c:numCache>
                <c:formatCode>General</c:formatCode>
                <c:ptCount val="17"/>
                <c:pt idx="0">
                  <c:v>0.29360000000000003</c:v>
                </c:pt>
                <c:pt idx="1">
                  <c:v>0.29480000000000001</c:v>
                </c:pt>
                <c:pt idx="2">
                  <c:v>0.29799999999999999</c:v>
                </c:pt>
                <c:pt idx="3">
                  <c:v>0.29870000000000002</c:v>
                </c:pt>
                <c:pt idx="4">
                  <c:v>0.30520000000000003</c:v>
                </c:pt>
                <c:pt idx="5">
                  <c:v>0.30990000000000001</c:v>
                </c:pt>
                <c:pt idx="6">
                  <c:v>0.30940000000000001</c:v>
                </c:pt>
                <c:pt idx="7">
                  <c:v>0.31569999999999998</c:v>
                </c:pt>
                <c:pt idx="8">
                  <c:v>0.32729999999999998</c:v>
                </c:pt>
                <c:pt idx="9">
                  <c:v>0.3261</c:v>
                </c:pt>
                <c:pt idx="10">
                  <c:v>0.32229999999999998</c:v>
                </c:pt>
                <c:pt idx="11">
                  <c:v>0.32050000000000001</c:v>
                </c:pt>
                <c:pt idx="12">
                  <c:v>0.3206</c:v>
                </c:pt>
                <c:pt idx="13">
                  <c:v>0.31659999999999999</c:v>
                </c:pt>
                <c:pt idx="14">
                  <c:v>0.31109999999999999</c:v>
                </c:pt>
                <c:pt idx="15">
                  <c:v>0.30709999999999998</c:v>
                </c:pt>
                <c:pt idx="16">
                  <c:v>0.30809999999999998</c:v>
                </c:pt>
              </c:numCache>
            </c:numRef>
          </c:val>
          <c:smooth val="0"/>
          <c:extLst>
            <c:ext xmlns:c16="http://schemas.microsoft.com/office/drawing/2014/chart" uri="{C3380CC4-5D6E-409C-BE32-E72D297353CC}">
              <c16:uniqueId val="{00000007-3543-46E5-80BD-F49CF78325B4}"/>
            </c:ext>
          </c:extLst>
        </c:ser>
        <c:ser>
          <c:idx val="8"/>
          <c:order val="8"/>
          <c:tx>
            <c:strRef>
              <c:f>TDTA!$AN$51</c:f>
              <c:strCache>
                <c:ptCount val="1"/>
                <c:pt idx="0">
                  <c:v>BBB</c:v>
                </c:pt>
              </c:strCache>
            </c:strRef>
          </c:tx>
          <c:spPr>
            <a:ln w="28575" cap="rnd">
              <a:solidFill>
                <a:srgbClr val="FFC000"/>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TDTA!$AN$52:$AN$68</c:f>
              <c:numCache>
                <c:formatCode>General</c:formatCode>
                <c:ptCount val="17"/>
                <c:pt idx="0">
                  <c:v>0.31850000000000001</c:v>
                </c:pt>
                <c:pt idx="1">
                  <c:v>0.3211</c:v>
                </c:pt>
                <c:pt idx="2">
                  <c:v>0.32700000000000001</c:v>
                </c:pt>
                <c:pt idx="3">
                  <c:v>0.33360000000000001</c:v>
                </c:pt>
                <c:pt idx="4">
                  <c:v>0.3362</c:v>
                </c:pt>
                <c:pt idx="5">
                  <c:v>0.33589999999999998</c:v>
                </c:pt>
                <c:pt idx="6">
                  <c:v>0.33560000000000001</c:v>
                </c:pt>
                <c:pt idx="7">
                  <c:v>0.33579999999999999</c:v>
                </c:pt>
                <c:pt idx="8">
                  <c:v>0.34860000000000002</c:v>
                </c:pt>
                <c:pt idx="9">
                  <c:v>0.34910000000000002</c:v>
                </c:pt>
                <c:pt idx="10">
                  <c:v>0.34539999999999998</c:v>
                </c:pt>
                <c:pt idx="11">
                  <c:v>0.34189999999999998</c:v>
                </c:pt>
                <c:pt idx="12">
                  <c:v>0.33800000000000002</c:v>
                </c:pt>
                <c:pt idx="13">
                  <c:v>0.3337</c:v>
                </c:pt>
                <c:pt idx="14">
                  <c:v>0.33379999999999999</c:v>
                </c:pt>
                <c:pt idx="15">
                  <c:v>0.33600000000000002</c:v>
                </c:pt>
                <c:pt idx="16">
                  <c:v>0.33069999999999999</c:v>
                </c:pt>
              </c:numCache>
            </c:numRef>
          </c:val>
          <c:smooth val="0"/>
          <c:extLst>
            <c:ext xmlns:c16="http://schemas.microsoft.com/office/drawing/2014/chart" uri="{C3380CC4-5D6E-409C-BE32-E72D297353CC}">
              <c16:uniqueId val="{00000008-3543-46E5-80BD-F49CF78325B4}"/>
            </c:ext>
          </c:extLst>
        </c:ser>
        <c:ser>
          <c:idx val="9"/>
          <c:order val="9"/>
          <c:tx>
            <c:strRef>
              <c:f>TDTA!$AO$51</c:f>
              <c:strCache>
                <c:ptCount val="1"/>
                <c:pt idx="0">
                  <c:v>BBB-</c:v>
                </c:pt>
              </c:strCache>
            </c:strRef>
          </c:tx>
          <c:spPr>
            <a:ln w="28575" cap="rnd">
              <a:solidFill>
                <a:srgbClr val="FFC000"/>
              </a:solidFill>
              <a:prstDash val="sysDash"/>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TDTA!$AO$52:$AO$68</c:f>
              <c:numCache>
                <c:formatCode>General</c:formatCode>
                <c:ptCount val="17"/>
                <c:pt idx="0">
                  <c:v>0.31369999999999998</c:v>
                </c:pt>
                <c:pt idx="1">
                  <c:v>0.3206</c:v>
                </c:pt>
                <c:pt idx="2">
                  <c:v>0.32079999999999997</c:v>
                </c:pt>
                <c:pt idx="3">
                  <c:v>0.32669999999999999</c:v>
                </c:pt>
                <c:pt idx="4">
                  <c:v>0.3301</c:v>
                </c:pt>
                <c:pt idx="5">
                  <c:v>0.33100000000000002</c:v>
                </c:pt>
                <c:pt idx="6">
                  <c:v>0.33989999999999998</c:v>
                </c:pt>
                <c:pt idx="7">
                  <c:v>0.34699999999999998</c:v>
                </c:pt>
                <c:pt idx="8">
                  <c:v>0.35620000000000002</c:v>
                </c:pt>
                <c:pt idx="9">
                  <c:v>0.35870000000000002</c:v>
                </c:pt>
                <c:pt idx="10">
                  <c:v>0.35949999999999999</c:v>
                </c:pt>
                <c:pt idx="11">
                  <c:v>0.35389999999999999</c:v>
                </c:pt>
                <c:pt idx="12">
                  <c:v>0.3463</c:v>
                </c:pt>
                <c:pt idx="13">
                  <c:v>0.34970000000000001</c:v>
                </c:pt>
                <c:pt idx="14">
                  <c:v>0.34960000000000002</c:v>
                </c:pt>
                <c:pt idx="15">
                  <c:v>0.35270000000000001</c:v>
                </c:pt>
                <c:pt idx="16">
                  <c:v>0.35110000000000002</c:v>
                </c:pt>
              </c:numCache>
            </c:numRef>
          </c:val>
          <c:smooth val="0"/>
          <c:extLst>
            <c:ext xmlns:c16="http://schemas.microsoft.com/office/drawing/2014/chart" uri="{C3380CC4-5D6E-409C-BE32-E72D297353CC}">
              <c16:uniqueId val="{00000009-3543-46E5-80BD-F49CF78325B4}"/>
            </c:ext>
          </c:extLst>
        </c:ser>
        <c:ser>
          <c:idx val="10"/>
          <c:order val="10"/>
          <c:tx>
            <c:strRef>
              <c:f>TDTA!$AP$51</c:f>
              <c:strCache>
                <c:ptCount val="1"/>
                <c:pt idx="0">
                  <c:v>BB+</c:v>
                </c:pt>
              </c:strCache>
            </c:strRef>
          </c:tx>
          <c:spPr>
            <a:ln w="28575" cap="rnd">
              <a:solidFill>
                <a:srgbClr val="002060"/>
              </a:solidFill>
              <a:prstDash val="sysDot"/>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TDTA!$AP$52:$AP$68</c:f>
              <c:numCache>
                <c:formatCode>General</c:formatCode>
                <c:ptCount val="17"/>
                <c:pt idx="0">
                  <c:v>0.33639999999999998</c:v>
                </c:pt>
                <c:pt idx="1">
                  <c:v>0.3377</c:v>
                </c:pt>
                <c:pt idx="2">
                  <c:v>0.34029999999999999</c:v>
                </c:pt>
                <c:pt idx="3">
                  <c:v>0.34660000000000002</c:v>
                </c:pt>
                <c:pt idx="4">
                  <c:v>0.3518</c:v>
                </c:pt>
                <c:pt idx="5">
                  <c:v>0.35460000000000003</c:v>
                </c:pt>
                <c:pt idx="6">
                  <c:v>0.3533</c:v>
                </c:pt>
                <c:pt idx="7">
                  <c:v>0.36109999999999998</c:v>
                </c:pt>
                <c:pt idx="8">
                  <c:v>0.37609999999999999</c:v>
                </c:pt>
                <c:pt idx="9">
                  <c:v>0.38300000000000001</c:v>
                </c:pt>
                <c:pt idx="10">
                  <c:v>0.38</c:v>
                </c:pt>
                <c:pt idx="11">
                  <c:v>0.38540000000000002</c:v>
                </c:pt>
                <c:pt idx="12">
                  <c:v>0.38100000000000001</c:v>
                </c:pt>
                <c:pt idx="13">
                  <c:v>0.38080000000000003</c:v>
                </c:pt>
                <c:pt idx="14">
                  <c:v>0.38650000000000001</c:v>
                </c:pt>
                <c:pt idx="15">
                  <c:v>0.38629999999999998</c:v>
                </c:pt>
                <c:pt idx="16">
                  <c:v>0.38619999999999999</c:v>
                </c:pt>
              </c:numCache>
            </c:numRef>
          </c:val>
          <c:smooth val="0"/>
          <c:extLst>
            <c:ext xmlns:c16="http://schemas.microsoft.com/office/drawing/2014/chart" uri="{C3380CC4-5D6E-409C-BE32-E72D297353CC}">
              <c16:uniqueId val="{0000000A-3543-46E5-80BD-F49CF78325B4}"/>
            </c:ext>
          </c:extLst>
        </c:ser>
        <c:ser>
          <c:idx val="11"/>
          <c:order val="11"/>
          <c:tx>
            <c:strRef>
              <c:f>TDTA!$AQ$51</c:f>
              <c:strCache>
                <c:ptCount val="1"/>
                <c:pt idx="0">
                  <c:v>BB</c:v>
                </c:pt>
              </c:strCache>
            </c:strRef>
          </c:tx>
          <c:spPr>
            <a:ln w="28575" cap="rnd">
              <a:solidFill>
                <a:srgbClr val="002060"/>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TDTA!$AQ$52:$AQ$68</c:f>
              <c:numCache>
                <c:formatCode>General</c:formatCode>
                <c:ptCount val="17"/>
                <c:pt idx="0">
                  <c:v>0.35210000000000002</c:v>
                </c:pt>
                <c:pt idx="1">
                  <c:v>0.35449999999999998</c:v>
                </c:pt>
                <c:pt idx="2">
                  <c:v>0.36009999999999998</c:v>
                </c:pt>
                <c:pt idx="3">
                  <c:v>0.36670000000000003</c:v>
                </c:pt>
                <c:pt idx="4">
                  <c:v>0.37359999999999999</c:v>
                </c:pt>
                <c:pt idx="5">
                  <c:v>0.37969999999999998</c:v>
                </c:pt>
                <c:pt idx="6">
                  <c:v>0.38919999999999999</c:v>
                </c:pt>
                <c:pt idx="7">
                  <c:v>0.39800000000000002</c:v>
                </c:pt>
                <c:pt idx="8">
                  <c:v>0.41220000000000001</c:v>
                </c:pt>
                <c:pt idx="9">
                  <c:v>0.4128</c:v>
                </c:pt>
                <c:pt idx="10">
                  <c:v>0.40870000000000001</c:v>
                </c:pt>
                <c:pt idx="11">
                  <c:v>0.40720000000000001</c:v>
                </c:pt>
                <c:pt idx="12">
                  <c:v>0.40479999999999999</c:v>
                </c:pt>
                <c:pt idx="13">
                  <c:v>0.40200000000000002</c:v>
                </c:pt>
                <c:pt idx="14">
                  <c:v>0.40250000000000002</c:v>
                </c:pt>
                <c:pt idx="15">
                  <c:v>0.4078</c:v>
                </c:pt>
                <c:pt idx="16">
                  <c:v>0.40379999999999999</c:v>
                </c:pt>
              </c:numCache>
            </c:numRef>
          </c:val>
          <c:smooth val="0"/>
          <c:extLst>
            <c:ext xmlns:c16="http://schemas.microsoft.com/office/drawing/2014/chart" uri="{C3380CC4-5D6E-409C-BE32-E72D297353CC}">
              <c16:uniqueId val="{0000000B-3543-46E5-80BD-F49CF78325B4}"/>
            </c:ext>
          </c:extLst>
        </c:ser>
        <c:ser>
          <c:idx val="12"/>
          <c:order val="12"/>
          <c:tx>
            <c:strRef>
              <c:f>TDTA!$AR$51</c:f>
              <c:strCache>
                <c:ptCount val="1"/>
                <c:pt idx="0">
                  <c:v>BB-</c:v>
                </c:pt>
              </c:strCache>
            </c:strRef>
          </c:tx>
          <c:spPr>
            <a:ln w="28575" cap="rnd">
              <a:solidFill>
                <a:srgbClr val="002060"/>
              </a:solidFill>
              <a:prstDash val="sysDash"/>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TDTA!$AR$52:$AR$68</c:f>
              <c:numCache>
                <c:formatCode>General</c:formatCode>
                <c:ptCount val="17"/>
                <c:pt idx="0">
                  <c:v>0.38440000000000002</c:v>
                </c:pt>
                <c:pt idx="1">
                  <c:v>0.39040000000000002</c:v>
                </c:pt>
                <c:pt idx="2">
                  <c:v>0.3921</c:v>
                </c:pt>
                <c:pt idx="3">
                  <c:v>0.40029999999999999</c:v>
                </c:pt>
                <c:pt idx="4">
                  <c:v>0.40639999999999998</c:v>
                </c:pt>
                <c:pt idx="5">
                  <c:v>0.4158</c:v>
                </c:pt>
                <c:pt idx="6">
                  <c:v>0.42699999999999999</c:v>
                </c:pt>
                <c:pt idx="7">
                  <c:v>0.43919999999999998</c:v>
                </c:pt>
                <c:pt idx="8">
                  <c:v>0.45469999999999999</c:v>
                </c:pt>
                <c:pt idx="9">
                  <c:v>0.44890000000000002</c:v>
                </c:pt>
                <c:pt idx="10">
                  <c:v>0.4486</c:v>
                </c:pt>
                <c:pt idx="11">
                  <c:v>0.44330000000000003</c:v>
                </c:pt>
                <c:pt idx="12">
                  <c:v>0.43890000000000001</c:v>
                </c:pt>
                <c:pt idx="13">
                  <c:v>0.43859999999999999</c:v>
                </c:pt>
                <c:pt idx="14">
                  <c:v>0.43049999999999999</c:v>
                </c:pt>
                <c:pt idx="15">
                  <c:v>0.43509999999999999</c:v>
                </c:pt>
                <c:pt idx="16">
                  <c:v>0.42220000000000002</c:v>
                </c:pt>
              </c:numCache>
            </c:numRef>
          </c:val>
          <c:smooth val="0"/>
          <c:extLst>
            <c:ext xmlns:c16="http://schemas.microsoft.com/office/drawing/2014/chart" uri="{C3380CC4-5D6E-409C-BE32-E72D297353CC}">
              <c16:uniqueId val="{0000000C-3543-46E5-80BD-F49CF78325B4}"/>
            </c:ext>
          </c:extLst>
        </c:ser>
        <c:ser>
          <c:idx val="13"/>
          <c:order val="13"/>
          <c:tx>
            <c:strRef>
              <c:f>TDTA!$AS$51</c:f>
              <c:strCache>
                <c:ptCount val="1"/>
                <c:pt idx="0">
                  <c:v>B+</c:v>
                </c:pt>
              </c:strCache>
            </c:strRef>
          </c:tx>
          <c:spPr>
            <a:ln w="28575" cap="rnd">
              <a:solidFill>
                <a:srgbClr val="92D050"/>
              </a:solidFill>
              <a:prstDash val="sysDot"/>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TDTA!$AS$52:$AS$68</c:f>
              <c:numCache>
                <c:formatCode>General</c:formatCode>
                <c:ptCount val="17"/>
                <c:pt idx="0">
                  <c:v>0.44080000000000003</c:v>
                </c:pt>
                <c:pt idx="1">
                  <c:v>0.44779999999999998</c:v>
                </c:pt>
                <c:pt idx="2">
                  <c:v>0.45419999999999999</c:v>
                </c:pt>
                <c:pt idx="3">
                  <c:v>0.46060000000000001</c:v>
                </c:pt>
                <c:pt idx="4">
                  <c:v>0.47</c:v>
                </c:pt>
                <c:pt idx="5">
                  <c:v>0.4819</c:v>
                </c:pt>
                <c:pt idx="6">
                  <c:v>0.4965</c:v>
                </c:pt>
                <c:pt idx="7">
                  <c:v>0.51290000000000002</c:v>
                </c:pt>
                <c:pt idx="8">
                  <c:v>0.53190000000000004</c:v>
                </c:pt>
                <c:pt idx="9">
                  <c:v>0.53029999999999999</c:v>
                </c:pt>
                <c:pt idx="10">
                  <c:v>0.52659999999999996</c:v>
                </c:pt>
                <c:pt idx="11">
                  <c:v>0.51910000000000001</c:v>
                </c:pt>
                <c:pt idx="12">
                  <c:v>0.51600000000000001</c:v>
                </c:pt>
                <c:pt idx="13">
                  <c:v>0.51139999999999997</c:v>
                </c:pt>
                <c:pt idx="14">
                  <c:v>0.50129999999999997</c:v>
                </c:pt>
                <c:pt idx="15">
                  <c:v>0.49590000000000001</c:v>
                </c:pt>
                <c:pt idx="16">
                  <c:v>0.4889</c:v>
                </c:pt>
              </c:numCache>
            </c:numRef>
          </c:val>
          <c:smooth val="0"/>
          <c:extLst>
            <c:ext xmlns:c16="http://schemas.microsoft.com/office/drawing/2014/chart" uri="{C3380CC4-5D6E-409C-BE32-E72D297353CC}">
              <c16:uniqueId val="{0000000D-3543-46E5-80BD-F49CF78325B4}"/>
            </c:ext>
          </c:extLst>
        </c:ser>
        <c:ser>
          <c:idx val="14"/>
          <c:order val="14"/>
          <c:tx>
            <c:strRef>
              <c:f>TDTA!$AT$51</c:f>
              <c:strCache>
                <c:ptCount val="1"/>
                <c:pt idx="0">
                  <c:v>B</c:v>
                </c:pt>
              </c:strCache>
            </c:strRef>
          </c:tx>
          <c:spPr>
            <a:ln w="28575" cap="rnd">
              <a:solidFill>
                <a:srgbClr val="92D050"/>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TDTA!$AT$52:$AT$68</c:f>
              <c:numCache>
                <c:formatCode>General</c:formatCode>
                <c:ptCount val="17"/>
                <c:pt idx="0">
                  <c:v>0.45429999999999998</c:v>
                </c:pt>
                <c:pt idx="1">
                  <c:v>0.46879999999999999</c:v>
                </c:pt>
                <c:pt idx="2">
                  <c:v>0.4748</c:v>
                </c:pt>
                <c:pt idx="3">
                  <c:v>0.48499999999999999</c:v>
                </c:pt>
                <c:pt idx="4">
                  <c:v>0.50039999999999996</c:v>
                </c:pt>
                <c:pt idx="5">
                  <c:v>0.51180000000000003</c:v>
                </c:pt>
                <c:pt idx="6">
                  <c:v>0.52270000000000005</c:v>
                </c:pt>
                <c:pt idx="7">
                  <c:v>0.54259999999999997</c:v>
                </c:pt>
                <c:pt idx="8">
                  <c:v>0.55200000000000005</c:v>
                </c:pt>
                <c:pt idx="9">
                  <c:v>0.54800000000000004</c:v>
                </c:pt>
                <c:pt idx="10">
                  <c:v>0.53510000000000002</c:v>
                </c:pt>
                <c:pt idx="11">
                  <c:v>0.52029999999999998</c:v>
                </c:pt>
                <c:pt idx="12">
                  <c:v>0.50470000000000004</c:v>
                </c:pt>
                <c:pt idx="13">
                  <c:v>0.48599999999999999</c:v>
                </c:pt>
                <c:pt idx="14">
                  <c:v>0.47089999999999999</c:v>
                </c:pt>
                <c:pt idx="15">
                  <c:v>0.48089999999999999</c:v>
                </c:pt>
                <c:pt idx="16">
                  <c:v>0.47039999999999998</c:v>
                </c:pt>
              </c:numCache>
            </c:numRef>
          </c:val>
          <c:smooth val="0"/>
          <c:extLst>
            <c:ext xmlns:c16="http://schemas.microsoft.com/office/drawing/2014/chart" uri="{C3380CC4-5D6E-409C-BE32-E72D297353CC}">
              <c16:uniqueId val="{0000000E-3543-46E5-80BD-F49CF78325B4}"/>
            </c:ext>
          </c:extLst>
        </c:ser>
        <c:ser>
          <c:idx val="15"/>
          <c:order val="15"/>
          <c:tx>
            <c:strRef>
              <c:f>TDTA!$AU$51</c:f>
              <c:strCache>
                <c:ptCount val="1"/>
                <c:pt idx="0">
                  <c:v>B_-</c:v>
                </c:pt>
              </c:strCache>
            </c:strRef>
          </c:tx>
          <c:spPr>
            <a:ln w="28575" cap="rnd">
              <a:solidFill>
                <a:srgbClr val="92D050"/>
              </a:solidFill>
              <a:prstDash val="sysDash"/>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TDTA!$AU$52:$AU$68</c:f>
              <c:numCache>
                <c:formatCode>General</c:formatCode>
                <c:ptCount val="17"/>
                <c:pt idx="0">
                  <c:v>0.47170000000000001</c:v>
                </c:pt>
                <c:pt idx="1">
                  <c:v>0.47410000000000002</c:v>
                </c:pt>
                <c:pt idx="2">
                  <c:v>0.48680000000000001</c:v>
                </c:pt>
                <c:pt idx="3">
                  <c:v>0.5</c:v>
                </c:pt>
                <c:pt idx="4">
                  <c:v>0.51619999999999999</c:v>
                </c:pt>
                <c:pt idx="5">
                  <c:v>0.5323</c:v>
                </c:pt>
                <c:pt idx="6">
                  <c:v>0.55559999999999998</c:v>
                </c:pt>
                <c:pt idx="7">
                  <c:v>0.58899999999999997</c:v>
                </c:pt>
                <c:pt idx="8">
                  <c:v>0.61040000000000005</c:v>
                </c:pt>
                <c:pt idx="9">
                  <c:v>0.58640000000000003</c:v>
                </c:pt>
                <c:pt idx="10">
                  <c:v>0.54479999999999995</c:v>
                </c:pt>
                <c:pt idx="11">
                  <c:v>0.50249999999999995</c:v>
                </c:pt>
                <c:pt idx="12">
                  <c:v>0.48010000000000003</c:v>
                </c:pt>
                <c:pt idx="13">
                  <c:v>0.47799999999999998</c:v>
                </c:pt>
                <c:pt idx="14">
                  <c:v>0.48120000000000002</c:v>
                </c:pt>
                <c:pt idx="15">
                  <c:v>0.46239999999999998</c:v>
                </c:pt>
                <c:pt idx="16">
                  <c:v>0.45910000000000001</c:v>
                </c:pt>
              </c:numCache>
            </c:numRef>
          </c:val>
          <c:smooth val="0"/>
          <c:extLst>
            <c:ext xmlns:c16="http://schemas.microsoft.com/office/drawing/2014/chart" uri="{C3380CC4-5D6E-409C-BE32-E72D297353CC}">
              <c16:uniqueId val="{0000000F-3543-46E5-80BD-F49CF78325B4}"/>
            </c:ext>
          </c:extLst>
        </c:ser>
        <c:ser>
          <c:idx val="16"/>
          <c:order val="16"/>
          <c:tx>
            <c:strRef>
              <c:f>TDTA!$AV$51</c:f>
              <c:strCache>
                <c:ptCount val="1"/>
                <c:pt idx="0">
                  <c:v>CCC+</c:v>
                </c:pt>
              </c:strCache>
            </c:strRef>
          </c:tx>
          <c:spPr>
            <a:ln w="28575" cap="rnd">
              <a:solidFill>
                <a:srgbClr val="00B0F0"/>
              </a:solidFill>
              <a:prstDash val="sysDot"/>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TDTA!$AV$52:$AV$68</c:f>
              <c:numCache>
                <c:formatCode>General</c:formatCode>
                <c:ptCount val="17"/>
                <c:pt idx="0">
                  <c:v>0.46</c:v>
                </c:pt>
                <c:pt idx="1">
                  <c:v>0.4768</c:v>
                </c:pt>
                <c:pt idx="2">
                  <c:v>0.49940000000000001</c:v>
                </c:pt>
                <c:pt idx="3">
                  <c:v>0.51160000000000005</c:v>
                </c:pt>
                <c:pt idx="4">
                  <c:v>0.53310000000000002</c:v>
                </c:pt>
                <c:pt idx="5">
                  <c:v>0.54359999999999997</c:v>
                </c:pt>
                <c:pt idx="6">
                  <c:v>0.57140000000000002</c:v>
                </c:pt>
                <c:pt idx="7">
                  <c:v>0.58340000000000003</c:v>
                </c:pt>
                <c:pt idx="8">
                  <c:v>0.56559999999999999</c:v>
                </c:pt>
                <c:pt idx="9">
                  <c:v>0.4647</c:v>
                </c:pt>
                <c:pt idx="10">
                  <c:v>0.42630000000000001</c:v>
                </c:pt>
                <c:pt idx="11">
                  <c:v>0.41770000000000002</c:v>
                </c:pt>
                <c:pt idx="12">
                  <c:v>0.41689999999999999</c:v>
                </c:pt>
                <c:pt idx="13">
                  <c:v>0.42149999999999999</c:v>
                </c:pt>
                <c:pt idx="14">
                  <c:v>0.44540000000000002</c:v>
                </c:pt>
                <c:pt idx="15">
                  <c:v>0.43819999999999998</c:v>
                </c:pt>
                <c:pt idx="16">
                  <c:v>0.43519999999999998</c:v>
                </c:pt>
              </c:numCache>
            </c:numRef>
          </c:val>
          <c:smooth val="0"/>
          <c:extLst>
            <c:ext xmlns:c16="http://schemas.microsoft.com/office/drawing/2014/chart" uri="{C3380CC4-5D6E-409C-BE32-E72D297353CC}">
              <c16:uniqueId val="{00000010-3543-46E5-80BD-F49CF78325B4}"/>
            </c:ext>
          </c:extLst>
        </c:ser>
        <c:ser>
          <c:idx val="17"/>
          <c:order val="17"/>
          <c:tx>
            <c:strRef>
              <c:f>TDTA!$AW$51</c:f>
              <c:strCache>
                <c:ptCount val="1"/>
                <c:pt idx="0">
                  <c:v>CCC</c:v>
                </c:pt>
              </c:strCache>
            </c:strRef>
          </c:tx>
          <c:spPr>
            <a:ln w="28575" cap="rnd">
              <a:solidFill>
                <a:srgbClr val="00B0F0"/>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TDTA!$AW$52:$AW$68</c:f>
              <c:numCache>
                <c:formatCode>General</c:formatCode>
                <c:ptCount val="17"/>
                <c:pt idx="0">
                  <c:v>0.47360000000000002</c:v>
                </c:pt>
                <c:pt idx="1">
                  <c:v>0.48039999999999999</c:v>
                </c:pt>
                <c:pt idx="2">
                  <c:v>0.50109999999999999</c:v>
                </c:pt>
                <c:pt idx="3">
                  <c:v>0.51329999999999998</c:v>
                </c:pt>
                <c:pt idx="4">
                  <c:v>0.52729999999999999</c:v>
                </c:pt>
                <c:pt idx="5">
                  <c:v>0.54569999999999996</c:v>
                </c:pt>
                <c:pt idx="6">
                  <c:v>0.56110000000000004</c:v>
                </c:pt>
                <c:pt idx="7">
                  <c:v>0.6089</c:v>
                </c:pt>
                <c:pt idx="8">
                  <c:v>0.4667</c:v>
                </c:pt>
                <c:pt idx="9">
                  <c:v>0.39129999999999998</c:v>
                </c:pt>
                <c:pt idx="10">
                  <c:v>0.3261</c:v>
                </c:pt>
                <c:pt idx="11">
                  <c:v>0.32850000000000001</c:v>
                </c:pt>
                <c:pt idx="12">
                  <c:v>0.33960000000000001</c:v>
                </c:pt>
                <c:pt idx="13">
                  <c:v>0.35070000000000001</c:v>
                </c:pt>
                <c:pt idx="14">
                  <c:v>0.34960000000000002</c:v>
                </c:pt>
                <c:pt idx="15">
                  <c:v>0.3599</c:v>
                </c:pt>
                <c:pt idx="16">
                  <c:v>0.36749999999999999</c:v>
                </c:pt>
              </c:numCache>
            </c:numRef>
          </c:val>
          <c:smooth val="0"/>
          <c:extLst>
            <c:ext xmlns:c16="http://schemas.microsoft.com/office/drawing/2014/chart" uri="{C3380CC4-5D6E-409C-BE32-E72D297353CC}">
              <c16:uniqueId val="{00000011-3543-46E5-80BD-F49CF78325B4}"/>
            </c:ext>
          </c:extLst>
        </c:ser>
        <c:ser>
          <c:idx val="18"/>
          <c:order val="18"/>
          <c:tx>
            <c:strRef>
              <c:f>TDTA!$AX$51</c:f>
              <c:strCache>
                <c:ptCount val="1"/>
                <c:pt idx="0">
                  <c:v>CCC-</c:v>
                </c:pt>
              </c:strCache>
            </c:strRef>
          </c:tx>
          <c:spPr>
            <a:ln w="28575" cap="rnd">
              <a:solidFill>
                <a:srgbClr val="00B0F0"/>
              </a:solidFill>
              <a:prstDash val="sysDash"/>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TDTA!$AX$52:$AX$68</c:f>
              <c:numCache>
                <c:formatCode>General</c:formatCode>
                <c:ptCount val="17"/>
                <c:pt idx="0">
                  <c:v>0.52</c:v>
                </c:pt>
                <c:pt idx="1">
                  <c:v>0.5222</c:v>
                </c:pt>
                <c:pt idx="2">
                  <c:v>0.53120000000000001</c:v>
                </c:pt>
                <c:pt idx="3">
                  <c:v>0.54079999999999995</c:v>
                </c:pt>
                <c:pt idx="4">
                  <c:v>0.56369999999999998</c:v>
                </c:pt>
                <c:pt idx="5">
                  <c:v>0.59819999999999995</c:v>
                </c:pt>
                <c:pt idx="6">
                  <c:v>0.62580000000000002</c:v>
                </c:pt>
                <c:pt idx="7">
                  <c:v>0.67249999999999999</c:v>
                </c:pt>
                <c:pt idx="8">
                  <c:v>0.57210000000000005</c:v>
                </c:pt>
                <c:pt idx="9">
                  <c:v>0.4924</c:v>
                </c:pt>
                <c:pt idx="10">
                  <c:v>0.42130000000000001</c:v>
                </c:pt>
                <c:pt idx="11">
                  <c:v>0.44800000000000001</c:v>
                </c:pt>
                <c:pt idx="12">
                  <c:v>0.45760000000000001</c:v>
                </c:pt>
                <c:pt idx="13">
                  <c:v>0.3997</c:v>
                </c:pt>
                <c:pt idx="14">
                  <c:v>0.41310000000000002</c:v>
                </c:pt>
                <c:pt idx="15">
                  <c:v>0.46949999999999997</c:v>
                </c:pt>
                <c:pt idx="16">
                  <c:v>0.42399999999999999</c:v>
                </c:pt>
              </c:numCache>
            </c:numRef>
          </c:val>
          <c:smooth val="0"/>
          <c:extLst>
            <c:ext xmlns:c16="http://schemas.microsoft.com/office/drawing/2014/chart" uri="{C3380CC4-5D6E-409C-BE32-E72D297353CC}">
              <c16:uniqueId val="{00000012-3543-46E5-80BD-F49CF78325B4}"/>
            </c:ext>
          </c:extLst>
        </c:ser>
        <c:ser>
          <c:idx val="19"/>
          <c:order val="19"/>
          <c:tx>
            <c:strRef>
              <c:f>TDTA!$AY$51</c:f>
              <c:strCache>
                <c:ptCount val="1"/>
                <c:pt idx="0">
                  <c:v>CC</c:v>
                </c:pt>
              </c:strCache>
            </c:strRef>
          </c:tx>
          <c:spPr>
            <a:ln w="28575" cap="rnd">
              <a:solidFill>
                <a:schemeClr val="accent2">
                  <a:lumMod val="80000"/>
                </a:schemeClr>
              </a:solidFill>
              <a:round/>
            </a:ln>
            <a:effectLst/>
          </c:spPr>
          <c:marker>
            <c:symbol val="none"/>
          </c:marker>
          <c:cat>
            <c:strRef>
              <c:f>TDTA!$AE$52:$AE$68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TDTA!$AY$52:$AY$68</c:f>
              <c:numCache>
                <c:formatCode>General</c:formatCode>
                <c:ptCount val="17"/>
                <c:pt idx="0">
                  <c:v>0.51200000000000001</c:v>
                </c:pt>
                <c:pt idx="1">
                  <c:v>0.52470000000000006</c:v>
                </c:pt>
                <c:pt idx="2">
                  <c:v>0.54469999999999996</c:v>
                </c:pt>
                <c:pt idx="3">
                  <c:v>0.56179999999999997</c:v>
                </c:pt>
                <c:pt idx="4">
                  <c:v>0.61280000000000001</c:v>
                </c:pt>
                <c:pt idx="5">
                  <c:v>0.62260000000000004</c:v>
                </c:pt>
                <c:pt idx="6">
                  <c:v>0.64829999999999999</c:v>
                </c:pt>
                <c:pt idx="7">
                  <c:v>0.6784</c:v>
                </c:pt>
                <c:pt idx="8">
                  <c:v>0.47799999999999998</c:v>
                </c:pt>
                <c:pt idx="9">
                  <c:v>0.38229999999999997</c:v>
                </c:pt>
                <c:pt idx="10">
                  <c:v>0.37369999999999998</c:v>
                </c:pt>
                <c:pt idx="11">
                  <c:v>0.3725</c:v>
                </c:pt>
                <c:pt idx="12">
                  <c:v>0.38100000000000001</c:v>
                </c:pt>
                <c:pt idx="13">
                  <c:v>0.3982</c:v>
                </c:pt>
                <c:pt idx="14">
                  <c:v>0.39279999999999998</c:v>
                </c:pt>
                <c:pt idx="15">
                  <c:v>0.41499999999999998</c:v>
                </c:pt>
                <c:pt idx="16">
                  <c:v>0.40529999999999999</c:v>
                </c:pt>
              </c:numCache>
            </c:numRef>
          </c:val>
          <c:smooth val="0"/>
          <c:extLst>
            <c:ext xmlns:c16="http://schemas.microsoft.com/office/drawing/2014/chart" uri="{C3380CC4-5D6E-409C-BE32-E72D297353CC}">
              <c16:uniqueId val="{00000013-3543-46E5-80BD-F49CF78325B4}"/>
            </c:ext>
          </c:extLst>
        </c:ser>
        <c:dLbls>
          <c:showLegendKey val="0"/>
          <c:showVal val="0"/>
          <c:showCatName val="0"/>
          <c:showSerName val="0"/>
          <c:showPercent val="0"/>
          <c:showBubbleSize val="0"/>
        </c:dLbls>
        <c:smooth val="0"/>
        <c:axId val="204691008"/>
        <c:axId val="204693752"/>
      </c:lineChart>
      <c:catAx>
        <c:axId val="204691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Quarter</a:t>
                </a:r>
                <a:r>
                  <a:rPr lang="en-US" baseline="0"/>
                  <a:t> Relative to Ratings Process (Q0)</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3752"/>
        <c:crosses val="autoZero"/>
        <c:auto val="1"/>
        <c:lblAlgn val="ctr"/>
        <c:lblOffset val="100"/>
        <c:noMultiLvlLbl val="0"/>
      </c:catAx>
      <c:valAx>
        <c:axId val="204693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FF000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Figure 3</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Mean Total-Debt-to-Total Assets (TD/TA) Ratios for Firms with Upgrades by</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 Pre-Change  Rating and Quarter Across Each of Eight Quarters Prior and Subsequent</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to the  Ratings Change Process (Q0): With Prior Credit Watch Placements</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strRef>
              <c:f>TDTA!$BL$51</c:f>
              <c:strCache>
                <c:ptCount val="1"/>
                <c:pt idx="0">
                  <c:v>AA-</c:v>
                </c:pt>
              </c:strCache>
            </c:strRef>
          </c:tx>
          <c:spPr>
            <a:ln w="28575" cap="rnd">
              <a:solidFill>
                <a:srgbClr val="C00000"/>
              </a:solidFill>
              <a:prstDash val="sysDash"/>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TDTA!$BL$52:$BL$68</c:f>
              <c:numCache>
                <c:formatCode>General</c:formatCode>
                <c:ptCount val="17"/>
                <c:pt idx="0">
                  <c:v>0.30890000000000001</c:v>
                </c:pt>
                <c:pt idx="1">
                  <c:v>0.31309999999999999</c:v>
                </c:pt>
                <c:pt idx="2">
                  <c:v>0.3105</c:v>
                </c:pt>
                <c:pt idx="3">
                  <c:v>0.31559999999999999</c:v>
                </c:pt>
                <c:pt idx="4">
                  <c:v>0.31509999999999999</c:v>
                </c:pt>
                <c:pt idx="5">
                  <c:v>0.33639999999999998</c:v>
                </c:pt>
                <c:pt idx="6">
                  <c:v>0.33629999999999999</c:v>
                </c:pt>
                <c:pt idx="7">
                  <c:v>0.33400000000000002</c:v>
                </c:pt>
                <c:pt idx="8">
                  <c:v>0.33829999999999999</c:v>
                </c:pt>
                <c:pt idx="9">
                  <c:v>0.3453</c:v>
                </c:pt>
                <c:pt idx="10">
                  <c:v>0.34200000000000003</c:v>
                </c:pt>
                <c:pt idx="11">
                  <c:v>0.34470000000000001</c:v>
                </c:pt>
                <c:pt idx="12">
                  <c:v>0.35199999999999998</c:v>
                </c:pt>
                <c:pt idx="13">
                  <c:v>0.35909999999999997</c:v>
                </c:pt>
                <c:pt idx="14">
                  <c:v>0.3488</c:v>
                </c:pt>
                <c:pt idx="15">
                  <c:v>0.34549999999999997</c:v>
                </c:pt>
                <c:pt idx="16">
                  <c:v>0.35880000000000001</c:v>
                </c:pt>
              </c:numCache>
            </c:numRef>
          </c:val>
          <c:smooth val="0"/>
          <c:extLst>
            <c:ext xmlns:c16="http://schemas.microsoft.com/office/drawing/2014/chart" uri="{C3380CC4-5D6E-409C-BE32-E72D297353CC}">
              <c16:uniqueId val="{00000000-952E-478A-BC6C-E06FE87B557F}"/>
            </c:ext>
          </c:extLst>
        </c:ser>
        <c:ser>
          <c:idx val="4"/>
          <c:order val="1"/>
          <c:tx>
            <c:strRef>
              <c:f>TDTA!$BM$51</c:f>
              <c:strCache>
                <c:ptCount val="1"/>
                <c:pt idx="0">
                  <c:v>A+</c:v>
                </c:pt>
              </c:strCache>
            </c:strRef>
          </c:tx>
          <c:spPr>
            <a:ln w="28575" cap="rnd">
              <a:solidFill>
                <a:srgbClr val="7030A0"/>
              </a:solidFill>
              <a:prstDash val="sysDot"/>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TDTA!$BM$52:$BM$68</c:f>
              <c:numCache>
                <c:formatCode>General</c:formatCode>
                <c:ptCount val="17"/>
                <c:pt idx="0">
                  <c:v>0.21429999999999999</c:v>
                </c:pt>
                <c:pt idx="1">
                  <c:v>0.21529999999999999</c:v>
                </c:pt>
                <c:pt idx="2">
                  <c:v>0.21579999999999999</c:v>
                </c:pt>
                <c:pt idx="3">
                  <c:v>0.2185</c:v>
                </c:pt>
                <c:pt idx="4">
                  <c:v>0.21579999999999999</c:v>
                </c:pt>
                <c:pt idx="5">
                  <c:v>0.22459999999999999</c:v>
                </c:pt>
                <c:pt idx="6">
                  <c:v>0.2263</c:v>
                </c:pt>
                <c:pt idx="7">
                  <c:v>0.23580000000000001</c:v>
                </c:pt>
                <c:pt idx="8">
                  <c:v>0.24440000000000001</c:v>
                </c:pt>
                <c:pt idx="9">
                  <c:v>0.24660000000000001</c:v>
                </c:pt>
                <c:pt idx="10">
                  <c:v>0.24709999999999999</c:v>
                </c:pt>
                <c:pt idx="11">
                  <c:v>0.25219999999999998</c:v>
                </c:pt>
                <c:pt idx="12">
                  <c:v>0.2487</c:v>
                </c:pt>
                <c:pt idx="13">
                  <c:v>0.2492</c:v>
                </c:pt>
                <c:pt idx="14">
                  <c:v>0.27010000000000001</c:v>
                </c:pt>
                <c:pt idx="15">
                  <c:v>0.25679999999999997</c:v>
                </c:pt>
                <c:pt idx="16">
                  <c:v>0.29670000000000002</c:v>
                </c:pt>
              </c:numCache>
            </c:numRef>
          </c:val>
          <c:smooth val="0"/>
          <c:extLst>
            <c:ext xmlns:c16="http://schemas.microsoft.com/office/drawing/2014/chart" uri="{C3380CC4-5D6E-409C-BE32-E72D297353CC}">
              <c16:uniqueId val="{00000001-952E-478A-BC6C-E06FE87B557F}"/>
            </c:ext>
          </c:extLst>
        </c:ser>
        <c:ser>
          <c:idx val="5"/>
          <c:order val="2"/>
          <c:tx>
            <c:strRef>
              <c:f>TDTA!$BN$51</c:f>
              <c:strCache>
                <c:ptCount val="1"/>
                <c:pt idx="0">
                  <c:v>A</c:v>
                </c:pt>
              </c:strCache>
            </c:strRef>
          </c:tx>
          <c:spPr>
            <a:ln w="28575" cap="rnd">
              <a:solidFill>
                <a:srgbClr val="7030A0"/>
              </a:solidFill>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TDTA!$BN$52:$BN$68</c:f>
              <c:numCache>
                <c:formatCode>General</c:formatCode>
                <c:ptCount val="17"/>
                <c:pt idx="0">
                  <c:v>0.25609999999999999</c:v>
                </c:pt>
                <c:pt idx="1">
                  <c:v>0.2492</c:v>
                </c:pt>
                <c:pt idx="2">
                  <c:v>0.25330000000000003</c:v>
                </c:pt>
                <c:pt idx="3">
                  <c:v>0.25540000000000002</c:v>
                </c:pt>
                <c:pt idx="4">
                  <c:v>0.25540000000000002</c:v>
                </c:pt>
                <c:pt idx="5">
                  <c:v>0.254</c:v>
                </c:pt>
                <c:pt idx="6">
                  <c:v>0.25590000000000002</c:v>
                </c:pt>
                <c:pt idx="7">
                  <c:v>0.2555</c:v>
                </c:pt>
                <c:pt idx="8">
                  <c:v>0.2422</c:v>
                </c:pt>
                <c:pt idx="9">
                  <c:v>0.24279999999999999</c:v>
                </c:pt>
                <c:pt idx="10">
                  <c:v>0.247</c:v>
                </c:pt>
                <c:pt idx="11">
                  <c:v>0.2417</c:v>
                </c:pt>
                <c:pt idx="12">
                  <c:v>0.24610000000000001</c:v>
                </c:pt>
                <c:pt idx="13">
                  <c:v>0.2457</c:v>
                </c:pt>
                <c:pt idx="14">
                  <c:v>0.2442</c:v>
                </c:pt>
                <c:pt idx="15">
                  <c:v>0.24679999999999999</c:v>
                </c:pt>
                <c:pt idx="16">
                  <c:v>0.249</c:v>
                </c:pt>
              </c:numCache>
            </c:numRef>
          </c:val>
          <c:smooth val="0"/>
          <c:extLst>
            <c:ext xmlns:c16="http://schemas.microsoft.com/office/drawing/2014/chart" uri="{C3380CC4-5D6E-409C-BE32-E72D297353CC}">
              <c16:uniqueId val="{00000002-952E-478A-BC6C-E06FE87B557F}"/>
            </c:ext>
          </c:extLst>
        </c:ser>
        <c:ser>
          <c:idx val="6"/>
          <c:order val="3"/>
          <c:tx>
            <c:strRef>
              <c:f>TDTA!$BO$51</c:f>
              <c:strCache>
                <c:ptCount val="1"/>
                <c:pt idx="0">
                  <c:v>A-</c:v>
                </c:pt>
              </c:strCache>
            </c:strRef>
          </c:tx>
          <c:spPr>
            <a:ln w="28575" cap="rnd">
              <a:solidFill>
                <a:srgbClr val="7030A0"/>
              </a:solidFill>
              <a:prstDash val="sysDash"/>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TDTA!$BO$52:$BO$68</c:f>
              <c:numCache>
                <c:formatCode>General</c:formatCode>
                <c:ptCount val="17"/>
                <c:pt idx="0">
                  <c:v>0.28210000000000002</c:v>
                </c:pt>
                <c:pt idx="1">
                  <c:v>0.28100000000000003</c:v>
                </c:pt>
                <c:pt idx="2">
                  <c:v>0.27960000000000002</c:v>
                </c:pt>
                <c:pt idx="3">
                  <c:v>0.27960000000000002</c:v>
                </c:pt>
                <c:pt idx="4">
                  <c:v>0.2787</c:v>
                </c:pt>
                <c:pt idx="5">
                  <c:v>0.2752</c:v>
                </c:pt>
                <c:pt idx="6">
                  <c:v>0.27579999999999999</c:v>
                </c:pt>
                <c:pt idx="7">
                  <c:v>0.27510000000000001</c:v>
                </c:pt>
                <c:pt idx="8">
                  <c:v>0.27710000000000001</c:v>
                </c:pt>
                <c:pt idx="9">
                  <c:v>0.28139999999999998</c:v>
                </c:pt>
                <c:pt idx="10">
                  <c:v>0.29170000000000001</c:v>
                </c:pt>
                <c:pt idx="11">
                  <c:v>0.29360000000000003</c:v>
                </c:pt>
                <c:pt idx="12">
                  <c:v>0.29389999999999999</c:v>
                </c:pt>
                <c:pt idx="13">
                  <c:v>0.2984</c:v>
                </c:pt>
                <c:pt idx="14">
                  <c:v>0.30649999999999999</c:v>
                </c:pt>
                <c:pt idx="15">
                  <c:v>0.30919999999999997</c:v>
                </c:pt>
                <c:pt idx="16">
                  <c:v>0.31740000000000002</c:v>
                </c:pt>
              </c:numCache>
            </c:numRef>
          </c:val>
          <c:smooth val="0"/>
          <c:extLst>
            <c:ext xmlns:c16="http://schemas.microsoft.com/office/drawing/2014/chart" uri="{C3380CC4-5D6E-409C-BE32-E72D297353CC}">
              <c16:uniqueId val="{00000003-952E-478A-BC6C-E06FE87B557F}"/>
            </c:ext>
          </c:extLst>
        </c:ser>
        <c:ser>
          <c:idx val="7"/>
          <c:order val="4"/>
          <c:tx>
            <c:strRef>
              <c:f>TDTA!$BP$51</c:f>
              <c:strCache>
                <c:ptCount val="1"/>
                <c:pt idx="0">
                  <c:v>BBB+</c:v>
                </c:pt>
              </c:strCache>
            </c:strRef>
          </c:tx>
          <c:spPr>
            <a:ln w="28575" cap="rnd">
              <a:solidFill>
                <a:srgbClr val="FFC000"/>
              </a:solidFill>
              <a:prstDash val="sysDot"/>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TDTA!$BP$52:$BP$68</c:f>
              <c:numCache>
                <c:formatCode>General</c:formatCode>
                <c:ptCount val="17"/>
                <c:pt idx="0">
                  <c:v>0.28489999999999999</c:v>
                </c:pt>
                <c:pt idx="1">
                  <c:v>0.27939999999999998</c:v>
                </c:pt>
                <c:pt idx="2">
                  <c:v>0.28449999999999998</c:v>
                </c:pt>
                <c:pt idx="3">
                  <c:v>0.28520000000000001</c:v>
                </c:pt>
                <c:pt idx="4">
                  <c:v>0.28210000000000002</c:v>
                </c:pt>
                <c:pt idx="5">
                  <c:v>0.28220000000000001</c:v>
                </c:pt>
                <c:pt idx="6">
                  <c:v>0.27650000000000002</c:v>
                </c:pt>
                <c:pt idx="7">
                  <c:v>0.27589999999999998</c:v>
                </c:pt>
                <c:pt idx="8">
                  <c:v>0.26340000000000002</c:v>
                </c:pt>
                <c:pt idx="9">
                  <c:v>0.26690000000000003</c:v>
                </c:pt>
                <c:pt idx="10">
                  <c:v>0.26629999999999998</c:v>
                </c:pt>
                <c:pt idx="11">
                  <c:v>0.26939999999999997</c:v>
                </c:pt>
                <c:pt idx="12">
                  <c:v>0.27</c:v>
                </c:pt>
                <c:pt idx="13">
                  <c:v>0.27060000000000001</c:v>
                </c:pt>
                <c:pt idx="14">
                  <c:v>0.27210000000000001</c:v>
                </c:pt>
                <c:pt idx="15">
                  <c:v>0.26690000000000003</c:v>
                </c:pt>
                <c:pt idx="16">
                  <c:v>0.2712</c:v>
                </c:pt>
              </c:numCache>
            </c:numRef>
          </c:val>
          <c:smooth val="0"/>
          <c:extLst>
            <c:ext xmlns:c16="http://schemas.microsoft.com/office/drawing/2014/chart" uri="{C3380CC4-5D6E-409C-BE32-E72D297353CC}">
              <c16:uniqueId val="{00000004-952E-478A-BC6C-E06FE87B557F}"/>
            </c:ext>
          </c:extLst>
        </c:ser>
        <c:ser>
          <c:idx val="8"/>
          <c:order val="5"/>
          <c:tx>
            <c:strRef>
              <c:f>TDTA!$BQ$51</c:f>
              <c:strCache>
                <c:ptCount val="1"/>
                <c:pt idx="0">
                  <c:v>BBB</c:v>
                </c:pt>
              </c:strCache>
            </c:strRef>
          </c:tx>
          <c:spPr>
            <a:ln w="28575" cap="rnd">
              <a:solidFill>
                <a:srgbClr val="FFC000"/>
              </a:solidFill>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TDTA!$BQ$52:$BQ$68</c:f>
              <c:numCache>
                <c:formatCode>General</c:formatCode>
                <c:ptCount val="17"/>
                <c:pt idx="0">
                  <c:v>0.30030000000000001</c:v>
                </c:pt>
                <c:pt idx="1">
                  <c:v>0.30009999999999998</c:v>
                </c:pt>
                <c:pt idx="2">
                  <c:v>0.29720000000000002</c:v>
                </c:pt>
                <c:pt idx="3">
                  <c:v>0.2994</c:v>
                </c:pt>
                <c:pt idx="4">
                  <c:v>0.3</c:v>
                </c:pt>
                <c:pt idx="5">
                  <c:v>0.29709999999999998</c:v>
                </c:pt>
                <c:pt idx="6">
                  <c:v>0.29149999999999998</c:v>
                </c:pt>
                <c:pt idx="7">
                  <c:v>0.28639999999999999</c:v>
                </c:pt>
                <c:pt idx="8">
                  <c:v>0.2828</c:v>
                </c:pt>
                <c:pt idx="9">
                  <c:v>0.28289999999999998</c:v>
                </c:pt>
                <c:pt idx="10">
                  <c:v>0.27979999999999999</c:v>
                </c:pt>
                <c:pt idx="11">
                  <c:v>0.27789999999999998</c:v>
                </c:pt>
                <c:pt idx="12">
                  <c:v>0.28670000000000001</c:v>
                </c:pt>
                <c:pt idx="13">
                  <c:v>0.29160000000000003</c:v>
                </c:pt>
                <c:pt idx="14">
                  <c:v>0.29339999999999999</c:v>
                </c:pt>
                <c:pt idx="15">
                  <c:v>0.29549999999999998</c:v>
                </c:pt>
                <c:pt idx="16">
                  <c:v>0.29499999999999998</c:v>
                </c:pt>
              </c:numCache>
            </c:numRef>
          </c:val>
          <c:smooth val="0"/>
          <c:extLst>
            <c:ext xmlns:c16="http://schemas.microsoft.com/office/drawing/2014/chart" uri="{C3380CC4-5D6E-409C-BE32-E72D297353CC}">
              <c16:uniqueId val="{00000005-952E-478A-BC6C-E06FE87B557F}"/>
            </c:ext>
          </c:extLst>
        </c:ser>
        <c:ser>
          <c:idx val="9"/>
          <c:order val="6"/>
          <c:tx>
            <c:strRef>
              <c:f>TDTA!$BR$51</c:f>
              <c:strCache>
                <c:ptCount val="1"/>
                <c:pt idx="0">
                  <c:v>BBB-</c:v>
                </c:pt>
              </c:strCache>
            </c:strRef>
          </c:tx>
          <c:spPr>
            <a:ln w="28575" cap="rnd">
              <a:solidFill>
                <a:srgbClr val="FFC000"/>
              </a:solidFill>
              <a:prstDash val="sysDash"/>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TDTA!$BR$52:$BR$68</c:f>
              <c:numCache>
                <c:formatCode>General</c:formatCode>
                <c:ptCount val="17"/>
                <c:pt idx="0">
                  <c:v>0.33500000000000002</c:v>
                </c:pt>
                <c:pt idx="1">
                  <c:v>0.33350000000000002</c:v>
                </c:pt>
                <c:pt idx="2">
                  <c:v>0.32579999999999998</c:v>
                </c:pt>
                <c:pt idx="3">
                  <c:v>0.31879999999999997</c:v>
                </c:pt>
                <c:pt idx="4">
                  <c:v>0.31319999999999998</c:v>
                </c:pt>
                <c:pt idx="5">
                  <c:v>0.30590000000000001</c:v>
                </c:pt>
                <c:pt idx="6">
                  <c:v>0.29780000000000001</c:v>
                </c:pt>
                <c:pt idx="7">
                  <c:v>0.29759999999999998</c:v>
                </c:pt>
                <c:pt idx="8">
                  <c:v>0.27710000000000001</c:v>
                </c:pt>
                <c:pt idx="9">
                  <c:v>0.29249999999999998</c:v>
                </c:pt>
                <c:pt idx="10">
                  <c:v>0.28860000000000002</c:v>
                </c:pt>
                <c:pt idx="11">
                  <c:v>0.29260000000000003</c:v>
                </c:pt>
                <c:pt idx="12">
                  <c:v>0.2848</c:v>
                </c:pt>
                <c:pt idx="13">
                  <c:v>0.28460000000000002</c:v>
                </c:pt>
                <c:pt idx="14">
                  <c:v>0.28299999999999997</c:v>
                </c:pt>
                <c:pt idx="15">
                  <c:v>0.28210000000000002</c:v>
                </c:pt>
                <c:pt idx="16">
                  <c:v>0.28899999999999998</c:v>
                </c:pt>
              </c:numCache>
            </c:numRef>
          </c:val>
          <c:smooth val="0"/>
          <c:extLst>
            <c:ext xmlns:c16="http://schemas.microsoft.com/office/drawing/2014/chart" uri="{C3380CC4-5D6E-409C-BE32-E72D297353CC}">
              <c16:uniqueId val="{00000006-952E-478A-BC6C-E06FE87B557F}"/>
            </c:ext>
          </c:extLst>
        </c:ser>
        <c:ser>
          <c:idx val="10"/>
          <c:order val="7"/>
          <c:tx>
            <c:strRef>
              <c:f>TDTA!$BS$51</c:f>
              <c:strCache>
                <c:ptCount val="1"/>
                <c:pt idx="0">
                  <c:v>BB+</c:v>
                </c:pt>
              </c:strCache>
            </c:strRef>
          </c:tx>
          <c:spPr>
            <a:ln w="28575" cap="rnd">
              <a:solidFill>
                <a:srgbClr val="002060"/>
              </a:solidFill>
              <a:prstDash val="sysDot"/>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TDTA!$BS$52:$BS$68</c:f>
              <c:numCache>
                <c:formatCode>General</c:formatCode>
                <c:ptCount val="17"/>
                <c:pt idx="0">
                  <c:v>0.31850000000000001</c:v>
                </c:pt>
                <c:pt idx="1">
                  <c:v>0.31119999999999998</c:v>
                </c:pt>
                <c:pt idx="2">
                  <c:v>0.31209999999999999</c:v>
                </c:pt>
                <c:pt idx="3">
                  <c:v>0.30930000000000002</c:v>
                </c:pt>
                <c:pt idx="4">
                  <c:v>0.30259999999999998</c:v>
                </c:pt>
                <c:pt idx="5">
                  <c:v>0.30349999999999999</c:v>
                </c:pt>
                <c:pt idx="6">
                  <c:v>0.29799999999999999</c:v>
                </c:pt>
                <c:pt idx="7">
                  <c:v>0.29509999999999997</c:v>
                </c:pt>
                <c:pt idx="8">
                  <c:v>0.28039999999999998</c:v>
                </c:pt>
                <c:pt idx="9">
                  <c:v>0.28210000000000002</c:v>
                </c:pt>
                <c:pt idx="10">
                  <c:v>0.27929999999999999</c:v>
                </c:pt>
                <c:pt idx="11">
                  <c:v>0.28689999999999999</c:v>
                </c:pt>
                <c:pt idx="12">
                  <c:v>0.28870000000000001</c:v>
                </c:pt>
                <c:pt idx="13">
                  <c:v>0.29409999999999997</c:v>
                </c:pt>
                <c:pt idx="14">
                  <c:v>0.29360000000000003</c:v>
                </c:pt>
                <c:pt idx="15">
                  <c:v>0.29509999999999997</c:v>
                </c:pt>
                <c:pt idx="16">
                  <c:v>0.29849999999999999</c:v>
                </c:pt>
              </c:numCache>
            </c:numRef>
          </c:val>
          <c:smooth val="0"/>
          <c:extLst>
            <c:ext xmlns:c16="http://schemas.microsoft.com/office/drawing/2014/chart" uri="{C3380CC4-5D6E-409C-BE32-E72D297353CC}">
              <c16:uniqueId val="{00000007-952E-478A-BC6C-E06FE87B557F}"/>
            </c:ext>
          </c:extLst>
        </c:ser>
        <c:ser>
          <c:idx val="11"/>
          <c:order val="8"/>
          <c:tx>
            <c:strRef>
              <c:f>TDTA!$BT$51</c:f>
              <c:strCache>
                <c:ptCount val="1"/>
                <c:pt idx="0">
                  <c:v>BB</c:v>
                </c:pt>
              </c:strCache>
            </c:strRef>
          </c:tx>
          <c:spPr>
            <a:ln w="28575" cap="rnd">
              <a:solidFill>
                <a:srgbClr val="002060"/>
              </a:solidFill>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TDTA!$BT$52:$BT$68</c:f>
              <c:numCache>
                <c:formatCode>General</c:formatCode>
                <c:ptCount val="17"/>
                <c:pt idx="0">
                  <c:v>0.38140000000000002</c:v>
                </c:pt>
                <c:pt idx="1">
                  <c:v>0.3821</c:v>
                </c:pt>
                <c:pt idx="2">
                  <c:v>0.37780000000000002</c:v>
                </c:pt>
                <c:pt idx="3">
                  <c:v>0.37469999999999998</c:v>
                </c:pt>
                <c:pt idx="4">
                  <c:v>0.3654</c:v>
                </c:pt>
                <c:pt idx="5">
                  <c:v>0.3523</c:v>
                </c:pt>
                <c:pt idx="6">
                  <c:v>0.34060000000000001</c:v>
                </c:pt>
                <c:pt idx="7">
                  <c:v>0.34210000000000002</c:v>
                </c:pt>
                <c:pt idx="8">
                  <c:v>0.32019999999999998</c:v>
                </c:pt>
                <c:pt idx="9">
                  <c:v>0.31659999999999999</c:v>
                </c:pt>
                <c:pt idx="10">
                  <c:v>0.31069999999999998</c:v>
                </c:pt>
                <c:pt idx="11">
                  <c:v>0.31430000000000002</c:v>
                </c:pt>
                <c:pt idx="12">
                  <c:v>0.31669999999999998</c:v>
                </c:pt>
                <c:pt idx="13">
                  <c:v>0.3175</c:v>
                </c:pt>
                <c:pt idx="14">
                  <c:v>0.32069999999999999</c:v>
                </c:pt>
                <c:pt idx="15">
                  <c:v>0.32829999999999998</c:v>
                </c:pt>
                <c:pt idx="16">
                  <c:v>0.3281</c:v>
                </c:pt>
              </c:numCache>
            </c:numRef>
          </c:val>
          <c:smooth val="0"/>
          <c:extLst>
            <c:ext xmlns:c16="http://schemas.microsoft.com/office/drawing/2014/chart" uri="{C3380CC4-5D6E-409C-BE32-E72D297353CC}">
              <c16:uniqueId val="{00000008-952E-478A-BC6C-E06FE87B557F}"/>
            </c:ext>
          </c:extLst>
        </c:ser>
        <c:ser>
          <c:idx val="12"/>
          <c:order val="9"/>
          <c:tx>
            <c:strRef>
              <c:f>TDTA!$BU$51</c:f>
              <c:strCache>
                <c:ptCount val="1"/>
                <c:pt idx="0">
                  <c:v>BB-</c:v>
                </c:pt>
              </c:strCache>
            </c:strRef>
          </c:tx>
          <c:spPr>
            <a:ln w="28575" cap="rnd">
              <a:solidFill>
                <a:srgbClr val="002060"/>
              </a:solidFill>
              <a:prstDash val="sysDash"/>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TDTA!$BU$52:$BU$68</c:f>
              <c:numCache>
                <c:formatCode>General</c:formatCode>
                <c:ptCount val="17"/>
                <c:pt idx="0">
                  <c:v>0.38990000000000002</c:v>
                </c:pt>
                <c:pt idx="1">
                  <c:v>0.3972</c:v>
                </c:pt>
                <c:pt idx="2">
                  <c:v>0.37959999999999999</c:v>
                </c:pt>
                <c:pt idx="3">
                  <c:v>0.38030000000000003</c:v>
                </c:pt>
                <c:pt idx="4">
                  <c:v>0.38119999999999998</c:v>
                </c:pt>
                <c:pt idx="5">
                  <c:v>0.37090000000000001</c:v>
                </c:pt>
                <c:pt idx="6">
                  <c:v>0.35410000000000003</c:v>
                </c:pt>
                <c:pt idx="7">
                  <c:v>0.34739999999999999</c:v>
                </c:pt>
                <c:pt idx="8">
                  <c:v>0.3261</c:v>
                </c:pt>
                <c:pt idx="9">
                  <c:v>0.32169999999999999</c:v>
                </c:pt>
                <c:pt idx="10">
                  <c:v>0.31879999999999997</c:v>
                </c:pt>
                <c:pt idx="11">
                  <c:v>0.312</c:v>
                </c:pt>
                <c:pt idx="12">
                  <c:v>0.31680000000000003</c:v>
                </c:pt>
                <c:pt idx="13">
                  <c:v>0.3145</c:v>
                </c:pt>
                <c:pt idx="14">
                  <c:v>0.313</c:v>
                </c:pt>
                <c:pt idx="15">
                  <c:v>0.30559999999999998</c:v>
                </c:pt>
                <c:pt idx="16">
                  <c:v>0.30420000000000003</c:v>
                </c:pt>
              </c:numCache>
            </c:numRef>
          </c:val>
          <c:smooth val="0"/>
          <c:extLst>
            <c:ext xmlns:c16="http://schemas.microsoft.com/office/drawing/2014/chart" uri="{C3380CC4-5D6E-409C-BE32-E72D297353CC}">
              <c16:uniqueId val="{00000009-952E-478A-BC6C-E06FE87B557F}"/>
            </c:ext>
          </c:extLst>
        </c:ser>
        <c:ser>
          <c:idx val="13"/>
          <c:order val="10"/>
          <c:tx>
            <c:strRef>
              <c:f>TDTA!$BV$51</c:f>
              <c:strCache>
                <c:ptCount val="1"/>
                <c:pt idx="0">
                  <c:v>B+</c:v>
                </c:pt>
              </c:strCache>
            </c:strRef>
          </c:tx>
          <c:spPr>
            <a:ln w="28575" cap="rnd">
              <a:solidFill>
                <a:srgbClr val="92D050"/>
              </a:solidFill>
              <a:prstDash val="sysDot"/>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TDTA!$BV$52:$BV$68</c:f>
              <c:numCache>
                <c:formatCode>General</c:formatCode>
                <c:ptCount val="17"/>
                <c:pt idx="0">
                  <c:v>0.4521</c:v>
                </c:pt>
                <c:pt idx="1">
                  <c:v>0.4486</c:v>
                </c:pt>
                <c:pt idx="2">
                  <c:v>0.45129999999999998</c:v>
                </c:pt>
                <c:pt idx="3">
                  <c:v>0.44669999999999999</c:v>
                </c:pt>
                <c:pt idx="4">
                  <c:v>0.433</c:v>
                </c:pt>
                <c:pt idx="5">
                  <c:v>0.42980000000000002</c:v>
                </c:pt>
                <c:pt idx="6">
                  <c:v>0.42409999999999998</c:v>
                </c:pt>
                <c:pt idx="7">
                  <c:v>0.4073</c:v>
                </c:pt>
                <c:pt idx="8">
                  <c:v>0.37809999999999999</c:v>
                </c:pt>
                <c:pt idx="9">
                  <c:v>0.37809999999999999</c:v>
                </c:pt>
                <c:pt idx="10">
                  <c:v>0.3735</c:v>
                </c:pt>
                <c:pt idx="11">
                  <c:v>0.38140000000000002</c:v>
                </c:pt>
                <c:pt idx="12">
                  <c:v>0.37859999999999999</c:v>
                </c:pt>
                <c:pt idx="13">
                  <c:v>0.37640000000000001</c:v>
                </c:pt>
                <c:pt idx="14">
                  <c:v>0.3649</c:v>
                </c:pt>
                <c:pt idx="15">
                  <c:v>0.36759999999999998</c:v>
                </c:pt>
                <c:pt idx="16">
                  <c:v>0.37009999999999998</c:v>
                </c:pt>
              </c:numCache>
            </c:numRef>
          </c:val>
          <c:smooth val="0"/>
          <c:extLst>
            <c:ext xmlns:c16="http://schemas.microsoft.com/office/drawing/2014/chart" uri="{C3380CC4-5D6E-409C-BE32-E72D297353CC}">
              <c16:uniqueId val="{0000000A-952E-478A-BC6C-E06FE87B557F}"/>
            </c:ext>
          </c:extLst>
        </c:ser>
        <c:ser>
          <c:idx val="14"/>
          <c:order val="11"/>
          <c:tx>
            <c:strRef>
              <c:f>TDTA!$BW$51</c:f>
              <c:strCache>
                <c:ptCount val="1"/>
                <c:pt idx="0">
                  <c:v>B</c:v>
                </c:pt>
              </c:strCache>
            </c:strRef>
          </c:tx>
          <c:spPr>
            <a:ln w="28575" cap="rnd">
              <a:solidFill>
                <a:srgbClr val="92D050"/>
              </a:solidFill>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TDTA!$BW$52:$BW$68</c:f>
              <c:numCache>
                <c:formatCode>General</c:formatCode>
                <c:ptCount val="17"/>
                <c:pt idx="0">
                  <c:v>0.46610000000000001</c:v>
                </c:pt>
                <c:pt idx="1">
                  <c:v>0.46279999999999999</c:v>
                </c:pt>
                <c:pt idx="2">
                  <c:v>0.46429999999999999</c:v>
                </c:pt>
                <c:pt idx="3">
                  <c:v>0.47260000000000002</c:v>
                </c:pt>
                <c:pt idx="4">
                  <c:v>0.48320000000000002</c:v>
                </c:pt>
                <c:pt idx="5">
                  <c:v>0.49540000000000001</c:v>
                </c:pt>
                <c:pt idx="6">
                  <c:v>0.49340000000000001</c:v>
                </c:pt>
                <c:pt idx="7">
                  <c:v>0.48120000000000002</c:v>
                </c:pt>
                <c:pt idx="8">
                  <c:v>0.4582</c:v>
                </c:pt>
                <c:pt idx="9">
                  <c:v>0.45839999999999997</c:v>
                </c:pt>
                <c:pt idx="10">
                  <c:v>0.44729999999999998</c:v>
                </c:pt>
                <c:pt idx="11">
                  <c:v>0.44579999999999997</c:v>
                </c:pt>
                <c:pt idx="12">
                  <c:v>0.43819999999999998</c:v>
                </c:pt>
                <c:pt idx="13">
                  <c:v>0.44009999999999999</c:v>
                </c:pt>
                <c:pt idx="14">
                  <c:v>0.43640000000000001</c:v>
                </c:pt>
                <c:pt idx="15">
                  <c:v>0.4325</c:v>
                </c:pt>
                <c:pt idx="16">
                  <c:v>0.41849999999999998</c:v>
                </c:pt>
              </c:numCache>
            </c:numRef>
          </c:val>
          <c:smooth val="0"/>
          <c:extLst>
            <c:ext xmlns:c16="http://schemas.microsoft.com/office/drawing/2014/chart" uri="{C3380CC4-5D6E-409C-BE32-E72D297353CC}">
              <c16:uniqueId val="{0000000B-952E-478A-BC6C-E06FE87B557F}"/>
            </c:ext>
          </c:extLst>
        </c:ser>
        <c:ser>
          <c:idx val="15"/>
          <c:order val="12"/>
          <c:tx>
            <c:strRef>
              <c:f>TDTA!$BX$51</c:f>
              <c:strCache>
                <c:ptCount val="1"/>
                <c:pt idx="0">
                  <c:v>B_-</c:v>
                </c:pt>
              </c:strCache>
            </c:strRef>
          </c:tx>
          <c:spPr>
            <a:ln w="28575" cap="rnd">
              <a:solidFill>
                <a:srgbClr val="92D050"/>
              </a:solidFill>
              <a:prstDash val="sysDash"/>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TDTA!$BX$52:$BX$68</c:f>
              <c:numCache>
                <c:formatCode>General</c:formatCode>
                <c:ptCount val="17"/>
                <c:pt idx="0">
                  <c:v>0.49120000000000003</c:v>
                </c:pt>
                <c:pt idx="1">
                  <c:v>0.50019999999999998</c:v>
                </c:pt>
                <c:pt idx="2">
                  <c:v>0.50019999999999998</c:v>
                </c:pt>
                <c:pt idx="3">
                  <c:v>0.50180000000000002</c:v>
                </c:pt>
                <c:pt idx="4">
                  <c:v>0.49769999999999998</c:v>
                </c:pt>
                <c:pt idx="5">
                  <c:v>0.48110000000000003</c:v>
                </c:pt>
                <c:pt idx="6">
                  <c:v>0.47039999999999998</c:v>
                </c:pt>
                <c:pt idx="7">
                  <c:v>0.46239999999999998</c:v>
                </c:pt>
                <c:pt idx="8">
                  <c:v>0.43390000000000001</c:v>
                </c:pt>
                <c:pt idx="9">
                  <c:v>0.42759999999999998</c:v>
                </c:pt>
                <c:pt idx="10">
                  <c:v>0.42009999999999997</c:v>
                </c:pt>
                <c:pt idx="11">
                  <c:v>0.40639999999999998</c:v>
                </c:pt>
                <c:pt idx="12">
                  <c:v>0.41670000000000001</c:v>
                </c:pt>
                <c:pt idx="13">
                  <c:v>0.42649999999999999</c:v>
                </c:pt>
                <c:pt idx="14">
                  <c:v>0.42080000000000001</c:v>
                </c:pt>
                <c:pt idx="15">
                  <c:v>0.4224</c:v>
                </c:pt>
                <c:pt idx="16">
                  <c:v>0.41810000000000003</c:v>
                </c:pt>
              </c:numCache>
            </c:numRef>
          </c:val>
          <c:smooth val="0"/>
          <c:extLst>
            <c:ext xmlns:c16="http://schemas.microsoft.com/office/drawing/2014/chart" uri="{C3380CC4-5D6E-409C-BE32-E72D297353CC}">
              <c16:uniqueId val="{0000000C-952E-478A-BC6C-E06FE87B557F}"/>
            </c:ext>
          </c:extLst>
        </c:ser>
        <c:ser>
          <c:idx val="16"/>
          <c:order val="13"/>
          <c:tx>
            <c:strRef>
              <c:f>TDTA!$BY$51</c:f>
              <c:strCache>
                <c:ptCount val="1"/>
                <c:pt idx="0">
                  <c:v>CCC+</c:v>
                </c:pt>
              </c:strCache>
            </c:strRef>
          </c:tx>
          <c:spPr>
            <a:ln w="28575" cap="rnd">
              <a:solidFill>
                <a:srgbClr val="00B0F0"/>
              </a:solidFill>
              <a:prstDash val="sysDot"/>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TDTA!$BY$52:$BY$68</c:f>
              <c:numCache>
                <c:formatCode>General</c:formatCode>
                <c:ptCount val="17"/>
                <c:pt idx="0">
                  <c:v>0.47010000000000002</c:v>
                </c:pt>
                <c:pt idx="1">
                  <c:v>0.47760000000000002</c:v>
                </c:pt>
                <c:pt idx="2">
                  <c:v>0.49349999999999999</c:v>
                </c:pt>
                <c:pt idx="3">
                  <c:v>0.4965</c:v>
                </c:pt>
                <c:pt idx="4">
                  <c:v>0.51229999999999998</c:v>
                </c:pt>
                <c:pt idx="5">
                  <c:v>0.52149999999999996</c:v>
                </c:pt>
                <c:pt idx="6">
                  <c:v>0.52180000000000004</c:v>
                </c:pt>
                <c:pt idx="7">
                  <c:v>0.50749999999999995</c:v>
                </c:pt>
                <c:pt idx="8">
                  <c:v>0.4733</c:v>
                </c:pt>
                <c:pt idx="9">
                  <c:v>0.45979999999999999</c:v>
                </c:pt>
                <c:pt idx="10">
                  <c:v>0.43590000000000001</c:v>
                </c:pt>
                <c:pt idx="11">
                  <c:v>0.44519999999999998</c:v>
                </c:pt>
                <c:pt idx="12">
                  <c:v>0.43459999999999999</c:v>
                </c:pt>
                <c:pt idx="13">
                  <c:v>0.44119999999999998</c:v>
                </c:pt>
                <c:pt idx="14">
                  <c:v>0.44769999999999999</c:v>
                </c:pt>
                <c:pt idx="15">
                  <c:v>0.433</c:v>
                </c:pt>
                <c:pt idx="16">
                  <c:v>0.4355</c:v>
                </c:pt>
              </c:numCache>
            </c:numRef>
          </c:val>
          <c:smooth val="0"/>
          <c:extLst>
            <c:ext xmlns:c16="http://schemas.microsoft.com/office/drawing/2014/chart" uri="{C3380CC4-5D6E-409C-BE32-E72D297353CC}">
              <c16:uniqueId val="{0000000D-952E-478A-BC6C-E06FE87B557F}"/>
            </c:ext>
          </c:extLst>
        </c:ser>
        <c:ser>
          <c:idx val="17"/>
          <c:order val="14"/>
          <c:tx>
            <c:strRef>
              <c:f>TDTA!$BZ$51</c:f>
              <c:strCache>
                <c:ptCount val="1"/>
                <c:pt idx="0">
                  <c:v>CCC</c:v>
                </c:pt>
              </c:strCache>
            </c:strRef>
          </c:tx>
          <c:spPr>
            <a:ln w="28575" cap="rnd">
              <a:solidFill>
                <a:srgbClr val="00B0F0"/>
              </a:solidFill>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TDTA!$BZ$52:$BZ$68</c:f>
              <c:numCache>
                <c:formatCode>General</c:formatCode>
                <c:ptCount val="17"/>
                <c:pt idx="0">
                  <c:v>0.46279999999999999</c:v>
                </c:pt>
                <c:pt idx="1">
                  <c:v>0.47560000000000002</c:v>
                </c:pt>
                <c:pt idx="2">
                  <c:v>0.501</c:v>
                </c:pt>
                <c:pt idx="3">
                  <c:v>0.53139999999999998</c:v>
                </c:pt>
                <c:pt idx="4">
                  <c:v>0.54630000000000001</c:v>
                </c:pt>
                <c:pt idx="5">
                  <c:v>0.57040000000000002</c:v>
                </c:pt>
                <c:pt idx="6">
                  <c:v>0.58079999999999998</c:v>
                </c:pt>
                <c:pt idx="7">
                  <c:v>0.58850000000000002</c:v>
                </c:pt>
                <c:pt idx="8">
                  <c:v>0.56740000000000002</c:v>
                </c:pt>
                <c:pt idx="9">
                  <c:v>0.57020000000000004</c:v>
                </c:pt>
                <c:pt idx="10">
                  <c:v>0.58909999999999996</c:v>
                </c:pt>
                <c:pt idx="11">
                  <c:v>0.56699999999999995</c:v>
                </c:pt>
                <c:pt idx="12">
                  <c:v>0.5554</c:v>
                </c:pt>
                <c:pt idx="13">
                  <c:v>0.57599999999999996</c:v>
                </c:pt>
                <c:pt idx="14">
                  <c:v>0.58279999999999998</c:v>
                </c:pt>
                <c:pt idx="15">
                  <c:v>0.49419999999999997</c:v>
                </c:pt>
                <c:pt idx="16">
                  <c:v>0.52890000000000004</c:v>
                </c:pt>
              </c:numCache>
            </c:numRef>
          </c:val>
          <c:smooth val="0"/>
          <c:extLst>
            <c:ext xmlns:c16="http://schemas.microsoft.com/office/drawing/2014/chart" uri="{C3380CC4-5D6E-409C-BE32-E72D297353CC}">
              <c16:uniqueId val="{0000000E-952E-478A-BC6C-E06FE87B557F}"/>
            </c:ext>
          </c:extLst>
        </c:ser>
        <c:ser>
          <c:idx val="18"/>
          <c:order val="15"/>
          <c:tx>
            <c:strRef>
              <c:f>TDTA!$CA$51</c:f>
              <c:strCache>
                <c:ptCount val="1"/>
                <c:pt idx="0">
                  <c:v>CCC-</c:v>
                </c:pt>
              </c:strCache>
            </c:strRef>
          </c:tx>
          <c:spPr>
            <a:ln w="28575" cap="rnd">
              <a:solidFill>
                <a:srgbClr val="00B0F0"/>
              </a:solidFill>
              <a:prstDash val="sysDash"/>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TDTA!$CA$52:$CA$68</c:f>
              <c:numCache>
                <c:formatCode>General</c:formatCode>
                <c:ptCount val="17"/>
                <c:pt idx="0">
                  <c:v>0.41770000000000002</c:v>
                </c:pt>
                <c:pt idx="1">
                  <c:v>0.39290000000000003</c:v>
                </c:pt>
                <c:pt idx="2">
                  <c:v>0.4224</c:v>
                </c:pt>
                <c:pt idx="3">
                  <c:v>0.3901</c:v>
                </c:pt>
                <c:pt idx="4">
                  <c:v>0.4133</c:v>
                </c:pt>
                <c:pt idx="5">
                  <c:v>0.43280000000000002</c:v>
                </c:pt>
                <c:pt idx="6">
                  <c:v>0.42370000000000002</c:v>
                </c:pt>
                <c:pt idx="7">
                  <c:v>0.44280000000000003</c:v>
                </c:pt>
                <c:pt idx="8">
                  <c:v>0.45479999999999998</c:v>
                </c:pt>
                <c:pt idx="9">
                  <c:v>0.35589999999999999</c:v>
                </c:pt>
                <c:pt idx="10">
                  <c:v>0.3669</c:v>
                </c:pt>
                <c:pt idx="11">
                  <c:v>0.35649999999999998</c:v>
                </c:pt>
                <c:pt idx="12">
                  <c:v>0.4178</c:v>
                </c:pt>
                <c:pt idx="13">
                  <c:v>0.41470000000000001</c:v>
                </c:pt>
                <c:pt idx="14">
                  <c:v>0.43869999999999998</c:v>
                </c:pt>
                <c:pt idx="15">
                  <c:v>0.4672</c:v>
                </c:pt>
                <c:pt idx="16">
                  <c:v>0.48359999999999997</c:v>
                </c:pt>
              </c:numCache>
            </c:numRef>
          </c:val>
          <c:smooth val="0"/>
          <c:extLst>
            <c:ext xmlns:c16="http://schemas.microsoft.com/office/drawing/2014/chart" uri="{C3380CC4-5D6E-409C-BE32-E72D297353CC}">
              <c16:uniqueId val="{0000000F-952E-478A-BC6C-E06FE87B557F}"/>
            </c:ext>
          </c:extLst>
        </c:ser>
        <c:ser>
          <c:idx val="19"/>
          <c:order val="16"/>
          <c:tx>
            <c:strRef>
              <c:f>TDTA!$CB$51</c:f>
              <c:strCache>
                <c:ptCount val="1"/>
                <c:pt idx="0">
                  <c:v>CC</c:v>
                </c:pt>
              </c:strCache>
            </c:strRef>
          </c:tx>
          <c:spPr>
            <a:ln w="28575" cap="rnd">
              <a:solidFill>
                <a:schemeClr val="accent2">
                  <a:lumMod val="80000"/>
                </a:schemeClr>
              </a:solidFill>
              <a:round/>
            </a:ln>
            <a:effectLst/>
          </c:spPr>
          <c:marker>
            <c:symbol val="none"/>
          </c:marker>
          <c:cat>
            <c:strRef>
              <c:f>TDTA!$BH$52:$BH$68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TDTA!$CB$52:$CB$68</c:f>
              <c:numCache>
                <c:formatCode>General</c:formatCode>
                <c:ptCount val="17"/>
                <c:pt idx="0">
                  <c:v>0.48730000000000001</c:v>
                </c:pt>
                <c:pt idx="1">
                  <c:v>0.48980000000000001</c:v>
                </c:pt>
                <c:pt idx="2">
                  <c:v>0.49280000000000002</c:v>
                </c:pt>
                <c:pt idx="3">
                  <c:v>0.5121</c:v>
                </c:pt>
                <c:pt idx="4">
                  <c:v>0.5171</c:v>
                </c:pt>
                <c:pt idx="5">
                  <c:v>0.5575</c:v>
                </c:pt>
                <c:pt idx="6">
                  <c:v>0.57889999999999997</c:v>
                </c:pt>
                <c:pt idx="7">
                  <c:v>0.58509999999999995</c:v>
                </c:pt>
                <c:pt idx="8">
                  <c:v>0.6099</c:v>
                </c:pt>
                <c:pt idx="9">
                  <c:v>0.59570000000000001</c:v>
                </c:pt>
                <c:pt idx="10">
                  <c:v>0.58279999999999998</c:v>
                </c:pt>
                <c:pt idx="11">
                  <c:v>0.52849999999999997</c:v>
                </c:pt>
                <c:pt idx="12">
                  <c:v>0.4748</c:v>
                </c:pt>
                <c:pt idx="13">
                  <c:v>0.49630000000000002</c:v>
                </c:pt>
                <c:pt idx="14">
                  <c:v>0.47760000000000002</c:v>
                </c:pt>
                <c:pt idx="15">
                  <c:v>0.49480000000000002</c:v>
                </c:pt>
                <c:pt idx="16">
                  <c:v>0.48049999999999998</c:v>
                </c:pt>
              </c:numCache>
            </c:numRef>
          </c:val>
          <c:smooth val="0"/>
          <c:extLst>
            <c:ext xmlns:c16="http://schemas.microsoft.com/office/drawing/2014/chart" uri="{C3380CC4-5D6E-409C-BE32-E72D297353CC}">
              <c16:uniqueId val="{00000010-952E-478A-BC6C-E06FE87B557F}"/>
            </c:ext>
          </c:extLst>
        </c:ser>
        <c:dLbls>
          <c:showLegendKey val="0"/>
          <c:showVal val="0"/>
          <c:showCatName val="0"/>
          <c:showSerName val="0"/>
          <c:showPercent val="0"/>
          <c:showBubbleSize val="0"/>
        </c:dLbls>
        <c:smooth val="0"/>
        <c:axId val="207517184"/>
        <c:axId val="207519144"/>
      </c:lineChart>
      <c:catAx>
        <c:axId val="207517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Quarter</a:t>
                </a:r>
                <a:r>
                  <a:rPr lang="en-US" baseline="0"/>
                  <a:t> Relative to Ratings Process (Q0)</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9144"/>
        <c:crosses val="autoZero"/>
        <c:auto val="1"/>
        <c:lblAlgn val="ctr"/>
        <c:lblOffset val="100"/>
        <c:noMultiLvlLbl val="0"/>
      </c:catAx>
      <c:valAx>
        <c:axId val="207519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Figure 4</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Mean Total-Debt-to-Total Assets (TD/TA) Ratios for Firms with Downgrades by</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 Pre-Change  Rating and Quarter Across Each of Eight Quarters Prior and Subsequent</a:t>
            </a:r>
            <a:endParaRPr lang="en-US" sz="1200">
              <a:effectLst/>
            </a:endParaRPr>
          </a:p>
          <a:p>
            <a:pPr>
              <a:defRPr/>
            </a:pPr>
            <a:r>
              <a:rPr lang="en-US" sz="1200" b="1" i="0" kern="1200" spc="0" baseline="0">
                <a:solidFill>
                  <a:srgbClr val="595959"/>
                </a:solidFill>
                <a:effectLst/>
                <a:latin typeface="Times New Roman" panose="02020603050405020304" pitchFamily="18" charset="0"/>
                <a:cs typeface="Times New Roman" panose="02020603050405020304" pitchFamily="18" charset="0"/>
              </a:rPr>
              <a:t>to the  Ratings Change Process (Q0): With Prior Credit Watch Placements</a:t>
            </a:r>
            <a:endParaRPr lang="en-US" sz="1200">
              <a:effectLst/>
            </a:endParaRPr>
          </a:p>
        </c:rich>
      </c:tx>
      <c:layout>
        <c:manualLayout>
          <c:xMode val="edge"/>
          <c:yMode val="edge"/>
          <c:x val="0.13770833333333332"/>
          <c:y val="7.843137254901960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TDTA!$CL$51</c:f>
              <c:strCache>
                <c:ptCount val="1"/>
                <c:pt idx="0">
                  <c:v>AAA</c:v>
                </c:pt>
              </c:strCache>
            </c:strRef>
          </c:tx>
          <c:spPr>
            <a:ln w="28575" cap="rnd">
              <a:solidFill>
                <a:schemeClr val="accent1"/>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TDTA!$CL$52:$CL$68</c:f>
              <c:numCache>
                <c:formatCode>General</c:formatCode>
                <c:ptCount val="17"/>
                <c:pt idx="0">
                  <c:v>0.2064</c:v>
                </c:pt>
                <c:pt idx="1">
                  <c:v>0.21279999999999999</c:v>
                </c:pt>
                <c:pt idx="2">
                  <c:v>0.2114</c:v>
                </c:pt>
                <c:pt idx="3">
                  <c:v>0.2099</c:v>
                </c:pt>
                <c:pt idx="4">
                  <c:v>0.2069</c:v>
                </c:pt>
                <c:pt idx="5">
                  <c:v>0.2273</c:v>
                </c:pt>
                <c:pt idx="6">
                  <c:v>0.22950000000000001</c:v>
                </c:pt>
                <c:pt idx="7">
                  <c:v>0.22950000000000001</c:v>
                </c:pt>
                <c:pt idx="8">
                  <c:v>0.26800000000000002</c:v>
                </c:pt>
                <c:pt idx="9">
                  <c:v>0.26840000000000003</c:v>
                </c:pt>
                <c:pt idx="10">
                  <c:v>0.26579999999999998</c:v>
                </c:pt>
                <c:pt idx="11">
                  <c:v>0.25979999999999998</c:v>
                </c:pt>
                <c:pt idx="12">
                  <c:v>0.26319999999999999</c:v>
                </c:pt>
                <c:pt idx="13">
                  <c:v>0.2621</c:v>
                </c:pt>
                <c:pt idx="14">
                  <c:v>0.25779999999999997</c:v>
                </c:pt>
                <c:pt idx="15">
                  <c:v>0.25030000000000002</c:v>
                </c:pt>
                <c:pt idx="16">
                  <c:v>0.25359999999999999</c:v>
                </c:pt>
              </c:numCache>
            </c:numRef>
          </c:val>
          <c:smooth val="0"/>
          <c:extLst>
            <c:ext xmlns:c16="http://schemas.microsoft.com/office/drawing/2014/chart" uri="{C3380CC4-5D6E-409C-BE32-E72D297353CC}">
              <c16:uniqueId val="{00000000-1865-4C1B-BECF-9B5F2D112696}"/>
            </c:ext>
          </c:extLst>
        </c:ser>
        <c:ser>
          <c:idx val="1"/>
          <c:order val="1"/>
          <c:tx>
            <c:strRef>
              <c:f>TDTA!$CM$51</c:f>
              <c:strCache>
                <c:ptCount val="1"/>
                <c:pt idx="0">
                  <c:v>AA+</c:v>
                </c:pt>
              </c:strCache>
            </c:strRef>
          </c:tx>
          <c:spPr>
            <a:ln w="28575" cap="rnd">
              <a:solidFill>
                <a:srgbClr val="C00000"/>
              </a:solidFill>
              <a:prstDash val="sysDot"/>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TDTA!$CM$52:$CM$68</c:f>
              <c:numCache>
                <c:formatCode>General</c:formatCode>
                <c:ptCount val="17"/>
                <c:pt idx="0">
                  <c:v>0.20100000000000001</c:v>
                </c:pt>
                <c:pt idx="1">
                  <c:v>0.19620000000000001</c:v>
                </c:pt>
                <c:pt idx="2">
                  <c:v>0.20530000000000001</c:v>
                </c:pt>
                <c:pt idx="3">
                  <c:v>0.2006</c:v>
                </c:pt>
                <c:pt idx="4">
                  <c:v>0.20619999999999999</c:v>
                </c:pt>
                <c:pt idx="5">
                  <c:v>0.2142</c:v>
                </c:pt>
                <c:pt idx="6">
                  <c:v>0.21560000000000001</c:v>
                </c:pt>
                <c:pt idx="7">
                  <c:v>0.2092</c:v>
                </c:pt>
                <c:pt idx="8">
                  <c:v>0.22819999999999999</c:v>
                </c:pt>
                <c:pt idx="9">
                  <c:v>0.22520000000000001</c:v>
                </c:pt>
                <c:pt idx="10">
                  <c:v>0.2283</c:v>
                </c:pt>
                <c:pt idx="11">
                  <c:v>0.22589999999999999</c:v>
                </c:pt>
                <c:pt idx="12">
                  <c:v>0.22550000000000001</c:v>
                </c:pt>
                <c:pt idx="13">
                  <c:v>0.22650000000000001</c:v>
                </c:pt>
                <c:pt idx="14">
                  <c:v>0.22839999999999999</c:v>
                </c:pt>
                <c:pt idx="15">
                  <c:v>0.22320000000000001</c:v>
                </c:pt>
                <c:pt idx="16">
                  <c:v>0.22950000000000001</c:v>
                </c:pt>
              </c:numCache>
            </c:numRef>
          </c:val>
          <c:smooth val="0"/>
          <c:extLst>
            <c:ext xmlns:c16="http://schemas.microsoft.com/office/drawing/2014/chart" uri="{C3380CC4-5D6E-409C-BE32-E72D297353CC}">
              <c16:uniqueId val="{00000001-1865-4C1B-BECF-9B5F2D112696}"/>
            </c:ext>
          </c:extLst>
        </c:ser>
        <c:ser>
          <c:idx val="2"/>
          <c:order val="2"/>
          <c:tx>
            <c:strRef>
              <c:f>TDTA!$CN$51</c:f>
              <c:strCache>
                <c:ptCount val="1"/>
                <c:pt idx="0">
                  <c:v>AA</c:v>
                </c:pt>
              </c:strCache>
            </c:strRef>
          </c:tx>
          <c:spPr>
            <a:ln w="28575" cap="rnd">
              <a:solidFill>
                <a:srgbClr val="C00000"/>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TDTA!$CN$52:$CN$68</c:f>
              <c:numCache>
                <c:formatCode>General</c:formatCode>
                <c:ptCount val="17"/>
                <c:pt idx="0">
                  <c:v>0.26900000000000002</c:v>
                </c:pt>
                <c:pt idx="1">
                  <c:v>0.27239999999999998</c:v>
                </c:pt>
                <c:pt idx="2">
                  <c:v>0.27929999999999999</c:v>
                </c:pt>
                <c:pt idx="3">
                  <c:v>0.27289999999999998</c:v>
                </c:pt>
                <c:pt idx="4">
                  <c:v>0.27610000000000001</c:v>
                </c:pt>
                <c:pt idx="5">
                  <c:v>0.2787</c:v>
                </c:pt>
                <c:pt idx="6">
                  <c:v>0.2772</c:v>
                </c:pt>
                <c:pt idx="7">
                  <c:v>0.27339999999999998</c:v>
                </c:pt>
                <c:pt idx="8">
                  <c:v>0.28139999999999998</c:v>
                </c:pt>
                <c:pt idx="9">
                  <c:v>0.29659999999999997</c:v>
                </c:pt>
                <c:pt idx="10">
                  <c:v>0.28610000000000002</c:v>
                </c:pt>
                <c:pt idx="11">
                  <c:v>0.29170000000000001</c:v>
                </c:pt>
                <c:pt idx="12">
                  <c:v>0.29020000000000001</c:v>
                </c:pt>
                <c:pt idx="13">
                  <c:v>0.3004</c:v>
                </c:pt>
                <c:pt idx="14">
                  <c:v>0.29249999999999998</c:v>
                </c:pt>
                <c:pt idx="15">
                  <c:v>0.28989999999999999</c:v>
                </c:pt>
                <c:pt idx="16">
                  <c:v>0.29659999999999997</c:v>
                </c:pt>
              </c:numCache>
            </c:numRef>
          </c:val>
          <c:smooth val="0"/>
          <c:extLst>
            <c:ext xmlns:c16="http://schemas.microsoft.com/office/drawing/2014/chart" uri="{C3380CC4-5D6E-409C-BE32-E72D297353CC}">
              <c16:uniqueId val="{00000002-1865-4C1B-BECF-9B5F2D112696}"/>
            </c:ext>
          </c:extLst>
        </c:ser>
        <c:ser>
          <c:idx val="3"/>
          <c:order val="3"/>
          <c:tx>
            <c:strRef>
              <c:f>TDTA!$CO$51</c:f>
              <c:strCache>
                <c:ptCount val="1"/>
                <c:pt idx="0">
                  <c:v>AA-</c:v>
                </c:pt>
              </c:strCache>
            </c:strRef>
          </c:tx>
          <c:spPr>
            <a:ln w="28575" cap="rnd">
              <a:solidFill>
                <a:srgbClr val="C00000"/>
              </a:solidFill>
              <a:prstDash val="sysDash"/>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TDTA!$CO$52:$CO$68</c:f>
              <c:numCache>
                <c:formatCode>General</c:formatCode>
                <c:ptCount val="17"/>
                <c:pt idx="0">
                  <c:v>0.26840000000000003</c:v>
                </c:pt>
                <c:pt idx="1">
                  <c:v>0.27660000000000001</c:v>
                </c:pt>
                <c:pt idx="2">
                  <c:v>0.27939999999999998</c:v>
                </c:pt>
                <c:pt idx="3">
                  <c:v>0.27929999999999999</c:v>
                </c:pt>
                <c:pt idx="4">
                  <c:v>0.28349999999999997</c:v>
                </c:pt>
                <c:pt idx="5">
                  <c:v>0.28570000000000001</c:v>
                </c:pt>
                <c:pt idx="6">
                  <c:v>0.2883</c:v>
                </c:pt>
                <c:pt idx="7">
                  <c:v>0.29099999999999998</c:v>
                </c:pt>
                <c:pt idx="8">
                  <c:v>0.31490000000000001</c:v>
                </c:pt>
                <c:pt idx="9">
                  <c:v>0.31719999999999998</c:v>
                </c:pt>
                <c:pt idx="10">
                  <c:v>0.31369999999999998</c:v>
                </c:pt>
                <c:pt idx="11">
                  <c:v>0.31330000000000002</c:v>
                </c:pt>
                <c:pt idx="12">
                  <c:v>0.31490000000000001</c:v>
                </c:pt>
                <c:pt idx="13">
                  <c:v>0.31219999999999998</c:v>
                </c:pt>
                <c:pt idx="14">
                  <c:v>0.31030000000000002</c:v>
                </c:pt>
                <c:pt idx="15">
                  <c:v>0.30940000000000001</c:v>
                </c:pt>
                <c:pt idx="16">
                  <c:v>0.30580000000000002</c:v>
                </c:pt>
              </c:numCache>
            </c:numRef>
          </c:val>
          <c:smooth val="0"/>
          <c:extLst>
            <c:ext xmlns:c16="http://schemas.microsoft.com/office/drawing/2014/chart" uri="{C3380CC4-5D6E-409C-BE32-E72D297353CC}">
              <c16:uniqueId val="{00000003-1865-4C1B-BECF-9B5F2D112696}"/>
            </c:ext>
          </c:extLst>
        </c:ser>
        <c:ser>
          <c:idx val="4"/>
          <c:order val="4"/>
          <c:tx>
            <c:strRef>
              <c:f>TDTA!$CP$51</c:f>
              <c:strCache>
                <c:ptCount val="1"/>
                <c:pt idx="0">
                  <c:v>A+</c:v>
                </c:pt>
              </c:strCache>
            </c:strRef>
          </c:tx>
          <c:spPr>
            <a:ln w="28575" cap="rnd">
              <a:solidFill>
                <a:srgbClr val="7030A0"/>
              </a:solidFill>
              <a:prstDash val="sysDot"/>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TDTA!$CP$52:$CP$68</c:f>
              <c:numCache>
                <c:formatCode>General</c:formatCode>
                <c:ptCount val="17"/>
                <c:pt idx="0">
                  <c:v>0.29170000000000001</c:v>
                </c:pt>
                <c:pt idx="1">
                  <c:v>0.29239999999999999</c:v>
                </c:pt>
                <c:pt idx="2">
                  <c:v>0.29549999999999998</c:v>
                </c:pt>
                <c:pt idx="3">
                  <c:v>0.29870000000000002</c:v>
                </c:pt>
                <c:pt idx="4">
                  <c:v>0.29880000000000001</c:v>
                </c:pt>
                <c:pt idx="5">
                  <c:v>0.3054</c:v>
                </c:pt>
                <c:pt idx="6">
                  <c:v>0.30630000000000002</c:v>
                </c:pt>
                <c:pt idx="7">
                  <c:v>0.31969999999999998</c:v>
                </c:pt>
                <c:pt idx="8">
                  <c:v>0.33889999999999998</c:v>
                </c:pt>
                <c:pt idx="9">
                  <c:v>0.33660000000000001</c:v>
                </c:pt>
                <c:pt idx="10">
                  <c:v>0.33110000000000001</c:v>
                </c:pt>
                <c:pt idx="11">
                  <c:v>0.32840000000000003</c:v>
                </c:pt>
                <c:pt idx="12">
                  <c:v>0.3271</c:v>
                </c:pt>
                <c:pt idx="13">
                  <c:v>0.32650000000000001</c:v>
                </c:pt>
                <c:pt idx="14">
                  <c:v>0.3251</c:v>
                </c:pt>
                <c:pt idx="15">
                  <c:v>0.31540000000000001</c:v>
                </c:pt>
                <c:pt idx="16">
                  <c:v>0.31440000000000001</c:v>
                </c:pt>
              </c:numCache>
            </c:numRef>
          </c:val>
          <c:smooth val="0"/>
          <c:extLst>
            <c:ext xmlns:c16="http://schemas.microsoft.com/office/drawing/2014/chart" uri="{C3380CC4-5D6E-409C-BE32-E72D297353CC}">
              <c16:uniqueId val="{00000004-1865-4C1B-BECF-9B5F2D112696}"/>
            </c:ext>
          </c:extLst>
        </c:ser>
        <c:ser>
          <c:idx val="5"/>
          <c:order val="5"/>
          <c:tx>
            <c:strRef>
              <c:f>TDTA!$CQ$51</c:f>
              <c:strCache>
                <c:ptCount val="1"/>
                <c:pt idx="0">
                  <c:v>A</c:v>
                </c:pt>
              </c:strCache>
            </c:strRef>
          </c:tx>
          <c:spPr>
            <a:ln w="28575" cap="rnd">
              <a:solidFill>
                <a:srgbClr val="7030A0"/>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TDTA!$CQ$52:$CQ$68</c:f>
              <c:numCache>
                <c:formatCode>General</c:formatCode>
                <c:ptCount val="17"/>
                <c:pt idx="0">
                  <c:v>0.29189999999999999</c:v>
                </c:pt>
                <c:pt idx="1">
                  <c:v>0.2883</c:v>
                </c:pt>
                <c:pt idx="2">
                  <c:v>0.2949</c:v>
                </c:pt>
                <c:pt idx="3">
                  <c:v>0.29370000000000002</c:v>
                </c:pt>
                <c:pt idx="4">
                  <c:v>0.30270000000000002</c:v>
                </c:pt>
                <c:pt idx="5">
                  <c:v>0.30159999999999998</c:v>
                </c:pt>
                <c:pt idx="6">
                  <c:v>0.30559999999999998</c:v>
                </c:pt>
                <c:pt idx="7">
                  <c:v>0.30940000000000001</c:v>
                </c:pt>
                <c:pt idx="8">
                  <c:v>0.33239999999999997</c:v>
                </c:pt>
                <c:pt idx="9">
                  <c:v>0.33429999999999999</c:v>
                </c:pt>
                <c:pt idx="10">
                  <c:v>0.33100000000000002</c:v>
                </c:pt>
                <c:pt idx="11">
                  <c:v>0.32840000000000003</c:v>
                </c:pt>
                <c:pt idx="12">
                  <c:v>0.33040000000000003</c:v>
                </c:pt>
                <c:pt idx="13">
                  <c:v>0.33150000000000002</c:v>
                </c:pt>
                <c:pt idx="14">
                  <c:v>0.3286</c:v>
                </c:pt>
                <c:pt idx="15">
                  <c:v>0.32090000000000002</c:v>
                </c:pt>
                <c:pt idx="16">
                  <c:v>0.32490000000000002</c:v>
                </c:pt>
              </c:numCache>
            </c:numRef>
          </c:val>
          <c:smooth val="0"/>
          <c:extLst>
            <c:ext xmlns:c16="http://schemas.microsoft.com/office/drawing/2014/chart" uri="{C3380CC4-5D6E-409C-BE32-E72D297353CC}">
              <c16:uniqueId val="{00000005-1865-4C1B-BECF-9B5F2D112696}"/>
            </c:ext>
          </c:extLst>
        </c:ser>
        <c:ser>
          <c:idx val="6"/>
          <c:order val="6"/>
          <c:tx>
            <c:strRef>
              <c:f>TDTA!$CR$51</c:f>
              <c:strCache>
                <c:ptCount val="1"/>
                <c:pt idx="0">
                  <c:v>A-</c:v>
                </c:pt>
              </c:strCache>
            </c:strRef>
          </c:tx>
          <c:spPr>
            <a:ln w="28575" cap="rnd">
              <a:solidFill>
                <a:srgbClr val="7030A0"/>
              </a:solidFill>
              <a:prstDash val="sysDash"/>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TDTA!$CR$52:$CR$68</c:f>
              <c:numCache>
                <c:formatCode>General</c:formatCode>
                <c:ptCount val="17"/>
                <c:pt idx="0">
                  <c:v>0.30890000000000001</c:v>
                </c:pt>
                <c:pt idx="1">
                  <c:v>0.30959999999999999</c:v>
                </c:pt>
                <c:pt idx="2">
                  <c:v>0.31509999999999999</c:v>
                </c:pt>
                <c:pt idx="3">
                  <c:v>0.31269999999999998</c:v>
                </c:pt>
                <c:pt idx="4">
                  <c:v>0.31330000000000002</c:v>
                </c:pt>
                <c:pt idx="5">
                  <c:v>0.31659999999999999</c:v>
                </c:pt>
                <c:pt idx="6">
                  <c:v>0.31990000000000002</c:v>
                </c:pt>
                <c:pt idx="7">
                  <c:v>0.32229999999999998</c:v>
                </c:pt>
                <c:pt idx="8">
                  <c:v>0.33800000000000002</c:v>
                </c:pt>
                <c:pt idx="9">
                  <c:v>0.34470000000000001</c:v>
                </c:pt>
                <c:pt idx="10">
                  <c:v>0.34200000000000003</c:v>
                </c:pt>
                <c:pt idx="11">
                  <c:v>0.33439999999999998</c:v>
                </c:pt>
                <c:pt idx="12">
                  <c:v>0.33479999999999999</c:v>
                </c:pt>
                <c:pt idx="13">
                  <c:v>0.33329999999999999</c:v>
                </c:pt>
                <c:pt idx="14">
                  <c:v>0.32940000000000003</c:v>
                </c:pt>
                <c:pt idx="15">
                  <c:v>0.32950000000000002</c:v>
                </c:pt>
                <c:pt idx="16">
                  <c:v>0.3301</c:v>
                </c:pt>
              </c:numCache>
            </c:numRef>
          </c:val>
          <c:smooth val="0"/>
          <c:extLst>
            <c:ext xmlns:c16="http://schemas.microsoft.com/office/drawing/2014/chart" uri="{C3380CC4-5D6E-409C-BE32-E72D297353CC}">
              <c16:uniqueId val="{00000006-1865-4C1B-BECF-9B5F2D112696}"/>
            </c:ext>
          </c:extLst>
        </c:ser>
        <c:ser>
          <c:idx val="7"/>
          <c:order val="7"/>
          <c:tx>
            <c:strRef>
              <c:f>TDTA!$CS$51</c:f>
              <c:strCache>
                <c:ptCount val="1"/>
                <c:pt idx="0">
                  <c:v>BBB+</c:v>
                </c:pt>
              </c:strCache>
            </c:strRef>
          </c:tx>
          <c:spPr>
            <a:ln w="28575" cap="rnd">
              <a:solidFill>
                <a:srgbClr val="FFC000"/>
              </a:solidFill>
              <a:prstDash val="sysDot"/>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TDTA!$CS$52:$CS$68</c:f>
              <c:numCache>
                <c:formatCode>General</c:formatCode>
                <c:ptCount val="17"/>
                <c:pt idx="0">
                  <c:v>0.308</c:v>
                </c:pt>
                <c:pt idx="1">
                  <c:v>0.30869999999999997</c:v>
                </c:pt>
                <c:pt idx="2">
                  <c:v>0.30969999999999998</c:v>
                </c:pt>
                <c:pt idx="3">
                  <c:v>0.30919999999999997</c:v>
                </c:pt>
                <c:pt idx="4">
                  <c:v>0.31580000000000003</c:v>
                </c:pt>
                <c:pt idx="5">
                  <c:v>0.31690000000000002</c:v>
                </c:pt>
                <c:pt idx="6">
                  <c:v>0.32250000000000001</c:v>
                </c:pt>
                <c:pt idx="7">
                  <c:v>0.32340000000000002</c:v>
                </c:pt>
                <c:pt idx="8">
                  <c:v>0.33929999999999999</c:v>
                </c:pt>
                <c:pt idx="9">
                  <c:v>0.3397</c:v>
                </c:pt>
                <c:pt idx="10">
                  <c:v>0.33550000000000002</c:v>
                </c:pt>
                <c:pt idx="11">
                  <c:v>0.3342</c:v>
                </c:pt>
                <c:pt idx="12">
                  <c:v>0.33329999999999999</c:v>
                </c:pt>
                <c:pt idx="13">
                  <c:v>0.33260000000000001</c:v>
                </c:pt>
                <c:pt idx="14">
                  <c:v>0.33250000000000002</c:v>
                </c:pt>
                <c:pt idx="15">
                  <c:v>0.33129999999999998</c:v>
                </c:pt>
                <c:pt idx="16">
                  <c:v>0.32829999999999998</c:v>
                </c:pt>
              </c:numCache>
            </c:numRef>
          </c:val>
          <c:smooth val="0"/>
          <c:extLst>
            <c:ext xmlns:c16="http://schemas.microsoft.com/office/drawing/2014/chart" uri="{C3380CC4-5D6E-409C-BE32-E72D297353CC}">
              <c16:uniqueId val="{00000007-1865-4C1B-BECF-9B5F2D112696}"/>
            </c:ext>
          </c:extLst>
        </c:ser>
        <c:ser>
          <c:idx val="8"/>
          <c:order val="8"/>
          <c:tx>
            <c:strRef>
              <c:f>TDTA!$CT$51</c:f>
              <c:strCache>
                <c:ptCount val="1"/>
                <c:pt idx="0">
                  <c:v>BBB</c:v>
                </c:pt>
              </c:strCache>
            </c:strRef>
          </c:tx>
          <c:spPr>
            <a:ln w="28575" cap="rnd">
              <a:solidFill>
                <a:srgbClr val="FFC000"/>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TDTA!$CT$52:$CT$68</c:f>
              <c:numCache>
                <c:formatCode>General</c:formatCode>
                <c:ptCount val="17"/>
                <c:pt idx="0">
                  <c:v>0.2974</c:v>
                </c:pt>
                <c:pt idx="1">
                  <c:v>0.29870000000000002</c:v>
                </c:pt>
                <c:pt idx="2">
                  <c:v>0.30180000000000001</c:v>
                </c:pt>
                <c:pt idx="3">
                  <c:v>0.31119999999999998</c:v>
                </c:pt>
                <c:pt idx="4">
                  <c:v>0.316</c:v>
                </c:pt>
                <c:pt idx="5">
                  <c:v>0.31780000000000003</c:v>
                </c:pt>
                <c:pt idx="6">
                  <c:v>0.3226</c:v>
                </c:pt>
                <c:pt idx="7">
                  <c:v>0.32119999999999999</c:v>
                </c:pt>
                <c:pt idx="8">
                  <c:v>0.33650000000000002</c:v>
                </c:pt>
                <c:pt idx="9">
                  <c:v>0.34749999999999998</c:v>
                </c:pt>
                <c:pt idx="10">
                  <c:v>0.3523</c:v>
                </c:pt>
                <c:pt idx="11">
                  <c:v>0.34560000000000002</c:v>
                </c:pt>
                <c:pt idx="12">
                  <c:v>0.33090000000000003</c:v>
                </c:pt>
                <c:pt idx="13">
                  <c:v>0.33040000000000003</c:v>
                </c:pt>
                <c:pt idx="14">
                  <c:v>0.3236</c:v>
                </c:pt>
                <c:pt idx="15">
                  <c:v>0.32400000000000001</c:v>
                </c:pt>
                <c:pt idx="16">
                  <c:v>0.32029999999999997</c:v>
                </c:pt>
              </c:numCache>
            </c:numRef>
          </c:val>
          <c:smooth val="0"/>
          <c:extLst>
            <c:ext xmlns:c16="http://schemas.microsoft.com/office/drawing/2014/chart" uri="{C3380CC4-5D6E-409C-BE32-E72D297353CC}">
              <c16:uniqueId val="{00000008-1865-4C1B-BECF-9B5F2D112696}"/>
            </c:ext>
          </c:extLst>
        </c:ser>
        <c:ser>
          <c:idx val="9"/>
          <c:order val="9"/>
          <c:tx>
            <c:strRef>
              <c:f>TDTA!$CU$51</c:f>
              <c:strCache>
                <c:ptCount val="1"/>
                <c:pt idx="0">
                  <c:v>BBB-</c:v>
                </c:pt>
              </c:strCache>
            </c:strRef>
          </c:tx>
          <c:spPr>
            <a:ln w="28575" cap="rnd">
              <a:solidFill>
                <a:srgbClr val="FFC000"/>
              </a:solidFill>
              <a:prstDash val="sysDash"/>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TDTA!$CU$52:$CU$68</c:f>
              <c:numCache>
                <c:formatCode>General</c:formatCode>
                <c:ptCount val="17"/>
                <c:pt idx="0">
                  <c:v>0.31130000000000002</c:v>
                </c:pt>
                <c:pt idx="1">
                  <c:v>0.31459999999999999</c:v>
                </c:pt>
                <c:pt idx="2">
                  <c:v>0.31859999999999999</c:v>
                </c:pt>
                <c:pt idx="3">
                  <c:v>0.3231</c:v>
                </c:pt>
                <c:pt idx="4">
                  <c:v>0.32279999999999998</c:v>
                </c:pt>
                <c:pt idx="5">
                  <c:v>0.32990000000000003</c:v>
                </c:pt>
                <c:pt idx="6">
                  <c:v>0.33589999999999998</c:v>
                </c:pt>
                <c:pt idx="7">
                  <c:v>0.34589999999999999</c:v>
                </c:pt>
                <c:pt idx="8">
                  <c:v>0.36049999999999999</c:v>
                </c:pt>
                <c:pt idx="9">
                  <c:v>0.3725</c:v>
                </c:pt>
                <c:pt idx="10">
                  <c:v>0.372</c:v>
                </c:pt>
                <c:pt idx="11">
                  <c:v>0.36709999999999998</c:v>
                </c:pt>
                <c:pt idx="12">
                  <c:v>0.37340000000000001</c:v>
                </c:pt>
                <c:pt idx="13">
                  <c:v>0.37330000000000002</c:v>
                </c:pt>
                <c:pt idx="14">
                  <c:v>0.36649999999999999</c:v>
                </c:pt>
                <c:pt idx="15">
                  <c:v>0.36030000000000001</c:v>
                </c:pt>
                <c:pt idx="16">
                  <c:v>0.35799999999999998</c:v>
                </c:pt>
              </c:numCache>
            </c:numRef>
          </c:val>
          <c:smooth val="0"/>
          <c:extLst>
            <c:ext xmlns:c16="http://schemas.microsoft.com/office/drawing/2014/chart" uri="{C3380CC4-5D6E-409C-BE32-E72D297353CC}">
              <c16:uniqueId val="{00000009-1865-4C1B-BECF-9B5F2D112696}"/>
            </c:ext>
          </c:extLst>
        </c:ser>
        <c:ser>
          <c:idx val="10"/>
          <c:order val="10"/>
          <c:tx>
            <c:strRef>
              <c:f>TDTA!$CV$51</c:f>
              <c:strCache>
                <c:ptCount val="1"/>
                <c:pt idx="0">
                  <c:v>BB+</c:v>
                </c:pt>
              </c:strCache>
            </c:strRef>
          </c:tx>
          <c:spPr>
            <a:ln w="28575" cap="rnd">
              <a:solidFill>
                <a:srgbClr val="002060"/>
              </a:solidFill>
              <a:prstDash val="sysDot"/>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TDTA!$CV$52:$CV$68</c:f>
              <c:numCache>
                <c:formatCode>General</c:formatCode>
                <c:ptCount val="17"/>
                <c:pt idx="0">
                  <c:v>0.31940000000000002</c:v>
                </c:pt>
                <c:pt idx="1">
                  <c:v>0.3206</c:v>
                </c:pt>
                <c:pt idx="2">
                  <c:v>0.32169999999999999</c:v>
                </c:pt>
                <c:pt idx="3">
                  <c:v>0.3327</c:v>
                </c:pt>
                <c:pt idx="4">
                  <c:v>0.33610000000000001</c:v>
                </c:pt>
                <c:pt idx="5">
                  <c:v>0.34429999999999999</c:v>
                </c:pt>
                <c:pt idx="6">
                  <c:v>0.35239999999999999</c:v>
                </c:pt>
                <c:pt idx="7">
                  <c:v>0.36499999999999999</c:v>
                </c:pt>
                <c:pt idx="8">
                  <c:v>0.38350000000000001</c:v>
                </c:pt>
                <c:pt idx="9">
                  <c:v>0.38529999999999998</c:v>
                </c:pt>
                <c:pt idx="10">
                  <c:v>0.38519999999999999</c:v>
                </c:pt>
                <c:pt idx="11">
                  <c:v>0.37890000000000001</c:v>
                </c:pt>
                <c:pt idx="12">
                  <c:v>0.37230000000000002</c:v>
                </c:pt>
                <c:pt idx="13">
                  <c:v>0.36220000000000002</c:v>
                </c:pt>
                <c:pt idx="14">
                  <c:v>0.36030000000000001</c:v>
                </c:pt>
                <c:pt idx="15">
                  <c:v>0.35420000000000001</c:v>
                </c:pt>
                <c:pt idx="16">
                  <c:v>0.3508</c:v>
                </c:pt>
              </c:numCache>
            </c:numRef>
          </c:val>
          <c:smooth val="0"/>
          <c:extLst>
            <c:ext xmlns:c16="http://schemas.microsoft.com/office/drawing/2014/chart" uri="{C3380CC4-5D6E-409C-BE32-E72D297353CC}">
              <c16:uniqueId val="{0000000A-1865-4C1B-BECF-9B5F2D112696}"/>
            </c:ext>
          </c:extLst>
        </c:ser>
        <c:ser>
          <c:idx val="11"/>
          <c:order val="11"/>
          <c:tx>
            <c:strRef>
              <c:f>TDTA!$CW$51</c:f>
              <c:strCache>
                <c:ptCount val="1"/>
                <c:pt idx="0">
                  <c:v>BB</c:v>
                </c:pt>
              </c:strCache>
            </c:strRef>
          </c:tx>
          <c:spPr>
            <a:ln w="28575" cap="rnd">
              <a:solidFill>
                <a:srgbClr val="002060"/>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TDTA!$CW$52:$CW$68</c:f>
              <c:numCache>
                <c:formatCode>General</c:formatCode>
                <c:ptCount val="17"/>
                <c:pt idx="0">
                  <c:v>0.3579</c:v>
                </c:pt>
                <c:pt idx="1">
                  <c:v>0.36609999999999998</c:v>
                </c:pt>
                <c:pt idx="2">
                  <c:v>0.37119999999999997</c:v>
                </c:pt>
                <c:pt idx="3">
                  <c:v>0.36820000000000003</c:v>
                </c:pt>
                <c:pt idx="4">
                  <c:v>0.37059999999999998</c:v>
                </c:pt>
                <c:pt idx="5">
                  <c:v>0.37280000000000002</c:v>
                </c:pt>
                <c:pt idx="6">
                  <c:v>0.38490000000000002</c:v>
                </c:pt>
                <c:pt idx="7">
                  <c:v>0.3931</c:v>
                </c:pt>
                <c:pt idx="8">
                  <c:v>0.4153</c:v>
                </c:pt>
                <c:pt idx="9">
                  <c:v>0.41889999999999999</c:v>
                </c:pt>
                <c:pt idx="10">
                  <c:v>0.41339999999999999</c:v>
                </c:pt>
                <c:pt idx="11">
                  <c:v>0.41210000000000002</c:v>
                </c:pt>
                <c:pt idx="12">
                  <c:v>0.40600000000000003</c:v>
                </c:pt>
                <c:pt idx="13">
                  <c:v>0.39689999999999998</c:v>
                </c:pt>
                <c:pt idx="14">
                  <c:v>0.3896</c:v>
                </c:pt>
                <c:pt idx="15">
                  <c:v>0.39439999999999997</c:v>
                </c:pt>
                <c:pt idx="16">
                  <c:v>0.4047</c:v>
                </c:pt>
              </c:numCache>
            </c:numRef>
          </c:val>
          <c:smooth val="0"/>
          <c:extLst>
            <c:ext xmlns:c16="http://schemas.microsoft.com/office/drawing/2014/chart" uri="{C3380CC4-5D6E-409C-BE32-E72D297353CC}">
              <c16:uniqueId val="{0000000B-1865-4C1B-BECF-9B5F2D112696}"/>
            </c:ext>
          </c:extLst>
        </c:ser>
        <c:ser>
          <c:idx val="12"/>
          <c:order val="12"/>
          <c:tx>
            <c:strRef>
              <c:f>TDTA!$CX$51</c:f>
              <c:strCache>
                <c:ptCount val="1"/>
                <c:pt idx="0">
                  <c:v>BB-</c:v>
                </c:pt>
              </c:strCache>
            </c:strRef>
          </c:tx>
          <c:spPr>
            <a:ln w="28575" cap="rnd">
              <a:solidFill>
                <a:srgbClr val="002060"/>
              </a:solidFill>
              <a:prstDash val="sysDash"/>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TDTA!$CX$52:$CX$68</c:f>
              <c:numCache>
                <c:formatCode>General</c:formatCode>
                <c:ptCount val="17"/>
                <c:pt idx="0">
                  <c:v>0.40579999999999999</c:v>
                </c:pt>
                <c:pt idx="1">
                  <c:v>0.40029999999999999</c:v>
                </c:pt>
                <c:pt idx="2">
                  <c:v>0.4032</c:v>
                </c:pt>
                <c:pt idx="3">
                  <c:v>0.41060000000000002</c:v>
                </c:pt>
                <c:pt idx="4">
                  <c:v>0.42320000000000002</c:v>
                </c:pt>
                <c:pt idx="5">
                  <c:v>0.4269</c:v>
                </c:pt>
                <c:pt idx="6">
                  <c:v>0.43730000000000002</c:v>
                </c:pt>
                <c:pt idx="7">
                  <c:v>0.4521</c:v>
                </c:pt>
                <c:pt idx="8">
                  <c:v>0.48139999999999999</c:v>
                </c:pt>
                <c:pt idx="9">
                  <c:v>0.48880000000000001</c:v>
                </c:pt>
                <c:pt idx="10">
                  <c:v>0.48020000000000002</c:v>
                </c:pt>
                <c:pt idx="11">
                  <c:v>0.47089999999999999</c:v>
                </c:pt>
                <c:pt idx="12">
                  <c:v>0.4703</c:v>
                </c:pt>
                <c:pt idx="13">
                  <c:v>0.46860000000000002</c:v>
                </c:pt>
                <c:pt idx="14">
                  <c:v>0.45700000000000002</c:v>
                </c:pt>
                <c:pt idx="15">
                  <c:v>0.45590000000000003</c:v>
                </c:pt>
                <c:pt idx="16">
                  <c:v>0.44840000000000002</c:v>
                </c:pt>
              </c:numCache>
            </c:numRef>
          </c:val>
          <c:smooth val="0"/>
          <c:extLst>
            <c:ext xmlns:c16="http://schemas.microsoft.com/office/drawing/2014/chart" uri="{C3380CC4-5D6E-409C-BE32-E72D297353CC}">
              <c16:uniqueId val="{0000000C-1865-4C1B-BECF-9B5F2D112696}"/>
            </c:ext>
          </c:extLst>
        </c:ser>
        <c:ser>
          <c:idx val="13"/>
          <c:order val="13"/>
          <c:tx>
            <c:strRef>
              <c:f>TDTA!$CY$51</c:f>
              <c:strCache>
                <c:ptCount val="1"/>
                <c:pt idx="0">
                  <c:v>B+</c:v>
                </c:pt>
              </c:strCache>
            </c:strRef>
          </c:tx>
          <c:spPr>
            <a:ln w="28575" cap="rnd">
              <a:solidFill>
                <a:srgbClr val="92D050"/>
              </a:solidFill>
              <a:prstDash val="sysDot"/>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TDTA!$CY$52:$CY$68</c:f>
              <c:numCache>
                <c:formatCode>General</c:formatCode>
                <c:ptCount val="17"/>
                <c:pt idx="0">
                  <c:v>0.4219</c:v>
                </c:pt>
                <c:pt idx="1">
                  <c:v>0.42759999999999998</c:v>
                </c:pt>
                <c:pt idx="2">
                  <c:v>0.435</c:v>
                </c:pt>
                <c:pt idx="3">
                  <c:v>0.44019999999999998</c:v>
                </c:pt>
                <c:pt idx="4">
                  <c:v>0.44700000000000001</c:v>
                </c:pt>
                <c:pt idx="5">
                  <c:v>0.45679999999999998</c:v>
                </c:pt>
                <c:pt idx="6">
                  <c:v>0.47310000000000002</c:v>
                </c:pt>
                <c:pt idx="7">
                  <c:v>0.48830000000000001</c:v>
                </c:pt>
                <c:pt idx="8">
                  <c:v>0.50670000000000004</c:v>
                </c:pt>
                <c:pt idx="9">
                  <c:v>0.50929999999999997</c:v>
                </c:pt>
                <c:pt idx="10">
                  <c:v>0.4889</c:v>
                </c:pt>
                <c:pt idx="11">
                  <c:v>0.4783</c:v>
                </c:pt>
                <c:pt idx="12">
                  <c:v>0.48209999999999997</c:v>
                </c:pt>
                <c:pt idx="13">
                  <c:v>0.47610000000000002</c:v>
                </c:pt>
                <c:pt idx="14">
                  <c:v>0.46339999999999998</c:v>
                </c:pt>
                <c:pt idx="15">
                  <c:v>0.46139999999999998</c:v>
                </c:pt>
                <c:pt idx="16">
                  <c:v>0.45929999999999999</c:v>
                </c:pt>
              </c:numCache>
            </c:numRef>
          </c:val>
          <c:smooth val="0"/>
          <c:extLst>
            <c:ext xmlns:c16="http://schemas.microsoft.com/office/drawing/2014/chart" uri="{C3380CC4-5D6E-409C-BE32-E72D297353CC}">
              <c16:uniqueId val="{0000000D-1865-4C1B-BECF-9B5F2D112696}"/>
            </c:ext>
          </c:extLst>
        </c:ser>
        <c:ser>
          <c:idx val="14"/>
          <c:order val="14"/>
          <c:tx>
            <c:strRef>
              <c:f>TDTA!$CZ$51</c:f>
              <c:strCache>
                <c:ptCount val="1"/>
                <c:pt idx="0">
                  <c:v>B</c:v>
                </c:pt>
              </c:strCache>
            </c:strRef>
          </c:tx>
          <c:spPr>
            <a:ln w="28575" cap="rnd">
              <a:solidFill>
                <a:srgbClr val="92D050"/>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TDTA!$CZ$52:$CZ$68</c:f>
              <c:numCache>
                <c:formatCode>General</c:formatCode>
                <c:ptCount val="17"/>
                <c:pt idx="0">
                  <c:v>0.41739999999999999</c:v>
                </c:pt>
                <c:pt idx="1">
                  <c:v>0.436</c:v>
                </c:pt>
                <c:pt idx="2">
                  <c:v>0.44359999999999999</c:v>
                </c:pt>
                <c:pt idx="3">
                  <c:v>0.45150000000000001</c:v>
                </c:pt>
                <c:pt idx="4">
                  <c:v>0.46060000000000001</c:v>
                </c:pt>
                <c:pt idx="5">
                  <c:v>0.4642</c:v>
                </c:pt>
                <c:pt idx="6">
                  <c:v>0.48110000000000003</c:v>
                </c:pt>
                <c:pt idx="7">
                  <c:v>0.5161</c:v>
                </c:pt>
                <c:pt idx="8">
                  <c:v>0.52410000000000001</c:v>
                </c:pt>
                <c:pt idx="9">
                  <c:v>0.49009999999999998</c:v>
                </c:pt>
                <c:pt idx="10">
                  <c:v>0.47149999999999997</c:v>
                </c:pt>
                <c:pt idx="11">
                  <c:v>0.4592</c:v>
                </c:pt>
                <c:pt idx="12">
                  <c:v>0.41589999999999999</c:v>
                </c:pt>
                <c:pt idx="13">
                  <c:v>0.40789999999999998</c:v>
                </c:pt>
                <c:pt idx="14">
                  <c:v>0.4042</c:v>
                </c:pt>
                <c:pt idx="15">
                  <c:v>0.39539999999999997</c:v>
                </c:pt>
                <c:pt idx="16">
                  <c:v>0.39379999999999998</c:v>
                </c:pt>
              </c:numCache>
            </c:numRef>
          </c:val>
          <c:smooth val="0"/>
          <c:extLst>
            <c:ext xmlns:c16="http://schemas.microsoft.com/office/drawing/2014/chart" uri="{C3380CC4-5D6E-409C-BE32-E72D297353CC}">
              <c16:uniqueId val="{0000000E-1865-4C1B-BECF-9B5F2D112696}"/>
            </c:ext>
          </c:extLst>
        </c:ser>
        <c:ser>
          <c:idx val="15"/>
          <c:order val="15"/>
          <c:tx>
            <c:strRef>
              <c:f>TDTA!$DA$51</c:f>
              <c:strCache>
                <c:ptCount val="1"/>
                <c:pt idx="0">
                  <c:v>B_-</c:v>
                </c:pt>
              </c:strCache>
            </c:strRef>
          </c:tx>
          <c:spPr>
            <a:ln w="28575" cap="rnd">
              <a:solidFill>
                <a:srgbClr val="92D050"/>
              </a:solidFill>
              <a:prstDash val="sysDash"/>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TDTA!$DA$52:$DA$68</c:f>
              <c:numCache>
                <c:formatCode>General</c:formatCode>
                <c:ptCount val="17"/>
                <c:pt idx="0">
                  <c:v>0.46839999999999998</c:v>
                </c:pt>
                <c:pt idx="1">
                  <c:v>0.47549999999999998</c:v>
                </c:pt>
                <c:pt idx="2">
                  <c:v>0.47520000000000001</c:v>
                </c:pt>
                <c:pt idx="3">
                  <c:v>0.48370000000000002</c:v>
                </c:pt>
                <c:pt idx="4">
                  <c:v>0.49590000000000001</c:v>
                </c:pt>
                <c:pt idx="5">
                  <c:v>0.51019999999999999</c:v>
                </c:pt>
                <c:pt idx="6">
                  <c:v>0.53</c:v>
                </c:pt>
                <c:pt idx="7">
                  <c:v>0.55269999999999997</c:v>
                </c:pt>
                <c:pt idx="8">
                  <c:v>0.56469999999999998</c:v>
                </c:pt>
                <c:pt idx="9">
                  <c:v>0.54600000000000004</c:v>
                </c:pt>
                <c:pt idx="10">
                  <c:v>0.49609999999999999</c:v>
                </c:pt>
                <c:pt idx="11">
                  <c:v>0.46660000000000001</c:v>
                </c:pt>
                <c:pt idx="12">
                  <c:v>0.4506</c:v>
                </c:pt>
                <c:pt idx="13">
                  <c:v>0.42030000000000001</c:v>
                </c:pt>
                <c:pt idx="14">
                  <c:v>0.43709999999999999</c:v>
                </c:pt>
                <c:pt idx="15">
                  <c:v>0.43290000000000001</c:v>
                </c:pt>
                <c:pt idx="16">
                  <c:v>0.443</c:v>
                </c:pt>
              </c:numCache>
            </c:numRef>
          </c:val>
          <c:smooth val="0"/>
          <c:extLst>
            <c:ext xmlns:c16="http://schemas.microsoft.com/office/drawing/2014/chart" uri="{C3380CC4-5D6E-409C-BE32-E72D297353CC}">
              <c16:uniqueId val="{0000000F-1865-4C1B-BECF-9B5F2D112696}"/>
            </c:ext>
          </c:extLst>
        </c:ser>
        <c:ser>
          <c:idx val="16"/>
          <c:order val="16"/>
          <c:tx>
            <c:strRef>
              <c:f>TDTA!$DB$51</c:f>
              <c:strCache>
                <c:ptCount val="1"/>
                <c:pt idx="0">
                  <c:v>CCC+</c:v>
                </c:pt>
              </c:strCache>
            </c:strRef>
          </c:tx>
          <c:spPr>
            <a:ln w="28575" cap="rnd">
              <a:solidFill>
                <a:srgbClr val="00B0F0"/>
              </a:solidFill>
              <a:prstDash val="sysDot"/>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TDTA!$DB$52:$DB$68</c:f>
              <c:numCache>
                <c:formatCode>General</c:formatCode>
                <c:ptCount val="17"/>
                <c:pt idx="0">
                  <c:v>0.5091</c:v>
                </c:pt>
                <c:pt idx="1">
                  <c:v>0.52239999999999998</c:v>
                </c:pt>
                <c:pt idx="2">
                  <c:v>0.53920000000000001</c:v>
                </c:pt>
                <c:pt idx="3">
                  <c:v>0.54039999999999999</c:v>
                </c:pt>
                <c:pt idx="4">
                  <c:v>0.56769999999999998</c:v>
                </c:pt>
                <c:pt idx="5">
                  <c:v>0.59160000000000001</c:v>
                </c:pt>
                <c:pt idx="6">
                  <c:v>0.6038</c:v>
                </c:pt>
                <c:pt idx="7">
                  <c:v>0.63329999999999997</c:v>
                </c:pt>
                <c:pt idx="8">
                  <c:v>0.57969999999999999</c:v>
                </c:pt>
                <c:pt idx="9">
                  <c:v>0.55449999999999999</c:v>
                </c:pt>
                <c:pt idx="10">
                  <c:v>0.49020000000000002</c:v>
                </c:pt>
                <c:pt idx="11">
                  <c:v>0.47060000000000002</c:v>
                </c:pt>
                <c:pt idx="12">
                  <c:v>0.50460000000000005</c:v>
                </c:pt>
                <c:pt idx="13">
                  <c:v>0.4698</c:v>
                </c:pt>
                <c:pt idx="14">
                  <c:v>0.46750000000000003</c:v>
                </c:pt>
                <c:pt idx="15">
                  <c:v>0.46010000000000001</c:v>
                </c:pt>
                <c:pt idx="16">
                  <c:v>0.4798</c:v>
                </c:pt>
              </c:numCache>
            </c:numRef>
          </c:val>
          <c:smooth val="0"/>
          <c:extLst>
            <c:ext xmlns:c16="http://schemas.microsoft.com/office/drawing/2014/chart" uri="{C3380CC4-5D6E-409C-BE32-E72D297353CC}">
              <c16:uniqueId val="{00000010-1865-4C1B-BECF-9B5F2D112696}"/>
            </c:ext>
          </c:extLst>
        </c:ser>
        <c:ser>
          <c:idx val="17"/>
          <c:order val="17"/>
          <c:tx>
            <c:strRef>
              <c:f>TDTA!$DC$51</c:f>
              <c:strCache>
                <c:ptCount val="1"/>
                <c:pt idx="0">
                  <c:v>CCC</c:v>
                </c:pt>
              </c:strCache>
            </c:strRef>
          </c:tx>
          <c:spPr>
            <a:ln w="28575" cap="rnd">
              <a:solidFill>
                <a:srgbClr val="00B0F0"/>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TDTA!$DC$52:$DC$68</c:f>
              <c:numCache>
                <c:formatCode>General</c:formatCode>
                <c:ptCount val="17"/>
                <c:pt idx="0">
                  <c:v>0.46660000000000001</c:v>
                </c:pt>
                <c:pt idx="1">
                  <c:v>0.47539999999999999</c:v>
                </c:pt>
                <c:pt idx="2">
                  <c:v>0.4884</c:v>
                </c:pt>
                <c:pt idx="3">
                  <c:v>0.49490000000000001</c:v>
                </c:pt>
                <c:pt idx="4">
                  <c:v>0.51680000000000004</c:v>
                </c:pt>
                <c:pt idx="5">
                  <c:v>0.53600000000000003</c:v>
                </c:pt>
                <c:pt idx="6">
                  <c:v>0.55979999999999996</c:v>
                </c:pt>
                <c:pt idx="7">
                  <c:v>0.55410000000000004</c:v>
                </c:pt>
                <c:pt idx="8">
                  <c:v>0.52900000000000003</c:v>
                </c:pt>
                <c:pt idx="9">
                  <c:v>0.4219</c:v>
                </c:pt>
                <c:pt idx="10">
                  <c:v>0.37569999999999998</c:v>
                </c:pt>
                <c:pt idx="11">
                  <c:v>0.3654</c:v>
                </c:pt>
                <c:pt idx="12">
                  <c:v>0.34510000000000002</c:v>
                </c:pt>
                <c:pt idx="13">
                  <c:v>0.40489999999999998</c:v>
                </c:pt>
                <c:pt idx="14">
                  <c:v>0.3841</c:v>
                </c:pt>
                <c:pt idx="15">
                  <c:v>0.40500000000000003</c:v>
                </c:pt>
                <c:pt idx="16">
                  <c:v>0.42149999999999999</c:v>
                </c:pt>
              </c:numCache>
            </c:numRef>
          </c:val>
          <c:smooth val="0"/>
          <c:extLst>
            <c:ext xmlns:c16="http://schemas.microsoft.com/office/drawing/2014/chart" uri="{C3380CC4-5D6E-409C-BE32-E72D297353CC}">
              <c16:uniqueId val="{00000011-1865-4C1B-BECF-9B5F2D112696}"/>
            </c:ext>
          </c:extLst>
        </c:ser>
        <c:ser>
          <c:idx val="18"/>
          <c:order val="18"/>
          <c:tx>
            <c:strRef>
              <c:f>TDTA!$DD$51</c:f>
              <c:strCache>
                <c:ptCount val="1"/>
                <c:pt idx="0">
                  <c:v>CCC-</c:v>
                </c:pt>
              </c:strCache>
            </c:strRef>
          </c:tx>
          <c:spPr>
            <a:ln w="28575" cap="rnd">
              <a:solidFill>
                <a:srgbClr val="00B0F0"/>
              </a:solidFill>
              <a:prstDash val="sysDash"/>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TDTA!$DD$52:$DD$68</c:f>
              <c:numCache>
                <c:formatCode>General</c:formatCode>
                <c:ptCount val="17"/>
                <c:pt idx="0">
                  <c:v>0.43790000000000001</c:v>
                </c:pt>
                <c:pt idx="1">
                  <c:v>0.46010000000000001</c:v>
                </c:pt>
                <c:pt idx="2">
                  <c:v>0.47010000000000002</c:v>
                </c:pt>
                <c:pt idx="3">
                  <c:v>0.4849</c:v>
                </c:pt>
                <c:pt idx="4">
                  <c:v>0.49640000000000001</c:v>
                </c:pt>
                <c:pt idx="5">
                  <c:v>0.51070000000000004</c:v>
                </c:pt>
                <c:pt idx="6">
                  <c:v>0.5161</c:v>
                </c:pt>
                <c:pt idx="7">
                  <c:v>0.54810000000000003</c:v>
                </c:pt>
                <c:pt idx="8">
                  <c:v>0.36830000000000002</c:v>
                </c:pt>
                <c:pt idx="9">
                  <c:v>0.32240000000000002</c:v>
                </c:pt>
                <c:pt idx="10">
                  <c:v>0.3397</c:v>
                </c:pt>
                <c:pt idx="11">
                  <c:v>0.35709999999999997</c:v>
                </c:pt>
                <c:pt idx="12">
                  <c:v>0.26479999999999998</c:v>
                </c:pt>
                <c:pt idx="13">
                  <c:v>0.27250000000000002</c:v>
                </c:pt>
                <c:pt idx="14">
                  <c:v>0.27489999999999998</c:v>
                </c:pt>
                <c:pt idx="15">
                  <c:v>0.38740000000000002</c:v>
                </c:pt>
                <c:pt idx="16">
                  <c:v>0.41980000000000001</c:v>
                </c:pt>
              </c:numCache>
            </c:numRef>
          </c:val>
          <c:smooth val="0"/>
          <c:extLst>
            <c:ext xmlns:c16="http://schemas.microsoft.com/office/drawing/2014/chart" uri="{C3380CC4-5D6E-409C-BE32-E72D297353CC}">
              <c16:uniqueId val="{00000012-1865-4C1B-BECF-9B5F2D112696}"/>
            </c:ext>
          </c:extLst>
        </c:ser>
        <c:ser>
          <c:idx val="19"/>
          <c:order val="19"/>
          <c:tx>
            <c:strRef>
              <c:f>TDTA!$DE$51</c:f>
              <c:strCache>
                <c:ptCount val="1"/>
                <c:pt idx="0">
                  <c:v>CC</c:v>
                </c:pt>
              </c:strCache>
            </c:strRef>
          </c:tx>
          <c:spPr>
            <a:ln w="28575" cap="rnd">
              <a:solidFill>
                <a:schemeClr val="accent2">
                  <a:lumMod val="80000"/>
                </a:schemeClr>
              </a:solidFill>
              <a:round/>
            </a:ln>
            <a:effectLst/>
          </c:spPr>
          <c:marker>
            <c:symbol val="none"/>
          </c:marker>
          <c:cat>
            <c:strRef>
              <c:f>TDTA!$CK$52:$CK$68</c:f>
              <c:strCache>
                <c:ptCount val="17"/>
                <c:pt idx="0">
                  <c:v>Q-8</c:v>
                </c:pt>
                <c:pt idx="1">
                  <c:v>Q-7</c:v>
                </c:pt>
                <c:pt idx="2">
                  <c:v>Q-6</c:v>
                </c:pt>
                <c:pt idx="3">
                  <c:v>Q-5</c:v>
                </c:pt>
                <c:pt idx="4">
                  <c:v>Q-4</c:v>
                </c:pt>
                <c:pt idx="5">
                  <c:v>Q-3</c:v>
                </c:pt>
                <c:pt idx="6">
                  <c:v>Q-2</c:v>
                </c:pt>
                <c:pt idx="7">
                  <c:v>Q-1</c:v>
                </c:pt>
                <c:pt idx="8">
                  <c:v>Q0</c:v>
                </c:pt>
                <c:pt idx="9">
                  <c:v>Q1</c:v>
                </c:pt>
                <c:pt idx="10">
                  <c:v>Q2</c:v>
                </c:pt>
                <c:pt idx="11">
                  <c:v>Q3</c:v>
                </c:pt>
                <c:pt idx="12">
                  <c:v>Q4</c:v>
                </c:pt>
                <c:pt idx="13">
                  <c:v>Q5</c:v>
                </c:pt>
                <c:pt idx="14">
                  <c:v>Q6</c:v>
                </c:pt>
                <c:pt idx="15">
                  <c:v>Q7</c:v>
                </c:pt>
                <c:pt idx="16">
                  <c:v>Q8</c:v>
                </c:pt>
              </c:strCache>
            </c:strRef>
          </c:cat>
          <c:val>
            <c:numRef>
              <c:f>TDTA!$DE$52:$DE$68</c:f>
              <c:numCache>
                <c:formatCode>General</c:formatCode>
                <c:ptCount val="17"/>
                <c:pt idx="0">
                  <c:v>0.55479999999999996</c:v>
                </c:pt>
                <c:pt idx="1">
                  <c:v>0.5716</c:v>
                </c:pt>
                <c:pt idx="2">
                  <c:v>0.57869999999999999</c:v>
                </c:pt>
                <c:pt idx="3">
                  <c:v>0.57430000000000003</c:v>
                </c:pt>
                <c:pt idx="4">
                  <c:v>0.60150000000000003</c:v>
                </c:pt>
                <c:pt idx="5">
                  <c:v>0.63380000000000003</c:v>
                </c:pt>
                <c:pt idx="6">
                  <c:v>0.68320000000000003</c:v>
                </c:pt>
                <c:pt idx="7">
                  <c:v>0.6754</c:v>
                </c:pt>
                <c:pt idx="8">
                  <c:v>0.43440000000000001</c:v>
                </c:pt>
                <c:pt idx="9">
                  <c:v>0.4098</c:v>
                </c:pt>
                <c:pt idx="10">
                  <c:v>0.3125</c:v>
                </c:pt>
                <c:pt idx="11">
                  <c:v>0.35020000000000001</c:v>
                </c:pt>
                <c:pt idx="12">
                  <c:v>0.41349999999999998</c:v>
                </c:pt>
                <c:pt idx="13">
                  <c:v>0.44869999999999999</c:v>
                </c:pt>
                <c:pt idx="14">
                  <c:v>0.47720000000000001</c:v>
                </c:pt>
                <c:pt idx="15">
                  <c:v>0.48149999999999998</c:v>
                </c:pt>
                <c:pt idx="16">
                  <c:v>0.50680000000000003</c:v>
                </c:pt>
              </c:numCache>
            </c:numRef>
          </c:val>
          <c:smooth val="0"/>
          <c:extLst>
            <c:ext xmlns:c16="http://schemas.microsoft.com/office/drawing/2014/chart" uri="{C3380CC4-5D6E-409C-BE32-E72D297353CC}">
              <c16:uniqueId val="{00000013-1865-4C1B-BECF-9B5F2D112696}"/>
            </c:ext>
          </c:extLst>
        </c:ser>
        <c:dLbls>
          <c:showLegendKey val="0"/>
          <c:showVal val="0"/>
          <c:showCatName val="0"/>
          <c:showSerName val="0"/>
          <c:showPercent val="0"/>
          <c:showBubbleSize val="0"/>
        </c:dLbls>
        <c:smooth val="0"/>
        <c:axId val="207516792"/>
        <c:axId val="207519928"/>
      </c:lineChart>
      <c:catAx>
        <c:axId val="207516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Quarter</a:t>
                </a:r>
                <a:r>
                  <a:rPr lang="en-US" baseline="0"/>
                  <a:t> Relative to Ratings Process (Q0)</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9928"/>
        <c:crosses val="autoZero"/>
        <c:auto val="1"/>
        <c:lblAlgn val="ctr"/>
        <c:lblOffset val="100"/>
        <c:noMultiLvlLbl val="0"/>
      </c:catAx>
      <c:valAx>
        <c:axId val="207519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2927" tIns="46463" rIns="92927" bIns="46463"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5455"/>
          </a:xfrm>
          <a:prstGeom prst="rect">
            <a:avLst/>
          </a:prstGeom>
        </p:spPr>
        <p:txBody>
          <a:bodyPr vert="horz" lIns="92927" tIns="46463" rIns="92927" bIns="46463" rtlCol="0"/>
          <a:lstStyle>
            <a:lvl1pPr algn="r">
              <a:defRPr sz="1200"/>
            </a:lvl1pPr>
          </a:lstStyle>
          <a:p>
            <a:fld id="{0711848B-D40F-4249-8A78-D4E8E3CDAEC7}" type="datetimeFigureOut">
              <a:rPr lang="en-US" smtClean="0"/>
              <a:t>9/21/2021</a:t>
            </a:fld>
            <a:endParaRPr lang="en-US"/>
          </a:p>
        </p:txBody>
      </p:sp>
      <p:sp>
        <p:nvSpPr>
          <p:cNvPr id="4" name="Footer Placeholder 3"/>
          <p:cNvSpPr>
            <a:spLocks noGrp="1"/>
          </p:cNvSpPr>
          <p:nvPr>
            <p:ph type="ftr" sz="quarter" idx="2"/>
          </p:nvPr>
        </p:nvSpPr>
        <p:spPr>
          <a:xfrm>
            <a:off x="1" y="8842030"/>
            <a:ext cx="3013763" cy="465455"/>
          </a:xfrm>
          <a:prstGeom prst="rect">
            <a:avLst/>
          </a:prstGeom>
        </p:spPr>
        <p:txBody>
          <a:bodyPr vert="horz" lIns="92927" tIns="46463" rIns="92927" bIns="46463" rtlCol="0" anchor="b"/>
          <a:lstStyle>
            <a:lvl1pPr algn="l">
              <a:defRPr sz="1200"/>
            </a:lvl1pPr>
          </a:lstStyle>
          <a:p>
            <a:endParaRPr lang="en-US"/>
          </a:p>
        </p:txBody>
      </p:sp>
      <p:sp>
        <p:nvSpPr>
          <p:cNvPr id="5" name="Slide Number Placeholder 4"/>
          <p:cNvSpPr>
            <a:spLocks noGrp="1"/>
          </p:cNvSpPr>
          <p:nvPr>
            <p:ph type="sldNum" sz="quarter" idx="3"/>
          </p:nvPr>
        </p:nvSpPr>
        <p:spPr>
          <a:xfrm>
            <a:off x="3939467" y="8842030"/>
            <a:ext cx="3013763" cy="465455"/>
          </a:xfrm>
          <a:prstGeom prst="rect">
            <a:avLst/>
          </a:prstGeom>
        </p:spPr>
        <p:txBody>
          <a:bodyPr vert="horz" lIns="92927" tIns="46463" rIns="92927" bIns="46463" rtlCol="0" anchor="b"/>
          <a:lstStyle>
            <a:lvl1pPr algn="r">
              <a:defRPr sz="1200"/>
            </a:lvl1pPr>
          </a:lstStyle>
          <a:p>
            <a:fld id="{33F177DC-A908-4CCD-A185-7794AC4C11CD}" type="slidenum">
              <a:rPr lang="en-US" smtClean="0"/>
              <a:t>‹#›</a:t>
            </a:fld>
            <a:endParaRPr lang="en-US"/>
          </a:p>
        </p:txBody>
      </p:sp>
    </p:spTree>
    <p:extLst>
      <p:ext uri="{BB962C8B-B14F-4D97-AF65-F5344CB8AC3E}">
        <p14:creationId xmlns:p14="http://schemas.microsoft.com/office/powerpoint/2010/main" val="24319114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396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FAD9ED-5459-4A6E-A92B-0D3E53E5FE64}" type="slidenum">
              <a:rPr lang="en-US" smtClean="0">
                <a:solidFill>
                  <a:prstClr val="black">
                    <a:tint val="75000"/>
                  </a:prstClr>
                </a:solidFill>
              </a:rPr>
              <a:pPr/>
              <a:t>‹#›</a:t>
            </a:fld>
            <a:endParaRPr lang="en-US">
              <a:solidFill>
                <a:prstClr val="black">
                  <a:tint val="75000"/>
                </a:prstClr>
              </a:solidFill>
            </a:endParaRPr>
          </a:p>
        </p:txBody>
      </p:sp>
      <p:pic>
        <p:nvPicPr>
          <p:cNvPr id="1026"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62674"/>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4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9"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5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9"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9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a:t>Click to edit Master title style</a:t>
            </a:r>
            <a:endParaRPr kumimoji="0" lang="en-US" dirty="0"/>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530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518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731838"/>
          </a:xfrm>
        </p:spPr>
        <p:txBody>
          <a:bodyPr>
            <a:normAutofit/>
          </a:bodyPr>
          <a:lstStyle>
            <a:lvl1pPr algn="l">
              <a:defRPr sz="4000" b="1">
                <a:solidFill>
                  <a:srgbClr val="C00000"/>
                </a:solidFill>
              </a:defRPr>
            </a:lvl1pPr>
          </a:lstStyle>
          <a:p>
            <a:r>
              <a:rPr lang="en-US"/>
              <a:t>Click to edit Master title style</a:t>
            </a:r>
          </a:p>
        </p:txBody>
      </p:sp>
      <p:sp>
        <p:nvSpPr>
          <p:cNvPr id="3" name="Content Placeholder 2"/>
          <p:cNvSpPr>
            <a:spLocks noGrp="1"/>
          </p:cNvSpPr>
          <p:nvPr>
            <p:ph idx="1"/>
          </p:nvPr>
        </p:nvSpPr>
        <p:spPr>
          <a:xfrm>
            <a:off x="1524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pic>
        <p:nvPicPr>
          <p:cNvPr id="2050"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spTree>
    <p:extLst>
      <p:ext uri="{BB962C8B-B14F-4D97-AF65-F5344CB8AC3E}">
        <p14:creationId xmlns:p14="http://schemas.microsoft.com/office/powerpoint/2010/main" val="411405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9"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7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10"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9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12"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4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8"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64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FAD9ED-5459-4A6E-A92B-0D3E53E5FE64}" type="slidenum">
              <a:rPr lang="en-US" smtClean="0">
                <a:solidFill>
                  <a:prstClr val="black">
                    <a:tint val="75000"/>
                  </a:prstClr>
                </a:solidFill>
              </a:rPr>
              <a:pPr/>
              <a:t>‹#›</a:t>
            </a:fld>
            <a:endParaRPr lang="en-US">
              <a:solidFill>
                <a:prstClr val="black">
                  <a:tint val="75000"/>
                </a:prstClr>
              </a:solidFill>
            </a:endParaRPr>
          </a:p>
        </p:txBody>
      </p:sp>
      <p:pic>
        <p:nvPicPr>
          <p:cNvPr id="5"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spTree>
    <p:extLst>
      <p:ext uri="{BB962C8B-B14F-4D97-AF65-F5344CB8AC3E}">
        <p14:creationId xmlns:p14="http://schemas.microsoft.com/office/powerpoint/2010/main" val="272969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10"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1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0" y="0"/>
            <a:ext cx="91440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04800" y="76200"/>
            <a:ext cx="3733800" cy="338554"/>
          </a:xfrm>
          <a:prstGeom prst="rect">
            <a:avLst/>
          </a:prstGeom>
          <a:noFill/>
        </p:spPr>
        <p:txBody>
          <a:bodyPr wrap="square" rtlCol="0">
            <a:spAutoFit/>
          </a:bodyPr>
          <a:lstStyle/>
          <a:p>
            <a:r>
              <a:rPr lang="en-US" sz="1600" dirty="0">
                <a:solidFill>
                  <a:prstClr val="white"/>
                </a:solidFill>
                <a:cs typeface="Microsoft Tai Le" pitchFamily="34" charset="0"/>
              </a:rPr>
              <a:t>MILLER COLLEGE OF BUSINESS</a:t>
            </a:r>
          </a:p>
        </p:txBody>
      </p:sp>
      <p:pic>
        <p:nvPicPr>
          <p:cNvPr id="10" name="Picture 2" descr="Ball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6172200"/>
            <a:ext cx="1666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4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B444B-E118-4EBD-8F2A-2964CF2EDAF4}"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35BD0-D356-4402-BB91-39E6560732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620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jkemper@bsu.edu" TargetMode="External"/><Relationship Id="rId2" Type="http://schemas.openxmlformats.org/officeDocument/2006/relationships/hyperlink" Target="mailto:jmgoebel@bsu.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FD05-2411-4E13-A8DA-52F46CD49184}"/>
              </a:ext>
            </a:extLst>
          </p:cNvPr>
          <p:cNvSpPr>
            <a:spLocks noGrp="1"/>
          </p:cNvSpPr>
          <p:nvPr>
            <p:ph type="title"/>
          </p:nvPr>
        </p:nvSpPr>
        <p:spPr>
          <a:xfrm>
            <a:off x="152400" y="685800"/>
            <a:ext cx="8229600" cy="914400"/>
          </a:xfrm>
        </p:spPr>
        <p:txBody>
          <a:bodyPr>
            <a:normAutofit fontScale="90000"/>
          </a:bodyPr>
          <a:lstStyle/>
          <a:p>
            <a:pPr algn="ctr"/>
            <a:r>
              <a:rPr lang="en-US" sz="3600" b="1" i="0" u="none" strike="noStrike" baseline="0" dirty="0">
                <a:solidFill>
                  <a:schemeClr val="tx1"/>
                </a:solidFill>
                <a:latin typeface="Times New Roman" panose="02020603050405020304" pitchFamily="18" charset="0"/>
              </a:rPr>
              <a:t>Credit Rating Changes and Debt Structure</a:t>
            </a:r>
            <a:br>
              <a:rPr lang="en-US" sz="4000" b="1" dirty="0">
                <a:solidFill>
                  <a:schemeClr val="bg1"/>
                </a:solidFill>
                <a:latin typeface="+mj-lt"/>
                <a:cs typeface="Arial" pitchFamily="34" charset="0"/>
              </a:rPr>
            </a:br>
            <a:endParaRPr lang="en-US" dirty="0"/>
          </a:p>
        </p:txBody>
      </p:sp>
      <p:sp>
        <p:nvSpPr>
          <p:cNvPr id="3" name="Content Placeholder 2">
            <a:extLst>
              <a:ext uri="{FF2B5EF4-FFF2-40B4-BE49-F238E27FC236}">
                <a16:creationId xmlns:a16="http://schemas.microsoft.com/office/drawing/2014/main" id="{98AFD3C1-E6F6-4854-9FEC-92D8E60B0CAE}"/>
              </a:ext>
            </a:extLst>
          </p:cNvPr>
          <p:cNvSpPr>
            <a:spLocks noGrp="1"/>
          </p:cNvSpPr>
          <p:nvPr>
            <p:ph idx="1"/>
          </p:nvPr>
        </p:nvSpPr>
        <p:spPr/>
        <p:txBody>
          <a:bodyPr>
            <a:normAutofit/>
          </a:bodyPr>
          <a:lstStyle/>
          <a:p>
            <a:pPr marL="0" indent="0" algn="ctr">
              <a:buNone/>
            </a:pPr>
            <a:r>
              <a:rPr lang="en-US" sz="2000" dirty="0">
                <a:effectLst/>
                <a:ea typeface="Times New Roman" panose="02020603050405020304" pitchFamily="18" charset="0"/>
              </a:rPr>
              <a:t>Joseph M. </a:t>
            </a:r>
            <a:r>
              <a:rPr lang="en-US" sz="2000" dirty="0" err="1">
                <a:effectLst/>
                <a:ea typeface="Times New Roman" panose="02020603050405020304" pitchFamily="18" charset="0"/>
              </a:rPr>
              <a:t>Goebel</a:t>
            </a:r>
            <a:r>
              <a:rPr lang="en-US" sz="2000" baseline="30000" dirty="0" err="1">
                <a:effectLst/>
                <a:ea typeface="Times New Roman" panose="02020603050405020304" pitchFamily="18" charset="0"/>
              </a:rPr>
              <a:t>a</a:t>
            </a:r>
            <a:br>
              <a:rPr lang="en-US" sz="2000" dirty="0">
                <a:effectLst/>
                <a:ea typeface="Times New Roman" panose="02020603050405020304" pitchFamily="18" charset="0"/>
              </a:rPr>
            </a:br>
            <a:r>
              <a:rPr lang="en-US" sz="2000" dirty="0">
                <a:effectLst/>
                <a:ea typeface="Times New Roman" panose="02020603050405020304" pitchFamily="18" charset="0"/>
              </a:rPr>
              <a:t>Kristopher J. </a:t>
            </a:r>
            <a:r>
              <a:rPr lang="en-US" sz="2000" dirty="0" err="1">
                <a:effectLst/>
                <a:ea typeface="Times New Roman" panose="02020603050405020304" pitchFamily="18" charset="0"/>
              </a:rPr>
              <a:t>Kemper</a:t>
            </a:r>
            <a:r>
              <a:rPr lang="en-US" sz="2000" baseline="30000" dirty="0" err="1">
                <a:effectLst/>
                <a:ea typeface="Times New Roman" panose="02020603050405020304" pitchFamily="18" charset="0"/>
              </a:rPr>
              <a:t>b</a:t>
            </a:r>
            <a:r>
              <a:rPr lang="en-US" sz="2000" dirty="0">
                <a:effectLst/>
                <a:ea typeface="Times New Roman" panose="02020603050405020304" pitchFamily="18" charset="0"/>
              </a:rPr>
              <a:t> </a:t>
            </a:r>
            <a:br>
              <a:rPr lang="en-US" sz="2000" dirty="0">
                <a:effectLst/>
                <a:ea typeface="Times New Roman" panose="02020603050405020304" pitchFamily="18" charset="0"/>
              </a:rPr>
            </a:br>
            <a:r>
              <a:rPr lang="en-US" sz="2000" u="sng" baseline="30000" dirty="0">
                <a:solidFill>
                  <a:srgbClr val="0000FF"/>
                </a:solidFill>
                <a:effectLst/>
                <a:ea typeface="Times New Roman" panose="02020603050405020304" pitchFamily="18" charset="0"/>
                <a:cs typeface="Times New Roman" panose="02020603050405020304" pitchFamily="18" charset="0"/>
              </a:rPr>
              <a:t> </a:t>
            </a:r>
            <a:br>
              <a:rPr lang="en-US" sz="2000" dirty="0">
                <a:effectLst/>
                <a:ea typeface="Times New Roman" panose="02020603050405020304" pitchFamily="18" charset="0"/>
                <a:cs typeface="Times New Roman" panose="02020603050405020304" pitchFamily="18" charset="0"/>
              </a:rPr>
            </a:br>
            <a:r>
              <a:rPr lang="en-US" sz="2000" baseline="30000" dirty="0">
                <a:effectLst/>
                <a:ea typeface="Times New Roman" panose="02020603050405020304" pitchFamily="18" charset="0"/>
                <a:cs typeface="Times New Roman" panose="02020603050405020304" pitchFamily="18" charset="0"/>
              </a:rPr>
              <a:t>a </a:t>
            </a:r>
            <a:r>
              <a:rPr lang="en-US" sz="2000" dirty="0">
                <a:solidFill>
                  <a:srgbClr val="000000"/>
                </a:solidFill>
                <a:effectLst/>
                <a:ea typeface="Calibri" panose="020F0502020204030204" pitchFamily="34" charset="0"/>
                <a:cs typeface="Times New Roman" panose="02020603050405020304" pitchFamily="18" charset="0"/>
              </a:rPr>
              <a:t>Department of Finance and Insurance, Miller College of Business, Ball State University, Muncie, IN 47306; Phone: 765-285-2198; Fax: 765-285-4314; Email: </a:t>
            </a:r>
            <a:r>
              <a:rPr lang="en-US" sz="2000" u="sng" dirty="0">
                <a:solidFill>
                  <a:srgbClr val="0000FF"/>
                </a:solidFill>
                <a:effectLst/>
                <a:ea typeface="Calibri" panose="020F0502020204030204" pitchFamily="34" charset="0"/>
                <a:cs typeface="Times New Roman" panose="02020603050405020304" pitchFamily="18" charset="0"/>
                <a:hlinkClick r:id="rId2"/>
              </a:rPr>
              <a:t>jmgoebel@bsu.edu</a:t>
            </a:r>
            <a:br>
              <a:rPr lang="en-US" sz="2000" dirty="0">
                <a:effectLst/>
                <a:ea typeface="Times New Roman" panose="02020603050405020304" pitchFamily="18" charset="0"/>
                <a:cs typeface="Times New Roman" panose="02020603050405020304" pitchFamily="18" charset="0"/>
              </a:rPr>
            </a:br>
            <a:r>
              <a:rPr lang="en-US" sz="2000" baseline="30000" dirty="0">
                <a:effectLst/>
                <a:ea typeface="Times New Roman" panose="02020603050405020304" pitchFamily="18" charset="0"/>
                <a:cs typeface="Times New Roman" panose="02020603050405020304" pitchFamily="18" charset="0"/>
              </a:rPr>
              <a:t> </a:t>
            </a:r>
            <a:br>
              <a:rPr lang="en-US" sz="2000" dirty="0">
                <a:effectLst/>
                <a:ea typeface="Times New Roman" panose="02020603050405020304" pitchFamily="18" charset="0"/>
                <a:cs typeface="Times New Roman" panose="02020603050405020304" pitchFamily="18" charset="0"/>
              </a:rPr>
            </a:br>
            <a:r>
              <a:rPr lang="en-US" sz="2000" baseline="30000" dirty="0">
                <a:effectLst/>
                <a:ea typeface="Times New Roman" panose="02020603050405020304" pitchFamily="18" charset="0"/>
                <a:cs typeface="Times New Roman" panose="02020603050405020304" pitchFamily="18" charset="0"/>
              </a:rPr>
              <a:t>b </a:t>
            </a:r>
            <a:r>
              <a:rPr lang="en-US" sz="2000" dirty="0">
                <a:solidFill>
                  <a:srgbClr val="000000"/>
                </a:solidFill>
                <a:effectLst/>
                <a:ea typeface="Calibri" panose="020F0502020204030204" pitchFamily="34" charset="0"/>
                <a:cs typeface="Times New Roman" panose="02020603050405020304" pitchFamily="18" charset="0"/>
              </a:rPr>
              <a:t>Department of Finance and Insurance, Miller College of Business, Ball State University, Muncie, IN 47306; Phone: 765-285-2198; Fax: 765-285-4314; Email: </a:t>
            </a:r>
            <a:r>
              <a:rPr lang="en-US" sz="2000" u="sng" dirty="0">
                <a:solidFill>
                  <a:srgbClr val="0000FF"/>
                </a:solidFill>
                <a:effectLst/>
                <a:ea typeface="Calibri" panose="020F0502020204030204" pitchFamily="34" charset="0"/>
                <a:cs typeface="Times New Roman" panose="02020603050405020304" pitchFamily="18" charset="0"/>
                <a:hlinkClick r:id="rId3"/>
              </a:rPr>
              <a:t>kjkemper@bsu.edu</a:t>
            </a:r>
            <a:endParaRPr lang="en-US" sz="2000" dirty="0"/>
          </a:p>
        </p:txBody>
      </p:sp>
    </p:spTree>
    <p:extLst>
      <p:ext uri="{BB962C8B-B14F-4D97-AF65-F5344CB8AC3E}">
        <p14:creationId xmlns:p14="http://schemas.microsoft.com/office/powerpoint/2010/main" val="89740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ea typeface="Times New Roman" panose="02020603050405020304" pitchFamily="18" charset="0"/>
              </a:rPr>
              <a:t>Results of Table 2:</a:t>
            </a:r>
          </a:p>
          <a:p>
            <a:r>
              <a:rPr lang="en-US" sz="1800" dirty="0">
                <a:latin typeface="Times New Roman" panose="02020603050405020304" pitchFamily="18" charset="0"/>
                <a:ea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f 4,473 total upgrades, 26.20% of these have preceding CW placements</a:t>
            </a:r>
          </a:p>
          <a:p>
            <a:r>
              <a:rPr lang="en-US" sz="1800" dirty="0">
                <a:effectLst/>
                <a:latin typeface="Times New Roman" panose="02020603050405020304" pitchFamily="18" charset="0"/>
                <a:ea typeface="Times New Roman" panose="02020603050405020304" pitchFamily="18" charset="0"/>
              </a:rPr>
              <a:t>Of 7,134 total downgrades, 45.28% have preceding CW placements</a:t>
            </a:r>
          </a:p>
          <a:p>
            <a:r>
              <a:rPr lang="en-US" sz="1800" dirty="0">
                <a:effectLst/>
                <a:latin typeface="Times New Roman" panose="02020603050405020304" pitchFamily="18" charset="0"/>
                <a:ea typeface="Times New Roman" panose="02020603050405020304" pitchFamily="18" charset="0"/>
              </a:rPr>
              <a:t>Overall, UP/DOWN = 1,172/3,230 = .3628 = 1/2.76</a:t>
            </a:r>
          </a:p>
          <a:p>
            <a:r>
              <a:rPr lang="en-US" sz="1800" dirty="0">
                <a:latin typeface="Times New Roman" panose="02020603050405020304" pitchFamily="18" charset="0"/>
                <a:ea typeface="Times New Roman" panose="02020603050405020304" pitchFamily="18" charset="0"/>
              </a:rPr>
              <a:t>UP/DOWN </a:t>
            </a:r>
            <a:r>
              <a:rPr lang="en-US" sz="1800" dirty="0">
                <a:effectLst/>
                <a:latin typeface="Times New Roman" panose="02020603050405020304" pitchFamily="18" charset="0"/>
                <a:ea typeface="Times New Roman" panose="02020603050405020304" pitchFamily="18" charset="0"/>
              </a:rPr>
              <a:t>rises from .0625 for AA+ to .9600 for CC (never breaks 1.00)</a:t>
            </a:r>
          </a:p>
          <a:p>
            <a:r>
              <a:rPr lang="en-US" sz="1800" dirty="0">
                <a:effectLst/>
                <a:latin typeface="Times New Roman" panose="02020603050405020304" pitchFamily="18" charset="0"/>
                <a:ea typeface="Times New Roman" panose="02020603050405020304" pitchFamily="18" charset="0"/>
              </a:rPr>
              <a:t>UP/DOWN for “+,” non-notch, and “-,” categories for firms with CW announcements is .3458, .3772, and .3527, respectively (no significant difference)</a:t>
            </a:r>
          </a:p>
          <a:p>
            <a:pPr marL="0" inden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2200" b="1" dirty="0">
                <a:effectLst/>
                <a:ea typeface="Times New Roman" panose="02020603050405020304" pitchFamily="18" charset="0"/>
                <a:cs typeface="Times New Roman" panose="02020603050405020304" pitchFamily="18" charset="0"/>
              </a:rPr>
              <a:t>However</a:t>
            </a:r>
          </a:p>
          <a:p>
            <a:pPr marR="0">
              <a:lnSpc>
                <a:spcPct val="115000"/>
              </a:lnSpc>
              <a:spcBef>
                <a:spcPts val="0"/>
              </a:spcBef>
              <a:spcAft>
                <a:spcPts val="0"/>
              </a:spcAft>
            </a:pPr>
            <a:r>
              <a:rPr lang="en-US" sz="2200" dirty="0">
                <a:ea typeface="Times New Roman" panose="02020603050405020304" pitchFamily="18" charset="0"/>
                <a:cs typeface="Times New Roman" panose="02020603050405020304" pitchFamily="18" charset="0"/>
              </a:rPr>
              <a:t>UP/DOWN in Table 1 &gt; than Table 2 (p-value &lt;.0001)</a:t>
            </a:r>
          </a:p>
          <a:p>
            <a:pPr marL="0" marR="0" indent="0">
              <a:lnSpc>
                <a:spcPct val="115000"/>
              </a:lnSpc>
              <a:spcBef>
                <a:spcPts val="0"/>
              </a:spcBef>
              <a:spcAft>
                <a:spcPts val="0"/>
              </a:spcAft>
              <a:buNone/>
            </a:pPr>
            <a:r>
              <a:rPr lang="en-US" sz="2200" dirty="0">
                <a:ea typeface="Times New Roman" panose="02020603050405020304" pitchFamily="18" charset="0"/>
                <a:cs typeface="Times New Roman" panose="02020603050405020304" pitchFamily="18" charset="0"/>
              </a:rPr>
              <a:t>	(S&amp;P more dialed in on potential harm than good?)</a:t>
            </a:r>
          </a:p>
          <a:p>
            <a:pPr marR="0">
              <a:lnSpc>
                <a:spcPct val="115000"/>
              </a:lnSpc>
              <a:spcBef>
                <a:spcPts val="0"/>
              </a:spcBef>
              <a:spcAft>
                <a:spcPts val="0"/>
              </a:spcAft>
            </a:pPr>
            <a:r>
              <a:rPr lang="en-US" sz="2200" dirty="0">
                <a:effectLst/>
                <a:ea typeface="Times New Roman" panose="02020603050405020304" pitchFamily="18" charset="0"/>
                <a:cs typeface="Times New Roman" panose="02020603050405020304" pitchFamily="18" charset="0"/>
              </a:rPr>
              <a:t>UP/DOWN for Table 2 &gt; than Table 1 (from CCC+ through D)</a:t>
            </a:r>
          </a:p>
          <a:p>
            <a:pPr marL="0" marR="0" indent="0">
              <a:lnSpc>
                <a:spcPct val="115000"/>
              </a:lnSpc>
              <a:spcBef>
                <a:spcPts val="0"/>
              </a:spcBef>
              <a:spcAft>
                <a:spcPts val="0"/>
              </a:spcAft>
              <a:buNone/>
            </a:pPr>
            <a:r>
              <a:rPr lang="en-US" sz="2200" dirty="0">
                <a:ea typeface="Times New Roman" panose="02020603050405020304" pitchFamily="18" charset="0"/>
                <a:cs typeface="Times New Roman" panose="02020603050405020304" pitchFamily="18" charset="0"/>
              </a:rPr>
              <a:t>	(CW announcements cause firms near default to improve?)</a:t>
            </a:r>
            <a:endParaRPr lang="en-US" sz="2200" dirty="0">
              <a:effectLst/>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2200" dirty="0">
                <a:ea typeface="Times New Roman" panose="02020603050405020304" pitchFamily="18" charset="0"/>
                <a:cs typeface="Times New Roman" panose="02020603050405020304" pitchFamily="18" charset="0"/>
              </a:rPr>
              <a:t>Inverted “U” pattern in Table 1 not seen in Table 2</a:t>
            </a:r>
            <a:endParaRPr lang="en-US" sz="2200" dirty="0">
              <a:effectLst/>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2350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rPr>
              <a:t>Relative Debt Changes surrounding Upgrades (No CW)</a:t>
            </a:r>
            <a:endParaRPr lang="en-US" dirty="0"/>
          </a:p>
        </p:txBody>
      </p:sp>
      <p:graphicFrame>
        <p:nvGraphicFramePr>
          <p:cNvPr id="4" name="Chart 3">
            <a:extLst>
              <a:ext uri="{FF2B5EF4-FFF2-40B4-BE49-F238E27FC236}">
                <a16:creationId xmlns:a16="http://schemas.microsoft.com/office/drawing/2014/main" id="{441DAE6E-CF22-4245-9DC7-E562D69036AF}"/>
              </a:ext>
            </a:extLst>
          </p:cNvPr>
          <p:cNvGraphicFramePr>
            <a:graphicFrameLocks/>
          </p:cNvGraphicFramePr>
          <p:nvPr>
            <p:extLst>
              <p:ext uri="{D42A27DB-BD31-4B8C-83A1-F6EECF244321}">
                <p14:modId xmlns:p14="http://schemas.microsoft.com/office/powerpoint/2010/main" val="2813553338"/>
              </p:ext>
            </p:extLst>
          </p:nvPr>
        </p:nvGraphicFramePr>
        <p:xfrm>
          <a:off x="601980" y="1219200"/>
          <a:ext cx="794004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68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ea typeface="Times New Roman" panose="02020603050405020304" pitchFamily="18" charset="0"/>
              </a:rPr>
              <a:t>Results of Figure 1:</a:t>
            </a:r>
          </a:p>
          <a:p>
            <a:r>
              <a:rPr lang="en-US" sz="1800"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lightly “U”-shaped but relatively flat path in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through PRE and POST exists for the higher-rated IG firms compared to the lower-rated SG firms</a:t>
            </a:r>
          </a:p>
          <a:p>
            <a:r>
              <a:rPr lang="en-US" sz="1800" dirty="0">
                <a:effectLst/>
                <a:latin typeface="Times New Roman" panose="02020603050405020304" pitchFamily="18" charset="0"/>
                <a:ea typeface="Times New Roman" panose="02020603050405020304" pitchFamily="18" charset="0"/>
              </a:rPr>
              <a:t>SG firms display greater volatility in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than IG firms both PRE and POST</a:t>
            </a:r>
          </a:p>
          <a:p>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appears generally inversely related to rating with higher (lower) rated firms displaying correspondingly lower (higher) relative levels of total debt</a:t>
            </a:r>
          </a:p>
          <a:p>
            <a:pPr marL="0" indent="0">
              <a:buNone/>
            </a:pPr>
            <a:endParaRPr lang="en-US" sz="1800" b="1" dirty="0">
              <a:latin typeface="Times New Roman" panose="02020603050405020304" pitchFamily="18" charset="0"/>
              <a:ea typeface="Times New Roman" panose="02020603050405020304" pitchFamily="18" charset="0"/>
            </a:endParaRPr>
          </a:p>
          <a:p>
            <a:pPr marL="0" indent="0">
              <a:buNone/>
            </a:pPr>
            <a:r>
              <a:rPr lang="en-US" sz="1800" b="1" dirty="0">
                <a:latin typeface="Times New Roman" panose="02020603050405020304" pitchFamily="18" charset="0"/>
                <a:ea typeface="Times New Roman" panose="02020603050405020304" pitchFamily="18" charset="0"/>
              </a:rPr>
              <a:t>From Table 3 comparing TD/TA PRE and POST (not shown)</a:t>
            </a:r>
          </a:p>
          <a:p>
            <a:r>
              <a:rPr lang="en-US" sz="1800" dirty="0">
                <a:solidFill>
                  <a:srgbClr val="000000"/>
                </a:solidFill>
                <a:effectLst/>
                <a:latin typeface="Times New Roman" panose="02020603050405020304" pitchFamily="18" charset="0"/>
                <a:ea typeface="Times New Roman" panose="02020603050405020304" pitchFamily="18" charset="0"/>
              </a:rPr>
              <a:t>no significant difference is observed for IG ratings AA+ through BBB-</a:t>
            </a:r>
          </a:p>
          <a:p>
            <a:r>
              <a:rPr lang="en-US" sz="1800" dirty="0">
                <a:solidFill>
                  <a:srgbClr val="000000"/>
                </a:solidFill>
                <a:effectLst/>
                <a:latin typeface="Times New Roman" panose="02020603050405020304" pitchFamily="18" charset="0"/>
                <a:ea typeface="Times New Roman" panose="02020603050405020304" pitchFamily="18" charset="0"/>
              </a:rPr>
              <a:t>PRE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is significantly greater than POST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for BB+ through D</a:t>
            </a:r>
          </a:p>
          <a:p>
            <a:pPr marL="0" indent="0">
              <a:buNone/>
            </a:pPr>
            <a:r>
              <a:rPr lang="en-US" sz="1800" dirty="0">
                <a:solidFill>
                  <a:srgbClr val="000000"/>
                </a:solidFill>
                <a:latin typeface="Times New Roman" panose="02020603050405020304" pitchFamily="18" charset="0"/>
                <a:ea typeface="Times New Roman" panose="02020603050405020304" pitchFamily="18" charset="0"/>
              </a:rPr>
              <a:t>	(SG firms lower TD/TA in response to upgrades because of increased </a:t>
            </a:r>
          </a:p>
          <a:p>
            <a:pPr marL="0" indent="0">
              <a:buNone/>
            </a:pPr>
            <a:r>
              <a:rPr lang="en-US" sz="1800" dirty="0">
                <a:solidFill>
                  <a:srgbClr val="000000"/>
                </a:solidFill>
                <a:latin typeface="Times New Roman" panose="02020603050405020304" pitchFamily="18" charset="0"/>
                <a:ea typeface="Times New Roman" panose="02020603050405020304" pitchFamily="18" charset="0"/>
              </a:rPr>
              <a:t>	 financing alternatives?)</a:t>
            </a:r>
            <a:endParaRPr lang="en-US" sz="2200" dirty="0">
              <a:latin typeface="+mj-l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1999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rPr>
              <a:t>Relative Debt Changes surrounding Downgrades (No CW)</a:t>
            </a:r>
            <a:endParaRPr lang="en-US" dirty="0"/>
          </a:p>
        </p:txBody>
      </p:sp>
      <p:graphicFrame>
        <p:nvGraphicFramePr>
          <p:cNvPr id="5" name="Chart 4">
            <a:extLst>
              <a:ext uri="{FF2B5EF4-FFF2-40B4-BE49-F238E27FC236}">
                <a16:creationId xmlns:a16="http://schemas.microsoft.com/office/drawing/2014/main" id="{80F4FAC2-35B3-4C2B-A0A1-4E29179EAEF5}"/>
              </a:ext>
            </a:extLst>
          </p:cNvPr>
          <p:cNvGraphicFramePr>
            <a:graphicFrameLocks/>
          </p:cNvGraphicFramePr>
          <p:nvPr>
            <p:extLst>
              <p:ext uri="{D42A27DB-BD31-4B8C-83A1-F6EECF244321}">
                <p14:modId xmlns:p14="http://schemas.microsoft.com/office/powerpoint/2010/main" val="3138985494"/>
              </p:ext>
            </p:extLst>
          </p:nvPr>
        </p:nvGraphicFramePr>
        <p:xfrm>
          <a:off x="601980" y="1143000"/>
          <a:ext cx="794004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462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fontScale="92500" lnSpcReduction="20000"/>
          </a:bodyPr>
          <a:lstStyle/>
          <a:p>
            <a:pPr marL="0" indent="0">
              <a:buNone/>
            </a:pPr>
            <a:r>
              <a:rPr lang="en-US" sz="2200" b="1" dirty="0">
                <a:latin typeface="+mj-lt"/>
                <a:ea typeface="Times New Roman" panose="02020603050405020304" pitchFamily="18" charset="0"/>
              </a:rPr>
              <a:t>Results of Figure 2:</a:t>
            </a:r>
          </a:p>
          <a:p>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generally increases across all categories over quarters Q-8 through Q-1 with the greatest increase in the most extreme SG firms prior to downgrades (stopping at either Q-1 or Q0, depending on rating)</a:t>
            </a:r>
          </a:p>
          <a:p>
            <a:r>
              <a:rPr lang="en-US" sz="1800" dirty="0">
                <a:effectLst/>
                <a:latin typeface="Times New Roman" panose="02020603050405020304" pitchFamily="18" charset="0"/>
                <a:ea typeface="Times New Roman" panose="02020603050405020304" pitchFamily="18" charset="0"/>
              </a:rPr>
              <a:t>For IG firms,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stops rising at Q0 and remains relatively flat thereafter</a:t>
            </a:r>
          </a:p>
          <a:p>
            <a:r>
              <a:rPr lang="en-US" sz="1800" dirty="0">
                <a:effectLst/>
                <a:latin typeface="Times New Roman" panose="02020603050405020304" pitchFamily="18" charset="0"/>
                <a:ea typeface="Times New Roman" panose="02020603050405020304" pitchFamily="18" charset="0"/>
              </a:rPr>
              <a:t>For SG firms, the rise stops at Q1 and then falls with the greatest declines occurring for the lowest-rated SG firms</a:t>
            </a:r>
          </a:p>
          <a:p>
            <a:r>
              <a:rPr lang="en-US" sz="1800" dirty="0">
                <a:effectLst/>
                <a:latin typeface="Times New Roman" panose="02020603050405020304" pitchFamily="18" charset="0"/>
                <a:ea typeface="Times New Roman" panose="02020603050405020304" pitchFamily="18" charset="0"/>
              </a:rPr>
              <a:t>SG firms display greater volatility than IG firms in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both PRE and POST</a:t>
            </a:r>
          </a:p>
          <a:p>
            <a:r>
              <a:rPr lang="en-US" sz="1800" dirty="0">
                <a:latin typeface="Times New Roman" panose="02020603050405020304" pitchFamily="18" charset="0"/>
                <a:ea typeface="Times New Roman" panose="02020603050405020304" pitchFamily="18" charset="0"/>
              </a:rPr>
              <a:t>H</a:t>
            </a:r>
            <a:r>
              <a:rPr lang="en-US" sz="1800" dirty="0">
                <a:effectLst/>
                <a:latin typeface="Times New Roman" panose="02020603050405020304" pitchFamily="18" charset="0"/>
                <a:ea typeface="Times New Roman" panose="02020603050405020304" pitchFamily="18" charset="0"/>
              </a:rPr>
              <a:t>igher-rated IG firms again generally display lower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ratios than lower-rated IG firms both PRE and POST</a:t>
            </a:r>
          </a:p>
          <a:p>
            <a:r>
              <a:rPr lang="en-US" sz="1800" dirty="0">
                <a:effectLst/>
                <a:latin typeface="Times New Roman" panose="02020603050405020304" pitchFamily="18" charset="0"/>
                <a:ea typeface="Times New Roman" panose="02020603050405020304" pitchFamily="18" charset="0"/>
              </a:rPr>
              <a:t>the inverse relationship between rating and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does not hold for SG firms POST (for lower-rated SG firms, dramatic downward </a:t>
            </a:r>
            <a:r>
              <a:rPr lang="en-US" sz="1800" dirty="0">
                <a:solidFill>
                  <a:srgbClr val="000000"/>
                </a:solidFill>
                <a:effectLst/>
                <a:latin typeface="Times New Roman" panose="02020603050405020304" pitchFamily="18" charset="0"/>
                <a:ea typeface="Times New Roman" panose="02020603050405020304" pitchFamily="18" charset="0"/>
              </a:rPr>
              <a:t>correction in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begins before  downgrade and continues POST to levels lower than higher-rated SG and lower-rated IG firms…begins even earlier when looking at LTD/TA levels)</a:t>
            </a:r>
          </a:p>
          <a:p>
            <a:pPr marL="0" indent="0">
              <a:buNone/>
            </a:pPr>
            <a:r>
              <a:rPr lang="en-US" sz="1800" dirty="0">
                <a:effectLst/>
                <a:latin typeface="Times New Roman" panose="02020603050405020304" pitchFamily="18" charset="0"/>
                <a:ea typeface="Times New Roman" panose="02020603050405020304" pitchFamily="18" charset="0"/>
              </a:rPr>
              <a:t>	(seeking to avoid increasing costs in debt with downgrades?)</a:t>
            </a:r>
          </a:p>
          <a:p>
            <a:r>
              <a:rPr lang="en-US" sz="1800" dirty="0">
                <a:solidFill>
                  <a:srgbClr val="000000"/>
                </a:solidFill>
                <a:effectLst/>
                <a:latin typeface="Times New Roman" panose="02020603050405020304" pitchFamily="18" charset="0"/>
                <a:ea typeface="Times New Roman" panose="02020603050405020304" pitchFamily="18" charset="0"/>
              </a:rPr>
              <a:t>After the downgrade, however, both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and </a:t>
            </a:r>
            <a:r>
              <a:rPr lang="en-US" sz="1800" i="1" dirty="0">
                <a:solidFill>
                  <a:srgbClr val="000000"/>
                </a:solidFill>
                <a:effectLst/>
                <a:latin typeface="Times New Roman" panose="02020603050405020304" pitchFamily="18" charset="0"/>
                <a:ea typeface="Times New Roman" panose="02020603050405020304" pitchFamily="18" charset="0"/>
              </a:rPr>
              <a:t>LTD/TA</a:t>
            </a:r>
            <a:r>
              <a:rPr lang="en-US" sz="1800" dirty="0">
                <a:solidFill>
                  <a:srgbClr val="000000"/>
                </a:solidFill>
                <a:effectLst/>
                <a:latin typeface="Times New Roman" panose="02020603050405020304" pitchFamily="18" charset="0"/>
                <a:ea typeface="Times New Roman" panose="02020603050405020304" pitchFamily="18" charset="0"/>
              </a:rPr>
              <a:t> ratios recover</a:t>
            </a:r>
            <a:r>
              <a:rPr lang="en-US" sz="1800" dirty="0">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b="1" dirty="0">
              <a:latin typeface="Times New Roman" panose="02020603050405020304" pitchFamily="18" charset="0"/>
              <a:ea typeface="Times New Roman" panose="02020603050405020304" pitchFamily="18" charset="0"/>
            </a:endParaRPr>
          </a:p>
          <a:p>
            <a:pPr marL="0" indent="0">
              <a:buNone/>
            </a:pPr>
            <a:r>
              <a:rPr lang="en-US" sz="1800" b="1" dirty="0">
                <a:latin typeface="Times New Roman" panose="02020603050405020304" pitchFamily="18" charset="0"/>
                <a:ea typeface="Times New Roman" panose="02020603050405020304" pitchFamily="18" charset="0"/>
              </a:rPr>
              <a:t>From Table 3 comparing TD/TA PRE and POST (not shown)</a:t>
            </a:r>
          </a:p>
          <a:p>
            <a:r>
              <a:rPr lang="en-US" sz="1800" dirty="0">
                <a:solidFill>
                  <a:srgbClr val="000000"/>
                </a:solidFill>
                <a:effectLst/>
                <a:latin typeface="Times New Roman" panose="02020603050405020304" pitchFamily="18" charset="0"/>
                <a:ea typeface="Times New Roman" panose="02020603050405020304" pitchFamily="18" charset="0"/>
              </a:rPr>
              <a:t>PRE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is significantly lower than POST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for most ratings between AAA and B categories</a:t>
            </a:r>
          </a:p>
          <a:p>
            <a:r>
              <a:rPr lang="en-US" sz="1800" dirty="0">
                <a:solidFill>
                  <a:srgbClr val="000000"/>
                </a:solidFill>
                <a:effectLst/>
                <a:latin typeface="Times New Roman" panose="02020603050405020304" pitchFamily="18" charset="0"/>
                <a:ea typeface="Times New Roman" panose="02020603050405020304" pitchFamily="18" charset="0"/>
              </a:rPr>
              <a:t>For lowest rated categories of CCC+ through CC, PRE TD/TA strongly &gt; POST</a:t>
            </a:r>
          </a:p>
          <a:p>
            <a:pPr marL="0" indent="0">
              <a:buNone/>
            </a:pPr>
            <a:endParaRPr lang="en-US" dirty="0"/>
          </a:p>
        </p:txBody>
      </p:sp>
    </p:spTree>
    <p:extLst>
      <p:ext uri="{BB962C8B-B14F-4D97-AF65-F5344CB8AC3E}">
        <p14:creationId xmlns:p14="http://schemas.microsoft.com/office/powerpoint/2010/main" val="277600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rPr>
              <a:t>Relative Debt Changes surrounding Upgrades (Yes CW)</a:t>
            </a:r>
            <a:endParaRPr lang="en-US" dirty="0"/>
          </a:p>
        </p:txBody>
      </p:sp>
      <p:graphicFrame>
        <p:nvGraphicFramePr>
          <p:cNvPr id="5" name="Chart 4">
            <a:extLst>
              <a:ext uri="{FF2B5EF4-FFF2-40B4-BE49-F238E27FC236}">
                <a16:creationId xmlns:a16="http://schemas.microsoft.com/office/drawing/2014/main" id="{8A8F75CF-899C-4058-BD61-7E8A5BE00759}"/>
              </a:ext>
            </a:extLst>
          </p:cNvPr>
          <p:cNvGraphicFramePr>
            <a:graphicFrameLocks/>
          </p:cNvGraphicFramePr>
          <p:nvPr>
            <p:extLst>
              <p:ext uri="{D42A27DB-BD31-4B8C-83A1-F6EECF244321}">
                <p14:modId xmlns:p14="http://schemas.microsoft.com/office/powerpoint/2010/main" val="3388637864"/>
              </p:ext>
            </p:extLst>
          </p:nvPr>
        </p:nvGraphicFramePr>
        <p:xfrm>
          <a:off x="601980" y="1105216"/>
          <a:ext cx="7940040" cy="5020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205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ea typeface="Times New Roman" panose="02020603050405020304" pitchFamily="18" charset="0"/>
              </a:rPr>
              <a:t>Results of Figure 3:</a:t>
            </a:r>
          </a:p>
          <a:p>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trends flat or slightly up for the higher-rated IG firms and slightly down for lower-rated IG and higher rated SG firms from PRE through POST</a:t>
            </a:r>
          </a:p>
          <a:p>
            <a:r>
              <a:rPr lang="en-US" sz="1800" dirty="0">
                <a:effectLst/>
                <a:latin typeface="Times New Roman" panose="02020603050405020304" pitchFamily="18" charset="0"/>
                <a:ea typeface="Times New Roman" panose="02020603050405020304" pitchFamily="18" charset="0"/>
              </a:rPr>
              <a:t>For lower-rated SG firms,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trends up PRE and then gradually declines POST</a:t>
            </a:r>
          </a:p>
          <a:p>
            <a:r>
              <a:rPr lang="en-US" sz="1800" dirty="0">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ower-rated SG firms display the greatest volatility in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both PRE and POST</a:t>
            </a:r>
          </a:p>
          <a:p>
            <a:r>
              <a:rPr lang="en-US" sz="1800"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 inverse pattern between quality and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PRE and POST exists (consistent with the pattern of Figure 1)</a:t>
            </a:r>
          </a:p>
          <a:p>
            <a:pPr marL="0" indent="0">
              <a:buNone/>
            </a:pPr>
            <a:endParaRPr lang="en-US" sz="1800" b="1" dirty="0">
              <a:latin typeface="Times New Roman" panose="02020603050405020304" pitchFamily="18" charset="0"/>
              <a:ea typeface="Times New Roman" panose="02020603050405020304" pitchFamily="18" charset="0"/>
            </a:endParaRPr>
          </a:p>
          <a:p>
            <a:pPr marL="0" indent="0">
              <a:buNone/>
            </a:pPr>
            <a:r>
              <a:rPr lang="en-US" sz="1800" b="1" dirty="0">
                <a:latin typeface="Times New Roman" panose="02020603050405020304" pitchFamily="18" charset="0"/>
                <a:ea typeface="Times New Roman" panose="02020603050405020304" pitchFamily="18" charset="0"/>
              </a:rPr>
              <a:t>From Table 4 comparing TD/TA PRE and POST (not shown)</a:t>
            </a:r>
          </a:p>
          <a:p>
            <a:r>
              <a:rPr lang="en-US" sz="1800" dirty="0">
                <a:effectLst/>
                <a:latin typeface="Times New Roman" panose="02020603050405020304" pitchFamily="18" charset="0"/>
                <a:ea typeface="Times New Roman" panose="02020603050405020304" pitchFamily="18" charset="0"/>
              </a:rPr>
              <a:t>IG firms with pre-change ratings of AA+, AA, and A+,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are significantly greater after upgrades</a:t>
            </a:r>
          </a:p>
          <a:p>
            <a:r>
              <a:rPr lang="en-US" sz="1800" dirty="0">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ower-rated IG and higher-rated SG firms are lower after upgrades</a:t>
            </a:r>
          </a:p>
          <a:p>
            <a:r>
              <a:rPr lang="en-US" sz="1800" dirty="0">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ower-rated SG firms from CCC through D, there is no significant difference after the upgrade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539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rPr>
              <a:t>Relative Debt Changes surrounding Downgrades (Yes CW)</a:t>
            </a:r>
            <a:endParaRPr lang="en-US" dirty="0"/>
          </a:p>
        </p:txBody>
      </p:sp>
      <p:graphicFrame>
        <p:nvGraphicFramePr>
          <p:cNvPr id="4" name="Chart 3">
            <a:extLst>
              <a:ext uri="{FF2B5EF4-FFF2-40B4-BE49-F238E27FC236}">
                <a16:creationId xmlns:a16="http://schemas.microsoft.com/office/drawing/2014/main" id="{BDC674D9-2A9F-4691-AF6C-ED8E8F4DDA38}"/>
              </a:ext>
            </a:extLst>
          </p:cNvPr>
          <p:cNvGraphicFramePr>
            <a:graphicFrameLocks/>
          </p:cNvGraphicFramePr>
          <p:nvPr>
            <p:extLst>
              <p:ext uri="{D42A27DB-BD31-4B8C-83A1-F6EECF244321}">
                <p14:modId xmlns:p14="http://schemas.microsoft.com/office/powerpoint/2010/main" val="3212503316"/>
              </p:ext>
            </p:extLst>
          </p:nvPr>
        </p:nvGraphicFramePr>
        <p:xfrm>
          <a:off x="601980" y="1105216"/>
          <a:ext cx="7940040" cy="5020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lnSpcReduction="10000"/>
          </a:bodyPr>
          <a:lstStyle/>
          <a:p>
            <a:pPr marL="0" indent="0">
              <a:buNone/>
            </a:pPr>
            <a:r>
              <a:rPr lang="en-US" sz="2200" b="1" dirty="0">
                <a:latin typeface="+mj-lt"/>
                <a:ea typeface="Times New Roman" panose="02020603050405020304" pitchFamily="18" charset="0"/>
              </a:rPr>
              <a:t>Results of Figure 4:</a:t>
            </a:r>
          </a:p>
          <a:p>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again generally increases across all categories over quarters Q-8 through Q-1 with the greatest increase in the most SG firms before the downgrade</a:t>
            </a:r>
          </a:p>
          <a:p>
            <a:r>
              <a:rPr lang="en-US" sz="1800" dirty="0">
                <a:effectLst/>
                <a:latin typeface="Times New Roman" panose="02020603050405020304" pitchFamily="18" charset="0"/>
                <a:ea typeface="Times New Roman" panose="02020603050405020304" pitchFamily="18" charset="0"/>
              </a:rPr>
              <a:t>After the downgrade, IG firms again stabilize at higher levels while SG firms continue their move lower with the lower-rated SG firms experiencing the greatest declines</a:t>
            </a:r>
          </a:p>
          <a:p>
            <a:r>
              <a:rPr lang="en-US" sz="1800" dirty="0">
                <a:effectLst/>
                <a:latin typeface="Times New Roman" panose="02020603050405020304" pitchFamily="18" charset="0"/>
                <a:ea typeface="Times New Roman" panose="02020603050405020304" pitchFamily="18" charset="0"/>
              </a:rPr>
              <a:t>Volatility patterns in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indicate that SG firms display more PRE and POST than IG firms do</a:t>
            </a:r>
          </a:p>
          <a:p>
            <a:r>
              <a:rPr lang="en-US" sz="1800" dirty="0">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nverse pattern between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and rating is again found with higher-rated IG firms showing lower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levels both PRE and POST relative to lower-rated IG firms</a:t>
            </a:r>
          </a:p>
          <a:p>
            <a:r>
              <a:rPr lang="en-US" sz="1800" dirty="0">
                <a:effectLst/>
                <a:latin typeface="Times New Roman" panose="02020603050405020304" pitchFamily="18" charset="0"/>
                <a:ea typeface="Times New Roman" panose="02020603050405020304" pitchFamily="18" charset="0"/>
              </a:rPr>
              <a:t>For SG firms, this inverse pattern holds before downgrade but not after, particularly for the lower-rated SG firms (dramatic lowering of TD/TA  and LTD/TA beginning 2-4 quarters PRE)</a:t>
            </a:r>
          </a:p>
          <a:p>
            <a:r>
              <a:rPr lang="en-US" sz="1800" dirty="0">
                <a:effectLst/>
                <a:latin typeface="Times New Roman" panose="02020603050405020304" pitchFamily="18" charset="0"/>
                <a:ea typeface="Times New Roman" panose="02020603050405020304" pitchFamily="18" charset="0"/>
              </a:rPr>
              <a:t>After the downgrade, debt ratios recover</a:t>
            </a:r>
          </a:p>
          <a:p>
            <a:pPr marL="0" indent="0">
              <a:buNone/>
            </a:pPr>
            <a:endParaRPr lang="en-US" sz="1800" b="1" dirty="0">
              <a:latin typeface="Times New Roman" panose="02020603050405020304" pitchFamily="18" charset="0"/>
              <a:ea typeface="Times New Roman" panose="02020603050405020304" pitchFamily="18" charset="0"/>
            </a:endParaRPr>
          </a:p>
          <a:p>
            <a:pPr marL="0" indent="0">
              <a:buNone/>
            </a:pPr>
            <a:r>
              <a:rPr lang="en-US" sz="1800" b="1" dirty="0">
                <a:latin typeface="Times New Roman" panose="02020603050405020304" pitchFamily="18" charset="0"/>
                <a:ea typeface="Times New Roman" panose="02020603050405020304" pitchFamily="18" charset="0"/>
              </a:rPr>
              <a:t>From Table 4 comparing TD/TA PRE and POST (not shown)</a:t>
            </a:r>
          </a:p>
          <a:p>
            <a:r>
              <a:rPr lang="en-US" sz="1800" dirty="0">
                <a:effectLst/>
                <a:latin typeface="Times New Roman" panose="02020603050405020304" pitchFamily="18" charset="0"/>
                <a:ea typeface="Times New Roman" panose="02020603050405020304" pitchFamily="18" charset="0"/>
              </a:rPr>
              <a:t>PRE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is significantly less than POST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for AAA and AA- through B+ categories</a:t>
            </a:r>
          </a:p>
          <a:p>
            <a:r>
              <a:rPr lang="en-US" sz="1800" dirty="0">
                <a:effectLst/>
                <a:latin typeface="Times New Roman" panose="02020603050405020304" pitchFamily="18" charset="0"/>
                <a:ea typeface="Times New Roman" panose="02020603050405020304" pitchFamily="18" charset="0"/>
              </a:rPr>
              <a:t>For categories B through CC,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significantly greater after the downgrade</a:t>
            </a:r>
          </a:p>
          <a:p>
            <a:pPr marL="0" indent="0">
              <a:buNone/>
            </a:pPr>
            <a:endParaRPr lang="en-US" dirty="0"/>
          </a:p>
        </p:txBody>
      </p:sp>
    </p:spTree>
    <p:extLst>
      <p:ext uri="{BB962C8B-B14F-4D97-AF65-F5344CB8AC3E}">
        <p14:creationId xmlns:p14="http://schemas.microsoft.com/office/powerpoint/2010/main" val="181151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ea typeface="Times New Roman" panose="02020603050405020304" pitchFamily="18" charset="0"/>
              </a:rPr>
              <a:t>Conclusions (at this point)</a:t>
            </a:r>
          </a:p>
          <a:p>
            <a:r>
              <a:rPr lang="en-US" sz="1800" dirty="0">
                <a:solidFill>
                  <a:srgbClr val="000000"/>
                </a:solidFill>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n moving from the highest-rated IG firms to the lowest-rated SG firms, debt levels generally rise (so firms have an incentive to lower </a:t>
            </a:r>
            <a:r>
              <a:rPr lang="en-US" sz="1800" i="1" dirty="0">
                <a:solidFill>
                  <a:srgbClr val="000000"/>
                </a:solidFill>
                <a:effectLst/>
                <a:latin typeface="Times New Roman" panose="02020603050405020304" pitchFamily="18" charset="0"/>
                <a:ea typeface="Times New Roman" panose="02020603050405020304" pitchFamily="18" charset="0"/>
              </a:rPr>
              <a:t>TD/TA</a:t>
            </a:r>
            <a:r>
              <a:rPr lang="en-US" sz="1800" dirty="0">
                <a:solidFill>
                  <a:srgbClr val="000000"/>
                </a:solidFill>
                <a:effectLst/>
                <a:latin typeface="Times New Roman" panose="02020603050405020304" pitchFamily="18" charset="0"/>
                <a:ea typeface="Times New Roman" panose="02020603050405020304" pitchFamily="18" charset="0"/>
              </a:rPr>
              <a:t> to lower costs through improved ratings)</a:t>
            </a:r>
          </a:p>
          <a:p>
            <a:r>
              <a:rPr lang="en-US" sz="1800" dirty="0">
                <a:solidFill>
                  <a:srgbClr val="000000"/>
                </a:solidFill>
                <a:effectLst/>
                <a:latin typeface="Times New Roman" panose="02020603050405020304" pitchFamily="18" charset="0"/>
                <a:ea typeface="Times New Roman" panose="02020603050405020304" pitchFamily="18" charset="0"/>
              </a:rPr>
              <a:t>SG firms more dramatically alter relative debt levels both PRE and POST than IG firms do</a:t>
            </a:r>
          </a:p>
          <a:p>
            <a:r>
              <a:rPr lang="en-US" sz="1800"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anticipation of downgrades is strongly suggested by reductions in relative debt levels from two to four quarters PRE.  These reductions are independent of the presence of CW announcements, suggesting that the S&amp;P credit rating process plays little role in motivating these reductions</a:t>
            </a:r>
          </a:p>
          <a:p>
            <a:r>
              <a:rPr lang="en-US" sz="1800"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nticipated downgrades elicit greater changes in relative debt levels than upgrades do, and this adjustment is most pronounced for lower-rated SG firms</a:t>
            </a:r>
          </a:p>
          <a:p>
            <a:r>
              <a:rPr lang="en-US" sz="1800" dirty="0">
                <a:effectLst/>
                <a:latin typeface="Times New Roman" panose="02020603050405020304" pitchFamily="18" charset="0"/>
                <a:ea typeface="Times New Roman" panose="02020603050405020304" pitchFamily="18" charset="0"/>
              </a:rPr>
              <a:t>We find pronounced downward move in relative net debt levels prior to upgrades for either notch or non-notch rating categories (refutes CR-CS). Thus, management would be better served to improve operating performance rather than reduce debt to improve corporate ratings.</a:t>
            </a:r>
          </a:p>
          <a:p>
            <a:r>
              <a:rPr lang="en-US" sz="1800"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atterns of net debt level movement are more a function of broad rating rather than notch status of the broad rating or the presence of prior CW announcements</a:t>
            </a:r>
            <a:endParaRPr lang="en-US" dirty="0"/>
          </a:p>
        </p:txBody>
      </p:sp>
    </p:spTree>
    <p:extLst>
      <p:ext uri="{BB962C8B-B14F-4D97-AF65-F5344CB8AC3E}">
        <p14:creationId xmlns:p14="http://schemas.microsoft.com/office/powerpoint/2010/main" val="426028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09600"/>
            <a:ext cx="8229600" cy="5440363"/>
          </a:xfrm>
        </p:spPr>
        <p:txBody>
          <a:bodyPr>
            <a:normAutofit fontScale="77500" lnSpcReduction="20000"/>
          </a:bodyPr>
          <a:lstStyle/>
          <a:p>
            <a:pPr marL="0" indent="0">
              <a:buNone/>
            </a:pPr>
            <a:r>
              <a:rPr lang="en-US" sz="2100" b="1" dirty="0">
                <a:latin typeface="+mj-lt"/>
              </a:rPr>
              <a:t>Two Traditional Explanations for Capital Structure Decisions</a:t>
            </a:r>
          </a:p>
          <a:p>
            <a:pPr marL="971550" lvl="1" indent="-514350">
              <a:buAutoNum type="arabicParenR"/>
            </a:pPr>
            <a:r>
              <a:rPr lang="en-US" sz="2100" dirty="0">
                <a:latin typeface="+mj-lt"/>
              </a:rPr>
              <a:t>Static Trade-Off </a:t>
            </a:r>
          </a:p>
          <a:p>
            <a:pPr marL="971550" lvl="1" indent="-514350">
              <a:buAutoNum type="arabicParenR"/>
            </a:pPr>
            <a:r>
              <a:rPr lang="en-US" sz="2100" dirty="0">
                <a:latin typeface="+mj-lt"/>
              </a:rPr>
              <a:t>Pecking Order</a:t>
            </a:r>
          </a:p>
          <a:p>
            <a:pPr marL="971550" lvl="1" indent="-514350">
              <a:buAutoNum type="arabicParenR"/>
            </a:pPr>
            <a:r>
              <a:rPr lang="en-US" sz="2100" dirty="0">
                <a:latin typeface="+mj-lt"/>
              </a:rPr>
              <a:t>2006?</a:t>
            </a:r>
          </a:p>
          <a:p>
            <a:pPr marL="0" indent="0">
              <a:buNone/>
            </a:pPr>
            <a:endParaRPr lang="en-US" sz="2100" dirty="0">
              <a:latin typeface="+mj-lt"/>
            </a:endParaRPr>
          </a:p>
          <a:p>
            <a:pPr marL="0" indent="0">
              <a:buNone/>
            </a:pPr>
            <a:r>
              <a:rPr lang="en-US" sz="2100" b="1" dirty="0">
                <a:latin typeface="+mj-lt"/>
              </a:rPr>
              <a:t>A third explanation </a:t>
            </a:r>
            <a:r>
              <a:rPr lang="en-US" sz="2100" dirty="0">
                <a:latin typeface="+mj-lt"/>
              </a:rPr>
              <a:t>was proposed by </a:t>
            </a:r>
            <a:r>
              <a:rPr lang="en-US" sz="2100" dirty="0" err="1">
                <a:latin typeface="+mj-lt"/>
              </a:rPr>
              <a:t>Kisgen</a:t>
            </a:r>
            <a:r>
              <a:rPr lang="en-US" sz="2100" dirty="0">
                <a:latin typeface="+mj-lt"/>
              </a:rPr>
              <a:t> (2006) in </a:t>
            </a:r>
            <a:r>
              <a:rPr lang="en-US" sz="2100" i="1" dirty="0">
                <a:latin typeface="+mj-lt"/>
              </a:rPr>
              <a:t>Credit Ratings and Capital Structure, </a:t>
            </a:r>
            <a:r>
              <a:rPr lang="en-US" sz="2100" dirty="0">
                <a:latin typeface="+mj-lt"/>
              </a:rPr>
              <a:t>building off of:</a:t>
            </a:r>
          </a:p>
          <a:p>
            <a:pPr marL="971550" lvl="1" indent="-514350">
              <a:buAutoNum type="arabicParenR"/>
            </a:pPr>
            <a:r>
              <a:rPr lang="en-US" sz="2100" dirty="0">
                <a:latin typeface="+mj-lt"/>
              </a:rPr>
              <a:t>Graham and Harvey (2001): </a:t>
            </a:r>
            <a:r>
              <a:rPr lang="en-US" sz="2100" i="1" u="none" strike="noStrike" baseline="0" dirty="0">
                <a:solidFill>
                  <a:srgbClr val="000000"/>
                </a:solidFill>
                <a:latin typeface="+mj-lt"/>
              </a:rPr>
              <a:t>The Theory and Practice of Corporate </a:t>
            </a:r>
            <a:r>
              <a:rPr lang="en-US" sz="2100" i="1" dirty="0">
                <a:solidFill>
                  <a:srgbClr val="000000"/>
                </a:solidFill>
                <a:latin typeface="+mj-lt"/>
              </a:rPr>
              <a:t>F</a:t>
            </a:r>
            <a:r>
              <a:rPr lang="en-US" sz="2100" i="1" u="none" strike="noStrike" baseline="0" dirty="0">
                <a:solidFill>
                  <a:srgbClr val="000000"/>
                </a:solidFill>
                <a:latin typeface="+mj-lt"/>
              </a:rPr>
              <a:t>inance: Evidence from the Field </a:t>
            </a:r>
            <a:r>
              <a:rPr lang="en-US" sz="2100" b="1" i="1" u="none" strike="noStrike" baseline="0" dirty="0">
                <a:solidFill>
                  <a:srgbClr val="000000"/>
                </a:solidFill>
                <a:latin typeface="+mj-lt"/>
              </a:rPr>
              <a:t>- </a:t>
            </a:r>
            <a:r>
              <a:rPr lang="en-US" sz="2100" dirty="0">
                <a:latin typeface="+mj-lt"/>
              </a:rPr>
              <a:t>Survey CFOs and find that credit ratings are the second highest concern in deciding on capital structure.</a:t>
            </a:r>
          </a:p>
          <a:p>
            <a:pPr marL="971550" lvl="1" indent="-514350">
              <a:buAutoNum type="arabicParenR"/>
            </a:pPr>
            <a:r>
              <a:rPr lang="en-US" sz="2100" dirty="0">
                <a:latin typeface="+mj-lt"/>
              </a:rPr>
              <a:t>Real corporate capital structure-restructuring decisions:</a:t>
            </a:r>
          </a:p>
          <a:p>
            <a:pPr marL="1371600" lvl="2" indent="-514350"/>
            <a:r>
              <a:rPr lang="en-US" sz="2100" dirty="0">
                <a:latin typeface="+mj-lt"/>
              </a:rPr>
              <a:t>EDS (2004) issues $1B in new equity to “forestall a credit rating downgrade.” </a:t>
            </a:r>
          </a:p>
          <a:p>
            <a:pPr marL="1371600" lvl="2" indent="-514350"/>
            <a:r>
              <a:rPr lang="en-US" sz="2100" dirty="0">
                <a:latin typeface="+mj-lt"/>
              </a:rPr>
              <a:t>Lear Corp. lowered debt in capital structure to “win an investment-grade bond rating above current BB+.”</a:t>
            </a:r>
          </a:p>
          <a:p>
            <a:pPr marL="1371600" lvl="2" indent="-514350"/>
            <a:r>
              <a:rPr lang="en-US" sz="2100" dirty="0">
                <a:latin typeface="+mj-lt"/>
              </a:rPr>
              <a:t>Fiat (2002) sought to lower debt level because of worry over possible downgrade. </a:t>
            </a:r>
          </a:p>
          <a:p>
            <a:pPr marL="1371600" lvl="2" indent="-514350"/>
            <a:endParaRPr lang="en-US" sz="2100" dirty="0">
              <a:latin typeface="+mj-lt"/>
            </a:endParaRPr>
          </a:p>
          <a:p>
            <a:pPr marL="0" indent="0">
              <a:buNone/>
            </a:pPr>
            <a:r>
              <a:rPr lang="en-US" sz="2100" dirty="0">
                <a:latin typeface="+mj-lt"/>
              </a:rPr>
              <a:t>What </a:t>
            </a:r>
            <a:r>
              <a:rPr lang="en-US" sz="2100" dirty="0" err="1">
                <a:latin typeface="+mj-lt"/>
              </a:rPr>
              <a:t>Kisgen</a:t>
            </a:r>
            <a:r>
              <a:rPr lang="en-US" sz="2100" dirty="0">
                <a:latin typeface="+mj-lt"/>
              </a:rPr>
              <a:t> emphasizes here is that corporations undertake capital structure decisions to either enable favorable or prevent unfavorable credit rating changes by CRAs to minimize WACC.  He introduces the Credit Rating – Capital Structure (CR-CS) hypothesis that explores this idea and believes that support can be found for CR-CS if “firms close to ratings changes issue relatively less debt relative to equity over a subsequent period compared to other firms.” </a:t>
            </a:r>
          </a:p>
          <a:p>
            <a:pPr marL="0" indent="0">
              <a:buNone/>
            </a:pPr>
            <a:endParaRPr lang="en-US" dirty="0"/>
          </a:p>
        </p:txBody>
      </p:sp>
    </p:spTree>
    <p:extLst>
      <p:ext uri="{BB962C8B-B14F-4D97-AF65-F5344CB8AC3E}">
        <p14:creationId xmlns:p14="http://schemas.microsoft.com/office/powerpoint/2010/main" val="3545657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457202"/>
            <a:ext cx="8229600" cy="6212998"/>
          </a:xfrm>
        </p:spPr>
        <p:txBody>
          <a:bodyPr>
            <a:normAutofit/>
          </a:bodyPr>
          <a:lstStyle/>
          <a:p>
            <a:pPr marL="0" indent="0">
              <a:buNone/>
            </a:pPr>
            <a:r>
              <a:rPr lang="en-US" sz="2200" b="1" dirty="0">
                <a:latin typeface="+mj-lt"/>
                <a:ea typeface="Times New Roman" panose="02020603050405020304" pitchFamily="18" charset="0"/>
              </a:rPr>
              <a:t>Broad Rating Linear Regression Results</a:t>
            </a:r>
            <a:endParaRPr lang="en-US" dirty="0"/>
          </a:p>
        </p:txBody>
      </p:sp>
      <p:sp>
        <p:nvSpPr>
          <p:cNvPr id="2" name="Rectangle 2">
            <a:extLst>
              <a:ext uri="{FF2B5EF4-FFF2-40B4-BE49-F238E27FC236}">
                <a16:creationId xmlns:a16="http://schemas.microsoft.com/office/drawing/2014/main" id="{BABFA47B-67CA-4059-A394-7240698D76A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BC19EFFB-6021-4C02-A9B6-48271DE9BD25}"/>
              </a:ext>
            </a:extLst>
          </p:cNvPr>
          <p:cNvGraphicFramePr>
            <a:graphicFrameLocks noChangeAspect="1"/>
          </p:cNvGraphicFramePr>
          <p:nvPr>
            <p:extLst>
              <p:ext uri="{D42A27DB-BD31-4B8C-83A1-F6EECF244321}">
                <p14:modId xmlns:p14="http://schemas.microsoft.com/office/powerpoint/2010/main" val="4260074998"/>
              </p:ext>
            </p:extLst>
          </p:nvPr>
        </p:nvGraphicFramePr>
        <p:xfrm>
          <a:off x="30480" y="838201"/>
          <a:ext cx="8629650" cy="5333999"/>
        </p:xfrm>
        <a:graphic>
          <a:graphicData uri="http://schemas.openxmlformats.org/presentationml/2006/ole">
            <mc:AlternateContent xmlns:mc="http://schemas.openxmlformats.org/markup-compatibility/2006">
              <mc:Choice xmlns:v="urn:schemas-microsoft-com:vml" Requires="v">
                <p:oleObj name="Worksheet" r:id="rId2" imgW="8275533" imgH="5859646" progId="Excel.Sheet.12">
                  <p:embed/>
                </p:oleObj>
              </mc:Choice>
              <mc:Fallback>
                <p:oleObj name="Worksheet" r:id="rId2" imgW="8275533" imgH="5859646"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838201"/>
                        <a:ext cx="8629650" cy="5333999"/>
                      </a:xfrm>
                      <a:prstGeom prst="rect">
                        <a:avLst/>
                      </a:prstGeom>
                      <a:noFill/>
                    </p:spPr>
                  </p:pic>
                </p:oleObj>
              </mc:Fallback>
            </mc:AlternateContent>
          </a:graphicData>
        </a:graphic>
      </p:graphicFrame>
    </p:spTree>
    <p:extLst>
      <p:ext uri="{BB962C8B-B14F-4D97-AF65-F5344CB8AC3E}">
        <p14:creationId xmlns:p14="http://schemas.microsoft.com/office/powerpoint/2010/main" val="179892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ea typeface="Times New Roman" panose="02020603050405020304" pitchFamily="18" charset="0"/>
              </a:rPr>
              <a:t>Table 5 Results (Net Distribution as Dependent Variable)</a:t>
            </a:r>
          </a:p>
          <a:p>
            <a:r>
              <a:rPr lang="en-US" sz="1800" dirty="0">
                <a:ea typeface="Times New Roman" panose="02020603050405020304" pitchFamily="18" charset="0"/>
              </a:rPr>
              <a:t>For control variables in both panels, </a:t>
            </a:r>
            <a:r>
              <a:rPr lang="en-US" sz="1800" dirty="0">
                <a:effectLst/>
                <a:ea typeface="Times New Roman" panose="02020603050405020304" pitchFamily="18" charset="0"/>
                <a:cs typeface="Times New Roman" panose="02020603050405020304" pitchFamily="18" charset="0"/>
              </a:rPr>
              <a:t>relatively higher debt levels are associated with lower levels of net debt financing while higher levels of profitability and sales are associated with higher levels of net debt financing</a:t>
            </a:r>
          </a:p>
          <a:p>
            <a:r>
              <a:rPr lang="en-US" sz="1800" dirty="0">
                <a:ea typeface="Times New Roman" panose="02020603050405020304" pitchFamily="18" charset="0"/>
                <a:cs typeface="Times New Roman" panose="02020603050405020304" pitchFamily="18" charset="0"/>
              </a:rPr>
              <a:t>In Panel A (No CW), </a:t>
            </a:r>
            <a:r>
              <a:rPr lang="en-US" sz="1800" dirty="0">
                <a:effectLst/>
                <a:latin typeface="Times New Roman" panose="02020603050405020304" pitchFamily="18" charset="0"/>
                <a:ea typeface="Times New Roman" panose="02020603050405020304" pitchFamily="18" charset="0"/>
              </a:rPr>
              <a:t>all coefficients on </a:t>
            </a:r>
            <a:r>
              <a:rPr lang="en-US" sz="1800" i="1" dirty="0" err="1">
                <a:effectLst/>
                <a:latin typeface="Times New Roman" panose="02020603050405020304" pitchFamily="18" charset="0"/>
                <a:ea typeface="Times New Roman" panose="02020603050405020304" pitchFamily="18" charset="0"/>
              </a:rPr>
              <a:t>CRp</a:t>
            </a:r>
            <a:r>
              <a:rPr lang="en-US" sz="1800" dirty="0">
                <a:effectLst/>
                <a:latin typeface="Times New Roman" panose="02020603050405020304" pitchFamily="18" charset="0"/>
                <a:ea typeface="Times New Roman" panose="02020603050405020304" pitchFamily="18" charset="0"/>
              </a:rPr>
              <a:t> and </a:t>
            </a:r>
            <a:r>
              <a:rPr lang="en-US" sz="1800" i="1" dirty="0" err="1">
                <a:effectLst/>
                <a:latin typeface="Times New Roman" panose="02020603050405020304" pitchFamily="18" charset="0"/>
                <a:ea typeface="Times New Roman" panose="02020603050405020304" pitchFamily="18" charset="0"/>
              </a:rPr>
              <a:t>CRm</a:t>
            </a:r>
            <a:r>
              <a:rPr lang="en-US" sz="1800" dirty="0">
                <a:effectLst/>
                <a:latin typeface="Times New Roman" panose="02020603050405020304" pitchFamily="18" charset="0"/>
                <a:ea typeface="Times New Roman" panose="02020603050405020304" pitchFamily="18" charset="0"/>
              </a:rPr>
              <a:t> across all quarters measured PRE are insignificant</a:t>
            </a:r>
          </a:p>
          <a:p>
            <a:r>
              <a:rPr lang="en-US" sz="1800" dirty="0">
                <a:latin typeface="Times New Roman" panose="02020603050405020304" pitchFamily="18" charset="0"/>
                <a:ea typeface="Times New Roman" panose="02020603050405020304" pitchFamily="18" charset="0"/>
                <a:cs typeface="Times New Roman" panose="02020603050405020304" pitchFamily="18" charset="0"/>
              </a:rPr>
              <a:t>In Panel B (Yes CW), </a:t>
            </a:r>
            <a:r>
              <a:rPr lang="en-US" sz="1800" dirty="0">
                <a:effectLst/>
                <a:latin typeface="Times New Roman" panose="02020603050405020304" pitchFamily="18" charset="0"/>
                <a:ea typeface="Times New Roman" panose="02020603050405020304" pitchFamily="18" charset="0"/>
              </a:rPr>
              <a:t>results are similar except coefficients on </a:t>
            </a:r>
            <a:r>
              <a:rPr lang="en-US" sz="1800" i="1" dirty="0" err="1">
                <a:effectLst/>
                <a:latin typeface="Times New Roman" panose="02020603050405020304" pitchFamily="18" charset="0"/>
                <a:ea typeface="Times New Roman" panose="02020603050405020304" pitchFamily="18" charset="0"/>
              </a:rPr>
              <a:t>CRp</a:t>
            </a:r>
            <a:r>
              <a:rPr lang="en-US" sz="1800" dirty="0">
                <a:effectLst/>
                <a:latin typeface="Times New Roman" panose="02020603050405020304" pitchFamily="18" charset="0"/>
                <a:ea typeface="Times New Roman" panose="02020603050405020304" pitchFamily="18" charset="0"/>
              </a:rPr>
              <a:t> and </a:t>
            </a:r>
            <a:r>
              <a:rPr lang="en-US" sz="1800" i="1" dirty="0" err="1">
                <a:effectLst/>
                <a:latin typeface="Times New Roman" panose="02020603050405020304" pitchFamily="18" charset="0"/>
                <a:ea typeface="Times New Roman" panose="02020603050405020304" pitchFamily="18" charset="0"/>
              </a:rPr>
              <a:t>CRm</a:t>
            </a:r>
            <a:r>
              <a:rPr lang="en-US" sz="1800" dirty="0">
                <a:effectLst/>
                <a:latin typeface="Times New Roman" panose="02020603050405020304" pitchFamily="18" charset="0"/>
                <a:ea typeface="Times New Roman" panose="02020603050405020304" pitchFamily="18" charset="0"/>
              </a:rPr>
              <a:t> are significantly positive instead of zero over the three quarters PRE (so notch firms are increasing net debt levels more than non-notch firms before the rating change).  PRE results definitely do not support CR-CS</a:t>
            </a:r>
          </a:p>
          <a:p>
            <a:r>
              <a:rPr lang="en-US" sz="1800" dirty="0">
                <a:latin typeface="Times New Roman" panose="02020603050405020304" pitchFamily="18" charset="0"/>
                <a:ea typeface="Times New Roman" panose="02020603050405020304" pitchFamily="18" charset="0"/>
                <a:cs typeface="Times New Roman" panose="02020603050405020304" pitchFamily="18" charset="0"/>
              </a:rPr>
              <a:t>Even when looking POST, we do not find negative coefficients on </a:t>
            </a:r>
            <a:r>
              <a:rPr lang="en-US" sz="1800" i="1" dirty="0" err="1">
                <a:effectLst/>
                <a:latin typeface="Times New Roman" panose="02020603050405020304" pitchFamily="18" charset="0"/>
                <a:ea typeface="Times New Roman" panose="02020603050405020304" pitchFamily="18" charset="0"/>
              </a:rPr>
              <a:t>CRp</a:t>
            </a:r>
            <a:r>
              <a:rPr lang="en-US" sz="1800" dirty="0">
                <a:effectLst/>
                <a:latin typeface="Times New Roman" panose="02020603050405020304" pitchFamily="18" charset="0"/>
                <a:ea typeface="Times New Roman" panose="02020603050405020304" pitchFamily="18" charset="0"/>
              </a:rPr>
              <a:t> and </a:t>
            </a:r>
            <a:r>
              <a:rPr lang="en-US" sz="1800" i="1" dirty="0" err="1">
                <a:effectLst/>
                <a:latin typeface="Times New Roman" panose="02020603050405020304" pitchFamily="18" charset="0"/>
                <a:ea typeface="Times New Roman" panose="02020603050405020304" pitchFamily="18" charset="0"/>
              </a:rPr>
              <a:t>CRm</a:t>
            </a:r>
            <a:endParaRPr lang="en-US" sz="1800" dirty="0">
              <a:effectLst/>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When focusing on </a:t>
            </a:r>
            <a:r>
              <a:rPr lang="en-US" sz="1800" i="1" dirty="0">
                <a:effectLst/>
                <a:latin typeface="Times New Roman" panose="02020603050405020304" pitchFamily="18" charset="0"/>
                <a:ea typeface="Times New Roman" panose="02020603050405020304" pitchFamily="18" charset="0"/>
              </a:rPr>
              <a:t>ΔSP</a:t>
            </a:r>
            <a:r>
              <a:rPr lang="en-US" sz="1800" dirty="0">
                <a:effectLst/>
                <a:latin typeface="Times New Roman" panose="02020603050405020304" pitchFamily="18" charset="0"/>
                <a:ea typeface="Times New Roman" panose="02020603050405020304" pitchFamily="18" charset="0"/>
              </a:rPr>
              <a:t>, relative declines in debt usage measured PRE are associated with upgrades and upgrades are then (POST) associated with relatively greater debt usage</a:t>
            </a:r>
            <a:endParaRPr lang="en-US" sz="2200" dirty="0">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319646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457202"/>
            <a:ext cx="8229600" cy="6212998"/>
          </a:xfrm>
        </p:spPr>
        <p:txBody>
          <a:bodyPr>
            <a:normAutofit/>
          </a:bodyPr>
          <a:lstStyle/>
          <a:p>
            <a:pPr marL="0" indent="0">
              <a:buNone/>
            </a:pPr>
            <a:r>
              <a:rPr lang="en-US" sz="2200" b="1" dirty="0">
                <a:latin typeface="+mj-lt"/>
                <a:ea typeface="Times New Roman" panose="02020603050405020304" pitchFamily="18" charset="0"/>
              </a:rPr>
              <a:t>Broad Rating Logistic Regression Results</a:t>
            </a:r>
            <a:endParaRPr lang="en-US" dirty="0"/>
          </a:p>
        </p:txBody>
      </p:sp>
      <p:sp>
        <p:nvSpPr>
          <p:cNvPr id="2" name="Rectangle 2">
            <a:extLst>
              <a:ext uri="{FF2B5EF4-FFF2-40B4-BE49-F238E27FC236}">
                <a16:creationId xmlns:a16="http://schemas.microsoft.com/office/drawing/2014/main" id="{BABFA47B-67CA-4059-A394-7240698D76A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803FE64-32EE-4B1F-A097-7BB819210816}"/>
              </a:ext>
            </a:extLst>
          </p:cNvPr>
          <p:cNvSpPr>
            <a:spLocks noChangeArrowheads="1"/>
          </p:cNvSpPr>
          <p:nvPr/>
        </p:nvSpPr>
        <p:spPr bwMode="auto">
          <a:xfrm>
            <a:off x="-76200" y="787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9BE385A0-2C11-4D44-A37F-DA11EC488879}"/>
              </a:ext>
            </a:extLst>
          </p:cNvPr>
          <p:cNvGraphicFramePr>
            <a:graphicFrameLocks noChangeAspect="1"/>
          </p:cNvGraphicFramePr>
          <p:nvPr>
            <p:extLst>
              <p:ext uri="{D42A27DB-BD31-4B8C-83A1-F6EECF244321}">
                <p14:modId xmlns:p14="http://schemas.microsoft.com/office/powerpoint/2010/main" val="2923248573"/>
              </p:ext>
            </p:extLst>
          </p:nvPr>
        </p:nvGraphicFramePr>
        <p:xfrm>
          <a:off x="-76200" y="787398"/>
          <a:ext cx="8832850" cy="5384801"/>
        </p:xfrm>
        <a:graphic>
          <a:graphicData uri="http://schemas.openxmlformats.org/presentationml/2006/ole">
            <mc:AlternateContent xmlns:mc="http://schemas.openxmlformats.org/markup-compatibility/2006">
              <mc:Choice xmlns:v="urn:schemas-microsoft-com:vml" Requires="v">
                <p:oleObj name="Worksheet" r:id="rId2" imgW="8832916" imgH="5619671" progId="Excel.Sheet.12">
                  <p:embed/>
                </p:oleObj>
              </mc:Choice>
              <mc:Fallback>
                <p:oleObj name="Worksheet" r:id="rId2" imgW="8832916" imgH="5619671"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7398"/>
                        <a:ext cx="8832850" cy="5384801"/>
                      </a:xfrm>
                      <a:prstGeom prst="rect">
                        <a:avLst/>
                      </a:prstGeom>
                      <a:noFill/>
                    </p:spPr>
                  </p:pic>
                </p:oleObj>
              </mc:Fallback>
            </mc:AlternateContent>
          </a:graphicData>
        </a:graphic>
      </p:graphicFrame>
    </p:spTree>
    <p:extLst>
      <p:ext uri="{BB962C8B-B14F-4D97-AF65-F5344CB8AC3E}">
        <p14:creationId xmlns:p14="http://schemas.microsoft.com/office/powerpoint/2010/main" val="261253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lnSpcReduction="10000"/>
          </a:bodyPr>
          <a:lstStyle/>
          <a:p>
            <a:pPr marL="0" indent="0">
              <a:buNone/>
            </a:pPr>
            <a:r>
              <a:rPr lang="en-US" sz="2200" b="1" dirty="0">
                <a:ea typeface="Times New Roman" panose="02020603050405020304" pitchFamily="18" charset="0"/>
              </a:rPr>
              <a:t>Table 6 Results (</a:t>
            </a:r>
            <a:r>
              <a:rPr lang="en-US" sz="2200" b="1" dirty="0">
                <a:effectLst/>
                <a:ea typeface="Times New Roman" panose="02020603050405020304" pitchFamily="18" charset="0"/>
              </a:rPr>
              <a:t>ΔSP</a:t>
            </a:r>
            <a:r>
              <a:rPr lang="en-US" sz="2200" b="1" dirty="0">
                <a:ea typeface="Times New Roman" panose="02020603050405020304" pitchFamily="18" charset="0"/>
              </a:rPr>
              <a:t>=1=+, 0=- as Dependent Variable)</a:t>
            </a:r>
          </a:p>
          <a:p>
            <a:pPr>
              <a:buFont typeface="Wingdings" panose="05000000000000000000" pitchFamily="2" charset="2"/>
              <a:buChar char="Ø"/>
            </a:pPr>
            <a:r>
              <a:rPr lang="en-US" sz="1800" dirty="0">
                <a:ea typeface="Times New Roman" panose="02020603050405020304" pitchFamily="18" charset="0"/>
              </a:rPr>
              <a:t>Now </a:t>
            </a:r>
            <a:r>
              <a:rPr lang="en-US" sz="1800" i="1" dirty="0" err="1">
                <a:effectLst/>
                <a:latin typeface="Times New Roman" panose="02020603050405020304" pitchFamily="18" charset="0"/>
                <a:ea typeface="Times New Roman" panose="02020603050405020304" pitchFamily="18" charset="0"/>
              </a:rPr>
              <a:t>NetDIss</a:t>
            </a:r>
            <a:r>
              <a:rPr lang="en-US" sz="1800" dirty="0">
                <a:effectLst/>
                <a:latin typeface="Times New Roman" panose="02020603050405020304" pitchFamily="18" charset="0"/>
                <a:ea typeface="Times New Roman" panose="02020603050405020304" pitchFamily="18" charset="0"/>
              </a:rPr>
              <a:t> serves as an explanatory variable</a:t>
            </a:r>
          </a:p>
          <a:p>
            <a:pPr>
              <a:buFont typeface="Wingdings" panose="05000000000000000000" pitchFamily="2" charset="2"/>
              <a:buChar char="Ø"/>
            </a:pPr>
            <a:r>
              <a:rPr lang="en-US" sz="1800" dirty="0">
                <a:latin typeface="Times New Roman" panose="02020603050405020304" pitchFamily="18" charset="0"/>
                <a:ea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nly report results over the quarters of Q-8 through Q0 since we are primarily interested in the factors that influence the upcoming probability of upgrade</a:t>
            </a:r>
          </a:p>
          <a:p>
            <a:r>
              <a:rPr lang="en-US" sz="1800" dirty="0">
                <a:effectLst/>
                <a:latin typeface="Times New Roman" panose="02020603050405020304" pitchFamily="18" charset="0"/>
                <a:ea typeface="Times New Roman" panose="02020603050405020304" pitchFamily="18" charset="0"/>
              </a:rPr>
              <a:t>evidence focusing on </a:t>
            </a:r>
            <a:r>
              <a:rPr lang="en-US" sz="1800" i="1" dirty="0">
                <a:effectLst/>
                <a:latin typeface="Times New Roman" panose="02020603050405020304" pitchFamily="18" charset="0"/>
                <a:ea typeface="Times New Roman" panose="02020603050405020304" pitchFamily="18" charset="0"/>
              </a:rPr>
              <a:t>TD/TA</a:t>
            </a:r>
            <a:r>
              <a:rPr lang="en-US" sz="1800" dirty="0">
                <a:effectLst/>
                <a:latin typeface="Times New Roman" panose="02020603050405020304" pitchFamily="18" charset="0"/>
                <a:ea typeface="Times New Roman" panose="02020603050405020304" pitchFamily="18" charset="0"/>
              </a:rPr>
              <a:t> and </a:t>
            </a:r>
            <a:r>
              <a:rPr lang="en-US" sz="1800" i="1" dirty="0" err="1">
                <a:effectLst/>
                <a:latin typeface="Times New Roman" panose="02020603050405020304" pitchFamily="18" charset="0"/>
                <a:ea typeface="Times New Roman" panose="02020603050405020304" pitchFamily="18" charset="0"/>
              </a:rPr>
              <a:t>NetDIss</a:t>
            </a:r>
            <a:r>
              <a:rPr lang="en-US" sz="1800" dirty="0">
                <a:effectLst/>
                <a:latin typeface="Times New Roman" panose="02020603050405020304" pitchFamily="18" charset="0"/>
                <a:ea typeface="Times New Roman" panose="02020603050405020304" pitchFamily="18" charset="0"/>
              </a:rPr>
              <a:t> indicates that higher levels of debt and increased net debt adjustments measured PRE are associated with a higher probability of being downgraded while higher levels of profitability are associated with a higher probability of being upgraded</a:t>
            </a:r>
          </a:p>
          <a:p>
            <a:r>
              <a:rPr lang="en-US" sz="1800" dirty="0">
                <a:effectLst/>
                <a:latin typeface="Times New Roman" panose="02020603050405020304" pitchFamily="18" charset="0"/>
                <a:ea typeface="Times New Roman" panose="02020603050405020304" pitchFamily="18" charset="0"/>
              </a:rPr>
              <a:t>sales are positively related to the probability of upgrade for firms without CW announcements, but unrelated for firms with CW announcements</a:t>
            </a:r>
          </a:p>
          <a:p>
            <a:r>
              <a:rPr lang="en-US" sz="1800" dirty="0">
                <a:latin typeface="Times New Roman" panose="02020603050405020304" pitchFamily="18" charset="0"/>
                <a:ea typeface="Times New Roman" panose="02020603050405020304" pitchFamily="18" charset="0"/>
              </a:rPr>
              <a:t>Re</a:t>
            </a:r>
            <a:r>
              <a:rPr lang="en-US" sz="1800" dirty="0">
                <a:effectLst/>
                <a:latin typeface="Times New Roman" panose="02020603050405020304" pitchFamily="18" charset="0"/>
                <a:ea typeface="Times New Roman" panose="02020603050405020304" pitchFamily="18" charset="0"/>
              </a:rPr>
              <a:t>sults associated with </a:t>
            </a:r>
            <a:r>
              <a:rPr lang="en-US" sz="1800" i="1" dirty="0" err="1">
                <a:effectLst/>
                <a:latin typeface="Times New Roman" panose="02020603050405020304" pitchFamily="18" charset="0"/>
                <a:ea typeface="Times New Roman" panose="02020603050405020304" pitchFamily="18" charset="0"/>
              </a:rPr>
              <a:t>CRp</a:t>
            </a:r>
            <a:r>
              <a:rPr lang="en-US" sz="1800" dirty="0">
                <a:effectLst/>
                <a:latin typeface="Times New Roman" panose="02020603050405020304" pitchFamily="18" charset="0"/>
                <a:ea typeface="Times New Roman" panose="02020603050405020304" pitchFamily="18" charset="0"/>
              </a:rPr>
              <a:t> and </a:t>
            </a:r>
            <a:r>
              <a:rPr lang="en-US" sz="1800" i="1" dirty="0" err="1">
                <a:effectLst/>
                <a:latin typeface="Times New Roman" panose="02020603050405020304" pitchFamily="18" charset="0"/>
                <a:ea typeface="Times New Roman" panose="02020603050405020304" pitchFamily="18" charset="0"/>
              </a:rPr>
              <a:t>CRm</a:t>
            </a:r>
            <a:r>
              <a:rPr lang="en-US" sz="1800" dirty="0">
                <a:effectLst/>
                <a:latin typeface="Times New Roman" panose="02020603050405020304" pitchFamily="18" charset="0"/>
                <a:ea typeface="Times New Roman" panose="02020603050405020304" pitchFamily="18" charset="0"/>
              </a:rPr>
              <a:t> in Panel A show no evidence that notch ratings of firms without CW announcements have any impact on the probability of their ratings being changed</a:t>
            </a:r>
          </a:p>
          <a:p>
            <a:r>
              <a:rPr lang="en-US" sz="1800" dirty="0">
                <a:effectLst/>
                <a:latin typeface="Times New Roman" panose="02020603050405020304" pitchFamily="18" charset="0"/>
                <a:ea typeface="Times New Roman" panose="02020603050405020304" pitchFamily="18" charset="0"/>
              </a:rPr>
              <a:t>In Panel B, the significantly negative coefficients on </a:t>
            </a:r>
            <a:r>
              <a:rPr lang="en-US" sz="1800" dirty="0" err="1">
                <a:effectLst/>
                <a:latin typeface="Times New Roman" panose="02020603050405020304" pitchFamily="18" charset="0"/>
                <a:ea typeface="Times New Roman" panose="02020603050405020304" pitchFamily="18" charset="0"/>
              </a:rPr>
              <a:t>CRp</a:t>
            </a:r>
            <a:r>
              <a:rPr lang="en-US" sz="1800" dirty="0">
                <a:effectLst/>
                <a:latin typeface="Times New Roman" panose="02020603050405020304" pitchFamily="18" charset="0"/>
                <a:ea typeface="Times New Roman" panose="02020603050405020304" pitchFamily="18" charset="0"/>
              </a:rPr>
              <a:t> for quarters Q-8 through Q-3 indicate that the status of “+” notch firms over these quarters is likely to play a role in the downgrade decision relative to that of “-“ notch and non-notch firms</a:t>
            </a:r>
          </a:p>
          <a:p>
            <a:r>
              <a:rPr lang="en-US" sz="1800" dirty="0">
                <a:latin typeface="Times New Roman" panose="02020603050405020304" pitchFamily="18" charset="0"/>
              </a:rPr>
              <a:t>Thus, notch firms are not associated with higher probability of upgrade than non-notch firms</a:t>
            </a:r>
            <a:endParaRPr lang="en-US" dirty="0"/>
          </a:p>
        </p:txBody>
      </p:sp>
    </p:spTree>
    <p:extLst>
      <p:ext uri="{BB962C8B-B14F-4D97-AF65-F5344CB8AC3E}">
        <p14:creationId xmlns:p14="http://schemas.microsoft.com/office/powerpoint/2010/main" val="132938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lnSpcReduction="10000"/>
          </a:bodyPr>
          <a:lstStyle/>
          <a:p>
            <a:pPr marL="0" indent="0">
              <a:buNone/>
            </a:pPr>
            <a:r>
              <a:rPr lang="en-US" sz="2200" b="1" dirty="0">
                <a:ea typeface="Times New Roman" panose="02020603050405020304" pitchFamily="18" charset="0"/>
              </a:rPr>
              <a:t>Final Conclusions</a:t>
            </a:r>
          </a:p>
          <a:p>
            <a:r>
              <a:rPr lang="en-US" sz="1800" dirty="0">
                <a:solidFill>
                  <a:srgbClr val="000000"/>
                </a:solidFill>
                <a:effectLst/>
                <a:latin typeface="Times New Roman" panose="02020603050405020304" pitchFamily="18" charset="0"/>
                <a:ea typeface="Times New Roman" panose="02020603050405020304" pitchFamily="18" charset="0"/>
              </a:rPr>
              <a:t>Without considering capital structure adjustments, we show that the strength of UP/DOWN is more a function of the presence or absence of CW announcements than notch status</a:t>
            </a:r>
          </a:p>
          <a:p>
            <a:r>
              <a:rPr lang="en-US" sz="1800" dirty="0">
                <a:solidFill>
                  <a:srgbClr val="000000"/>
                </a:solidFill>
                <a:latin typeface="Times New Roman" panose="02020603050405020304" pitchFamily="18" charset="0"/>
              </a:rPr>
              <a:t>When considering capital structure adjustments, </a:t>
            </a:r>
            <a:r>
              <a:rPr lang="en-US" sz="1800" dirty="0">
                <a:effectLst/>
                <a:latin typeface="Times New Roman" panose="02020603050405020304" pitchFamily="18" charset="0"/>
                <a:ea typeface="Times New Roman" panose="02020603050405020304" pitchFamily="18" charset="0"/>
              </a:rPr>
              <a:t>we do not detect any evidence of net debt reduction prior to upgrades for either notch or non-notch firms.  For downgrades, though, there is evidence of substantial downward movement in relative debt levels over the most recent year PRE, particularly for lower-rated speculative firms, but this movement generally does not differ between notch and non-notch firms, or between firms without and with CW announcements</a:t>
            </a:r>
          </a:p>
          <a:p>
            <a:r>
              <a:rPr lang="en-US" sz="1800" dirty="0">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vidence from regression and logit models reveals that prior to the rating change notch firms are not generally associated with less net debt, greater net debt level reductions, or higher probability of upgrade than non-notch firms</a:t>
            </a:r>
          </a:p>
          <a:p>
            <a:r>
              <a:rPr lang="en-US" sz="1800" dirty="0">
                <a:effectLst/>
                <a:latin typeface="Times New Roman" panose="02020603050405020304" pitchFamily="18" charset="0"/>
                <a:ea typeface="Times New Roman" panose="02020603050405020304" pitchFamily="18" charset="0"/>
              </a:rPr>
              <a:t>When accounting for the direction </a:t>
            </a:r>
            <a:r>
              <a:rPr lang="en-US" sz="1800" dirty="0">
                <a:solidFill>
                  <a:srgbClr val="000000"/>
                </a:solidFill>
                <a:effectLst/>
                <a:latin typeface="Times New Roman" panose="02020603050405020304" pitchFamily="18" charset="0"/>
                <a:ea typeface="Times New Roman" panose="02020603050405020304" pitchFamily="18" charset="0"/>
              </a:rPr>
              <a:t>and strength of the rating change, </a:t>
            </a:r>
            <a:r>
              <a:rPr lang="en-US" sz="1800" i="1" dirty="0">
                <a:effectLst/>
                <a:latin typeface="Times New Roman" panose="02020603050405020304" pitchFamily="18" charset="0"/>
                <a:ea typeface="Times New Roman" panose="02020603050405020304" pitchFamily="18" charset="0"/>
              </a:rPr>
              <a:t>ΔSP</a:t>
            </a:r>
            <a:r>
              <a:rPr lang="en-US" sz="1800" dirty="0">
                <a:effectLst/>
                <a:latin typeface="Times New Roman" panose="02020603050405020304" pitchFamily="18" charset="0"/>
                <a:ea typeface="Times New Roman" panose="02020603050405020304" pitchFamily="18" charset="0"/>
              </a:rPr>
              <a:t>, firms generally reduce net debt levels when measured PRE, but increase them when measured POST regardless of the presence or absence of CW announcements</a:t>
            </a:r>
          </a:p>
          <a:p>
            <a:r>
              <a:rPr lang="en-US" sz="1800" dirty="0">
                <a:effectLst/>
                <a:latin typeface="Times New Roman" panose="02020603050405020304" pitchFamily="18" charset="0"/>
                <a:ea typeface="Times New Roman" panose="02020603050405020304" pitchFamily="18" charset="0"/>
              </a:rPr>
              <a:t>Firms generally do decrease net debt levels in anticipation of rating changes, but this reduction is not explained by notch status and the rating change is not what the firm would usually prefer. </a:t>
            </a:r>
            <a:r>
              <a:rPr lang="en-US" sz="1800">
                <a:latin typeface="Times New Roman" panose="02020603050405020304" pitchFamily="18" charset="0"/>
              </a:rPr>
              <a:t>We need to rethink the relationship between capital structure adjustments and credit ratings.</a:t>
            </a:r>
            <a:endParaRPr lang="en-US" dirty="0"/>
          </a:p>
        </p:txBody>
      </p:sp>
    </p:spTree>
    <p:extLst>
      <p:ext uri="{BB962C8B-B14F-4D97-AF65-F5344CB8AC3E}">
        <p14:creationId xmlns:p14="http://schemas.microsoft.com/office/powerpoint/2010/main" val="428713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err="1">
                <a:latin typeface="+mj-lt"/>
              </a:rPr>
              <a:t>Kisgen’s</a:t>
            </a:r>
            <a:r>
              <a:rPr lang="en-US" sz="2200" b="1" dirty="0">
                <a:latin typeface="+mj-lt"/>
              </a:rPr>
              <a:t> Methodology: Linear Regression Framework</a:t>
            </a:r>
          </a:p>
          <a:p>
            <a:pPr marL="0" indent="0">
              <a:buNone/>
            </a:pPr>
            <a:endParaRPr lang="en-US" sz="2000" b="1" dirty="0">
              <a:latin typeface="+mj-lt"/>
            </a:endParaRPr>
          </a:p>
          <a:p>
            <a:pPr marL="457200" lvl="1" indent="0">
              <a:buNone/>
            </a:pPr>
            <a:r>
              <a:rPr lang="en-US" sz="2000" b="1" i="0" u="none" strike="noStrike" baseline="0" dirty="0">
                <a:solidFill>
                  <a:srgbClr val="000000"/>
                </a:solidFill>
                <a:latin typeface="+mj-lt"/>
              </a:rPr>
              <a:t>Dependent Variable</a:t>
            </a:r>
            <a:r>
              <a:rPr lang="en-US" sz="2000" b="0" i="0" u="none" strike="noStrike" baseline="0" dirty="0">
                <a:solidFill>
                  <a:srgbClr val="000000"/>
                </a:solidFill>
                <a:latin typeface="+mj-lt"/>
              </a:rPr>
              <a:t>: Book value net debt/equity </a:t>
            </a:r>
            <a:r>
              <a:rPr lang="en-US" sz="2000" dirty="0">
                <a:solidFill>
                  <a:srgbClr val="000000"/>
                </a:solidFill>
                <a:latin typeface="+mj-lt"/>
              </a:rPr>
              <a:t>i</a:t>
            </a:r>
            <a:r>
              <a:rPr lang="en-US" sz="2000" b="0" i="0" u="none" strike="noStrike" baseline="0" dirty="0">
                <a:solidFill>
                  <a:srgbClr val="000000"/>
                </a:solidFill>
                <a:latin typeface="+mj-lt"/>
              </a:rPr>
              <a:t>ssuance standardized by total assets measured over the fiscal year </a:t>
            </a:r>
            <a:r>
              <a:rPr lang="en-US" sz="2000" b="1" i="1" u="none" strike="noStrike" baseline="0" dirty="0">
                <a:solidFill>
                  <a:srgbClr val="000000"/>
                </a:solidFill>
                <a:latin typeface="+mj-lt"/>
              </a:rPr>
              <a:t>following</a:t>
            </a:r>
            <a:r>
              <a:rPr lang="en-US" sz="2000" b="0" i="0" u="none" strike="noStrike" baseline="0" dirty="0">
                <a:solidFill>
                  <a:srgbClr val="000000"/>
                </a:solidFill>
                <a:latin typeface="+mj-lt"/>
              </a:rPr>
              <a:t> corporate credit rating determination.</a:t>
            </a:r>
          </a:p>
          <a:p>
            <a:pPr marL="457200" lvl="1" indent="0">
              <a:buNone/>
            </a:pPr>
            <a:endParaRPr lang="en-US" sz="2000" b="1" i="0" u="none" strike="noStrike" baseline="0" dirty="0">
              <a:solidFill>
                <a:srgbClr val="000000"/>
              </a:solidFill>
              <a:latin typeface="+mj-lt"/>
            </a:endParaRPr>
          </a:p>
          <a:p>
            <a:pPr marL="457200" lvl="1" indent="0">
              <a:buNone/>
            </a:pPr>
            <a:r>
              <a:rPr lang="en-US" sz="2000" b="1" i="0" u="none" strike="noStrike" baseline="0" dirty="0">
                <a:solidFill>
                  <a:srgbClr val="000000"/>
                </a:solidFill>
                <a:latin typeface="+mj-lt"/>
              </a:rPr>
              <a:t>Independent Variables</a:t>
            </a:r>
            <a:r>
              <a:rPr lang="en-US" sz="2000" b="0" i="0" u="none" strike="noStrike" baseline="0" dirty="0">
                <a:solidFill>
                  <a:srgbClr val="000000"/>
                </a:solidFill>
                <a:latin typeface="+mj-lt"/>
              </a:rPr>
              <a:t>: Dummy variabl</a:t>
            </a:r>
            <a:r>
              <a:rPr lang="en-US" sz="2000" dirty="0">
                <a:solidFill>
                  <a:srgbClr val="000000"/>
                </a:solidFill>
                <a:latin typeface="+mj-lt"/>
              </a:rPr>
              <a:t>es for +, -, + and - combined, top 1/3, bottom 1/3, top and bottom 1/3 combined, control variables for leverage, profitability, and size.</a:t>
            </a:r>
            <a:endParaRPr lang="en-US" sz="2000" b="0" i="0" u="none" strike="noStrike" baseline="0" dirty="0">
              <a:solidFill>
                <a:srgbClr val="000000"/>
              </a:solidFill>
              <a:latin typeface="+mj-lt"/>
            </a:endParaRPr>
          </a:p>
          <a:p>
            <a:pPr marL="0" indent="0">
              <a:buNone/>
            </a:pPr>
            <a:endParaRPr lang="en-US" sz="2000" b="1" dirty="0">
              <a:latin typeface="+mj-lt"/>
            </a:endParaRPr>
          </a:p>
          <a:p>
            <a:pPr marL="0" indent="0">
              <a:buNone/>
            </a:pPr>
            <a:r>
              <a:rPr lang="en-US" sz="2000" b="1" dirty="0">
                <a:latin typeface="+mj-lt"/>
              </a:rPr>
              <a:t>Conclusion:</a:t>
            </a:r>
            <a:endParaRPr lang="en-US" sz="2000" b="1" i="1" u="none" strike="noStrike" baseline="0" dirty="0">
              <a:solidFill>
                <a:srgbClr val="000000"/>
              </a:solidFill>
              <a:latin typeface="+mj-lt"/>
            </a:endParaRPr>
          </a:p>
          <a:p>
            <a:pPr marL="457200" lvl="1" indent="0">
              <a:buNone/>
            </a:pPr>
            <a:r>
              <a:rPr lang="en-US" sz="2000" b="0" i="0" u="none" strike="noStrike" baseline="0" dirty="0">
                <a:solidFill>
                  <a:srgbClr val="000000"/>
                </a:solidFill>
                <a:latin typeface="+mj-lt"/>
              </a:rPr>
              <a:t>Firms near a change in credit rating issue annually approximately 1.0% less net debt relative to net equity as a percentage of total assets than firms not near a change in rating.  This is considered as support for CR-CS.</a:t>
            </a: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dirty="0"/>
          </a:p>
        </p:txBody>
      </p:sp>
    </p:spTree>
    <p:extLst>
      <p:ext uri="{BB962C8B-B14F-4D97-AF65-F5344CB8AC3E}">
        <p14:creationId xmlns:p14="http://schemas.microsoft.com/office/powerpoint/2010/main" val="386995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fontScale="92500" lnSpcReduction="10000"/>
          </a:bodyPr>
          <a:lstStyle/>
          <a:p>
            <a:pPr marL="0" indent="0">
              <a:buNone/>
            </a:pPr>
            <a:r>
              <a:rPr lang="en-US" sz="2200" b="1" dirty="0">
                <a:latin typeface="+mj-lt"/>
              </a:rPr>
              <a:t>Credit Rating Changes and Debt Structure – we challenge </a:t>
            </a:r>
            <a:r>
              <a:rPr lang="en-US" sz="2200" b="1" dirty="0" err="1">
                <a:latin typeface="+mj-lt"/>
              </a:rPr>
              <a:t>Kisgen’s</a:t>
            </a:r>
            <a:r>
              <a:rPr lang="en-US" sz="2200" b="1" dirty="0">
                <a:latin typeface="+mj-lt"/>
              </a:rPr>
              <a:t> results based on methodology concerns in four differing ways:</a:t>
            </a:r>
          </a:p>
          <a:p>
            <a:pPr marL="0" indent="0">
              <a:buNone/>
            </a:pPr>
            <a:endParaRPr lang="en-US" sz="2200" b="1" dirty="0">
              <a:latin typeface="+mj-lt"/>
            </a:endParaRPr>
          </a:p>
          <a:p>
            <a:pPr>
              <a:buAutoNum type="arabicParen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Rather than focusing on how prior credit rating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levels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are associated with subsequent capital structure adjustments, we investigate how these adjustments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lead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to beneficial rating (and cost of capital)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changes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buAutoNum type="arabicParen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We focus on debt structure changes before rating changes using quarterly data to reduce noise and eliminate the possibility of results reflecting the resolution of uncertainty involved with the rating change decision rather than any attempt to influence this decision.  </a:t>
            </a:r>
          </a:p>
          <a:p>
            <a:pPr>
              <a:buAutoNum type="arabicParen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hird, rather than ignore the impact of CreditWatch (CW) placements by Standard and Poor’s (S&amp;P) upon the restructuring decision, we focus on how firms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CW placements differ from those without to more deeply explore CR-CS as well as to more clearly establish the initiation of the rating change process.  </a:t>
            </a:r>
          </a:p>
          <a:p>
            <a:pPr>
              <a:buAutoNum type="arabicParen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Finally, rather than establishing that 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irms near (not near) broad rating changes are more (less) likely to experience broad rating changes the following year without regard to direction of these changes, we look at how the direction and strength of these broad rating changes serve to support (or refute) CR-CS.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sz="2000" b="1" dirty="0">
              <a:latin typeface="+mj-lt"/>
            </a:endParaRPr>
          </a:p>
          <a:p>
            <a:pPr marL="0" indent="0">
              <a:buNone/>
            </a:pPr>
            <a:endParaRPr lang="en-US" dirty="0"/>
          </a:p>
        </p:txBody>
      </p:sp>
    </p:spTree>
    <p:extLst>
      <p:ext uri="{BB962C8B-B14F-4D97-AF65-F5344CB8AC3E}">
        <p14:creationId xmlns:p14="http://schemas.microsoft.com/office/powerpoint/2010/main" val="161857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fontScale="92500" lnSpcReduction="20000"/>
          </a:bodyPr>
          <a:lstStyle/>
          <a:p>
            <a:pPr marL="0" indent="0">
              <a:buNone/>
            </a:pPr>
            <a:r>
              <a:rPr lang="en-US" sz="2400" b="1" dirty="0">
                <a:latin typeface="+mj-lt"/>
              </a:rPr>
              <a:t>Primary Hypothesis Tested</a:t>
            </a:r>
          </a:p>
          <a:p>
            <a:pPr marL="0" indent="0">
              <a:buNone/>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dirty="0" err="1">
                <a:effectLst/>
                <a:latin typeface="+mj-lt"/>
                <a:ea typeface="Times New Roman" panose="02020603050405020304" pitchFamily="18" charset="0"/>
              </a:rPr>
              <a:t>Kisgen</a:t>
            </a:r>
            <a:r>
              <a:rPr lang="en-US" sz="1800" dirty="0">
                <a:effectLst/>
                <a:latin typeface="+mj-lt"/>
                <a:ea typeface="Times New Roman" panose="02020603050405020304" pitchFamily="18" charset="0"/>
              </a:rPr>
              <a:t> claims that </a:t>
            </a:r>
            <a:r>
              <a:rPr lang="en-US" sz="1800" dirty="0">
                <a:solidFill>
                  <a:srgbClr val="000000"/>
                </a:solidFill>
                <a:effectLst/>
                <a:latin typeface="+mj-lt"/>
                <a:ea typeface="Times New Roman" panose="02020603050405020304" pitchFamily="18" charset="0"/>
              </a:rPr>
              <a:t>notch firms near a broad rating change have a greater incentive to reduce net debt levels than non-notch firms because they are more likely to succeed than non-notch firms.  </a:t>
            </a:r>
            <a:r>
              <a:rPr lang="en-US" sz="1800" b="1" i="1" dirty="0">
                <a:solidFill>
                  <a:srgbClr val="000000"/>
                </a:solidFill>
                <a:effectLst/>
                <a:latin typeface="+mj-lt"/>
                <a:ea typeface="Times New Roman" panose="02020603050405020304" pitchFamily="18" charset="0"/>
              </a:rPr>
              <a:t>If this is true, we believe that </a:t>
            </a:r>
            <a:r>
              <a:rPr lang="en-US" sz="1800" b="1" i="1" dirty="0">
                <a:solidFill>
                  <a:srgbClr val="000000"/>
                </a:solidFill>
                <a:effectLst/>
                <a:latin typeface="+mj-lt"/>
                <a:ea typeface="Times New Roman" panose="02020603050405020304" pitchFamily="18" charset="0"/>
                <a:cs typeface="Times New Roman" panose="02020603050405020304" pitchFamily="18" charset="0"/>
              </a:rPr>
              <a:t>notch firms should generally be associated with more upgrades, fewer downgrades, and greater PRE net debt reductions than non-notch firms regardless of rating status</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p>
          <a:p>
            <a:pPr>
              <a:buAutoNum type="arabicPeriod"/>
            </a:pPr>
            <a:endParaRPr lang="en-US" sz="1800" dirty="0">
              <a:effectLst/>
              <a:latin typeface="+mj-lt"/>
              <a:ea typeface="Times New Roman" panose="02020603050405020304" pitchFamily="18" charset="0"/>
              <a:cs typeface="Times New Roman" panose="02020603050405020304" pitchFamily="18" charset="0"/>
            </a:endParaRPr>
          </a:p>
          <a:p>
            <a:pPr marL="0" indent="0">
              <a:buNone/>
            </a:pPr>
            <a:r>
              <a:rPr lang="en-US" sz="2400" b="1" dirty="0">
                <a:effectLst/>
                <a:latin typeface="+mj-lt"/>
                <a:ea typeface="Times New Roman" panose="02020603050405020304" pitchFamily="18" charset="0"/>
              </a:rPr>
              <a:t>Data and Methodology</a:t>
            </a:r>
          </a:p>
          <a:p>
            <a:pPr>
              <a:buFont typeface="Wingdings" panose="05000000000000000000" pitchFamily="2" charset="2"/>
              <a:buChar char="Ø"/>
            </a:pPr>
            <a:r>
              <a:rPr lang="en-US" sz="1800" dirty="0">
                <a:effectLst/>
                <a:latin typeface="+mj-lt"/>
                <a:ea typeface="Times New Roman" panose="02020603050405020304" pitchFamily="18" charset="0"/>
              </a:rPr>
              <a:t>Firms have reported S&amp;P Domestic Long-Term Issuer Credit Rating from the </a:t>
            </a:r>
            <a:r>
              <a:rPr lang="en-US" sz="1800" dirty="0" err="1">
                <a:effectLst/>
                <a:latin typeface="+mj-lt"/>
                <a:ea typeface="Times New Roman" panose="02020603050405020304" pitchFamily="18" charset="0"/>
              </a:rPr>
              <a:t>Compustat</a:t>
            </a:r>
            <a:r>
              <a:rPr lang="en-US" sz="1800" dirty="0">
                <a:effectLst/>
                <a:latin typeface="+mj-lt"/>
                <a:ea typeface="Times New Roman" panose="02020603050405020304" pitchFamily="18" charset="0"/>
              </a:rPr>
              <a:t> S&amp;P Ratings database obtained from Wharton Research Data Services (WRDS) over the time frame of January, 1986, through February, 2017.</a:t>
            </a:r>
          </a:p>
          <a:p>
            <a:pPr>
              <a:buFont typeface="Wingdings" panose="05000000000000000000" pitchFamily="2" charset="2"/>
              <a:buChar char="Ø"/>
            </a:pPr>
            <a:r>
              <a:rPr lang="en-US" sz="1800" dirty="0">
                <a:latin typeface="+mj-lt"/>
                <a:ea typeface="Times New Roman" panose="02020603050405020304" pitchFamily="18" charset="0"/>
              </a:rPr>
              <a:t>W</a:t>
            </a:r>
            <a:r>
              <a:rPr lang="en-US" sz="1800" dirty="0">
                <a:effectLst/>
                <a:latin typeface="+mj-lt"/>
                <a:ea typeface="Times New Roman" panose="02020603050405020304" pitchFamily="18" charset="0"/>
              </a:rPr>
              <a:t>e include financial companies and utilities in our sample as his results are robust to the inclusion or exclusion of these firms in the analysis.  </a:t>
            </a:r>
          </a:p>
          <a:p>
            <a:pPr>
              <a:buFont typeface="Wingdings" panose="05000000000000000000" pitchFamily="2" charset="2"/>
              <a:buChar char="Ø"/>
            </a:pPr>
            <a:r>
              <a:rPr lang="en-US" sz="1800" dirty="0">
                <a:effectLst/>
                <a:latin typeface="+mj-lt"/>
                <a:ea typeface="Times New Roman" panose="02020603050405020304" pitchFamily="18" charset="0"/>
              </a:rPr>
              <a:t>CW placement data prior to long-term entity rating updates are obtained from S&amp;P’s Capital IQ database available through WRDS.</a:t>
            </a:r>
          </a:p>
          <a:p>
            <a:pPr>
              <a:buFont typeface="Wingdings" panose="05000000000000000000" pitchFamily="2" charset="2"/>
              <a:buChar char="Ø"/>
            </a:pPr>
            <a:r>
              <a:rPr lang="en-US" sz="1800" dirty="0">
                <a:effectLst/>
                <a:latin typeface="+mj-lt"/>
                <a:ea typeface="Times New Roman" panose="02020603050405020304" pitchFamily="18" charset="0"/>
              </a:rPr>
              <a:t>Looking back over the past 180 days, we identify and use the earliest possible CW placement date consistent in direction with the subsequent rating change insofar as there is no other intervening rating change.</a:t>
            </a:r>
          </a:p>
          <a:p>
            <a:pPr>
              <a:buFont typeface="Wingdings" panose="05000000000000000000" pitchFamily="2" charset="2"/>
              <a:buChar char="Ø"/>
            </a:pPr>
            <a:r>
              <a:rPr lang="en-US" sz="1800" dirty="0">
                <a:effectLst/>
                <a:latin typeface="+mj-lt"/>
                <a:ea typeface="Times New Roman" panose="02020603050405020304" pitchFamily="18" charset="0"/>
              </a:rPr>
              <a:t>We report regression and logistic results using quarterly data from 1986 through to 2017 in focusing on capital structure adjustments of firms over the two years before (PRE) and after (POST) rating changes.</a:t>
            </a:r>
          </a:p>
          <a:p>
            <a:pPr marL="0" indent="0">
              <a:buNone/>
            </a:pPr>
            <a:endParaRPr lang="en-US" sz="1800" dirty="0">
              <a:latin typeface="+mj-l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5218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fontScale="85000" lnSpcReduction="10000"/>
          </a:bodyPr>
          <a:lstStyle/>
          <a:p>
            <a:pPr marL="0" indent="0">
              <a:buNone/>
            </a:pPr>
            <a:r>
              <a:rPr lang="en-US" sz="2200" b="1" dirty="0">
                <a:latin typeface="+mj-lt"/>
                <a:ea typeface="Times New Roman" panose="02020603050405020304" pitchFamily="18" charset="0"/>
              </a:rPr>
              <a:t>Primary Debt Variables Used:</a:t>
            </a:r>
          </a:p>
          <a:p>
            <a:pPr marL="0" marR="0">
              <a:lnSpc>
                <a:spcPct val="115000"/>
              </a:lnSpc>
              <a:spcBef>
                <a:spcPts val="0"/>
              </a:spcBef>
              <a:spcAft>
                <a:spcPts val="0"/>
              </a:spcAft>
            </a:pPr>
            <a:r>
              <a:rPr lang="en-US" sz="1800" i="1" dirty="0" err="1">
                <a:effectLst/>
                <a:ea typeface="Times New Roman" panose="02020603050405020304" pitchFamily="18" charset="0"/>
                <a:cs typeface="Times New Roman" panose="02020603050405020304" pitchFamily="18" charset="0"/>
              </a:rPr>
              <a:t>TA</a:t>
            </a:r>
            <a:r>
              <a:rPr lang="en-US" sz="1800" i="1" baseline="-25000" dirty="0" err="1">
                <a:effectLst/>
                <a:ea typeface="Times New Roman" panose="02020603050405020304" pitchFamily="18" charset="0"/>
                <a:cs typeface="Times New Roman" panose="02020603050405020304" pitchFamily="18" charset="0"/>
              </a:rPr>
              <a:t>it</a:t>
            </a:r>
            <a:r>
              <a:rPr lang="en-US" sz="1800" dirty="0">
                <a:effectLst/>
                <a:ea typeface="Times New Roman" panose="02020603050405020304" pitchFamily="18" charset="0"/>
                <a:cs typeface="Times New Roman" panose="02020603050405020304" pitchFamily="18" charset="0"/>
              </a:rPr>
              <a:t> = quarterly total assets for firm </a:t>
            </a:r>
            <a:r>
              <a:rPr lang="en-US" sz="1800" i="1" dirty="0">
                <a:effectLst/>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 at quarter </a:t>
            </a:r>
            <a:r>
              <a:rPr lang="en-US" sz="1800" i="1" dirty="0">
                <a:effectLst/>
                <a:ea typeface="Times New Roman" panose="02020603050405020304" pitchFamily="18" charset="0"/>
                <a:cs typeface="Times New Roman" panose="02020603050405020304" pitchFamily="18" charset="0"/>
              </a:rPr>
              <a:t>t</a:t>
            </a: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Compustat</a:t>
            </a:r>
            <a:r>
              <a:rPr lang="en-US" sz="1800" dirty="0">
                <a:effectLst/>
                <a:ea typeface="Times New Roman" panose="02020603050405020304" pitchFamily="18" charset="0"/>
                <a:cs typeface="Times New Roman" panose="02020603050405020304" pitchFamily="18" charset="0"/>
              </a:rPr>
              <a:t> variable ATQ).</a:t>
            </a:r>
          </a:p>
          <a:p>
            <a:pPr marL="0" marR="0">
              <a:lnSpc>
                <a:spcPct val="115000"/>
              </a:lnSpc>
              <a:spcBef>
                <a:spcPts val="0"/>
              </a:spcBef>
              <a:spcAft>
                <a:spcPts val="0"/>
              </a:spcAft>
            </a:pPr>
            <a:r>
              <a:rPr lang="en-US" sz="1800" i="1" dirty="0" err="1">
                <a:effectLst/>
                <a:ea typeface="Times New Roman" panose="02020603050405020304" pitchFamily="18" charset="0"/>
                <a:cs typeface="Times New Roman" panose="02020603050405020304" pitchFamily="18" charset="0"/>
              </a:rPr>
              <a:t>LTD</a:t>
            </a:r>
            <a:r>
              <a:rPr lang="en-US" sz="1800" i="1" baseline="-25000" dirty="0" err="1">
                <a:effectLst/>
                <a:ea typeface="Times New Roman" panose="02020603050405020304" pitchFamily="18" charset="0"/>
                <a:cs typeface="Times New Roman" panose="02020603050405020304" pitchFamily="18" charset="0"/>
              </a:rPr>
              <a:t>it</a:t>
            </a:r>
            <a:r>
              <a:rPr lang="en-US" sz="1800" dirty="0">
                <a:effectLst/>
                <a:ea typeface="Times New Roman" panose="02020603050405020304" pitchFamily="18" charset="0"/>
                <a:cs typeface="Times New Roman" panose="02020603050405020304" pitchFamily="18" charset="0"/>
              </a:rPr>
              <a:t> 	= quarterly long-term debt firm i at quarter </a:t>
            </a:r>
            <a:r>
              <a:rPr lang="en-US" sz="1800" i="1" dirty="0">
                <a:effectLst/>
                <a:ea typeface="Times New Roman" panose="02020603050405020304" pitchFamily="18" charset="0"/>
                <a:cs typeface="Times New Roman" panose="02020603050405020304" pitchFamily="18" charset="0"/>
              </a:rPr>
              <a:t>t</a:t>
            </a: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Compustat</a:t>
            </a:r>
            <a:r>
              <a:rPr lang="en-US" sz="1800" dirty="0">
                <a:effectLst/>
                <a:ea typeface="Times New Roman" panose="02020603050405020304" pitchFamily="18" charset="0"/>
                <a:cs typeface="Times New Roman" panose="02020603050405020304" pitchFamily="18" charset="0"/>
              </a:rPr>
              <a:t> variable DLTTQ).</a:t>
            </a:r>
          </a:p>
          <a:p>
            <a:pPr marL="0" marR="0">
              <a:lnSpc>
                <a:spcPct val="115000"/>
              </a:lnSpc>
              <a:spcBef>
                <a:spcPts val="0"/>
              </a:spcBef>
              <a:spcAft>
                <a:spcPts val="0"/>
              </a:spcAft>
            </a:pPr>
            <a:r>
              <a:rPr lang="en-US" sz="1800" i="1" dirty="0" err="1">
                <a:effectLst/>
                <a:ea typeface="Times New Roman" panose="02020603050405020304" pitchFamily="18" charset="0"/>
                <a:cs typeface="Times New Roman" panose="02020603050405020304" pitchFamily="18" charset="0"/>
              </a:rPr>
              <a:t>TD</a:t>
            </a:r>
            <a:r>
              <a:rPr lang="en-US" sz="1800" i="1" baseline="-25000" dirty="0" err="1">
                <a:effectLst/>
                <a:ea typeface="Times New Roman" panose="02020603050405020304" pitchFamily="18" charset="0"/>
                <a:cs typeface="Times New Roman" panose="02020603050405020304" pitchFamily="18" charset="0"/>
              </a:rPr>
              <a:t>it</a:t>
            </a:r>
            <a:r>
              <a:rPr lang="en-US" sz="1800" i="1"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 quarterly total debt firm </a:t>
            </a:r>
            <a:r>
              <a:rPr lang="en-US" sz="1800" i="1" dirty="0">
                <a:effectLst/>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 at quarter </a:t>
            </a:r>
            <a:r>
              <a:rPr lang="en-US" sz="1800" i="1" dirty="0">
                <a:effectLst/>
                <a:ea typeface="Times New Roman" panose="02020603050405020304" pitchFamily="18" charset="0"/>
                <a:cs typeface="Times New Roman" panose="02020603050405020304" pitchFamily="18" charset="0"/>
              </a:rPr>
              <a:t>t</a:t>
            </a: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Compustat</a:t>
            </a:r>
            <a:r>
              <a:rPr lang="en-US" sz="1800" dirty="0">
                <a:effectLst/>
                <a:ea typeface="Times New Roman" panose="02020603050405020304" pitchFamily="18" charset="0"/>
                <a:cs typeface="Times New Roman" panose="02020603050405020304" pitchFamily="18" charset="0"/>
              </a:rPr>
              <a:t> variable LTQ).</a:t>
            </a:r>
          </a:p>
          <a:p>
            <a:pPr marL="0" marR="0">
              <a:lnSpc>
                <a:spcPct val="115000"/>
              </a:lnSpc>
              <a:spcBef>
                <a:spcPts val="0"/>
              </a:spcBef>
              <a:spcAft>
                <a:spcPts val="0"/>
              </a:spcAft>
            </a:pPr>
            <a:r>
              <a:rPr lang="en-US" sz="1800" i="1" dirty="0" err="1">
                <a:effectLst/>
                <a:ea typeface="Times New Roman" panose="02020603050405020304" pitchFamily="18" charset="0"/>
                <a:cs typeface="Times New Roman" panose="02020603050405020304" pitchFamily="18" charset="0"/>
              </a:rPr>
              <a:t>ΔTA</a:t>
            </a:r>
            <a:r>
              <a:rPr lang="en-US" sz="1800" i="1" baseline="-25000" dirty="0" err="1">
                <a:effectLst/>
                <a:ea typeface="Times New Roman" panose="02020603050405020304" pitchFamily="18" charset="0"/>
                <a:cs typeface="Times New Roman" panose="02020603050405020304" pitchFamily="18" charset="0"/>
              </a:rPr>
              <a:t>it</a:t>
            </a:r>
            <a:r>
              <a:rPr lang="en-US" sz="1800" i="1"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 change in total assets for the firm from quarter </a:t>
            </a:r>
            <a:r>
              <a:rPr lang="en-US" sz="1800" i="1" dirty="0">
                <a:effectLst/>
                <a:ea typeface="Times New Roman" panose="02020603050405020304" pitchFamily="18" charset="0"/>
                <a:cs typeface="Times New Roman" panose="02020603050405020304" pitchFamily="18" charset="0"/>
              </a:rPr>
              <a:t>t-1</a:t>
            </a:r>
            <a:r>
              <a:rPr lang="en-US" sz="1800" dirty="0">
                <a:effectLst/>
                <a:ea typeface="Times New Roman" panose="02020603050405020304" pitchFamily="18" charset="0"/>
                <a:cs typeface="Times New Roman" panose="02020603050405020304" pitchFamily="18" charset="0"/>
              </a:rPr>
              <a:t> to quarter </a:t>
            </a:r>
            <a:r>
              <a:rPr lang="en-US" sz="1800" i="1" dirty="0">
                <a:effectLst/>
                <a:ea typeface="Times New Roman" panose="02020603050405020304" pitchFamily="18" charset="0"/>
                <a:cs typeface="Times New Roman" panose="02020603050405020304" pitchFamily="18" charset="0"/>
              </a:rPr>
              <a:t>t</a:t>
            </a:r>
            <a:r>
              <a:rPr lang="en-US" sz="1800" dirty="0">
                <a:effectLst/>
                <a:ea typeface="Times New Roman" panose="02020603050405020304" pitchFamily="18" charset="0"/>
                <a:cs typeface="Times New Roman" panose="02020603050405020304" pitchFamily="18" charset="0"/>
              </a:rPr>
              <a:t>.</a:t>
            </a:r>
          </a:p>
          <a:p>
            <a:pPr marR="0">
              <a:lnSpc>
                <a:spcPct val="115000"/>
              </a:lnSpc>
              <a:spcBef>
                <a:spcPts val="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NetDiss</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ΔTD</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ΔTA</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ΔTD</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a:t>
            </a:r>
            <a:r>
              <a:rPr lang="en-US" sz="1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ΔTD</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ΔTE</a:t>
            </a:r>
            <a:r>
              <a:rPr lang="en-US" sz="1800" i="1" baseline="-25000" dirty="0" err="1">
                <a:effectLst/>
                <a:latin typeface="Times New Roman Italic" panose="02020503050405090304" pitchFamily="18" charset="0"/>
                <a:ea typeface="Times New Roman" panose="02020603050405020304" pitchFamily="18" charset="0"/>
                <a:cs typeface="Times New Roman" panose="02020603050405020304" pitchFamily="18" charset="0"/>
              </a:rPr>
              <a:t>EA</a:t>
            </a:r>
            <a:r>
              <a:rPr lang="en-US"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a:t>
            </a:r>
            <a:r>
              <a:rPr lang="en-US" sz="1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i="1" baseline="-250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 represents retained </a:t>
            </a:r>
          </a:p>
          <a:p>
            <a:pPr marL="0" marR="0" indent="0">
              <a:lnSpc>
                <a:spcPct val="115000"/>
              </a:lnSpc>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earnings and is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Compustat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variable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REQ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2200" b="1" dirty="0"/>
              <a:t>Dummy Variables Used:</a:t>
            </a:r>
          </a:p>
          <a:p>
            <a:pPr marL="0" marR="0">
              <a:lnSpc>
                <a:spcPct val="115000"/>
              </a:lnSpc>
              <a:spcBef>
                <a:spcPts val="0"/>
              </a:spcBef>
              <a:spcAft>
                <a:spcPts val="0"/>
              </a:spcAft>
            </a:pPr>
            <a:r>
              <a:rPr lang="en-US" sz="1800" i="1" dirty="0" err="1">
                <a:effectLst/>
                <a:ea typeface="Times New Roman" panose="02020603050405020304" pitchFamily="18" charset="0"/>
                <a:cs typeface="Times New Roman" panose="02020603050405020304" pitchFamily="18" charset="0"/>
              </a:rPr>
              <a:t>CRp</a:t>
            </a:r>
            <a:r>
              <a:rPr lang="en-US" sz="1800" dirty="0">
                <a:effectLst/>
                <a:ea typeface="Times New Roman" panose="02020603050405020304" pitchFamily="18" charset="0"/>
                <a:cs typeface="Times New Roman" panose="02020603050405020304" pitchFamily="18" charset="0"/>
              </a:rPr>
              <a:t>	= dummy variable equal to 1 for firms that have a “+” notch credit rating at    </a:t>
            </a:r>
          </a:p>
          <a:p>
            <a:pPr marL="0" marR="0" indent="0">
              <a:lnSpc>
                <a:spcPct val="115000"/>
              </a:lnSpc>
              <a:spcBef>
                <a:spcPts val="0"/>
              </a:spcBef>
              <a:spcAft>
                <a:spcPts val="0"/>
              </a:spcAft>
              <a:buNone/>
            </a:pPr>
            <a:r>
              <a:rPr lang="en-US" sz="1800"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the beginning of the quarter.</a:t>
            </a:r>
          </a:p>
          <a:p>
            <a:pPr marR="0">
              <a:lnSpc>
                <a:spcPct val="115000"/>
              </a:lnSpc>
              <a:spcBef>
                <a:spcPts val="0"/>
              </a:spcBef>
              <a:spcAft>
                <a:spcPts val="0"/>
              </a:spcAft>
            </a:pPr>
            <a:r>
              <a:rPr lang="en-US" sz="1800" i="1" dirty="0" err="1">
                <a:effectLst/>
                <a:ea typeface="Times New Roman" panose="02020603050405020304" pitchFamily="18" charset="0"/>
                <a:cs typeface="Times New Roman" panose="02020603050405020304" pitchFamily="18" charset="0"/>
              </a:rPr>
              <a:t>CRm</a:t>
            </a:r>
            <a:r>
              <a:rPr lang="en-US" sz="1800" dirty="0">
                <a:effectLst/>
                <a:ea typeface="Times New Roman" panose="02020603050405020304" pitchFamily="18" charset="0"/>
                <a:cs typeface="Times New Roman" panose="02020603050405020304" pitchFamily="18" charset="0"/>
              </a:rPr>
              <a:t>	= dummy variable equal to 1 for firms that have a “-” notch credit rating at         </a:t>
            </a:r>
          </a:p>
          <a:p>
            <a:pPr marL="0" marR="0" indent="0">
              <a:lnSpc>
                <a:spcPct val="115000"/>
              </a:lnSpc>
              <a:spcBef>
                <a:spcPts val="0"/>
              </a:spcBef>
              <a:spcAft>
                <a:spcPts val="0"/>
              </a:spcAft>
              <a:buNone/>
            </a:pPr>
            <a:r>
              <a:rPr lang="en-US" sz="1800"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the beginning of the quarter.</a:t>
            </a:r>
          </a:p>
          <a:p>
            <a:pPr marL="0" marR="0" indent="0">
              <a:lnSpc>
                <a:spcPct val="115000"/>
              </a:lnSpc>
              <a:spcBef>
                <a:spcPts val="0"/>
              </a:spcBef>
              <a:spcAft>
                <a:spcPts val="0"/>
              </a:spcAft>
              <a:buNone/>
            </a:pPr>
            <a:r>
              <a:rPr lang="en-US" sz="2200" b="1" dirty="0">
                <a:ea typeface="Times New Roman" panose="02020603050405020304" pitchFamily="18" charset="0"/>
                <a:cs typeface="Times New Roman" panose="02020603050405020304" pitchFamily="18" charset="0"/>
              </a:rPr>
              <a:t>Control Variables used:</a:t>
            </a:r>
          </a:p>
          <a:p>
            <a:pPr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LEV</a:t>
            </a:r>
            <a:r>
              <a:rPr lang="en-US" sz="1800" i="1" baseline="-25000" dirty="0">
                <a:effectLst/>
                <a:latin typeface="Times New Roman Italic" panose="0202050305040509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control variable for leverage: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TD</a:t>
            </a:r>
            <a:r>
              <a:rPr lang="en-US" sz="1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a:t>
            </a:r>
            <a:r>
              <a:rPr lang="en-US" sz="1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PROF</a:t>
            </a:r>
            <a:r>
              <a:rPr lang="en-US" sz="1800" i="1" baseline="-25000" dirty="0">
                <a:effectLst/>
                <a:latin typeface="Times New Roman Italic" panose="0202050305040509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control variable for profitability: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EBITDA</a:t>
            </a:r>
            <a:r>
              <a:rPr lang="en-US" sz="1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a:t>
            </a:r>
            <a:r>
              <a:rPr lang="en-US" sz="1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EBITDA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calculated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36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from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Compustat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variables in the following manner to reflect sales less cost </a:t>
            </a:r>
          </a:p>
          <a:p>
            <a:pPr marL="594360" marR="0" indent="0">
              <a:lnSpc>
                <a:spcPct val="115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of goods sold less selling, general, and administrative expenses: </a:t>
            </a:r>
          </a:p>
          <a:p>
            <a:pPr marL="59436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SALEQ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COGSQ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XSGAQ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SIZE</a:t>
            </a:r>
            <a:r>
              <a:rPr lang="en-US" sz="1800" i="1" baseline="-25000" dirty="0">
                <a:effectLst/>
                <a:latin typeface="Times New Roman Italic" panose="0202050305040509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control variable for size: ln(Sales</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i,t-1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Compustat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variable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SALEQ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ΔSP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change in rating for firm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from quarter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t-1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quarter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where rating “AAA”=1, </a:t>
            </a:r>
          </a:p>
          <a:p>
            <a:pPr marL="0" marR="0" indent="0">
              <a:lnSpc>
                <a:spcPct val="115000"/>
              </a:lnSpc>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“AA+”=2, “AA=3,….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2200" b="1" dirty="0">
              <a:effectLst/>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5470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1"/>
            <a:ext cx="8968740" cy="5334000"/>
          </a:xfrm>
        </p:spPr>
        <p:txBody>
          <a:bodyPr>
            <a:normAutofit/>
          </a:bodyPr>
          <a:lstStyle/>
          <a:p>
            <a:pPr marL="0" indent="0">
              <a:buNone/>
            </a:pPr>
            <a:endParaRPr lang="en-US" sz="2200" b="1" dirty="0">
              <a:latin typeface="+mj-lt"/>
              <a:ea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2200" b="1" dirty="0">
              <a:effectLst/>
              <a:ea typeface="Times New Roman" panose="02020603050405020304" pitchFamily="18" charset="0"/>
              <a:cs typeface="Times New Roman" panose="02020603050405020304" pitchFamily="18" charset="0"/>
            </a:endParaRPr>
          </a:p>
          <a:p>
            <a:pPr marL="0" indent="0">
              <a:buNone/>
            </a:pPr>
            <a:endParaRPr lang="en-US" dirty="0"/>
          </a:p>
        </p:txBody>
      </p:sp>
      <p:sp>
        <p:nvSpPr>
          <p:cNvPr id="2" name="Rectangle 2">
            <a:extLst>
              <a:ext uri="{FF2B5EF4-FFF2-40B4-BE49-F238E27FC236}">
                <a16:creationId xmlns:a16="http://schemas.microsoft.com/office/drawing/2014/main" id="{5140DBFB-E68D-440D-8B2D-B25E8DFC3F36}"/>
              </a:ext>
            </a:extLst>
          </p:cNvPr>
          <p:cNvSpPr>
            <a:spLocks noChangeArrowheads="1"/>
          </p:cNvSpPr>
          <p:nvPr/>
        </p:nvSpPr>
        <p:spPr bwMode="auto">
          <a:xfrm>
            <a:off x="114300" y="14478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927A283B-6792-47D3-A23A-6907581BE093}"/>
              </a:ext>
            </a:extLst>
          </p:cNvPr>
          <p:cNvGraphicFramePr>
            <a:graphicFrameLocks noChangeAspect="1"/>
          </p:cNvGraphicFramePr>
          <p:nvPr>
            <p:extLst>
              <p:ext uri="{D42A27DB-BD31-4B8C-83A1-F6EECF244321}">
                <p14:modId xmlns:p14="http://schemas.microsoft.com/office/powerpoint/2010/main" val="2857782686"/>
              </p:ext>
            </p:extLst>
          </p:nvPr>
        </p:nvGraphicFramePr>
        <p:xfrm>
          <a:off x="22225" y="533400"/>
          <a:ext cx="8894763" cy="5562600"/>
        </p:xfrm>
        <a:graphic>
          <a:graphicData uri="http://schemas.openxmlformats.org/presentationml/2006/ole">
            <mc:AlternateContent xmlns:mc="http://schemas.openxmlformats.org/markup-compatibility/2006">
              <mc:Choice xmlns:v="urn:schemas-microsoft-com:vml" Requires="v">
                <p:oleObj name="Worksheet" r:id="rId2" imgW="8553576" imgH="5854580" progId="Excel.Sheet.12">
                  <p:embed/>
                </p:oleObj>
              </mc:Choice>
              <mc:Fallback>
                <p:oleObj name="Worksheet" r:id="rId2" imgW="8553576" imgH="5854580"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533400"/>
                        <a:ext cx="8894763" cy="5562600"/>
                      </a:xfrm>
                      <a:prstGeom prst="rect">
                        <a:avLst/>
                      </a:prstGeom>
                      <a:noFill/>
                    </p:spPr>
                  </p:pic>
                </p:oleObj>
              </mc:Fallback>
            </mc:AlternateContent>
          </a:graphicData>
        </a:graphic>
      </p:graphicFrame>
    </p:spTree>
    <p:extLst>
      <p:ext uri="{BB962C8B-B14F-4D97-AF65-F5344CB8AC3E}">
        <p14:creationId xmlns:p14="http://schemas.microsoft.com/office/powerpoint/2010/main" val="230036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52400" y="685800"/>
            <a:ext cx="8229600" cy="5440363"/>
          </a:xfrm>
        </p:spPr>
        <p:txBody>
          <a:bodyPr>
            <a:normAutofit/>
          </a:bodyPr>
          <a:lstStyle/>
          <a:p>
            <a:pPr marL="0" indent="0">
              <a:buNone/>
            </a:pPr>
            <a:r>
              <a:rPr lang="en-US" sz="2200" b="1" dirty="0">
                <a:latin typeface="+mj-lt"/>
                <a:ea typeface="Times New Roman" panose="02020603050405020304" pitchFamily="18" charset="0"/>
              </a:rPr>
              <a:t>Results of Table 1:</a:t>
            </a:r>
          </a:p>
          <a:p>
            <a:r>
              <a:rPr lang="en-US" sz="1800" dirty="0">
                <a:effectLst/>
                <a:latin typeface="Times New Roman" panose="02020603050405020304" pitchFamily="18" charset="0"/>
                <a:ea typeface="Times New Roman" panose="02020603050405020304" pitchFamily="18" charset="0"/>
              </a:rPr>
              <a:t>most grade changes extend from the BBB through B ratings categories</a:t>
            </a:r>
          </a:p>
          <a:p>
            <a:r>
              <a:rPr lang="en-US" sz="1800" dirty="0">
                <a:effectLst/>
                <a:latin typeface="Times New Roman" panose="02020603050405020304" pitchFamily="18" charset="0"/>
                <a:ea typeface="Times New Roman" panose="02020603050405020304" pitchFamily="18" charset="0"/>
              </a:rPr>
              <a:t>Overall, UP/DOWN = 3,301/3,904 = . 8455 = 1/1.18</a:t>
            </a:r>
          </a:p>
          <a:p>
            <a:r>
              <a:rPr lang="en-US" sz="1800" dirty="0">
                <a:latin typeface="Times New Roman" panose="02020603050405020304" pitchFamily="18" charset="0"/>
                <a:ea typeface="Times New Roman" panose="02020603050405020304" pitchFamily="18" charset="0"/>
              </a:rPr>
              <a:t>Inverted “U” pattern is revealed</a:t>
            </a:r>
          </a:p>
          <a:p>
            <a:r>
              <a:rPr lang="en-US" sz="1800" dirty="0">
                <a:latin typeface="Times New Roman" panose="02020603050405020304" pitchFamily="18" charset="0"/>
                <a:ea typeface="Times New Roman" panose="02020603050405020304" pitchFamily="18" charset="0"/>
              </a:rPr>
              <a:t> U</a:t>
            </a:r>
            <a:r>
              <a:rPr lang="en-US" sz="1800" dirty="0">
                <a:effectLst/>
                <a:latin typeface="Times New Roman" panose="02020603050405020304" pitchFamily="18" charset="0"/>
                <a:ea typeface="Times New Roman" panose="02020603050405020304" pitchFamily="18" charset="0"/>
              </a:rPr>
              <a:t>pgrades &gt; downgrades for BBB, BBB-, BB+, BB, and BB-</a:t>
            </a:r>
          </a:p>
          <a:p>
            <a:r>
              <a:rPr lang="en-US" sz="1800" dirty="0">
                <a:effectLst/>
                <a:latin typeface="Times New Roman" panose="02020603050405020304" pitchFamily="18" charset="0"/>
                <a:ea typeface="Times New Roman" panose="02020603050405020304" pitchFamily="18" charset="0"/>
              </a:rPr>
              <a:t>UP/DOWN for “+,” non-notch, and “-,” categories for firms without CW announcements is .7943, .8268, and .8854, respectively (no significant difference)</a:t>
            </a:r>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2200" b="1" dirty="0">
              <a:effectLst/>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3947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ADF2F-B6D4-4DF7-9A4A-D69924469BD6}"/>
              </a:ext>
            </a:extLst>
          </p:cNvPr>
          <p:cNvSpPr>
            <a:spLocks noGrp="1"/>
          </p:cNvSpPr>
          <p:nvPr>
            <p:ph idx="1"/>
          </p:nvPr>
        </p:nvSpPr>
        <p:spPr>
          <a:xfrm>
            <a:off x="175259" y="1143002"/>
            <a:ext cx="7517029" cy="4958854"/>
          </a:xfrm>
        </p:spPr>
        <p:txBody>
          <a:bodyPr>
            <a:normAutofit/>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2200" b="1" dirty="0">
              <a:effectLst/>
              <a:ea typeface="Times New Roman" panose="02020603050405020304" pitchFamily="18" charset="0"/>
              <a:cs typeface="Times New Roman" panose="02020603050405020304" pitchFamily="18" charset="0"/>
            </a:endParaRPr>
          </a:p>
          <a:p>
            <a:pPr marL="0" indent="0">
              <a:buNone/>
            </a:pPr>
            <a:endParaRPr lang="en-US" dirty="0"/>
          </a:p>
        </p:txBody>
      </p:sp>
      <p:sp>
        <p:nvSpPr>
          <p:cNvPr id="2" name="Rectangle 2">
            <a:extLst>
              <a:ext uri="{FF2B5EF4-FFF2-40B4-BE49-F238E27FC236}">
                <a16:creationId xmlns:a16="http://schemas.microsoft.com/office/drawing/2014/main" id="{27881559-4871-4699-84B1-FB6BC99EC7CF}"/>
              </a:ext>
            </a:extLst>
          </p:cNvPr>
          <p:cNvSpPr>
            <a:spLocks noChangeArrowheads="1"/>
          </p:cNvSpPr>
          <p:nvPr/>
        </p:nvSpPr>
        <p:spPr bwMode="auto">
          <a:xfrm>
            <a:off x="22860" y="457199"/>
            <a:ext cx="83522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C15E5DDF-6539-4A0B-89AB-9DBF28ACADD5}"/>
              </a:ext>
            </a:extLst>
          </p:cNvPr>
          <p:cNvGraphicFramePr>
            <a:graphicFrameLocks noChangeAspect="1"/>
          </p:cNvGraphicFramePr>
          <p:nvPr>
            <p:extLst>
              <p:ext uri="{D42A27DB-BD31-4B8C-83A1-F6EECF244321}">
                <p14:modId xmlns:p14="http://schemas.microsoft.com/office/powerpoint/2010/main" val="761128650"/>
              </p:ext>
            </p:extLst>
          </p:nvPr>
        </p:nvGraphicFramePr>
        <p:xfrm>
          <a:off x="22860" y="457200"/>
          <a:ext cx="8550782" cy="5715000"/>
        </p:xfrm>
        <a:graphic>
          <a:graphicData uri="http://schemas.openxmlformats.org/presentationml/2006/ole">
            <mc:AlternateContent xmlns:mc="http://schemas.openxmlformats.org/markup-compatibility/2006">
              <mc:Choice xmlns:v="urn:schemas-microsoft-com:vml" Requires="v">
                <p:oleObj name="Worksheet" r:id="rId2" imgW="8553576" imgH="5854580" progId="Excel.Sheet.12">
                  <p:embed/>
                </p:oleObj>
              </mc:Choice>
              <mc:Fallback>
                <p:oleObj name="Worksheet" r:id="rId2" imgW="8553576" imgH="5854580"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457200"/>
                        <a:ext cx="8550782" cy="5715000"/>
                      </a:xfrm>
                      <a:prstGeom prst="rect">
                        <a:avLst/>
                      </a:prstGeom>
                      <a:noFill/>
                    </p:spPr>
                  </p:pic>
                </p:oleObj>
              </mc:Fallback>
            </mc:AlternateContent>
          </a:graphicData>
        </a:graphic>
      </p:graphicFrame>
    </p:spTree>
    <p:extLst>
      <p:ext uri="{BB962C8B-B14F-4D97-AF65-F5344CB8AC3E}">
        <p14:creationId xmlns:p14="http://schemas.microsoft.com/office/powerpoint/2010/main" val="3426461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79&quot;&gt;&lt;object type=&quot;3&quot; unique_id=&quot;10180&quot;&gt;&lt;property id=&quot;20148&quot; value=&quot;5&quot;/&gt;&lt;property id=&quot;20300&quot; value=&quot;Slide 1 - &amp;quot;10/21/2015&amp;quot;&quot;/&gt;&lt;property id=&quot;20307&quot; value=&quot;257&quot;/&gt;&lt;/object&gt;&lt;object type=&quot;3&quot; unique_id=&quot;11357&quot;&gt;&lt;property id=&quot;20148&quot; value=&quot;5&quot;/&gt;&lt;property id=&quot;20300&quot; value=&quot;Slide 2 - &amp;quot;Assurance of Learning Goals&amp;quot;&quot;/&gt;&lt;property id=&quot;20307&quot; value=&quot;553&quot;/&gt;&lt;/object&gt;&lt;object type=&quot;3&quot; unique_id=&quot;11358&quot;&gt;&lt;property id=&quot;20148&quot; value=&quot;5&quot;/&gt;&lt;property id=&quot;20300&quot; value=&quot;Slide 5 - &amp;quot;Demographic Data&amp;quot;&quot;/&gt;&lt;property id=&quot;20307&quot; value=&quot;554&quot;/&gt;&lt;/object&gt;&lt;object type=&quot;3&quot; unique_id=&quot;11359&quot;&gt;&lt;property id=&quot;20148&quot; value=&quot;5&quot;/&gt;&lt;property id=&quot;20300&quot; value=&quot;Slide 13 - &amp;quot;Summary&amp;quot;&quot;/&gt;&lt;property id=&quot;20307&quot; value=&quot;555&quot;/&gt;&lt;/object&gt;&lt;object type=&quot;3&quot; unique_id=&quot;11740&quot;&gt;&lt;property id=&quot;20148&quot; value=&quot;5&quot;/&gt;&lt;property id=&quot;20300&quot; value=&quot;Slide 4 - &amp;quot;Performance Highlights&amp;quot;&quot;/&gt;&lt;property id=&quot;20307&quot; value=&quot;595&quot;/&gt;&lt;/object&gt;&lt;object type=&quot;3&quot; unique_id=&quot;11741&quot;&gt;&lt;property id=&quot;20148&quot; value=&quot;5&quot;/&gt;&lt;property id=&quot;20300&quot; value=&quot;Slide 6 - &amp;quot;Performance Highlights&amp;quot;&quot;/&gt;&lt;property id=&quot;20307&quot; value=&quot;596&quot;/&gt;&lt;/object&gt;&lt;object type=&quot;3&quot; unique_id=&quot;11742&quot;&gt;&lt;property id=&quot;20148&quot; value=&quot;5&quot;/&gt;&lt;property id=&quot;20300&quot; value=&quot;Slide 7 - &amp;quot;National and Historical Comparisons&amp;quot;&quot;/&gt;&lt;property id=&quot;20307&quot; value=&quot;597&quot;/&gt;&lt;/object&gt;&lt;object type=&quot;3&quot; unique_id=&quot;11743&quot;&gt;&lt;property id=&quot;20148&quot; value=&quot;5&quot;/&gt;&lt;property id=&quot;20300&quot; value=&quot;Slide 8 - &amp;quot;Performance by Major&amp;quot;&quot;/&gt;&lt;property id=&quot;20307&quot; value=&quot;598&quot;/&gt;&lt;/object&gt;&lt;object type=&quot;3&quot; unique_id=&quot;11745&quot;&gt;&lt;property id=&quot;20148&quot; value=&quot;5&quot;/&gt;&lt;property id=&quot;20300&quot; value=&quot;Slide 9 - &amp;quot;Performance by Subject Area&amp;quot;&quot;/&gt;&lt;property id=&quot;20307&quot; value=&quot;600&quot;/&gt;&lt;/object&gt;&lt;object type=&quot;3&quot; unique_id=&quot;11746&quot;&gt;&lt;property id=&quot;20148&quot; value=&quot;5&quot;/&gt;&lt;property id=&quot;20300&quot; value=&quot;Slide 10 - &amp;quot;Overall GPA Distribution&amp;quot;&quot;/&gt;&lt;property id=&quot;20307&quot; value=&quot;601&quot;/&gt;&lt;/object&gt;&lt;object type=&quot;3&quot; unique_id=&quot;11747&quot;&gt;&lt;property id=&quot;20148&quot; value=&quot;5&quot;/&gt;&lt;property id=&quot;20300&quot; value=&quot;Slide 11 - &amp;quot;Major GPA Distribution&amp;quot;&quot;/&gt;&lt;property id=&quot;20307&quot; value=&quot;602&quot;/&gt;&lt;/object&gt;&lt;object type=&quot;3&quot; unique_id=&quot;11748&quot;&gt;&lt;property id=&quot;20148&quot; value=&quot;5&quot;/&gt;&lt;property id=&quot;20300&quot; value=&quot;Slide 12 - &amp;quot;Trend Analysis&amp;quot;&quot;/&gt;&lt;property id=&quot;20307&quot; value=&quot;603&quot;/&gt;&lt;/object&gt;&lt;object type=&quot;3&quot; unique_id=&quot;11764&quot;&gt;&lt;property id=&quot;20148&quot; value=&quot;5&quot;/&gt;&lt;property id=&quot;20300&quot; value=&quot;Slide 3 - &amp;quot;Knowledge Assessment&amp;quot;&quot;/&gt;&lt;property id=&quot;20307&quot; value=&quot;604&quot;/&gt;&lt;/object&gt;&lt;/object&gt;&lt;object type=&quot;8&quot; unique_id=&quot;10273&quot;&gt;&lt;/object&gt;&lt;/object&gt;&lt;/database&gt;"/>
  <p:tag name="SECTOMILLISECCONVERTED" val="1"/>
</p:tagLst>
</file>

<file path=ppt/theme/theme1.xml><?xml version="1.0" encoding="utf-8"?>
<a:theme xmlns:a="http://schemas.openxmlformats.org/drawingml/2006/main" name="B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S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16017</TotalTime>
  <Words>3193</Words>
  <Application>Microsoft Office PowerPoint</Application>
  <PresentationFormat>On-screen Show (4:3)</PresentationFormat>
  <Paragraphs>196</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Times New Roman</vt:lpstr>
      <vt:lpstr>Times New Roman Italic</vt:lpstr>
      <vt:lpstr>Wingdings</vt:lpstr>
      <vt:lpstr>BSU</vt:lpstr>
      <vt:lpstr>Worksheet</vt:lpstr>
      <vt:lpstr>Credit Rating Changes and Debt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Strategic Management &amp; Strategic Competitiveness</dc:title>
  <dc:creator>Marcus</dc:creator>
  <cp:lastModifiedBy>Goebel, Joseph Michael</cp:lastModifiedBy>
  <cp:revision>337</cp:revision>
  <cp:lastPrinted>2014-07-16T12:52:47Z</cp:lastPrinted>
  <dcterms:created xsi:type="dcterms:W3CDTF">2012-07-27T13:37:36Z</dcterms:created>
  <dcterms:modified xsi:type="dcterms:W3CDTF">2021-09-21T16:18:23Z</dcterms:modified>
</cp:coreProperties>
</file>