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7" r:id="rId3"/>
    <p:sldId id="258" r:id="rId4"/>
    <p:sldId id="259" r:id="rId5"/>
    <p:sldId id="261" r:id="rId6"/>
    <p:sldId id="260" r:id="rId7"/>
    <p:sldId id="262" r:id="rId8"/>
    <p:sldId id="271" r:id="rId9"/>
    <p:sldId id="272" r:id="rId10"/>
    <p:sldId id="268" r:id="rId11"/>
    <p:sldId id="263" r:id="rId12"/>
    <p:sldId id="264" r:id="rId13"/>
    <p:sldId id="269" r:id="rId14"/>
    <p:sldId id="266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BE91C7-4D30-4084-9654-8892D28A141A}">
          <p14:sldIdLst>
            <p14:sldId id="270"/>
            <p14:sldId id="257"/>
            <p14:sldId id="258"/>
            <p14:sldId id="259"/>
            <p14:sldId id="261"/>
            <p14:sldId id="260"/>
            <p14:sldId id="262"/>
            <p14:sldId id="271"/>
            <p14:sldId id="272"/>
            <p14:sldId id="268"/>
            <p14:sldId id="263"/>
            <p14:sldId id="264"/>
            <p14:sldId id="269"/>
            <p14:sldId id="266"/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6E3D6"/>
    <a:srgbClr val="D9D5C1"/>
    <a:srgbClr val="CBC6AB"/>
    <a:srgbClr val="FAB58A"/>
    <a:srgbClr val="BAE1A9"/>
    <a:srgbClr val="F99A61"/>
    <a:srgbClr val="F98D29"/>
    <a:srgbClr val="89D2E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4" autoAdjust="0"/>
    <p:restoredTop sz="88958" autoAdjust="0"/>
  </p:normalViewPr>
  <p:slideViewPr>
    <p:cSldViewPr snapToGrid="0">
      <p:cViewPr varScale="1">
        <p:scale>
          <a:sx n="96" d="100"/>
          <a:sy n="96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4FA0D-5D94-4B50-9C0B-0928C08172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FF1BA-921B-4ED6-A377-2474F44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‘Exporting this analysis’, Data for Excel is based on Criteria column arrangement</a:t>
            </a:r>
          </a:p>
          <a:p>
            <a:r>
              <a:rPr lang="en-US" dirty="0"/>
              <a:t>‘Normal Call Number’ and ‘Description’ sorted ascending – for personal use, not required for searching</a:t>
            </a:r>
          </a:p>
          <a:p>
            <a:r>
              <a:rPr lang="en-US" dirty="0"/>
              <a:t>Can use ‘=COUNTIF( )’ formula for total of number of problems recorded in ‘Inventoried Data’ workbook for </a:t>
            </a:r>
            <a:r>
              <a:rPr lang="en-US"/>
              <a:t>work statistics</a:t>
            </a:r>
            <a:endParaRPr lang="en-US" dirty="0"/>
          </a:p>
          <a:p>
            <a:r>
              <a:rPr lang="en-US" dirty="0"/>
              <a:t>Red Dot (‘no barcode found’) are tracked manually, not an option recorded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8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VBA macro ideas came from several WWW resources, coding is patchwork and could be streamlined</a:t>
            </a:r>
          </a:p>
          <a:p>
            <a:r>
              <a:rPr lang="en-US" dirty="0"/>
              <a:t>Barcode Check Error is based on local barcode prefix, used for staff who may accidentally scan ISBN or other publisher barcodes</a:t>
            </a:r>
          </a:p>
          <a:p>
            <a:r>
              <a:rPr lang="en-US" dirty="0"/>
              <a:t>Search interface Problems to Flag errors use conditional formatting in the worksheet, not VBA generated</a:t>
            </a:r>
          </a:p>
          <a:p>
            <a:r>
              <a:rPr lang="en-US" dirty="0"/>
              <a:t>Already Inventoried Error checks retrieved data from Analytics Item Recs Full Lst.xlsx for Inventoried date as well as Inventoried Items.xlsm</a:t>
            </a:r>
          </a:p>
          <a:p>
            <a:r>
              <a:rPr lang="en-US" dirty="0"/>
              <a:t>Inventoried Items Data workbook saved every time data is added from the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dot used both for item records not found and items which have lost the barcode</a:t>
            </a:r>
          </a:p>
          <a:p>
            <a:r>
              <a:rPr lang="en-US" dirty="0"/>
              <a:t>Flags are color coded and have captions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Red Dot Flags</a:t>
            </a:r>
          </a:p>
          <a:p>
            <a:r>
              <a:rPr lang="en-US" dirty="0"/>
              <a:t>    Possibly records deleted owing to Missing item, to be restored</a:t>
            </a:r>
          </a:p>
          <a:p>
            <a:r>
              <a:rPr lang="en-US" dirty="0"/>
              <a:t>    Items previously weeded in batch process to delete records but missed from physical removal</a:t>
            </a:r>
          </a:p>
          <a:p>
            <a:r>
              <a:rPr lang="en-US" dirty="0"/>
              <a:t>    Wrong barcode number entered previously or physically missing from item</a:t>
            </a:r>
          </a:p>
          <a:p>
            <a:r>
              <a:rPr lang="en-US" dirty="0"/>
              <a:t>• Recorded call number/title problems flagged</a:t>
            </a:r>
          </a:p>
          <a:p>
            <a:r>
              <a:rPr lang="en-US" dirty="0"/>
              <a:t>    Slight differences in series titles may cause flagging, perhaps a nuisance – better safe than sorry?</a:t>
            </a:r>
          </a:p>
          <a:p>
            <a:r>
              <a:rPr lang="en-US" dirty="0"/>
              <a:t>    Better choice of OCLC record now available</a:t>
            </a:r>
          </a:p>
          <a:p>
            <a:r>
              <a:rPr lang="en-US" dirty="0"/>
              <a:t>    Completely incorrect bibliographic record associated with item</a:t>
            </a:r>
          </a:p>
          <a:p>
            <a:r>
              <a:rPr lang="en-US" dirty="0"/>
              <a:t>    Spine label printed with incorrect information</a:t>
            </a:r>
          </a:p>
          <a:p>
            <a:r>
              <a:rPr lang="en-US" dirty="0"/>
              <a:t>    May not catch edition differences, work on principle that call number publication year might correlate</a:t>
            </a:r>
          </a:p>
          <a:p>
            <a:r>
              <a:rPr lang="en-US" dirty="0"/>
              <a:t>• Automatically generated problem flags</a:t>
            </a:r>
          </a:p>
          <a:p>
            <a:r>
              <a:rPr lang="en-US" dirty="0"/>
              <a:t>    Holdings collection location not updated in past</a:t>
            </a:r>
          </a:p>
          <a:p>
            <a:r>
              <a:rPr lang="en-US" dirty="0"/>
              <a:t>    Item not scanned when returned after loan</a:t>
            </a:r>
          </a:p>
          <a:p>
            <a:r>
              <a:rPr lang="en-US" dirty="0"/>
              <a:t>    Status such as Missing or Lost not updated from migration</a:t>
            </a:r>
          </a:p>
          <a:p>
            <a:r>
              <a:rPr lang="en-US" dirty="0"/>
              <a:t>    Other status may indicate types of follow-up: e.g., if materials are in transit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43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 : https://huntlibrary.erau.edu/about/facilities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as implementation of an approach</a:t>
            </a:r>
          </a:p>
          <a:p>
            <a:r>
              <a:rPr lang="en-US" dirty="0"/>
              <a:t>Does require knowledge of VBA – used Web searches for coding ideas</a:t>
            </a:r>
          </a:p>
          <a:p>
            <a:r>
              <a:rPr lang="en-US" dirty="0"/>
              <a:t>To simplify security concerns, use of an Analytics Excel workbook data file</a:t>
            </a:r>
          </a:p>
          <a:p>
            <a:r>
              <a:rPr lang="en-US" dirty="0"/>
              <a:t>80k+ active item records in source file</a:t>
            </a:r>
          </a:p>
          <a:p>
            <a:r>
              <a:rPr lang="en-US" dirty="0"/>
              <a:t>Only Location Name data used as test, potential for use of Library</a:t>
            </a:r>
          </a:p>
          <a:p>
            <a:r>
              <a:rPr lang="en-US" dirty="0"/>
              <a:t>Object of inventory is to ensure cataloging information correct as well as presence in collection</a:t>
            </a:r>
          </a:p>
          <a:p>
            <a:r>
              <a:rPr lang="en-US" dirty="0"/>
              <a:t>Individual periodical issues not barcoded, will need different approach for inventory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 VBA help/ideas readily available on Web, advantage of run-time testing</a:t>
            </a:r>
          </a:p>
          <a:p>
            <a:r>
              <a:rPr lang="en-US" dirty="0"/>
              <a:t>Use of OneDrive/other shared data sheets might allow multi-location inventory as well as simply access</a:t>
            </a:r>
          </a:p>
          <a:p>
            <a:r>
              <a:rPr lang="en-US" dirty="0"/>
              <a:t>Inventory done in the shelving area</a:t>
            </a:r>
          </a:p>
          <a:p>
            <a:r>
              <a:rPr lang="en-US" dirty="0"/>
              <a:t>Minimize need for authenticated networking access by using Analytics report</a:t>
            </a:r>
          </a:p>
          <a:p>
            <a:r>
              <a:rPr lang="en-US" dirty="0"/>
              <a:t>One day lag using Analytics</a:t>
            </a:r>
          </a:p>
          <a:p>
            <a:r>
              <a:rPr lang="en-US" dirty="0"/>
              <a:t>Manual Alma job to update item record Inventory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Inventoried </a:t>
            </a:r>
            <a:r>
              <a:rPr lang="en-US"/>
              <a:t>Items.xlsm </a:t>
            </a:r>
            <a:r>
              <a:rPr lang="en-US" dirty="0"/>
              <a:t>workbook used to record problem statistics – helpful to indicate work needed for corrections by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Default active cell near Clear Button</a:t>
            </a:r>
          </a:p>
          <a:p>
            <a:r>
              <a:rPr lang="en-US" dirty="0"/>
              <a:t>The collection location name is displayed, the location name used as basis for identifying Wrong Location</a:t>
            </a:r>
          </a:p>
          <a:p>
            <a:r>
              <a:rPr lang="en-US" dirty="0"/>
              <a:t>Last Inventoried is based on last row of Inventoried workbook</a:t>
            </a:r>
          </a:p>
          <a:p>
            <a:r>
              <a:rPr lang="en-US" dirty="0"/>
              <a:t>Stop Inventory insured Inventoried workbook is saved before closing</a:t>
            </a:r>
          </a:p>
          <a:p>
            <a:r>
              <a:rPr lang="en-US" dirty="0"/>
              <a:t>Stop Inventory Clears interface and saves workbook</a:t>
            </a:r>
          </a:p>
          <a:p>
            <a:r>
              <a:rPr lang="en-US" dirty="0"/>
              <a:t>Clear button returns active cell</a:t>
            </a:r>
          </a:p>
          <a:p>
            <a:r>
              <a:rPr lang="en-US" dirty="0"/>
              <a:t>Not all cells are protected, currently conditional formatting data and saved inventory data are unprotected for macro processing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separate Inventoried Items.xlsm workbook.</a:t>
            </a:r>
          </a:p>
          <a:p>
            <a:r>
              <a:rPr lang="en-US" dirty="0"/>
              <a:t>The last row with data, not necessarily the item with the next call number/shelf mark.</a:t>
            </a:r>
          </a:p>
          <a:p>
            <a:r>
              <a:rPr lang="en-US" dirty="0"/>
              <a:t>If there was an error indicated in the Call Number (yellow) or Title (orange), it will be indicated.  This is a signal to the inventory taker that data may have changed and an inventory manager should be consulted.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8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cells, and the buttons/message shapes, of the interface are protected.  Editing requires unprotecting the worksheet.</a:t>
            </a:r>
          </a:p>
          <a:p>
            <a:r>
              <a:rPr lang="en-US" dirty="0"/>
              <a:t>Any of the text can be changed.</a:t>
            </a:r>
          </a:p>
          <a:p>
            <a:r>
              <a:rPr lang="en-US" dirty="0"/>
              <a:t>To expedite development, color-coded ‘Problems to Flag’ cells use conditional formatting, requiring data – not cell references.  The data is camouflaged by using white font color.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one problem to flag can be identified for shelved items</a:t>
            </a:r>
          </a:p>
          <a:p>
            <a:r>
              <a:rPr lang="en-US" dirty="0"/>
              <a:t>When physical item Call Number/Title Page/Pieces problems are found, the tick box is checked and flag color generated</a:t>
            </a:r>
          </a:p>
          <a:p>
            <a:r>
              <a:rPr lang="en-US" dirty="0"/>
              <a:t>Even with problems, items are recorded to the Inventoried workbook for statistical purposes and batch update to Alma item records</a:t>
            </a:r>
          </a:p>
          <a:p>
            <a:r>
              <a:rPr lang="en-US" dirty="0"/>
              <a:t>When item is added to Inventoried, the screen is automatically cleared</a:t>
            </a:r>
          </a:p>
          <a:p>
            <a:r>
              <a:rPr lang="en-US" dirty="0"/>
              <a:t>From the interface there is no facility to edit records (e.g., call number error identified and entry added to Inventory but tick box not checked)</a:t>
            </a:r>
          </a:p>
          <a:p>
            <a:r>
              <a:rPr lang="en-US" dirty="0"/>
              <a:t>Data, not color coding, added to the Inventoried workbook</a:t>
            </a:r>
          </a:p>
          <a:p>
            <a:r>
              <a:rPr lang="en-US" dirty="0"/>
              <a:t>Problem flagging by color based on Conditional Formatting in worksheet, would be better generated as a VBA routine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7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orderly commenting in macros</a:t>
            </a:r>
          </a:p>
          <a:p>
            <a:r>
              <a:rPr lang="en-US" dirty="0"/>
              <a:t>Dead-end ideas commented out, left for future reference</a:t>
            </a:r>
          </a:p>
          <a:p>
            <a:r>
              <a:rPr lang="en-US" dirty="0"/>
              <a:t>Sheet2 was removed when separate Inventoried Items.xlsm workbook implemented for recorded inventoried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F1BA-921B-4ED6-A377-2474F44B8D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7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40FC-F72F-F715-4538-9285FA050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6CCF0-26D9-749A-1D24-67D5CF8A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291F7-2311-1CDD-0B26-80F54165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2957C-6F4D-C2BB-5DD0-4CD92DE8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85208-9E7C-08A9-F1BC-FA7AB5C9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CC53-F8D0-ADD6-7623-26C64DEC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CCC36-B8C7-DF58-621D-7056D125C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D12BF-C36A-D337-16A8-9ED8AFB7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0396F-3CED-A2A5-E990-0241E21A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E89D4-130C-3FF7-5FA8-DC98E113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6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209DF4-8A78-848C-D53B-C3B59B4CD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5A882-9F0E-4363-2D99-0AA2B4371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94D4-FCA9-BF41-8627-2B32E52F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0E75-E11F-ECA6-C823-4370BFDA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C1BAE-0C08-D356-7DE7-C9D691D2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>
            <a:spLocks noGrp="1"/>
          </p:cNvSpPr>
          <p:nvPr>
            <p:ph type="pic" idx="2"/>
          </p:nvPr>
        </p:nvSpPr>
        <p:spPr>
          <a:xfrm>
            <a:off x="448056" y="3081528"/>
            <a:ext cx="11265408" cy="331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42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BEA6-B135-3FF2-E375-FE36C4C4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F6E8-4050-E187-9947-8C11494FA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C2299-78D2-B259-097D-5D48E49A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E81C-C6EE-BC4F-0892-CB58813D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B3AC1-42D2-5853-574C-A4B1C08E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164D-0005-0869-8E97-033E4C4D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4408E-F4C5-5360-1F53-A046E76E5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274E7-4EC3-C410-B7B7-AA75931B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56A99-D809-148A-9FAE-8980DFC9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B7765-49D8-30E7-E210-B0769871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5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B07B-42E6-E9E4-FE59-A8C9840F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8E8F-7664-E96C-DEB1-A988D85C3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6337B-5CEF-41C8-F441-1BFBB3D2F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9EDFF-BDA3-34E3-B2AB-D170BB2F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FA26D-93F2-DC7D-D1FA-6118EC50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2B19E-0E56-B465-6136-AE573B3D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D2A5-6FD8-2465-16A0-1F928566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CD19C-0ED8-A479-FC51-AB6C6D5F3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3BAF9-46D7-A488-0588-CCB3D9006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69464-BE9C-1931-583F-78E4FE2EA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78100-5F43-1E3B-C86D-76B7D03ED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66F88F-3F40-C22A-EAB4-1EFED141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12DF0-613C-81F5-0CCE-F8092FED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0B118-46FD-A046-319C-85B3C051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1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440E-2AB4-6BF1-0306-2B99286C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037F-3447-E79C-06BD-BBB3B8F7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66A94-1F66-B113-AB7C-A266D1DB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927BF-C0E1-C7B7-3124-2B1167A6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33590-2E8C-B271-D54A-A139CE8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E1879-E240-A000-42BC-995D7322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86762-9171-ACA0-86F9-16587EAA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25B7-6EA7-E00D-66AF-5C6F1962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C6B3E-29E2-BEBB-DDAB-31797D704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851F1-D2C8-204E-DBD7-97733FA97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DB29E-AD2C-F718-1491-0D8A6780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F355D-5E6B-2107-CDC4-A0776E67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5B24E-B32A-1BFC-C30B-332AB4DA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388D-78FB-1FD9-63CA-82E86BA3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FF289F-D4B5-367C-0071-41B2ED4DA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F79AA-69F8-F0BF-7E37-FFB044A77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956DC-7F39-79CD-815F-2BA79C93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B9772-EE21-632B-578E-FDD8D30E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842C6-36D5-C6FD-3F18-06F831AB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E5366-0B06-3DBA-9741-902D177F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A3DD9-C165-42C2-6448-60D20A793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7978-D5BC-8029-E30B-F37480CFB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E54F-ED79-43FF-ADE3-B79D642A6A2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8B78-9CA6-4C68-6F2A-D1ABBCAE1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EEAD-5077-CDBF-C95A-8B922D034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63FE-D20E-4FB6-BF8C-33FFB91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RLC/AlmaInvento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subTitle" idx="1"/>
          </p:nvPr>
        </p:nvSpPr>
        <p:spPr>
          <a:xfrm>
            <a:off x="1604732" y="1336878"/>
            <a:ext cx="9250622" cy="131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4600" b="0" i="0" dirty="0">
                <a:solidFill>
                  <a:srgbClr val="444444"/>
                </a:solidFill>
                <a:effectLst/>
                <a:latin typeface="acumin-pro"/>
              </a:rPr>
              <a:t>Using an Interactive Excel Workbook and Alma Analytics for Inventory</a:t>
            </a:r>
            <a:endParaRPr sz="4600" dirty="0"/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r="405"/>
          <a:stretch/>
        </p:blipFill>
        <p:spPr>
          <a:xfrm>
            <a:off x="4925225" y="4457621"/>
            <a:ext cx="6754855" cy="212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1604731" y="2914010"/>
            <a:ext cx="7826348" cy="90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Tom Lundstrom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en-US" sz="2800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Hunt Library, Embry-Riddle Aeronautical University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58ED8B-F734-110F-198A-4DA400D446E2}"/>
              </a:ext>
            </a:extLst>
          </p:cNvPr>
          <p:cNvSpPr txBox="1">
            <a:spLocks/>
          </p:cNvSpPr>
          <p:nvPr/>
        </p:nvSpPr>
        <p:spPr>
          <a:xfrm>
            <a:off x="838200" y="365760"/>
            <a:ext cx="10515600" cy="822960"/>
          </a:xfrm>
          <a:prstGeom prst="rect">
            <a:avLst/>
          </a:prstGeom>
          <a:solidFill>
            <a:srgbClr val="FF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Interface – Scanned Item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A81FF5-77EA-DC1D-23FD-7C4F3B21C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63" y="1371600"/>
            <a:ext cx="11438295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8B6D-20B2-FC66-C6C6-AE9C495C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822960"/>
          </a:xfrm>
          <a:solidFill>
            <a:srgbClr val="89D2E6"/>
          </a:solidFill>
        </p:spPr>
        <p:txBody>
          <a:bodyPr>
            <a:normAutofit/>
          </a:bodyPr>
          <a:lstStyle/>
          <a:p>
            <a:r>
              <a:rPr lang="en-US" sz="4000" dirty="0"/>
              <a:t>Organization of VBA Macros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558A69-9CE1-2991-8CEF-D59C0C4DF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270" y="1718631"/>
            <a:ext cx="10515600" cy="4561915"/>
          </a:xfrm>
        </p:spPr>
      </p:pic>
    </p:spTree>
    <p:extLst>
      <p:ext uri="{BB962C8B-B14F-4D97-AF65-F5344CB8AC3E}">
        <p14:creationId xmlns:p14="http://schemas.microsoft.com/office/powerpoint/2010/main" val="31913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1F1C-BAF5-5607-F440-4CF9A71A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822960"/>
          </a:xfrm>
          <a:solidFill>
            <a:srgbClr val="FAB58A"/>
          </a:solidFill>
        </p:spPr>
        <p:txBody>
          <a:bodyPr>
            <a:normAutofit fontScale="90000"/>
          </a:bodyPr>
          <a:lstStyle/>
          <a:p>
            <a:r>
              <a:rPr lang="en-US" dirty="0"/>
              <a:t>Alma Analytics Report and Inventoried Workbooks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F0322-0350-ADBB-1BDC-BA79745C0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01" y="1676931"/>
            <a:ext cx="11602598" cy="4737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‘Analytics Item Recs Full </a:t>
            </a:r>
            <a:r>
              <a:rPr lang="en-US" dirty="0" err="1"/>
              <a:t>Lst</a:t>
            </a:r>
            <a:r>
              <a:rPr lang="en-US" dirty="0"/>
              <a:t>’ – Report used for item data searching/retrieval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6F0322-0350-ADBB-1BDC-BA79745C0586}"/>
              </a:ext>
            </a:extLst>
          </p:cNvPr>
          <p:cNvSpPr>
            <a:spLocks noGrp="1"/>
          </p:cNvSpPr>
          <p:nvPr/>
        </p:nvSpPr>
        <p:spPr>
          <a:xfrm>
            <a:off x="345195" y="3690650"/>
            <a:ext cx="11501610" cy="2666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4716F-462B-9330-BD71-ADC717195729}"/>
              </a:ext>
            </a:extLst>
          </p:cNvPr>
          <p:cNvSpPr>
            <a:spLocks noGrp="1"/>
          </p:cNvSpPr>
          <p:nvPr/>
        </p:nvSpPr>
        <p:spPr>
          <a:xfrm>
            <a:off x="345195" y="1673729"/>
            <a:ext cx="11501610" cy="2294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5E1530-777D-F969-8C26-248E112B34CD}"/>
              </a:ext>
            </a:extLst>
          </p:cNvPr>
          <p:cNvSpPr>
            <a:spLocks noGrp="1"/>
          </p:cNvSpPr>
          <p:nvPr/>
        </p:nvSpPr>
        <p:spPr>
          <a:xfrm>
            <a:off x="244207" y="2853175"/>
            <a:ext cx="11501610" cy="88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CF264C9-FCAA-72C9-4623-20FBAF8D2B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77871"/>
              </p:ext>
            </p:extLst>
          </p:nvPr>
        </p:nvGraphicFramePr>
        <p:xfrm>
          <a:off x="345195" y="2374004"/>
          <a:ext cx="11501610" cy="63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977016" imgH="617610" progId="Word.Document.12">
                  <p:embed/>
                </p:oleObj>
              </mc:Choice>
              <mc:Fallback>
                <p:oleObj name="Document" r:id="rId3" imgW="10977016" imgH="617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195" y="2374004"/>
                        <a:ext cx="11501610" cy="63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080769-6E9E-9C83-D5AA-76A63D0F5049}"/>
              </a:ext>
            </a:extLst>
          </p:cNvPr>
          <p:cNvSpPr>
            <a:spLocks noGrp="1"/>
          </p:cNvSpPr>
          <p:nvPr/>
        </p:nvSpPr>
        <p:spPr>
          <a:xfrm>
            <a:off x="446183" y="4139890"/>
            <a:ext cx="11501610" cy="88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122100-8B44-C26D-4B03-CF86F72CC49D}"/>
              </a:ext>
            </a:extLst>
          </p:cNvPr>
          <p:cNvSpPr txBox="1">
            <a:spLocks/>
          </p:cNvSpPr>
          <p:nvPr/>
        </p:nvSpPr>
        <p:spPr>
          <a:xfrm>
            <a:off x="294701" y="3300441"/>
            <a:ext cx="11602598" cy="4737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‘Inventoried Data’ – Replicates textual data transferred from ‘Search’ interface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543172-79F5-3AAE-978B-54511E5CC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126" y="3878715"/>
            <a:ext cx="8021771" cy="20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4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46F566-76DF-EBF1-968F-B6D3FC2C57B6}"/>
              </a:ext>
            </a:extLst>
          </p:cNvPr>
          <p:cNvSpPr txBox="1">
            <a:spLocks/>
          </p:cNvSpPr>
          <p:nvPr/>
        </p:nvSpPr>
        <p:spPr>
          <a:xfrm>
            <a:off x="841248" y="365760"/>
            <a:ext cx="10515600" cy="822960"/>
          </a:xfrm>
          <a:prstGeom prst="rect">
            <a:avLst/>
          </a:prstGeom>
          <a:solidFill>
            <a:srgbClr val="FFE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Processing Schematic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4D1DB-E6C0-F67D-95DE-9CE3239C0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3239" y="1480313"/>
            <a:ext cx="9485523" cy="5040010"/>
          </a:xfrm>
        </p:spPr>
      </p:pic>
    </p:spTree>
    <p:extLst>
      <p:ext uri="{BB962C8B-B14F-4D97-AF65-F5344CB8AC3E}">
        <p14:creationId xmlns:p14="http://schemas.microsoft.com/office/powerpoint/2010/main" val="27494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64A3-ABE4-AABC-AA89-DA0C5F11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22960"/>
          </a:xfrm>
          <a:solidFill>
            <a:srgbClr val="BAE1A9"/>
          </a:solidFill>
        </p:spPr>
        <p:txBody>
          <a:bodyPr>
            <a:normAutofit/>
          </a:bodyPr>
          <a:lstStyle/>
          <a:p>
            <a:r>
              <a:rPr lang="en-US" sz="4000" dirty="0"/>
              <a:t>Inventory Equipment &amp; Accessories</a:t>
            </a:r>
          </a:p>
        </p:txBody>
      </p:sp>
      <p:pic>
        <p:nvPicPr>
          <p:cNvPr id="5" name="Content Placeholder 4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9E7FC958-AF15-7F33-8CBA-75E0B1015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5007"/>
            <a:ext cx="3546513" cy="5090074"/>
          </a:xfrm>
        </p:spPr>
      </p:pic>
      <p:pic>
        <p:nvPicPr>
          <p:cNvPr id="7" name="Picture 6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297B9197-F801-1D1B-82A8-606DCCA8A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76" y="2074907"/>
            <a:ext cx="6736624" cy="35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0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48AA-A9C6-C779-D7F8-8C5803BB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22960"/>
          </a:xfrm>
          <a:solidFill>
            <a:srgbClr val="E6E3D6"/>
          </a:solidFill>
        </p:spPr>
        <p:txBody>
          <a:bodyPr>
            <a:normAutofit/>
          </a:bodyPr>
          <a:lstStyle/>
          <a:p>
            <a:r>
              <a:rPr lang="en-US" dirty="0"/>
              <a:t>Follow-up Processing of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B283-F4B9-FE13-BC17-FAD2D391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1840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Red Dot Flags – ‘No barcode found’</a:t>
            </a:r>
          </a:p>
          <a:p>
            <a:pPr lvl="1"/>
            <a:r>
              <a:rPr lang="en-US" dirty="0"/>
              <a:t>Cataloger reviewed</a:t>
            </a:r>
          </a:p>
          <a:p>
            <a:pPr lvl="1"/>
            <a:r>
              <a:rPr lang="en-US" dirty="0"/>
              <a:t>Acquisitions consulted for possible replacement or confirmed withdrawal</a:t>
            </a:r>
          </a:p>
          <a:p>
            <a:r>
              <a:rPr lang="en-US" dirty="0"/>
              <a:t>Recorded call number/title problem flagged</a:t>
            </a:r>
          </a:p>
          <a:p>
            <a:pPr lvl="1"/>
            <a:r>
              <a:rPr lang="en-US" dirty="0"/>
              <a:t>Cataloger reviewed</a:t>
            </a:r>
          </a:p>
          <a:p>
            <a:pPr lvl="1"/>
            <a:r>
              <a:rPr lang="en-US" dirty="0"/>
              <a:t>Technician follow up</a:t>
            </a:r>
          </a:p>
          <a:p>
            <a:r>
              <a:rPr lang="en-US" dirty="0"/>
              <a:t>Automatically generated problem flags</a:t>
            </a:r>
          </a:p>
          <a:p>
            <a:pPr lvl="1"/>
            <a:r>
              <a:rPr lang="en-US" dirty="0"/>
              <a:t>Technician correcting process problems</a:t>
            </a:r>
          </a:p>
          <a:p>
            <a:pPr lvl="1"/>
            <a:r>
              <a:rPr lang="en-US" dirty="0"/>
              <a:t>Cataloger involved with more technical problems</a:t>
            </a:r>
          </a:p>
          <a:p>
            <a:r>
              <a:rPr lang="en-US" dirty="0"/>
              <a:t>For items on Loan, batch process item ‘Fulfillment note’ to pass materials to Technical Services when returned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7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45CD-568C-E68D-0B59-543200C7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2AE3-9CD1-214A-1053-E3FB83CB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757" y="1810956"/>
            <a:ext cx="5842613" cy="29497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Tom Lundstrom, Head of Cataloging and Metadata</a:t>
            </a:r>
          </a:p>
          <a:p>
            <a:pPr marL="0" indent="0">
              <a:buNone/>
            </a:pPr>
            <a:r>
              <a:rPr lang="en-US" dirty="0"/>
              <a:t>Hunt Library, Embry-Riddle Aeronautical University</a:t>
            </a:r>
          </a:p>
          <a:p>
            <a:pPr marL="0" indent="0">
              <a:buNone/>
            </a:pPr>
            <a:r>
              <a:rPr lang="en-US" dirty="0"/>
              <a:t>Contact information:</a:t>
            </a:r>
          </a:p>
          <a:p>
            <a:pPr marL="0" indent="0">
              <a:buNone/>
            </a:pPr>
            <a:r>
              <a:rPr lang="en-US" sz="3600" dirty="0"/>
              <a:t>lundstrt@erau.edu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DA564-9158-D526-E6F4-4B4F0374CF32}"/>
              </a:ext>
            </a:extLst>
          </p:cNvPr>
          <p:cNvSpPr txBox="1"/>
          <p:nvPr/>
        </p:nvSpPr>
        <p:spPr>
          <a:xfrm>
            <a:off x="3255819" y="4876800"/>
            <a:ext cx="5680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9DE38-148A-D278-BE7C-B01688AF3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02" b="13060"/>
          <a:stretch/>
        </p:blipFill>
        <p:spPr>
          <a:xfrm>
            <a:off x="7836195" y="1584251"/>
            <a:ext cx="3271767" cy="339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5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7FAA-73B6-EAF4-AA76-F5079D5B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9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Limitations/Qualifications for this Inventory Tool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D7B65-7186-FFD6-FA55-9E99DE51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7724"/>
          </a:xfrm>
        </p:spPr>
        <p:txBody>
          <a:bodyPr>
            <a:normAutofit/>
          </a:bodyPr>
          <a:lstStyle/>
          <a:p>
            <a:r>
              <a:rPr lang="en-US" sz="4000" dirty="0"/>
              <a:t>Not a one-size-fits-all product</a:t>
            </a:r>
          </a:p>
          <a:p>
            <a:r>
              <a:rPr lang="en-US" sz="4000" dirty="0"/>
              <a:t>Not real-time data retrieval</a:t>
            </a:r>
          </a:p>
          <a:p>
            <a:r>
              <a:rPr lang="en-US" sz="4000" dirty="0"/>
              <a:t>Scalability not tested</a:t>
            </a:r>
          </a:p>
          <a:p>
            <a:r>
              <a:rPr lang="en-US" sz="4000" dirty="0"/>
              <a:t>Single library, Institution Zone implementation</a:t>
            </a:r>
          </a:p>
          <a:p>
            <a:r>
              <a:rPr lang="en-US" sz="4000" dirty="0"/>
              <a:t>Physical inventory, barcoded items</a:t>
            </a:r>
          </a:p>
        </p:txBody>
      </p:sp>
    </p:spTree>
    <p:extLst>
      <p:ext uri="{BB962C8B-B14F-4D97-AF65-F5344CB8AC3E}">
        <p14:creationId xmlns:p14="http://schemas.microsoft.com/office/powerpoint/2010/main" val="288066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B06F-D2D8-D4F4-4448-1B43786D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6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Motivation for Physical Material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2F51F-A9ED-ADAF-CEFA-097FADC25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Move to new building (with interim, temporary location)</a:t>
            </a:r>
          </a:p>
          <a:p>
            <a:r>
              <a:rPr lang="en-US" sz="3600" dirty="0"/>
              <a:t>Weeding before some items put in temporary storage</a:t>
            </a:r>
          </a:p>
          <a:p>
            <a:r>
              <a:rPr lang="en-US" sz="3600" dirty="0"/>
              <a:t>Migration 2019 to Alma (from Voyager)</a:t>
            </a:r>
          </a:p>
          <a:p>
            <a:r>
              <a:rPr lang="en-US" sz="3600" dirty="0"/>
              <a:t>Review OCLC holdings, </a:t>
            </a:r>
            <a:r>
              <a:rPr lang="en-US" sz="3600"/>
              <a:t>bibliographic record match</a:t>
            </a:r>
            <a:endParaRPr lang="en-US" sz="3600" dirty="0"/>
          </a:p>
          <a:p>
            <a:r>
              <a:rPr lang="en-US" sz="3600" dirty="0"/>
              <a:t>Ensure accurate status of available items</a:t>
            </a:r>
          </a:p>
        </p:txBody>
      </p:sp>
    </p:spTree>
    <p:extLst>
      <p:ext uri="{BB962C8B-B14F-4D97-AF65-F5344CB8AC3E}">
        <p14:creationId xmlns:p14="http://schemas.microsoft.com/office/powerpoint/2010/main" val="277240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710B-8790-4D5A-831D-676D8BC3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229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956E5-7836-468A-378E-A6197F3F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5827"/>
            <a:ext cx="10515600" cy="1747047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Real-time API access to Alma data</a:t>
            </a:r>
          </a:p>
          <a:p>
            <a:r>
              <a:rPr lang="en-US" sz="3600" dirty="0"/>
              <a:t>Flagged problem alerts</a:t>
            </a:r>
          </a:p>
          <a:p>
            <a:r>
              <a:rPr lang="en-US" sz="3600" dirty="0"/>
              <a:t>Check item call number, title information</a:t>
            </a:r>
          </a:p>
          <a:p>
            <a:r>
              <a:rPr lang="en-US" sz="3600" dirty="0"/>
              <a:t>Record of inventoried items, including problems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ED3EB-0617-D600-E22A-EAF55ABA0519}"/>
              </a:ext>
            </a:extLst>
          </p:cNvPr>
          <p:cNvSpPr txBox="1"/>
          <p:nvPr/>
        </p:nvSpPr>
        <p:spPr>
          <a:xfrm>
            <a:off x="838198" y="1221547"/>
            <a:ext cx="9816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Alma Inventory Tool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7BE5264-A797-0961-50CE-F2A1CAB10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21097"/>
              </p:ext>
            </p:extLst>
          </p:nvPr>
        </p:nvGraphicFramePr>
        <p:xfrm>
          <a:off x="2032001" y="2228517"/>
          <a:ext cx="8127999" cy="79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217778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054171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61434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Anna Striker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(Project Manager)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(Team Leaders)</a:t>
                      </a: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Terry Brady</a:t>
                      </a:r>
                    </a:p>
                    <a:p>
                      <a:pPr algn="ctr"/>
                      <a:r>
                        <a:rPr lang="en-US" dirty="0"/>
                        <a:t>(Developer)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002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42ED19-2A36-0680-1274-A8D1FEB7A767}"/>
              </a:ext>
            </a:extLst>
          </p:cNvPr>
          <p:cNvSpPr txBox="1"/>
          <p:nvPr/>
        </p:nvSpPr>
        <p:spPr>
          <a:xfrm>
            <a:off x="1609993" y="3206062"/>
            <a:ext cx="89720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Washington Research Library Consortium (WRLC) GitHub</a:t>
            </a:r>
          </a:p>
          <a:p>
            <a:pPr algn="ctr"/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https://github.com/WRLC/AlmaInventory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679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D826-2477-BCB6-14CF-6A12E3D6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229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Conceptual Approach</a:t>
            </a:r>
            <a:r>
              <a:rPr lang="en-US" dirty="0"/>
              <a:t> to Inventory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9A23F-EAF2-D833-E1C2-AEE0E3C8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24" y="1371600"/>
            <a:ext cx="11578728" cy="5107420"/>
          </a:xfrm>
        </p:spPr>
        <p:txBody>
          <a:bodyPr>
            <a:normAutofit/>
          </a:bodyPr>
          <a:lstStyle/>
          <a:p>
            <a:r>
              <a:rPr lang="en-US" sz="3200" dirty="0"/>
              <a:t>Excel-based interface, intended for use with a laptop</a:t>
            </a:r>
          </a:p>
          <a:p>
            <a:r>
              <a:rPr lang="en-US" sz="3200" dirty="0"/>
              <a:t>Uses Analytics report as basis for collection item information: avoid security implications for networked drive &amp; API access</a:t>
            </a:r>
          </a:p>
          <a:p>
            <a:r>
              <a:rPr lang="en-US" sz="3200" dirty="0"/>
              <a:t>Excel workbooks for the interface, standard Analytics report and inventoried item spreadsheet: flexibility of design</a:t>
            </a:r>
          </a:p>
          <a:p>
            <a:r>
              <a:rPr lang="en-US" sz="3200" dirty="0"/>
              <a:t>Physical flags to identify problems, placed in materials brought to TS: combination color coding and text caption</a:t>
            </a:r>
          </a:p>
          <a:p>
            <a:r>
              <a:rPr lang="en-US" sz="3200" dirty="0"/>
              <a:t>Use the inventoried list workbook to update item record ‘Inventory date’ as an Alma manual job and as record of problems (estimate investment of effort for corrections)</a:t>
            </a:r>
          </a:p>
        </p:txBody>
      </p:sp>
    </p:spTree>
    <p:extLst>
      <p:ext uri="{BB962C8B-B14F-4D97-AF65-F5344CB8AC3E}">
        <p14:creationId xmlns:p14="http://schemas.microsoft.com/office/powerpoint/2010/main" val="132550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CE79-1319-8ECD-FDBC-099DD40C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9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Design Parameters for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CC9F3-9C5E-6B99-2335-66419B538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6255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Display Alma data associated with scanned barcode</a:t>
            </a:r>
          </a:p>
          <a:p>
            <a:r>
              <a:rPr lang="en-US" sz="3200" dirty="0"/>
              <a:t>Use of </a:t>
            </a:r>
            <a:r>
              <a:rPr lang="en-US" sz="3200"/>
              <a:t>visual indications </a:t>
            </a:r>
            <a:r>
              <a:rPr lang="en-US" sz="3200" dirty="0"/>
              <a:t>for problems based on Analytics report data</a:t>
            </a:r>
          </a:p>
          <a:p>
            <a:r>
              <a:rPr lang="en-US" sz="3200" dirty="0"/>
              <a:t>Ability to input select problems from physical item inspection</a:t>
            </a:r>
          </a:p>
          <a:p>
            <a:r>
              <a:rPr lang="en-US" sz="3200" dirty="0"/>
              <a:t>Error message displays</a:t>
            </a:r>
          </a:p>
          <a:p>
            <a:r>
              <a:rPr lang="en-US" sz="3200" dirty="0"/>
              <a:t>Add inventoried items to a list; manually batch process Alma item record inventory date</a:t>
            </a:r>
          </a:p>
        </p:txBody>
      </p:sp>
    </p:spTree>
    <p:extLst>
      <p:ext uri="{BB962C8B-B14F-4D97-AF65-F5344CB8AC3E}">
        <p14:creationId xmlns:p14="http://schemas.microsoft.com/office/powerpoint/2010/main" val="296983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9038-D3BB-7015-AADB-8CA60EB7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822960"/>
          </a:xfrm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en-US" sz="4000" dirty="0"/>
              <a:t>Interface – Opening Screen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FB440D-AFA4-257E-F58C-75A7C47E3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"/>
          <a:stretch/>
        </p:blipFill>
        <p:spPr>
          <a:xfrm>
            <a:off x="457200" y="1371600"/>
            <a:ext cx="11338560" cy="43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7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9038-D3BB-7015-AADB-8CA60EB7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822960"/>
          </a:xfrm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en-US" sz="4000" dirty="0"/>
              <a:t>Interface – Last Inventoried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032C1-D471-B7FD-609E-F4A4BDCEE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1" t="953" r="1188"/>
          <a:stretch/>
        </p:blipFill>
        <p:spPr>
          <a:xfrm>
            <a:off x="572306" y="1371600"/>
            <a:ext cx="11378689" cy="48435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B6ADCF-2199-C854-3764-6842038D44E2}"/>
              </a:ext>
            </a:extLst>
          </p:cNvPr>
          <p:cNvSpPr/>
          <p:nvPr/>
        </p:nvSpPr>
        <p:spPr>
          <a:xfrm>
            <a:off x="8543926" y="3064669"/>
            <a:ext cx="90487" cy="6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9038-D3BB-7015-AADB-8CA60EB7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822960"/>
          </a:xfrm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en-US" sz="4000" dirty="0"/>
              <a:t>Interface – Localization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87644A-BA72-790E-AAA6-8FEE2B692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" t="1125"/>
          <a:stretch/>
        </p:blipFill>
        <p:spPr>
          <a:xfrm>
            <a:off x="485774" y="1409700"/>
            <a:ext cx="11580637" cy="4284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F01CFE-3BD6-AD7E-F754-2541CB714DB4}"/>
              </a:ext>
            </a:extLst>
          </p:cNvPr>
          <p:cNvSpPr txBox="1"/>
          <p:nvPr/>
        </p:nvSpPr>
        <p:spPr>
          <a:xfrm>
            <a:off x="2381692" y="2430106"/>
            <a:ext cx="265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[Google Translation        ]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137671-4A35-94E6-326C-E4A91985B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64" y="2455320"/>
            <a:ext cx="257347" cy="2573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6D9464-43EC-AE39-10EB-EEAB89365AE3}"/>
              </a:ext>
            </a:extLst>
          </p:cNvPr>
          <p:cNvSpPr/>
          <p:nvPr/>
        </p:nvSpPr>
        <p:spPr>
          <a:xfrm>
            <a:off x="8534400" y="3090863"/>
            <a:ext cx="90487" cy="6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7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1359</Words>
  <Application>Microsoft Office PowerPoint</Application>
  <PresentationFormat>Widescreen</PresentationFormat>
  <Paragraphs>146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acumin-pro</vt:lpstr>
      <vt:lpstr>Arial</vt:lpstr>
      <vt:lpstr>Calibri</vt:lpstr>
      <vt:lpstr>Calibri Light</vt:lpstr>
      <vt:lpstr>Office Theme</vt:lpstr>
      <vt:lpstr>Document</vt:lpstr>
      <vt:lpstr>PowerPoint Presentation</vt:lpstr>
      <vt:lpstr>Limitations/Qualifications for this Inventory Tool </vt:lpstr>
      <vt:lpstr>Motivation for Physical Material Inventory</vt:lpstr>
      <vt:lpstr>Inspiration</vt:lpstr>
      <vt:lpstr>Conceptual Approach to Inventory Process</vt:lpstr>
      <vt:lpstr>Design Parameters for Interface</vt:lpstr>
      <vt:lpstr>Interface – Opening Screen</vt:lpstr>
      <vt:lpstr>Interface – Last Inventoried</vt:lpstr>
      <vt:lpstr>Interface – Localization</vt:lpstr>
      <vt:lpstr>PowerPoint Presentation</vt:lpstr>
      <vt:lpstr>Organization of VBA Macros</vt:lpstr>
      <vt:lpstr>Alma Analytics Report and Inventoried Workbooks</vt:lpstr>
      <vt:lpstr>PowerPoint Presentation</vt:lpstr>
      <vt:lpstr>Inventory Equipment &amp; Accessories</vt:lpstr>
      <vt:lpstr>Follow-up Processing of Problems</vt:lpstr>
      <vt:lpstr>Questions</vt:lpstr>
    </vt:vector>
  </TitlesOfParts>
  <Company>Embry-Riddle Aeronautical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Lundstrom, Thomas E.</dc:creator>
  <cp:lastModifiedBy>Lundstrom, Thomas E.</cp:lastModifiedBy>
  <cp:revision>132</cp:revision>
  <dcterms:created xsi:type="dcterms:W3CDTF">2023-03-01T13:35:45Z</dcterms:created>
  <dcterms:modified xsi:type="dcterms:W3CDTF">2023-08-09T19:00:43Z</dcterms:modified>
</cp:coreProperties>
</file>