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7" r:id="rId3"/>
    <p:sldId id="258" r:id="rId4"/>
    <p:sldId id="276" r:id="rId5"/>
    <p:sldId id="256" r:id="rId6"/>
    <p:sldId id="262" r:id="rId7"/>
    <p:sldId id="263" r:id="rId8"/>
    <p:sldId id="264" r:id="rId9"/>
    <p:sldId id="274" r:id="rId10"/>
    <p:sldId id="278" r:id="rId11"/>
    <p:sldId id="272" r:id="rId12"/>
    <p:sldId id="266" r:id="rId13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E5F5FF"/>
    <a:srgbClr val="CCECFF"/>
    <a:srgbClr val="99CCFF"/>
    <a:srgbClr val="33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620"/>
    <p:restoredTop sz="96357" autoAdjust="0"/>
  </p:normalViewPr>
  <p:slideViewPr>
    <p:cSldViewPr snapToGrid="0">
      <p:cViewPr varScale="1">
        <p:scale>
          <a:sx n="150" d="100"/>
          <a:sy n="150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5301ED-1240-4461-A69E-C29F13648C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1E42D-44FB-8C2D-9547-3859C8974E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95123-4B78-4A77-9FFC-39703C02302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FC3A6-4E83-3765-4837-9D7B7D8684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A3B05-C483-EDF5-254B-9AB979ADC8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EC038-B503-4416-B940-5327C815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3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7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b2d81f681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128;g6b2d81f68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60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08428236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g6e084282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75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2d0368a29_0_2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ga2d0368a29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08428236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g6e084282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2d0368a29_0_19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72" name="Google Shape;72;ga2d0368a2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2d0368a29_0_19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ga2d0368a2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28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6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fa9d6041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fa9d60412_0_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b2d81f681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g6b2d81f68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b2d81f681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128;g6b2d81f68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85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no border">
  <p:cSld name="TITLE_AND_TWO_COLUMNS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51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1pPr>
            <a:lvl2pPr marL="914400" lvl="1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4666819" y="1369219"/>
            <a:ext cx="3851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1pPr>
            <a:lvl2pPr marL="914400" lvl="1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arrow left column (for screenshots)">
  <p:cSld name="TITLE_AND_TWO_COLUMNS_1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1700" y="1152469"/>
            <a:ext cx="2295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 sz="1700">
                <a:solidFill>
                  <a:srgbClr val="000000"/>
                </a:solidFill>
              </a:defRPr>
            </a:lvl1pPr>
            <a:lvl2pPr marL="914400" lvl="1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 sz="1700">
                <a:solidFill>
                  <a:srgbClr val="000000"/>
                </a:solidFill>
              </a:defRPr>
            </a:lvl2pPr>
            <a:lvl3pPr marL="1371600" lvl="2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■"/>
              <a:defRPr sz="1700">
                <a:solidFill>
                  <a:srgbClr val="000000"/>
                </a:solidFill>
              </a:defRPr>
            </a:lvl3pPr>
            <a:lvl4pPr marL="1828800" lvl="3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 sz="1700">
                <a:solidFill>
                  <a:srgbClr val="000000"/>
                </a:solidFill>
              </a:defRPr>
            </a:lvl4pPr>
            <a:lvl5pPr marL="2286000" lvl="4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 sz="1700">
                <a:solidFill>
                  <a:srgbClr val="000000"/>
                </a:solidFill>
              </a:defRPr>
            </a:lvl5pPr>
            <a:lvl6pPr marL="2743200" lvl="5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■"/>
              <a:defRPr sz="1700">
                <a:solidFill>
                  <a:srgbClr val="000000"/>
                </a:solidFill>
              </a:defRPr>
            </a:lvl6pPr>
            <a:lvl7pPr marL="3200400" lvl="6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 sz="1700">
                <a:solidFill>
                  <a:srgbClr val="000000"/>
                </a:solidFill>
              </a:defRPr>
            </a:lvl7pPr>
            <a:lvl8pPr marL="3657600" lvl="7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 sz="1700">
                <a:solidFill>
                  <a:srgbClr val="000000"/>
                </a:solidFill>
              </a:defRPr>
            </a:lvl8pPr>
            <a:lvl9pPr marL="4114800" lvl="8" indent="-3365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700"/>
              <a:buChar char="■"/>
              <a:defRPr sz="17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arrow right column (for screenshots)">
  <p:cSld name="TITLE_AND_TWO_COLUMNS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274181" y="1132238"/>
            <a:ext cx="2295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 sz="1700">
                <a:solidFill>
                  <a:srgbClr val="000000"/>
                </a:solidFill>
              </a:defRPr>
            </a:lvl1pPr>
            <a:lvl2pPr marL="914400" lvl="1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 sz="1700">
                <a:solidFill>
                  <a:srgbClr val="000000"/>
                </a:solidFill>
              </a:defRPr>
            </a:lvl2pPr>
            <a:lvl3pPr marL="1371600" lvl="2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■"/>
              <a:defRPr sz="1700">
                <a:solidFill>
                  <a:srgbClr val="000000"/>
                </a:solidFill>
              </a:defRPr>
            </a:lvl3pPr>
            <a:lvl4pPr marL="1828800" lvl="3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 sz="1700">
                <a:solidFill>
                  <a:srgbClr val="000000"/>
                </a:solidFill>
              </a:defRPr>
            </a:lvl4pPr>
            <a:lvl5pPr marL="2286000" lvl="4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 sz="1700">
                <a:solidFill>
                  <a:srgbClr val="000000"/>
                </a:solidFill>
              </a:defRPr>
            </a:lvl5pPr>
            <a:lvl6pPr marL="2743200" lvl="5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■"/>
              <a:defRPr sz="1700">
                <a:solidFill>
                  <a:srgbClr val="000000"/>
                </a:solidFill>
              </a:defRPr>
            </a:lvl6pPr>
            <a:lvl7pPr marL="3200400" lvl="6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 sz="1700">
                <a:solidFill>
                  <a:srgbClr val="000000"/>
                </a:solidFill>
              </a:defRPr>
            </a:lvl7pPr>
            <a:lvl8pPr marL="3657600" lvl="7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 sz="1700">
                <a:solidFill>
                  <a:srgbClr val="000000"/>
                </a:solidFill>
              </a:defRPr>
            </a:lvl8pPr>
            <a:lvl9pPr marL="4114800" lvl="8" indent="-3365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700"/>
              <a:buChar char="■"/>
              <a:defRPr sz="17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74650" rtl="0"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2pPr>
            <a:lvl3pPr marL="1371600" lvl="2" indent="-374650" rtl="0"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3pPr>
            <a:lvl4pPr marL="1828800" lvl="3" indent="-374650" rtl="0"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4pPr>
            <a:lvl5pPr marL="2286000" lvl="4" indent="-374650" rtl="0"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5pPr>
            <a:lvl6pPr marL="2743200" lvl="5" indent="-374650" rtl="0"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6pPr>
            <a:lvl7pPr marL="3200400" lvl="6" indent="-374650" rtl="0"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7pPr>
            <a:lvl8pPr marL="3657600" lvl="7" indent="-374650" rtl="0"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8pPr>
            <a:lvl9pPr marL="4114800" lvl="8" indent="-374650" rtl="0">
              <a:spcBef>
                <a:spcPts val="1600"/>
              </a:spcBef>
              <a:spcAft>
                <a:spcPts val="1600"/>
              </a:spcAft>
              <a:buSzPts val="23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1pPr>
            <a:lvl2pPr marL="914400" lvl="1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3354675" y="1228575"/>
            <a:ext cx="1336800" cy="1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4907100" y="0"/>
            <a:ext cx="5872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65500" y="290363"/>
            <a:ext cx="39486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265500" y="1090463"/>
            <a:ext cx="3948600" cy="3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_2">
  <p:cSld name="TITLE_AND_TWO_COLUMNS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1700" y="1152469"/>
            <a:ext cx="37518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  <a:defRPr>
                <a:solidFill>
                  <a:srgbClr val="000000"/>
                </a:solidFill>
              </a:defRPr>
            </a:lvl1pPr>
            <a:lvl2pPr marL="914400" lvl="1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sz="1500">
                <a:solidFill>
                  <a:srgbClr val="000000"/>
                </a:solidFill>
              </a:defRPr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  <a:defRPr sz="1500">
                <a:solidFill>
                  <a:srgbClr val="000000"/>
                </a:solidFill>
              </a:defRPr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  <a:defRPr sz="1500">
                <a:solidFill>
                  <a:srgbClr val="000000"/>
                </a:solidFill>
              </a:defRPr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sz="1500">
                <a:solidFill>
                  <a:srgbClr val="000000"/>
                </a:solidFill>
              </a:defRPr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  <a:defRPr sz="1500">
                <a:solidFill>
                  <a:srgbClr val="000000"/>
                </a:solidFill>
              </a:defRPr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  <a:defRPr sz="1500">
                <a:solidFill>
                  <a:srgbClr val="000000"/>
                </a:solidFill>
              </a:defRPr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sz="1500">
                <a:solidFill>
                  <a:srgbClr val="000000"/>
                </a:solidFill>
              </a:defRPr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Char char="■"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4162294" y="1152469"/>
            <a:ext cx="46698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  <a:defRPr>
                <a:solidFill>
                  <a:srgbClr val="000000"/>
                </a:solidFill>
              </a:defRPr>
            </a:lvl1pPr>
            <a:lvl2pPr marL="914400" lvl="1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sz="1500">
                <a:solidFill>
                  <a:srgbClr val="000000"/>
                </a:solidFill>
              </a:defRPr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  <a:defRPr sz="1500">
                <a:solidFill>
                  <a:srgbClr val="000000"/>
                </a:solidFill>
              </a:defRPr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  <a:defRPr sz="1500">
                <a:solidFill>
                  <a:srgbClr val="000000"/>
                </a:solidFill>
              </a:defRPr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sz="1500">
                <a:solidFill>
                  <a:srgbClr val="000000"/>
                </a:solidFill>
              </a:defRPr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  <a:defRPr sz="1500">
                <a:solidFill>
                  <a:srgbClr val="000000"/>
                </a:solidFill>
              </a:defRPr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  <a:defRPr sz="1500">
                <a:solidFill>
                  <a:srgbClr val="000000"/>
                </a:solidFill>
              </a:defRPr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sz="1500">
                <a:solidFill>
                  <a:srgbClr val="000000"/>
                </a:solidFill>
              </a:defRPr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Char char="■"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C50E-01A5-2602-4325-BD942441B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66701-5556-5674-D968-199C26AA3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6FE8A-C47C-5E42-B3D0-F11B4AC5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CE6D-E2A6-4A5C-9672-B1ADC7C75E5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C75E-9C37-04FD-90BF-132A9D1D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04A49-7E8E-D6E8-C315-6E6DD2F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B6-54D4-406E-938E-13B27F0D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marL="914400" lvl="1" indent="-3746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lyrasis.org/display/PFCCP/PCC+Sinopia+Cataloging+Affinity+Grou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trm2151@columbia.edu" TargetMode="External"/><Relationship Id="rId5" Type="http://schemas.openxmlformats.org/officeDocument/2006/relationships/hyperlink" Target="mailto:mperezm@law.miami.edu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e.sinopia.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stage.sinopia.i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0E10D-A5DE-CEEC-DDFF-DF21A5CE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1202531"/>
          </a:xfrm>
        </p:spPr>
        <p:txBody>
          <a:bodyPr/>
          <a:lstStyle/>
          <a:p>
            <a:pPr marL="82550" indent="0" algn="ctr">
              <a:buNone/>
            </a:pPr>
            <a:r>
              <a:rPr lang="en-US" sz="4800" dirty="0">
                <a:solidFill>
                  <a:srgbClr val="0099CC"/>
                </a:solidFill>
              </a:rPr>
              <a:t>Getting Started in Sinopia.  </a:t>
            </a:r>
            <a:r>
              <a:rPr lang="en-US" sz="2400" dirty="0">
                <a:solidFill>
                  <a:srgbClr val="0099CC"/>
                </a:solidFill>
              </a:rPr>
              <a:t>A linked data editor for metadata creation and reuse</a:t>
            </a:r>
          </a:p>
          <a:p>
            <a:pPr marL="82550" indent="0" algn="ctr">
              <a:buNone/>
            </a:pPr>
            <a:endParaRPr lang="en-US" sz="1000" dirty="0"/>
          </a:p>
          <a:p>
            <a:pPr marL="82550" indent="0" algn="ctr">
              <a:buNone/>
            </a:pPr>
            <a:endParaRPr lang="en-US" sz="1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2400" dirty="0"/>
              <a:t>&amp;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75D35-4A0D-887F-54D0-29DA2763FB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42421-67EA-616F-BA1F-F7957F198A05}"/>
              </a:ext>
            </a:extLst>
          </p:cNvPr>
          <p:cNvSpPr txBox="1"/>
          <p:nvPr/>
        </p:nvSpPr>
        <p:spPr>
          <a:xfrm>
            <a:off x="5441467" y="2943452"/>
            <a:ext cx="250208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400" b="1" dirty="0"/>
              <a:t>Timothy Ryan Mendenhall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400" dirty="0"/>
              <a:t>Metadata Librarian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400" dirty="0"/>
              <a:t>Columbia University Libraries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09169-C8E1-D23A-C25F-82BD10DB5676}"/>
              </a:ext>
            </a:extLst>
          </p:cNvPr>
          <p:cNvSpPr txBox="1"/>
          <p:nvPr/>
        </p:nvSpPr>
        <p:spPr>
          <a:xfrm>
            <a:off x="945528" y="2951197"/>
            <a:ext cx="275700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400" b="1" dirty="0"/>
              <a:t>Margarita Perez Martinez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400" dirty="0"/>
              <a:t>Metadata Librarian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400" dirty="0"/>
              <a:t>University of Miami Law Library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328D8D-FC34-5AF1-9805-348894105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2" y="4305442"/>
            <a:ext cx="1983360" cy="618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CC7538-3EE8-F3D8-62C0-F1CDF2D6332F}"/>
              </a:ext>
            </a:extLst>
          </p:cNvPr>
          <p:cNvSpPr txBox="1"/>
          <p:nvPr/>
        </p:nvSpPr>
        <p:spPr>
          <a:xfrm>
            <a:off x="3569368" y="4130496"/>
            <a:ext cx="20897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indent="0" algn="ctr">
              <a:buNone/>
            </a:pPr>
            <a:r>
              <a:rPr lang="en-US" sz="1400" dirty="0"/>
              <a:t>September 14, 2023</a:t>
            </a:r>
          </a:p>
          <a:p>
            <a:pPr marL="82550" indent="0" algn="ctr">
              <a:buNone/>
            </a:pPr>
            <a:r>
              <a:rPr lang="pl-PL" b="0" i="0" dirty="0">
                <a:solidFill>
                  <a:srgbClr val="212529"/>
                </a:solidFill>
                <a:effectLst/>
                <a:latin typeface="acumin-pro"/>
              </a:rPr>
              <a:t> 3:05 PM</a:t>
            </a:r>
            <a:r>
              <a:rPr lang="en-US" b="0" i="0" dirty="0">
                <a:solidFill>
                  <a:srgbClr val="212529"/>
                </a:solidFill>
                <a:effectLst/>
                <a:latin typeface="acumin-pro"/>
              </a:rPr>
              <a:t> </a:t>
            </a:r>
            <a:r>
              <a:rPr lang="pl-PL" b="0" i="0" dirty="0">
                <a:solidFill>
                  <a:srgbClr val="212529"/>
                </a:solidFill>
                <a:effectLst/>
                <a:latin typeface="acumin-pro"/>
              </a:rPr>
              <a:t>CEST</a:t>
            </a:r>
            <a:endParaRPr lang="en-US" b="0" i="0" dirty="0">
              <a:solidFill>
                <a:srgbClr val="212529"/>
              </a:solidFill>
              <a:effectLst/>
              <a:latin typeface="acumin-pro"/>
            </a:endParaRPr>
          </a:p>
          <a:p>
            <a:pPr marL="82550" indent="0" algn="ctr">
              <a:buNone/>
            </a:pPr>
            <a:r>
              <a:rPr lang="en-US" b="0" i="0" dirty="0">
                <a:solidFill>
                  <a:srgbClr val="212529"/>
                </a:solidFill>
                <a:effectLst/>
                <a:latin typeface="acumin-pro"/>
              </a:rPr>
              <a:t>9</a:t>
            </a:r>
            <a:r>
              <a:rPr lang="pl-PL" b="0" i="0" dirty="0">
                <a:solidFill>
                  <a:srgbClr val="212529"/>
                </a:solidFill>
                <a:effectLst/>
                <a:latin typeface="acumin-pro"/>
              </a:rPr>
              <a:t>:05 </a:t>
            </a:r>
            <a:r>
              <a:rPr lang="en-US" b="0" i="0" dirty="0">
                <a:solidFill>
                  <a:srgbClr val="212529"/>
                </a:solidFill>
                <a:effectLst/>
                <a:latin typeface="acumin-pro"/>
              </a:rPr>
              <a:t>AM </a:t>
            </a:r>
            <a:r>
              <a:rPr lang="pl-PL" b="0" i="0" dirty="0">
                <a:solidFill>
                  <a:srgbClr val="212529"/>
                </a:solidFill>
                <a:effectLst/>
                <a:latin typeface="acumin-pro"/>
              </a:rPr>
              <a:t>EST</a:t>
            </a:r>
            <a:endParaRPr lang="en-US" sz="1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C3A665-AC38-166F-133C-3E73CD2F403E}"/>
              </a:ext>
            </a:extLst>
          </p:cNvPr>
          <p:cNvSpPr txBox="1">
            <a:spLocks/>
          </p:cNvSpPr>
          <p:nvPr/>
        </p:nvSpPr>
        <p:spPr>
          <a:xfrm>
            <a:off x="274371" y="4788926"/>
            <a:ext cx="1504950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550" indent="0" algn="ctr">
              <a:buFont typeface="Arial"/>
              <a:buNone/>
            </a:pPr>
            <a:r>
              <a:rPr lang="en-US" sz="1200" b="1" dirty="0">
                <a:solidFill>
                  <a:srgbClr val="002060"/>
                </a:solidFill>
              </a:rPr>
              <a:t>Developer’s day</a:t>
            </a:r>
          </a:p>
          <a:p>
            <a:pPr marL="82550" indent="0" algn="ctr">
              <a:buFont typeface="Arial"/>
              <a:buNone/>
            </a:pPr>
            <a:endParaRPr lang="en-US" sz="1000" dirty="0"/>
          </a:p>
          <a:p>
            <a:pPr marL="82550" indent="0" algn="ctr">
              <a:buFont typeface="Arial"/>
              <a:buNone/>
            </a:pPr>
            <a:endParaRPr lang="en-US" sz="1000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Pts val="935"/>
              <a:buFont typeface="Arial"/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10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159325" y="189027"/>
            <a:ext cx="886875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3400" dirty="0">
                <a:solidFill>
                  <a:srgbClr val="0099CC"/>
                </a:solidFill>
              </a:rPr>
              <a:t>Most used Sinopia PCC Resource Templates</a:t>
            </a:r>
            <a:endParaRPr sz="3400" dirty="0">
              <a:solidFill>
                <a:srgbClr val="0099CC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274147-D682-3BD8-B0DC-0B2A6822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895"/>
            <a:ext cx="9144000" cy="16785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429A41-E62B-6D81-7683-18BF301A1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602" y="4663217"/>
            <a:ext cx="1262081" cy="393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60EFE0-746E-8A67-6123-4B80CC7F0E50}"/>
              </a:ext>
            </a:extLst>
          </p:cNvPr>
          <p:cNvSpPr txBox="1"/>
          <p:nvPr/>
        </p:nvSpPr>
        <p:spPr>
          <a:xfrm>
            <a:off x="3556000" y="490932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745AC-6AE2-BAF3-48E9-26111B2A2104}"/>
              </a:ext>
            </a:extLst>
          </p:cNvPr>
          <p:cNvSpPr txBox="1"/>
          <p:nvPr/>
        </p:nvSpPr>
        <p:spPr>
          <a:xfrm>
            <a:off x="1262064" y="1896227"/>
            <a:ext cx="80486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_PCC BF2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A1726C-F0B3-C2E8-19AC-0932149BE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" y="3021023"/>
            <a:ext cx="5084763" cy="1939158"/>
          </a:xfrm>
          <a:prstGeom prst="rect">
            <a:avLst/>
          </a:prstGeom>
        </p:spPr>
      </p:pic>
      <p:sp>
        <p:nvSpPr>
          <p:cNvPr id="22" name="Google Shape;134;p20">
            <a:extLst>
              <a:ext uri="{FF2B5EF4-FFF2-40B4-BE49-F238E27FC236}">
                <a16:creationId xmlns:a16="http://schemas.microsoft.com/office/drawing/2014/main" id="{9911E9F4-41B5-8212-28C7-95EB6047C8A4}"/>
              </a:ext>
            </a:extLst>
          </p:cNvPr>
          <p:cNvSpPr txBox="1"/>
          <p:nvPr/>
        </p:nvSpPr>
        <p:spPr>
          <a:xfrm>
            <a:off x="7205945" y="2706495"/>
            <a:ext cx="1808286" cy="16578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212529"/>
                </a:solidFill>
                <a:latin typeface="Source Sans Pro" panose="020B0503030403020204" pitchFamily="34" charset="0"/>
              </a:rPr>
              <a:t>More PCC resource templates available to catalog: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Serials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Audio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Music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Notated music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212529"/>
              </a:solidFill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975CA4B-BA48-052A-2048-3884604A3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68079"/>
            <a:ext cx="5130800" cy="363751"/>
          </a:xfrm>
          <a:prstGeom prst="rect">
            <a:avLst/>
          </a:prstGeom>
        </p:spPr>
      </p:pic>
      <p:sp>
        <p:nvSpPr>
          <p:cNvPr id="27" name="Google Shape;134;p20">
            <a:extLst>
              <a:ext uri="{FF2B5EF4-FFF2-40B4-BE49-F238E27FC236}">
                <a16:creationId xmlns:a16="http://schemas.microsoft.com/office/drawing/2014/main" id="{529BF184-5965-D7C9-2030-B77ABF9BEB1D}"/>
              </a:ext>
            </a:extLst>
          </p:cNvPr>
          <p:cNvSpPr txBox="1"/>
          <p:nvPr/>
        </p:nvSpPr>
        <p:spPr>
          <a:xfrm>
            <a:off x="5440323" y="3373130"/>
            <a:ext cx="1387216" cy="991176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Instance clases: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Archival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Electronic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180C7F-DD41-6D44-7FD7-3D49EFEBB571}"/>
              </a:ext>
            </a:extLst>
          </p:cNvPr>
          <p:cNvCxnSpPr>
            <a:cxnSpLocks/>
          </p:cNvCxnSpPr>
          <p:nvPr/>
        </p:nvCxnSpPr>
        <p:spPr>
          <a:xfrm flipV="1">
            <a:off x="5157354" y="3754582"/>
            <a:ext cx="282969" cy="174834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075CD2-2662-D502-B08A-62C7AD6421D2}"/>
              </a:ext>
            </a:extLst>
          </p:cNvPr>
          <p:cNvCxnSpPr>
            <a:cxnSpLocks/>
          </p:cNvCxnSpPr>
          <p:nvPr/>
        </p:nvCxnSpPr>
        <p:spPr>
          <a:xfrm>
            <a:off x="5162983" y="3965174"/>
            <a:ext cx="298160" cy="0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01F76DB-2344-60AF-F1C7-295008F92613}"/>
              </a:ext>
            </a:extLst>
          </p:cNvPr>
          <p:cNvCxnSpPr>
            <a:cxnSpLocks/>
          </p:cNvCxnSpPr>
          <p:nvPr/>
        </p:nvCxnSpPr>
        <p:spPr>
          <a:xfrm>
            <a:off x="5148318" y="4000933"/>
            <a:ext cx="292005" cy="146672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C1C0F65-7882-4169-1EF9-5583488EF263}"/>
              </a:ext>
            </a:extLst>
          </p:cNvPr>
          <p:cNvSpPr/>
          <p:nvPr/>
        </p:nvSpPr>
        <p:spPr>
          <a:xfrm>
            <a:off x="46037" y="3042953"/>
            <a:ext cx="1782762" cy="485164"/>
          </a:xfrm>
          <a:prstGeom prst="rect">
            <a:avLst/>
          </a:prstGeom>
          <a:noFill/>
          <a:ln w="127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7707-4BED-C2B9-3C55-4417AF5943D5}"/>
              </a:ext>
            </a:extLst>
          </p:cNvPr>
          <p:cNvSpPr/>
          <p:nvPr/>
        </p:nvSpPr>
        <p:spPr>
          <a:xfrm>
            <a:off x="28518" y="3686834"/>
            <a:ext cx="1800281" cy="485164"/>
          </a:xfrm>
          <a:prstGeom prst="rect">
            <a:avLst/>
          </a:prstGeom>
          <a:noFill/>
          <a:ln w="127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5CA6E1-4D04-72CA-8A71-3EB98DCD5EF4}"/>
              </a:ext>
            </a:extLst>
          </p:cNvPr>
          <p:cNvSpPr/>
          <p:nvPr/>
        </p:nvSpPr>
        <p:spPr>
          <a:xfrm>
            <a:off x="28518" y="4274100"/>
            <a:ext cx="1800281" cy="485164"/>
          </a:xfrm>
          <a:prstGeom prst="rect">
            <a:avLst/>
          </a:prstGeom>
          <a:noFill/>
          <a:ln w="127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513825" y="580390"/>
            <a:ext cx="6846903" cy="130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1"/>
            <a:r>
              <a:rPr lang="en-US" dirty="0">
                <a:solidFill>
                  <a:srgbClr val="0099CC"/>
                </a:solidFill>
              </a:rPr>
              <a:t>Demonstration in Sinopia Stage</a:t>
            </a:r>
            <a:br>
              <a:rPr lang="en-US" dirty="0">
                <a:solidFill>
                  <a:srgbClr val="0099CC"/>
                </a:solidFill>
              </a:rPr>
            </a:br>
            <a:r>
              <a:rPr lang="en-US" sz="1600" b="1" dirty="0"/>
              <a:t>By Timothy Ryan Mendenhall </a:t>
            </a:r>
            <a:br>
              <a:rPr lang="en-US" sz="3600" b="1" dirty="0"/>
            </a:br>
            <a:br>
              <a:rPr lang="en-US" dirty="0"/>
            </a:br>
            <a:endParaRPr sz="2000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3D746-944E-BCA5-7299-CE31215C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2" y="4663215"/>
            <a:ext cx="1262081" cy="393601"/>
          </a:xfrm>
          <a:prstGeom prst="rect">
            <a:avLst/>
          </a:prstGeom>
        </p:spPr>
      </p:pic>
      <p:sp>
        <p:nvSpPr>
          <p:cNvPr id="5" name="Google Shape;67;p13">
            <a:extLst>
              <a:ext uri="{FF2B5EF4-FFF2-40B4-BE49-F238E27FC236}">
                <a16:creationId xmlns:a16="http://schemas.microsoft.com/office/drawing/2014/main" id="{263DBA55-7C8F-F93F-EA6D-66110EC5F0D6}"/>
              </a:ext>
            </a:extLst>
          </p:cNvPr>
          <p:cNvSpPr txBox="1">
            <a:spLocks/>
          </p:cNvSpPr>
          <p:nvPr/>
        </p:nvSpPr>
        <p:spPr>
          <a:xfrm>
            <a:off x="1625555" y="1135539"/>
            <a:ext cx="6846903" cy="373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Edit a resource description </a:t>
            </a:r>
          </a:p>
          <a:p>
            <a:pPr lvl="6"/>
            <a:endParaRPr lang="en-US" sz="800" dirty="0"/>
          </a:p>
          <a:p>
            <a:pPr lvl="8">
              <a:buSzPct val="55000"/>
            </a:pPr>
            <a:r>
              <a:rPr lang="en-US" sz="1400" b="1" i="0" dirty="0">
                <a:solidFill>
                  <a:srgbClr val="0099CC"/>
                </a:solidFill>
                <a:effectLst/>
                <a:latin typeface="Source Sans Pro" panose="020B0503030403020204" pitchFamily="34" charset="0"/>
              </a:rPr>
              <a:t>              _PCC BF2 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Instance (Monograph)</a:t>
            </a:r>
            <a:br>
              <a:rPr lang="en-US" sz="1400" dirty="0"/>
            </a:br>
            <a:r>
              <a:rPr lang="en-US" sz="1400" dirty="0"/>
              <a:t>       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pcc:bf2:Monograph:Instance</a:t>
            </a:r>
          </a:p>
          <a:p>
            <a:pPr lvl="8"/>
            <a:endParaRPr lang="en-US" sz="1400" dirty="0">
              <a:solidFill>
                <a:srgbClr val="212529"/>
              </a:solidFill>
              <a:latin typeface="Source Sans Pro" panose="020B0503030403020204" pitchFamily="34" charset="0"/>
            </a:endParaRPr>
          </a:p>
          <a:p>
            <a:pPr lvl="8"/>
            <a:r>
              <a:rPr lang="en-US" sz="1400" b="1" i="0" dirty="0">
                <a:solidFill>
                  <a:srgbClr val="0099CC"/>
                </a:solidFill>
                <a:effectLst/>
                <a:latin typeface="Source Sans Pro" panose="020B0503030403020204" pitchFamily="34" charset="0"/>
              </a:rPr>
              <a:t>              _PCC BF2 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Work (Monograph)</a:t>
            </a:r>
          </a:p>
          <a:p>
            <a:pPr lvl="8"/>
            <a:r>
              <a:rPr lang="en-US" sz="1400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        pcc:bf2:Monograph:Work</a:t>
            </a:r>
          </a:p>
          <a:p>
            <a:pPr lvl="8"/>
            <a:endParaRPr lang="en-US" sz="1400" dirty="0">
              <a:solidFill>
                <a:srgbClr val="212529"/>
              </a:solidFill>
              <a:latin typeface="Source Sans Pro" panose="020B0503030403020204" pitchFamily="34" charset="0"/>
            </a:endParaRPr>
          </a:p>
          <a:p>
            <a:pPr lvl="8"/>
            <a:r>
              <a:rPr lang="en-US" sz="1400" b="1" i="0" dirty="0">
                <a:solidFill>
                  <a:srgbClr val="0099CC"/>
                </a:solidFill>
                <a:effectLst/>
                <a:latin typeface="Source Sans Pro" panose="020B0503030403020204" pitchFamily="34" charset="0"/>
              </a:rPr>
              <a:t>              _PCC BF2 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Item (Monograph)</a:t>
            </a:r>
          </a:p>
          <a:p>
            <a:pPr lvl="8"/>
            <a:r>
              <a:rPr lang="en-US" sz="1400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        pcc:bf2:Monograph:Item</a:t>
            </a:r>
          </a:p>
          <a:p>
            <a:pPr lvl="1"/>
            <a:endParaRPr lang="en-US" sz="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Show Sinopia-Marc export feature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39F17-7AF7-F8B7-AA16-ABF42F4B9C72}"/>
              </a:ext>
            </a:extLst>
          </p:cNvPr>
          <p:cNvSpPr txBox="1"/>
          <p:nvPr/>
        </p:nvSpPr>
        <p:spPr>
          <a:xfrm>
            <a:off x="3556000" y="486868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</p:spTree>
    <p:extLst>
      <p:ext uri="{BB962C8B-B14F-4D97-AF65-F5344CB8AC3E}">
        <p14:creationId xmlns:p14="http://schemas.microsoft.com/office/powerpoint/2010/main" val="61662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>
                <a:solidFill>
                  <a:srgbClr val="0099CC"/>
                </a:solidFill>
              </a:rPr>
              <a:t>Take away </a:t>
            </a:r>
            <a:endParaRPr sz="3600" dirty="0">
              <a:solidFill>
                <a:srgbClr val="0099CC"/>
              </a:solidFill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26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dirty="0"/>
              <a:t>Q&amp;A</a:t>
            </a:r>
          </a:p>
          <a:p>
            <a:pPr marL="825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lang="en-US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>
                <a:solidFill>
                  <a:srgbClr val="000000"/>
                </a:solidFill>
              </a:rPr>
              <a:t>PCC Sinopia Cataloging Affinity Group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https://wiki.lyrasis.org/display/PFCCP/PCC+Sinopia+Cataloging+Affinity+Group</a:t>
            </a:r>
            <a:endParaRPr lang="en-US" dirty="0">
              <a:solidFill>
                <a:srgbClr val="000000"/>
              </a:solidFill>
            </a:endParaRPr>
          </a:p>
          <a:p>
            <a:pPr marL="53975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4000" dirty="0"/>
              <a:t>Thank you!</a:t>
            </a: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C8027-9763-3EA3-60B5-7A9FC6AB3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798" y="58896"/>
            <a:ext cx="1983360" cy="618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C9590-CBFF-1348-A55B-770653A0AE6D}"/>
              </a:ext>
            </a:extLst>
          </p:cNvPr>
          <p:cNvSpPr txBox="1"/>
          <p:nvPr/>
        </p:nvSpPr>
        <p:spPr>
          <a:xfrm>
            <a:off x="921830" y="4084879"/>
            <a:ext cx="3281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b="1" dirty="0"/>
              <a:t>Margarita Perez Martinez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b="1" dirty="0">
                <a:hlinkClick r:id="rId5"/>
              </a:rPr>
              <a:t>mxp1235@miami.edu</a:t>
            </a:r>
            <a:endParaRPr lang="en-US" sz="2000" b="1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222A3-917D-9E7F-86FB-26F1ACF75910}"/>
              </a:ext>
            </a:extLst>
          </p:cNvPr>
          <p:cNvSpPr txBox="1"/>
          <p:nvPr/>
        </p:nvSpPr>
        <p:spPr>
          <a:xfrm>
            <a:off x="5285976" y="4088828"/>
            <a:ext cx="336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b="1" dirty="0"/>
              <a:t>Timothy Ryan Mendenhall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b="1" dirty="0">
                <a:hlinkClick r:id="rId6"/>
              </a:rPr>
              <a:t>trm2151@columbia.edu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F39AC-FA93-6CAE-2285-042B4A44527D}"/>
              </a:ext>
            </a:extLst>
          </p:cNvPr>
          <p:cNvSpPr txBox="1"/>
          <p:nvPr/>
        </p:nvSpPr>
        <p:spPr>
          <a:xfrm>
            <a:off x="3556000" y="481788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32FD41-00AF-710E-4220-8360CA813140}"/>
              </a:ext>
            </a:extLst>
          </p:cNvPr>
          <p:cNvSpPr txBox="1">
            <a:spLocks/>
          </p:cNvSpPr>
          <p:nvPr/>
        </p:nvSpPr>
        <p:spPr>
          <a:xfrm>
            <a:off x="7360971" y="558345"/>
            <a:ext cx="1504950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550" indent="0" algn="ctr">
              <a:buFont typeface="Arial"/>
              <a:buNone/>
            </a:pPr>
            <a:r>
              <a:rPr lang="en-US" sz="1200" b="1" dirty="0">
                <a:solidFill>
                  <a:srgbClr val="002060"/>
                </a:solidFill>
              </a:rPr>
              <a:t>Developer’s day</a:t>
            </a:r>
          </a:p>
          <a:p>
            <a:pPr marL="82550" indent="0" algn="ctr">
              <a:buFont typeface="Arial"/>
              <a:buNone/>
            </a:pPr>
            <a:endParaRPr lang="en-US" sz="1000" dirty="0"/>
          </a:p>
          <a:p>
            <a:pPr marL="82550" indent="0" algn="ctr">
              <a:buFont typeface="Arial"/>
              <a:buNone/>
            </a:pPr>
            <a:endParaRPr lang="en-US" sz="1000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Pts val="935"/>
              <a:buFont typeface="Arial"/>
              <a:buNone/>
            </a:pP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3600" dirty="0">
                <a:solidFill>
                  <a:srgbClr val="0099CC"/>
                </a:solidFill>
              </a:rPr>
              <a:t>Agenda</a:t>
            </a:r>
            <a:endParaRPr sz="3600" dirty="0">
              <a:solidFill>
                <a:srgbClr val="0099CC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8392508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100" dirty="0"/>
              <a:t>What is Sinopia?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BIBFRAME and Sinopia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100" dirty="0"/>
              <a:t>Creating a </a:t>
            </a:r>
            <a:r>
              <a:rPr lang="en-US" sz="2100" i="1" dirty="0"/>
              <a:t>Sinopia Stage </a:t>
            </a:r>
            <a:r>
              <a:rPr lang="en-US" sz="2100" dirty="0"/>
              <a:t>account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100" dirty="0"/>
              <a:t>Navigating the </a:t>
            </a:r>
            <a:r>
              <a:rPr lang="en-US" sz="2100" i="1" dirty="0"/>
              <a:t>Sinopia Stage </a:t>
            </a:r>
            <a:r>
              <a:rPr lang="en-US" sz="2100" dirty="0"/>
              <a:t>interface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100" dirty="0"/>
              <a:t>Sinopia templates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100" dirty="0"/>
              <a:t>Demonstration (editing a resource description in </a:t>
            </a:r>
            <a:r>
              <a:rPr lang="en-US" sz="2100" i="1" dirty="0"/>
              <a:t>Sinopia Stage</a:t>
            </a:r>
            <a:r>
              <a:rPr lang="en-US" sz="2100" dirty="0"/>
              <a:t>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Marc export feature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100" dirty="0"/>
              <a:t>Q&amp;A</a:t>
            </a:r>
            <a:endParaRPr sz="2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3D746-944E-BCA5-7299-CE31215C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2" y="4663215"/>
            <a:ext cx="1262081" cy="393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2D462-79FD-0ADE-0CE3-26D755AAC18F}"/>
              </a:ext>
            </a:extLst>
          </p:cNvPr>
          <p:cNvSpPr txBox="1"/>
          <p:nvPr/>
        </p:nvSpPr>
        <p:spPr>
          <a:xfrm>
            <a:off x="3556000" y="481788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3600" dirty="0">
                <a:solidFill>
                  <a:srgbClr val="0099CC"/>
                </a:solidFill>
              </a:rPr>
              <a:t>What is Sinopia?</a:t>
            </a:r>
            <a:endParaRPr sz="3600" dirty="0">
              <a:solidFill>
                <a:srgbClr val="0099CC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628650" y="1084627"/>
            <a:ext cx="7886700" cy="255265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Font typeface="Arial"/>
              <a:buChar char="●"/>
            </a:pPr>
            <a:r>
              <a:rPr lang="en-US" sz="2100" dirty="0"/>
              <a:t>Sinopia is linked data editor.</a:t>
            </a:r>
            <a:endParaRPr lang="en-US" sz="21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-US" sz="2100" dirty="0"/>
              <a:t>Sinopia was created to enable catalogers to</a:t>
            </a:r>
          </a:p>
          <a:p>
            <a:pPr marL="882650" indent="-342900">
              <a:spcBef>
                <a:spcPts val="0"/>
              </a:spcBef>
            </a:pPr>
            <a:r>
              <a:rPr lang="en-US" sz="2100" b="1" dirty="0"/>
              <a:t>catalog in a linked data environment </a:t>
            </a:r>
            <a:r>
              <a:rPr lang="en-US" sz="2100" dirty="0"/>
              <a:t>without having to set up and maintain tools locally. Sinopia tool is Web-Based.</a:t>
            </a:r>
            <a:endParaRPr sz="2100" dirty="0"/>
          </a:p>
          <a:p>
            <a:pPr marL="882650" indent="-342900">
              <a:spcBef>
                <a:spcPts val="0"/>
              </a:spcBef>
            </a:pPr>
            <a:r>
              <a:rPr lang="en-US" sz="2100" dirty="0">
                <a:solidFill>
                  <a:schemeClr val="dk1"/>
                </a:solidFill>
              </a:rPr>
              <a:t>explore cooperative cataloging in a linked data environment</a:t>
            </a:r>
          </a:p>
          <a:p>
            <a:pPr marL="882650" indent="-342900">
              <a:spcBef>
                <a:spcPts val="0"/>
              </a:spcBef>
            </a:pPr>
            <a:r>
              <a:rPr lang="en-US" sz="2100" dirty="0">
                <a:solidFill>
                  <a:schemeClr val="dk1"/>
                </a:solidFill>
              </a:rPr>
              <a:t>catalog using the BIBFRAME data model.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5BB2B-8AE4-997B-CA54-52D270F8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2" y="4663215"/>
            <a:ext cx="1262081" cy="393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16B63-BF06-5EBF-C81F-33EC54571EF6}"/>
              </a:ext>
            </a:extLst>
          </p:cNvPr>
          <p:cNvSpPr txBox="1"/>
          <p:nvPr/>
        </p:nvSpPr>
        <p:spPr>
          <a:xfrm>
            <a:off x="3556000" y="481788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66712" y="68372"/>
            <a:ext cx="527650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3600" dirty="0">
                <a:solidFill>
                  <a:srgbClr val="0099CC"/>
                </a:solidFill>
              </a:rPr>
              <a:t>BIBFRAME and Sinopia</a:t>
            </a:r>
            <a:endParaRPr sz="3600" dirty="0">
              <a:solidFill>
                <a:srgbClr val="0099CC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1327064" y="923464"/>
            <a:ext cx="3604683" cy="368759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-US" sz="2400" dirty="0"/>
              <a:t>Work:</a:t>
            </a:r>
            <a:r>
              <a:rPr lang="en-US" dirty="0"/>
              <a:t> </a:t>
            </a:r>
            <a:r>
              <a:rPr lang="en-US" sz="1200" dirty="0"/>
              <a:t>The highest level of abstraction, a Work, in the BIBFRAME context, reflects the conceptual essence of the cataloged resource:  </a:t>
            </a:r>
            <a:r>
              <a:rPr lang="en-US" sz="1200" b="1" dirty="0"/>
              <a:t>authors, languages, and what it is about (subjects).</a:t>
            </a:r>
          </a:p>
          <a:p>
            <a:pPr marL="457200" lvl="0" indent="-374650" algn="l" rtl="0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-US" sz="2400" dirty="0"/>
              <a:t>Instance:</a:t>
            </a:r>
            <a:r>
              <a:rPr lang="en-US" sz="1200" dirty="0"/>
              <a:t>  A Work may have one or more individual, material embodiments, for example, a particular published form. These are Instances of the Work.  An Instance reflects information such as </a:t>
            </a:r>
            <a:r>
              <a:rPr lang="en-US" sz="1200" b="1" dirty="0"/>
              <a:t>its publisher, place and date of publication, and format</a:t>
            </a:r>
          </a:p>
          <a:p>
            <a:pPr marL="457200" lvl="0" indent="-374650" algn="l" rtl="0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-US" sz="2400" dirty="0"/>
              <a:t>Item: </a:t>
            </a:r>
            <a:r>
              <a:rPr lang="en-US" sz="1200" dirty="0"/>
              <a:t>An item is an actual copy (physical or electronic) of an Instance. It reflects information such as its </a:t>
            </a:r>
            <a:r>
              <a:rPr lang="en-US" sz="1200" b="1" dirty="0"/>
              <a:t>location (physical or virtual), call number, shelf mark, and barcode.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5BB2B-8AE4-997B-CA54-52D270F8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3" y="4794578"/>
            <a:ext cx="840866" cy="262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31DD96-848B-7706-F49B-C251F57D3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413" y="923464"/>
            <a:ext cx="3395875" cy="4084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823E59-74B1-D5BC-01B9-EBA8E74C627A}"/>
              </a:ext>
            </a:extLst>
          </p:cNvPr>
          <p:cNvSpPr txBox="1"/>
          <p:nvPr/>
        </p:nvSpPr>
        <p:spPr>
          <a:xfrm>
            <a:off x="6178267" y="351223"/>
            <a:ext cx="2417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</a:rPr>
              <a:t>BIBFRAME model core levels of abstraction </a:t>
            </a:r>
            <a:endParaRPr lang="en-US" b="1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2D013BB3-F0B7-1F3D-FE1C-C861393BEB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276051" y="2482729"/>
            <a:ext cx="2708009" cy="382943"/>
          </a:xfrm>
          <a:prstGeom prst="bentConnector3">
            <a:avLst>
              <a:gd name="adj1" fmla="val 100298"/>
            </a:avLst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5167C8-3F2B-B168-C847-84A91A7DCFA3}"/>
              </a:ext>
            </a:extLst>
          </p:cNvPr>
          <p:cNvCxnSpPr/>
          <p:nvPr/>
        </p:nvCxnSpPr>
        <p:spPr>
          <a:xfrm>
            <a:off x="883990" y="2638430"/>
            <a:ext cx="320073" cy="0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99C19F-3F4A-BF61-4266-A52C4A49F44A}"/>
              </a:ext>
            </a:extLst>
          </p:cNvPr>
          <p:cNvCxnSpPr/>
          <p:nvPr/>
        </p:nvCxnSpPr>
        <p:spPr>
          <a:xfrm>
            <a:off x="887116" y="1322704"/>
            <a:ext cx="320073" cy="0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6E76B0-0B34-64B3-FE5B-194E26683EB0}"/>
              </a:ext>
            </a:extLst>
          </p:cNvPr>
          <p:cNvSpPr txBox="1"/>
          <p:nvPr/>
        </p:nvSpPr>
        <p:spPr>
          <a:xfrm>
            <a:off x="841086" y="140676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URI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2FB1D-815C-D1E6-32B9-7B877DC5EDBE}"/>
              </a:ext>
            </a:extLst>
          </p:cNvPr>
          <p:cNvSpPr txBox="1"/>
          <p:nvPr/>
        </p:nvSpPr>
        <p:spPr>
          <a:xfrm>
            <a:off x="862618" y="3723282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URI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72E175-2017-C7BB-230E-29CBEB2AD07C}"/>
              </a:ext>
            </a:extLst>
          </p:cNvPr>
          <p:cNvSpPr txBox="1"/>
          <p:nvPr/>
        </p:nvSpPr>
        <p:spPr>
          <a:xfrm>
            <a:off x="862618" y="239601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URI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C83B2-0D91-71D1-9AE1-5B94688E5EF2}"/>
              </a:ext>
            </a:extLst>
          </p:cNvPr>
          <p:cNvSpPr txBox="1"/>
          <p:nvPr/>
        </p:nvSpPr>
        <p:spPr>
          <a:xfrm>
            <a:off x="3556000" y="486868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D1F2F-46A8-2923-DE57-507CA08D520C}"/>
              </a:ext>
            </a:extLst>
          </p:cNvPr>
          <p:cNvSpPr txBox="1"/>
          <p:nvPr/>
        </p:nvSpPr>
        <p:spPr>
          <a:xfrm>
            <a:off x="154985" y="1076132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Work Template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BA9A8-757F-7256-5DC0-CB64948351D0}"/>
              </a:ext>
            </a:extLst>
          </p:cNvPr>
          <p:cNvSpPr txBox="1"/>
          <p:nvPr/>
        </p:nvSpPr>
        <p:spPr>
          <a:xfrm>
            <a:off x="111840" y="2609813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Instance </a:t>
            </a:r>
          </a:p>
          <a:p>
            <a:pPr algn="ctr"/>
            <a:r>
              <a:rPr lang="en-US" sz="1000" dirty="0"/>
              <a:t>Template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56297-7F59-0539-3472-86125C9DCA4C}"/>
              </a:ext>
            </a:extLst>
          </p:cNvPr>
          <p:cNvSpPr txBox="1"/>
          <p:nvPr/>
        </p:nvSpPr>
        <p:spPr>
          <a:xfrm>
            <a:off x="147944" y="4009925"/>
            <a:ext cx="10005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Item Template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E254D-2585-0323-8190-B6310DC61A5E}"/>
              </a:ext>
            </a:extLst>
          </p:cNvPr>
          <p:cNvSpPr txBox="1"/>
          <p:nvPr/>
        </p:nvSpPr>
        <p:spPr>
          <a:xfrm>
            <a:off x="154672" y="923464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Sinopia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CCF2EF-D9F0-B917-2F52-0A9AA7396096}"/>
              </a:ext>
            </a:extLst>
          </p:cNvPr>
          <p:cNvSpPr txBox="1"/>
          <p:nvPr/>
        </p:nvSpPr>
        <p:spPr>
          <a:xfrm>
            <a:off x="122843" y="2479239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Sinopia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B1327-42CC-508E-ADB8-B3EE02A7B34D}"/>
              </a:ext>
            </a:extLst>
          </p:cNvPr>
          <p:cNvSpPr txBox="1"/>
          <p:nvPr/>
        </p:nvSpPr>
        <p:spPr>
          <a:xfrm>
            <a:off x="134996" y="3889598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Sinopia</a:t>
            </a:r>
          </a:p>
        </p:txBody>
      </p:sp>
    </p:spTree>
    <p:extLst>
      <p:ext uri="{BB962C8B-B14F-4D97-AF65-F5344CB8AC3E}">
        <p14:creationId xmlns:p14="http://schemas.microsoft.com/office/powerpoint/2010/main" val="36022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/>
      <p:bldP spid="8" grpId="0"/>
      <p:bldP spid="9" grpId="0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5863-359E-0155-70EF-D685B8BFB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2" y="755061"/>
            <a:ext cx="7976878" cy="63823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99CC"/>
                </a:solidFill>
              </a:rPr>
              <a:t>Sinopia Stage: </a:t>
            </a:r>
            <a:r>
              <a:rPr lang="en-US" sz="36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stage.sinopia.io</a:t>
            </a:r>
            <a:br>
              <a:rPr lang="en-US" sz="3200" dirty="0">
                <a:solidFill>
                  <a:schemeClr val="dk1"/>
                </a:solidFill>
              </a:rPr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9674F-A8BB-A89A-529D-41DA3605744C}"/>
              </a:ext>
            </a:extLst>
          </p:cNvPr>
          <p:cNvSpPr txBox="1"/>
          <p:nvPr/>
        </p:nvSpPr>
        <p:spPr>
          <a:xfrm>
            <a:off x="5971455" y="1400668"/>
            <a:ext cx="30896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Sinopia users’ </a:t>
            </a:r>
            <a:r>
              <a:rPr lang="en-US" sz="1800" dirty="0">
                <a:solidFill>
                  <a:srgbClr val="0099CC"/>
                </a:solidFill>
              </a:rPr>
              <a:t>test environment</a:t>
            </a:r>
            <a:r>
              <a:rPr lang="en-US" sz="1800" dirty="0">
                <a:solidFill>
                  <a:schemeClr val="accent5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intended for practice</a:t>
            </a: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Users can create data while in training and not worry about the quality of the data</a:t>
            </a: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Descriptions (and templates) may be deleted from time to time</a:t>
            </a: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800" dirty="0">
                <a:solidFill>
                  <a:srgbClr val="0099CC"/>
                </a:solidFill>
              </a:rPr>
              <a:t>PCC Templates available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11B910-06D3-69B7-1D19-2671940AB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7" y="1436356"/>
            <a:ext cx="5942003" cy="245185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B36B9B-CBF3-95D7-4133-3F9FDDFDF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43" y="4744720"/>
            <a:ext cx="1000736" cy="312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049A5-6A59-0429-7C4F-95E6F0CABCD4}"/>
              </a:ext>
            </a:extLst>
          </p:cNvPr>
          <p:cNvSpPr txBox="1"/>
          <p:nvPr/>
        </p:nvSpPr>
        <p:spPr>
          <a:xfrm>
            <a:off x="3556000" y="481788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</p:spTree>
    <p:extLst>
      <p:ext uri="{BB962C8B-B14F-4D97-AF65-F5344CB8AC3E}">
        <p14:creationId xmlns:p14="http://schemas.microsoft.com/office/powerpoint/2010/main" val="178513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CB43CD-F727-0E3B-0E3B-FC38A3E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24" y="3537121"/>
            <a:ext cx="7584948" cy="1254331"/>
          </a:xfrm>
          <a:prstGeom prst="rect">
            <a:avLst/>
          </a:prstGeom>
        </p:spPr>
      </p:pic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624157" y="1882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3600" dirty="0">
                <a:solidFill>
                  <a:srgbClr val="0099CC"/>
                </a:solidFill>
              </a:rPr>
              <a:t>Creating an account in Sinopia Stage</a:t>
            </a:r>
            <a:endParaRPr sz="3600" dirty="0">
              <a:solidFill>
                <a:srgbClr val="0099CC"/>
              </a:solidFill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/>
              <a:t>6</a:t>
            </a:fld>
            <a:endParaRPr sz="1000"/>
          </a:p>
        </p:txBody>
      </p:sp>
      <p:sp>
        <p:nvSpPr>
          <p:cNvPr id="113" name="Google Shape;113;p18"/>
          <p:cNvSpPr txBox="1"/>
          <p:nvPr/>
        </p:nvSpPr>
        <p:spPr>
          <a:xfrm>
            <a:off x="4205292" y="3679012"/>
            <a:ext cx="4847080" cy="307777"/>
          </a:xfrm>
          <a:prstGeom prst="rect">
            <a:avLst/>
          </a:prstGeom>
          <a:noFill/>
          <a:ln w="9525" cap="flat" cmpd="sng">
            <a:solidFill>
              <a:srgbClr val="009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SzPts val="1700"/>
              <a:buFont typeface="+mj-lt"/>
              <a:buAutoNum type="arabicPeriod" startAt="3"/>
            </a:pPr>
            <a:r>
              <a:rPr lang="en-US" dirty="0"/>
              <a:t>You’ll receive an email asking you to confirm.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45A8B7-A43C-5302-EF0F-5F100D640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2" y="4663215"/>
            <a:ext cx="1262081" cy="393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3F68A-B7B7-4A4D-EDF7-310DA0D08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42" y="1034055"/>
            <a:ext cx="5137056" cy="2415726"/>
          </a:xfrm>
          <a:prstGeom prst="rect">
            <a:avLst/>
          </a:prstGeom>
        </p:spPr>
      </p:pic>
      <p:sp>
        <p:nvSpPr>
          <p:cNvPr id="114" name="Google Shape;114;p18"/>
          <p:cNvSpPr/>
          <p:nvPr/>
        </p:nvSpPr>
        <p:spPr>
          <a:xfrm>
            <a:off x="3470745" y="2822974"/>
            <a:ext cx="732875" cy="14070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EFE80-819D-B9D6-1F35-5896A8C6C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213" y="1234023"/>
            <a:ext cx="2094013" cy="2215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002DF8-2A50-657C-C269-280E4B371FF7}"/>
              </a:ext>
            </a:extLst>
          </p:cNvPr>
          <p:cNvSpPr txBox="1"/>
          <p:nvPr/>
        </p:nvSpPr>
        <p:spPr>
          <a:xfrm>
            <a:off x="624157" y="1396285"/>
            <a:ext cx="4893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dirty="0"/>
              <a:t>Go to 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stage.sinopia.io </a:t>
            </a:r>
            <a:r>
              <a:rPr lang="en-US" dirty="0"/>
              <a:t>Click on </a:t>
            </a:r>
            <a:r>
              <a:rPr lang="en-US" b="1" dirty="0"/>
              <a:t>Request Account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B0A04-15BE-AEF7-46A1-A6DD2F2DC563}"/>
              </a:ext>
            </a:extLst>
          </p:cNvPr>
          <p:cNvSpPr txBox="1"/>
          <p:nvPr/>
        </p:nvSpPr>
        <p:spPr>
          <a:xfrm>
            <a:off x="5126199" y="968658"/>
            <a:ext cx="4893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SzPts val="1700"/>
              <a:buFont typeface="+mj-lt"/>
              <a:buAutoNum type="arabicPeriod" startAt="2"/>
            </a:pPr>
            <a:r>
              <a:rPr lang="en-US" sz="1400" dirty="0"/>
              <a:t>Enter a username, email, and password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BF5C6D-6316-0BEC-9080-78B7171FC2CC}"/>
              </a:ext>
            </a:extLst>
          </p:cNvPr>
          <p:cNvSpPr/>
          <p:nvPr/>
        </p:nvSpPr>
        <p:spPr>
          <a:xfrm>
            <a:off x="5259898" y="968658"/>
            <a:ext cx="3660582" cy="265365"/>
          </a:xfrm>
          <a:prstGeom prst="rect">
            <a:avLst/>
          </a:prstGeom>
          <a:noFill/>
          <a:ln w="127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B86DA9-93FE-96E3-38C2-E6CC4F0E16F3}"/>
              </a:ext>
            </a:extLst>
          </p:cNvPr>
          <p:cNvSpPr/>
          <p:nvPr/>
        </p:nvSpPr>
        <p:spPr>
          <a:xfrm>
            <a:off x="712836" y="1417490"/>
            <a:ext cx="4547061" cy="265365"/>
          </a:xfrm>
          <a:prstGeom prst="rect">
            <a:avLst/>
          </a:prstGeom>
          <a:noFill/>
          <a:ln w="127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F196E-8E0A-B28E-D923-797855038E98}"/>
              </a:ext>
            </a:extLst>
          </p:cNvPr>
          <p:cNvSpPr txBox="1"/>
          <p:nvPr/>
        </p:nvSpPr>
        <p:spPr>
          <a:xfrm>
            <a:off x="3556000" y="485852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C81C5-E3D1-B910-ADC0-9149C323F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4" y="1756599"/>
            <a:ext cx="8836224" cy="3300218"/>
          </a:xfrm>
          <a:prstGeom prst="rect">
            <a:avLst/>
          </a:prstGeom>
        </p:spPr>
      </p:pic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99CC"/>
                </a:solidFill>
              </a:rPr>
              <a:t>After logging in </a:t>
            </a:r>
            <a:endParaRPr dirty="0">
              <a:solidFill>
                <a:srgbClr val="0099C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6277058" y="1067358"/>
            <a:ext cx="2744100" cy="630600"/>
          </a:xfrm>
          <a:prstGeom prst="rect">
            <a:avLst/>
          </a:prstGeom>
          <a:noFill/>
          <a:ln w="9525" cap="flat" cmpd="sng">
            <a:solidFill>
              <a:srgbClr val="009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Click the</a:t>
            </a:r>
            <a:r>
              <a:rPr lang="en-US" sz="1500" b="1" dirty="0"/>
              <a:t> Linked Data Editor</a:t>
            </a:r>
            <a:r>
              <a:rPr lang="en-US" sz="1500" dirty="0"/>
              <a:t> button to start using Sinopia.</a:t>
            </a:r>
            <a:endParaRPr sz="15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922566-CD1A-8E87-DEAE-1E1A8C7ECAA1}"/>
              </a:ext>
            </a:extLst>
          </p:cNvPr>
          <p:cNvSpPr/>
          <p:nvPr/>
        </p:nvSpPr>
        <p:spPr>
          <a:xfrm>
            <a:off x="6807084" y="1851394"/>
            <a:ext cx="911353" cy="402638"/>
          </a:xfrm>
          <a:prstGeom prst="ellipse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4A947-2616-F09D-C079-F3EE87F8D372}"/>
              </a:ext>
            </a:extLst>
          </p:cNvPr>
          <p:cNvCxnSpPr>
            <a:cxnSpLocks/>
          </p:cNvCxnSpPr>
          <p:nvPr/>
        </p:nvCxnSpPr>
        <p:spPr>
          <a:xfrm>
            <a:off x="287676" y="2084463"/>
            <a:ext cx="2140564" cy="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125E6CB-E705-DBC5-41FF-C1A9AE138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077" y="77043"/>
            <a:ext cx="1262081" cy="3936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B293C3-C17E-394A-9E5B-54A901A3EB4D}"/>
              </a:ext>
            </a:extLst>
          </p:cNvPr>
          <p:cNvCxnSpPr>
            <a:cxnSpLocks/>
          </p:cNvCxnSpPr>
          <p:nvPr/>
        </p:nvCxnSpPr>
        <p:spPr>
          <a:xfrm>
            <a:off x="5242560" y="1793555"/>
            <a:ext cx="859421" cy="207965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22;p19">
            <a:extLst>
              <a:ext uri="{FF2B5EF4-FFF2-40B4-BE49-F238E27FC236}">
                <a16:creationId xmlns:a16="http://schemas.microsoft.com/office/drawing/2014/main" id="{526A367F-18EA-F6E7-90FD-67295A4FF523}"/>
              </a:ext>
            </a:extLst>
          </p:cNvPr>
          <p:cNvSpPr txBox="1"/>
          <p:nvPr/>
        </p:nvSpPr>
        <p:spPr>
          <a:xfrm>
            <a:off x="3470883" y="1104314"/>
            <a:ext cx="2094884" cy="630600"/>
          </a:xfrm>
          <a:prstGeom prst="rect">
            <a:avLst/>
          </a:prstGeom>
          <a:noFill/>
          <a:ln w="9525" cap="flat" cmpd="sng">
            <a:solidFill>
              <a:srgbClr val="009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 Notice your username displays in the top right</a:t>
            </a:r>
            <a:endParaRPr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E8FA4-B120-2F68-83B1-361E97E260D4}"/>
              </a:ext>
            </a:extLst>
          </p:cNvPr>
          <p:cNvSpPr txBox="1"/>
          <p:nvPr/>
        </p:nvSpPr>
        <p:spPr>
          <a:xfrm>
            <a:off x="3556000" y="486868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CB9C709-E21A-FD3B-368C-8CF2DB921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499" y="3580186"/>
            <a:ext cx="7223481" cy="1497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5CFB16-3008-9CEF-2DE6-FBE0F1FAD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19" y="895696"/>
            <a:ext cx="7196892" cy="1798233"/>
          </a:xfrm>
          <a:prstGeom prst="rect">
            <a:avLst/>
          </a:prstGeom>
        </p:spPr>
      </p:pic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2295525" y="113115"/>
            <a:ext cx="455295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3600" dirty="0">
                <a:solidFill>
                  <a:srgbClr val="0099CC"/>
                </a:solidFill>
              </a:rPr>
              <a:t>Navigating in Sinopia</a:t>
            </a:r>
            <a:endParaRPr sz="3600" dirty="0">
              <a:solidFill>
                <a:srgbClr val="0099CC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582005" y="48089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122842" y="804404"/>
            <a:ext cx="2019491" cy="320655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/>
              <a:t>After clicking </a:t>
            </a:r>
            <a:r>
              <a:rPr lang="en-US" sz="1800" b="1" dirty="0"/>
              <a:t>Linked Data Editor</a:t>
            </a:r>
            <a:endParaRPr lang="en-US"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/>
              <a:t>Dashboard</a:t>
            </a:r>
            <a:r>
              <a:rPr lang="en-US" sz="1800" dirty="0"/>
              <a:t> tab: has links to your recent templates, searches, and descriptions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2E6F8-E397-F3AD-50BA-8D75EA38192B}"/>
              </a:ext>
            </a:extLst>
          </p:cNvPr>
          <p:cNvSpPr txBox="1"/>
          <p:nvPr/>
        </p:nvSpPr>
        <p:spPr>
          <a:xfrm>
            <a:off x="7880255" y="2324335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Create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ECA33-8555-2F26-A2BB-7924B9C43D0A}"/>
              </a:ext>
            </a:extLst>
          </p:cNvPr>
          <p:cNvSpPr txBox="1"/>
          <p:nvPr/>
        </p:nvSpPr>
        <p:spPr>
          <a:xfrm>
            <a:off x="8448039" y="43055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8569F-7FC4-35A0-5CEC-10235D15A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42" y="4663215"/>
            <a:ext cx="1262081" cy="3936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CE8FF3-3362-B025-2FE8-D50253C79A13}"/>
              </a:ext>
            </a:extLst>
          </p:cNvPr>
          <p:cNvSpPr/>
          <p:nvPr/>
        </p:nvSpPr>
        <p:spPr>
          <a:xfrm>
            <a:off x="8228617" y="3708255"/>
            <a:ext cx="888794" cy="1219345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BB9013-DB1A-4257-B77C-BF3FC72EEF62}"/>
              </a:ext>
            </a:extLst>
          </p:cNvPr>
          <p:cNvSpPr/>
          <p:nvPr/>
        </p:nvSpPr>
        <p:spPr>
          <a:xfrm>
            <a:off x="1950085" y="1239468"/>
            <a:ext cx="690880" cy="303312"/>
          </a:xfrm>
          <a:prstGeom prst="ellipse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928642-FB4E-A023-C941-B9BDD6B25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224" y="2529545"/>
            <a:ext cx="7223481" cy="10686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9299EA-6657-D32B-55C8-94A17DF169EF}"/>
              </a:ext>
            </a:extLst>
          </p:cNvPr>
          <p:cNvSpPr txBox="1"/>
          <p:nvPr/>
        </p:nvSpPr>
        <p:spPr>
          <a:xfrm>
            <a:off x="8191808" y="4008465"/>
            <a:ext cx="538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F2AC9-C1F5-75D5-A173-822AC6C1C485}"/>
              </a:ext>
            </a:extLst>
          </p:cNvPr>
          <p:cNvSpPr txBox="1"/>
          <p:nvPr/>
        </p:nvSpPr>
        <p:spPr>
          <a:xfrm>
            <a:off x="8719136" y="3996736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Copy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290C6E-07C7-5C66-ABE2-FAB2A8F13C9D}"/>
              </a:ext>
            </a:extLst>
          </p:cNvPr>
          <p:cNvSpPr/>
          <p:nvPr/>
        </p:nvSpPr>
        <p:spPr>
          <a:xfrm>
            <a:off x="7893931" y="1746954"/>
            <a:ext cx="1212050" cy="782591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860108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3600" dirty="0">
                <a:solidFill>
                  <a:srgbClr val="0099CC"/>
                </a:solidFill>
              </a:rPr>
              <a:t>Sinopia Resource Templates</a:t>
            </a:r>
            <a:endParaRPr sz="3600" dirty="0">
              <a:solidFill>
                <a:srgbClr val="0099CC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4ED66-0641-E403-73C6-21DFDD0DB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25" y="938034"/>
            <a:ext cx="7546475" cy="40102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99E808C-C138-25F1-5F98-723A8C931FBD}"/>
              </a:ext>
            </a:extLst>
          </p:cNvPr>
          <p:cNvSpPr/>
          <p:nvPr/>
        </p:nvSpPr>
        <p:spPr>
          <a:xfrm>
            <a:off x="3956829" y="2743200"/>
            <a:ext cx="615171" cy="557996"/>
          </a:xfrm>
          <a:prstGeom prst="ellipse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749FA-5574-024E-F0A6-6CC36123B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077" y="0"/>
            <a:ext cx="1262081" cy="3936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20C30B3-3399-808D-E9EF-900158FE819A}"/>
              </a:ext>
            </a:extLst>
          </p:cNvPr>
          <p:cNvSpPr/>
          <p:nvPr/>
        </p:nvSpPr>
        <p:spPr>
          <a:xfrm>
            <a:off x="1076960" y="1229360"/>
            <a:ext cx="1127759" cy="416560"/>
          </a:xfrm>
          <a:prstGeom prst="ellipse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3702D-2A62-D938-57D6-27D0C568C1C1}"/>
              </a:ext>
            </a:extLst>
          </p:cNvPr>
          <p:cNvSpPr txBox="1"/>
          <p:nvPr/>
        </p:nvSpPr>
        <p:spPr>
          <a:xfrm>
            <a:off x="3556000" y="4939806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Getting Started in Sinopia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8280FD-028B-6AAE-11DE-6ABE30C1D61B}"/>
              </a:ext>
            </a:extLst>
          </p:cNvPr>
          <p:cNvSpPr/>
          <p:nvPr/>
        </p:nvSpPr>
        <p:spPr>
          <a:xfrm>
            <a:off x="4038109" y="4541520"/>
            <a:ext cx="503411" cy="447388"/>
          </a:xfrm>
          <a:prstGeom prst="ellipse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BD92-2D24-69D0-A70F-868C1CC541EB}"/>
              </a:ext>
            </a:extLst>
          </p:cNvPr>
          <p:cNvSpPr txBox="1"/>
          <p:nvPr/>
        </p:nvSpPr>
        <p:spPr>
          <a:xfrm>
            <a:off x="1547814" y="1716790"/>
            <a:ext cx="804861" cy="215444"/>
          </a:xfrm>
          <a:prstGeom prst="rect">
            <a:avLst/>
          </a:prstGeom>
          <a:solidFill>
            <a:srgbClr val="E5F5FF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_PCC BF2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8019411-56B6-37B8-A27A-E1868C286CAC}"/>
              </a:ext>
            </a:extLst>
          </p:cNvPr>
          <p:cNvSpPr/>
          <p:nvPr/>
        </p:nvSpPr>
        <p:spPr>
          <a:xfrm rot="2616794">
            <a:off x="434012" y="2730984"/>
            <a:ext cx="88685" cy="123825"/>
          </a:xfrm>
          <a:prstGeom prst="rightArrow">
            <a:avLst/>
          </a:prstGeom>
          <a:solidFill>
            <a:srgbClr val="00B0F0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D19EBDA-F120-85D7-6E0F-CB75BFB184F6}"/>
              </a:ext>
            </a:extLst>
          </p:cNvPr>
          <p:cNvSpPr/>
          <p:nvPr/>
        </p:nvSpPr>
        <p:spPr>
          <a:xfrm rot="2616794">
            <a:off x="434013" y="4555019"/>
            <a:ext cx="88685" cy="123825"/>
          </a:xfrm>
          <a:prstGeom prst="rightArrow">
            <a:avLst/>
          </a:prstGeom>
          <a:solidFill>
            <a:srgbClr val="00B0F0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802"/>
      </p:ext>
    </p:extLst>
  </p:cSld>
  <p:clrMapOvr>
    <a:masterClrMapping/>
  </p:clrMapOvr>
</p:sld>
</file>

<file path=ppt/theme/theme1.xml><?xml version="1.0" encoding="utf-8"?>
<a:theme xmlns:a="http://schemas.openxmlformats.org/drawingml/2006/main" name="PCC Training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619</Words>
  <Application>Microsoft Office PowerPoint</Application>
  <PresentationFormat>On-screen Show (16:9)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acumin-pro</vt:lpstr>
      <vt:lpstr>Arial</vt:lpstr>
      <vt:lpstr>Calibri</vt:lpstr>
      <vt:lpstr>Courier New</vt:lpstr>
      <vt:lpstr>Source Sans Pro</vt:lpstr>
      <vt:lpstr>PCC Training Slides</vt:lpstr>
      <vt:lpstr>PowerPoint Presentation</vt:lpstr>
      <vt:lpstr>Agenda</vt:lpstr>
      <vt:lpstr>What is Sinopia?</vt:lpstr>
      <vt:lpstr>BIBFRAME and Sinopia</vt:lpstr>
      <vt:lpstr>Sinopia Stage: stage.sinopia.io </vt:lpstr>
      <vt:lpstr>Creating an account in Sinopia Stage</vt:lpstr>
      <vt:lpstr>After logging in </vt:lpstr>
      <vt:lpstr>Navigating in Sinopia</vt:lpstr>
      <vt:lpstr>Sinopia Resource Templates</vt:lpstr>
      <vt:lpstr>Most used Sinopia PCC Resource Templates</vt:lpstr>
      <vt:lpstr>Demonstration in Sinopia Stage By Timothy Ryan Mendenhall   </vt:lpstr>
      <vt:lpstr>Take away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Sinopia Training Module 2</dc:title>
  <dc:creator>Paul Frank</dc:creator>
  <cp:lastModifiedBy>Perez Martinez, Margarita</cp:lastModifiedBy>
  <cp:revision>218</cp:revision>
  <dcterms:modified xsi:type="dcterms:W3CDTF">2023-09-14T14:43:53Z</dcterms:modified>
</cp:coreProperties>
</file>