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8" r:id="rId4"/>
  </p:sldMasterIdLst>
  <p:notesMasterIdLst>
    <p:notesMasterId r:id="rId11"/>
  </p:notesMasterIdLst>
  <p:handoutMasterIdLst>
    <p:handoutMasterId r:id="rId12"/>
  </p:handoutMasterIdLst>
  <p:sldIdLst>
    <p:sldId id="256" r:id="rId5"/>
    <p:sldId id="270" r:id="rId6"/>
    <p:sldId id="272" r:id="rId7"/>
    <p:sldId id="265" r:id="rId8"/>
    <p:sldId id="271"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35" autoAdjust="0"/>
  </p:normalViewPr>
  <p:slideViewPr>
    <p:cSldViewPr snapToGrid="0">
      <p:cViewPr varScale="1">
        <p:scale>
          <a:sx n="114" d="100"/>
          <a:sy n="114" d="100"/>
        </p:scale>
        <p:origin x="426" y="114"/>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C1ECD-44C8-4F47-8FE8-5B0D2F846D2C}" type="doc">
      <dgm:prSet loTypeId="urn:microsoft.com/office/officeart/2008/layout/AlternatingHexagons" loCatId="list" qsTypeId="urn:microsoft.com/office/officeart/2005/8/quickstyle/simple4" qsCatId="simple" csTypeId="urn:microsoft.com/office/officeart/2005/8/colors/accent1_2" csCatId="accent1" phldr="1"/>
      <dgm:spPr/>
      <dgm:t>
        <a:bodyPr/>
        <a:lstStyle/>
        <a:p>
          <a:endParaRPr lang="en-US"/>
        </a:p>
      </dgm:t>
    </dgm:pt>
    <dgm:pt modelId="{4E07D1EF-ECC8-4B84-8374-7AEAF2C6F704}">
      <dgm:prSet phldrT="[Text]"/>
      <dgm:spPr/>
      <dgm:t>
        <a:bodyPr/>
        <a:lstStyle/>
        <a:p>
          <a:r>
            <a:rPr lang="en-US" dirty="0"/>
            <a:t>Adult Students</a:t>
          </a:r>
        </a:p>
      </dgm:t>
    </dgm:pt>
    <dgm:pt modelId="{358E0C50-D927-4990-88DF-8B1BA404EC3E}" type="parTrans" cxnId="{CD4352F3-9956-4E9D-8C24-DC852FD73FC4}">
      <dgm:prSet/>
      <dgm:spPr/>
      <dgm:t>
        <a:bodyPr/>
        <a:lstStyle/>
        <a:p>
          <a:endParaRPr lang="en-US"/>
        </a:p>
      </dgm:t>
    </dgm:pt>
    <dgm:pt modelId="{B75D4FDE-D876-44B2-9974-2007D5A945B9}" type="sibTrans" cxnId="{CD4352F3-9956-4E9D-8C24-DC852FD73FC4}">
      <dgm:prSet/>
      <dgm:spPr/>
      <dgm:t>
        <a:bodyPr/>
        <a:lstStyle/>
        <a:p>
          <a:endParaRPr lang="en-US"/>
        </a:p>
      </dgm:t>
    </dgm:pt>
    <dgm:pt modelId="{8F97FD3B-0A7D-4BD8-B229-723F1134D96D}">
      <dgm:prSet phldrT="[Text]"/>
      <dgm:spPr/>
      <dgm:t>
        <a:bodyPr/>
        <a:lstStyle/>
        <a:p>
          <a:r>
            <a:rPr lang="en-US" dirty="0"/>
            <a:t>Inform Programming and Community Needs</a:t>
          </a:r>
        </a:p>
      </dgm:t>
    </dgm:pt>
    <dgm:pt modelId="{73691F37-4414-4B75-9E13-1B93BF6F9982}" type="parTrans" cxnId="{C6640004-DAB8-45F8-A471-14925363D15D}">
      <dgm:prSet/>
      <dgm:spPr/>
      <dgm:t>
        <a:bodyPr/>
        <a:lstStyle/>
        <a:p>
          <a:endParaRPr lang="en-US"/>
        </a:p>
      </dgm:t>
    </dgm:pt>
    <dgm:pt modelId="{673EA0D4-0BF6-44B2-ACFB-9B6BA8A92637}" type="sibTrans" cxnId="{C6640004-DAB8-45F8-A471-14925363D15D}">
      <dgm:prSet/>
      <dgm:spPr/>
      <dgm:t>
        <a:bodyPr/>
        <a:lstStyle/>
        <a:p>
          <a:endParaRPr lang="en-US"/>
        </a:p>
      </dgm:t>
    </dgm:pt>
    <dgm:pt modelId="{68C2E02F-1ABA-4006-B4C3-921A93F59C94}">
      <dgm:prSet phldrT="[Text]"/>
      <dgm:spPr/>
      <dgm:t>
        <a:bodyPr/>
        <a:lstStyle/>
        <a:p>
          <a:r>
            <a:rPr lang="en-US" dirty="0"/>
            <a:t>Buying Power</a:t>
          </a:r>
        </a:p>
      </dgm:t>
    </dgm:pt>
    <dgm:pt modelId="{3BE5E7EE-4887-4139-8975-EB79B87BC0A9}" type="parTrans" cxnId="{C841FBD6-F97A-4BBB-9536-898338241823}">
      <dgm:prSet/>
      <dgm:spPr/>
      <dgm:t>
        <a:bodyPr/>
        <a:lstStyle/>
        <a:p>
          <a:endParaRPr lang="en-US"/>
        </a:p>
      </dgm:t>
    </dgm:pt>
    <dgm:pt modelId="{B703E2B4-20F4-4F63-B4E9-04609D66226E}" type="sibTrans" cxnId="{C841FBD6-F97A-4BBB-9536-898338241823}">
      <dgm:prSet/>
      <dgm:spPr/>
      <dgm:t>
        <a:bodyPr/>
        <a:lstStyle/>
        <a:p>
          <a:endParaRPr lang="en-US"/>
        </a:p>
      </dgm:t>
    </dgm:pt>
    <dgm:pt modelId="{B85B2E28-47F4-4B58-B464-F70E9F243EFB}">
      <dgm:prSet phldrT="[Text]"/>
      <dgm:spPr/>
      <dgm:t>
        <a:bodyPr/>
        <a:lstStyle/>
        <a:p>
          <a:r>
            <a:rPr lang="en-US" dirty="0"/>
            <a:t>Locally owned businesses and funding to recoup tax dollars</a:t>
          </a:r>
        </a:p>
      </dgm:t>
    </dgm:pt>
    <dgm:pt modelId="{919D2BF4-5782-4C00-95B5-453806F67DC5}" type="parTrans" cxnId="{4739355C-508D-46AD-9327-3996FCF5B2CF}">
      <dgm:prSet/>
      <dgm:spPr/>
      <dgm:t>
        <a:bodyPr/>
        <a:lstStyle/>
        <a:p>
          <a:endParaRPr lang="en-US"/>
        </a:p>
      </dgm:t>
    </dgm:pt>
    <dgm:pt modelId="{66D04BF6-43D6-4756-97ED-2B052980D4B6}" type="sibTrans" cxnId="{4739355C-508D-46AD-9327-3996FCF5B2CF}">
      <dgm:prSet/>
      <dgm:spPr/>
      <dgm:t>
        <a:bodyPr/>
        <a:lstStyle/>
        <a:p>
          <a:endParaRPr lang="en-US"/>
        </a:p>
      </dgm:t>
    </dgm:pt>
    <dgm:pt modelId="{0E15C622-5E6B-4BCD-AA33-D4325EF70CC6}">
      <dgm:prSet phldrT="[Text]"/>
      <dgm:spPr/>
      <dgm:t>
        <a:bodyPr/>
        <a:lstStyle/>
        <a:p>
          <a:r>
            <a:rPr lang="en-US" dirty="0"/>
            <a:t>Contribute to Livability</a:t>
          </a:r>
        </a:p>
      </dgm:t>
    </dgm:pt>
    <dgm:pt modelId="{47EAEA6F-3AE0-4F90-8108-6AD163176544}" type="parTrans" cxnId="{D9254994-386B-4C91-B954-2AB399FE5811}">
      <dgm:prSet/>
      <dgm:spPr/>
      <dgm:t>
        <a:bodyPr/>
        <a:lstStyle/>
        <a:p>
          <a:endParaRPr lang="en-US"/>
        </a:p>
      </dgm:t>
    </dgm:pt>
    <dgm:pt modelId="{34AE4D04-9F21-44F5-87AC-216B96D1F872}" type="sibTrans" cxnId="{D9254994-386B-4C91-B954-2AB399FE5811}">
      <dgm:prSet/>
      <dgm:spPr/>
      <dgm:t>
        <a:bodyPr/>
        <a:lstStyle/>
        <a:p>
          <a:endParaRPr lang="en-US"/>
        </a:p>
      </dgm:t>
    </dgm:pt>
    <dgm:pt modelId="{35821D86-C143-4B0E-9CAB-5C21B979BB7E}">
      <dgm:prSet phldrT="[Text]"/>
      <dgm:spPr/>
      <dgm:t>
        <a:bodyPr/>
        <a:lstStyle/>
        <a:p>
          <a:r>
            <a:rPr lang="en-US" dirty="0"/>
            <a:t>High Impact Practices, Real world experience civic engagement</a:t>
          </a:r>
        </a:p>
      </dgm:t>
    </dgm:pt>
    <dgm:pt modelId="{4667BE0A-ED6D-45B0-B080-F420BDEEF0DC}" type="parTrans" cxnId="{E2ACB7FC-A0FF-4422-908A-96615EC4434B}">
      <dgm:prSet/>
      <dgm:spPr/>
      <dgm:t>
        <a:bodyPr/>
        <a:lstStyle/>
        <a:p>
          <a:endParaRPr lang="en-US"/>
        </a:p>
      </dgm:t>
    </dgm:pt>
    <dgm:pt modelId="{08CFDC01-F5B6-4A22-921E-49F62AC96B23}" type="sibTrans" cxnId="{E2ACB7FC-A0FF-4422-908A-96615EC4434B}">
      <dgm:prSet/>
      <dgm:spPr/>
      <dgm:t>
        <a:bodyPr/>
        <a:lstStyle/>
        <a:p>
          <a:endParaRPr lang="en-US"/>
        </a:p>
      </dgm:t>
    </dgm:pt>
    <dgm:pt modelId="{B646690B-63EA-4001-8F60-BB65DD86A131}">
      <dgm:prSet/>
      <dgm:spPr/>
      <dgm:t>
        <a:bodyPr/>
        <a:lstStyle/>
        <a:p>
          <a:r>
            <a:rPr lang="en-US" dirty="0"/>
            <a:t>Capstone Projects and Volunteers</a:t>
          </a:r>
        </a:p>
      </dgm:t>
    </dgm:pt>
    <dgm:pt modelId="{6F6C605F-1A08-498F-8968-7BE0BAD88232}" type="parTrans" cxnId="{1ABBA9C5-0073-46FD-B04C-5751119BFFE1}">
      <dgm:prSet/>
      <dgm:spPr/>
      <dgm:t>
        <a:bodyPr/>
        <a:lstStyle/>
        <a:p>
          <a:endParaRPr lang="en-US"/>
        </a:p>
      </dgm:t>
    </dgm:pt>
    <dgm:pt modelId="{90EDA058-DE75-4ECF-881F-4026344DE09D}" type="sibTrans" cxnId="{1ABBA9C5-0073-46FD-B04C-5751119BFFE1}">
      <dgm:prSet/>
      <dgm:spPr/>
      <dgm:t>
        <a:bodyPr/>
        <a:lstStyle/>
        <a:p>
          <a:endParaRPr lang="en-US"/>
        </a:p>
      </dgm:t>
    </dgm:pt>
    <dgm:pt modelId="{6C745E22-9C37-4350-95BA-47FB9687FDC3}" type="pres">
      <dgm:prSet presAssocID="{E70C1ECD-44C8-4F47-8FE8-5B0D2F846D2C}" presName="Name0" presStyleCnt="0">
        <dgm:presLayoutVars>
          <dgm:chMax/>
          <dgm:chPref/>
          <dgm:dir/>
          <dgm:animLvl val="lvl"/>
        </dgm:presLayoutVars>
      </dgm:prSet>
      <dgm:spPr/>
    </dgm:pt>
    <dgm:pt modelId="{A2908DB0-CE00-4B70-8072-F95BAD19B9EB}" type="pres">
      <dgm:prSet presAssocID="{4E07D1EF-ECC8-4B84-8374-7AEAF2C6F704}" presName="composite" presStyleCnt="0"/>
      <dgm:spPr/>
    </dgm:pt>
    <dgm:pt modelId="{395B0DFC-52E0-44E5-B430-2E831EFDB733}" type="pres">
      <dgm:prSet presAssocID="{4E07D1EF-ECC8-4B84-8374-7AEAF2C6F704}" presName="Parent1" presStyleLbl="node1" presStyleIdx="0" presStyleCnt="8">
        <dgm:presLayoutVars>
          <dgm:chMax val="1"/>
          <dgm:chPref val="1"/>
          <dgm:bulletEnabled val="1"/>
        </dgm:presLayoutVars>
      </dgm:prSet>
      <dgm:spPr/>
    </dgm:pt>
    <dgm:pt modelId="{12047711-5022-47FF-95B0-49F6A529D631}" type="pres">
      <dgm:prSet presAssocID="{4E07D1EF-ECC8-4B84-8374-7AEAF2C6F704}" presName="Childtext1" presStyleLbl="revTx" presStyleIdx="0" presStyleCnt="4">
        <dgm:presLayoutVars>
          <dgm:chMax val="0"/>
          <dgm:chPref val="0"/>
          <dgm:bulletEnabled val="1"/>
        </dgm:presLayoutVars>
      </dgm:prSet>
      <dgm:spPr/>
    </dgm:pt>
    <dgm:pt modelId="{99C5D835-6F3C-4A00-B4AB-D908EFD3F9F0}" type="pres">
      <dgm:prSet presAssocID="{4E07D1EF-ECC8-4B84-8374-7AEAF2C6F704}" presName="BalanceSpacing" presStyleCnt="0"/>
      <dgm:spPr/>
    </dgm:pt>
    <dgm:pt modelId="{55FF270D-FFE1-4D12-9986-C87849F6A8CF}" type="pres">
      <dgm:prSet presAssocID="{4E07D1EF-ECC8-4B84-8374-7AEAF2C6F704}" presName="BalanceSpacing1" presStyleCnt="0"/>
      <dgm:spPr/>
    </dgm:pt>
    <dgm:pt modelId="{18C81AE0-98BD-4F92-8728-00DAB751CBB9}" type="pres">
      <dgm:prSet presAssocID="{B75D4FDE-D876-44B2-9974-2007D5A945B9}" presName="Accent1Text" presStyleLbl="node1" presStyleIdx="1" presStyleCnt="8"/>
      <dgm:spPr/>
    </dgm:pt>
    <dgm:pt modelId="{F5638E0C-EE55-4F7E-8C6B-260967CF9D3C}" type="pres">
      <dgm:prSet presAssocID="{B75D4FDE-D876-44B2-9974-2007D5A945B9}" presName="spaceBetweenRectangles" presStyleCnt="0"/>
      <dgm:spPr/>
    </dgm:pt>
    <dgm:pt modelId="{DAFFD1CA-F759-4AF8-801C-4F3DAD62E034}" type="pres">
      <dgm:prSet presAssocID="{68C2E02F-1ABA-4006-B4C3-921A93F59C94}" presName="composite" presStyleCnt="0"/>
      <dgm:spPr/>
    </dgm:pt>
    <dgm:pt modelId="{FEC2D9CE-4071-4F52-9476-59457BD33FDF}" type="pres">
      <dgm:prSet presAssocID="{68C2E02F-1ABA-4006-B4C3-921A93F59C94}" presName="Parent1" presStyleLbl="node1" presStyleIdx="2" presStyleCnt="8">
        <dgm:presLayoutVars>
          <dgm:chMax val="1"/>
          <dgm:chPref val="1"/>
          <dgm:bulletEnabled val="1"/>
        </dgm:presLayoutVars>
      </dgm:prSet>
      <dgm:spPr/>
    </dgm:pt>
    <dgm:pt modelId="{A1B1892F-FD1E-44FA-B5C7-EA9C7849D9CD}" type="pres">
      <dgm:prSet presAssocID="{68C2E02F-1ABA-4006-B4C3-921A93F59C94}" presName="Childtext1" presStyleLbl="revTx" presStyleIdx="1" presStyleCnt="4">
        <dgm:presLayoutVars>
          <dgm:chMax val="0"/>
          <dgm:chPref val="0"/>
          <dgm:bulletEnabled val="1"/>
        </dgm:presLayoutVars>
      </dgm:prSet>
      <dgm:spPr/>
    </dgm:pt>
    <dgm:pt modelId="{73BC076A-EB50-46BA-9EE7-E76F3F030B9E}" type="pres">
      <dgm:prSet presAssocID="{68C2E02F-1ABA-4006-B4C3-921A93F59C94}" presName="BalanceSpacing" presStyleCnt="0"/>
      <dgm:spPr/>
    </dgm:pt>
    <dgm:pt modelId="{C013409E-289C-489D-81D2-901245425E56}" type="pres">
      <dgm:prSet presAssocID="{68C2E02F-1ABA-4006-B4C3-921A93F59C94}" presName="BalanceSpacing1" presStyleCnt="0"/>
      <dgm:spPr/>
    </dgm:pt>
    <dgm:pt modelId="{6D681280-4F14-488B-A815-29715F485056}" type="pres">
      <dgm:prSet presAssocID="{B703E2B4-20F4-4F63-B4E9-04609D66226E}" presName="Accent1Text" presStyleLbl="node1" presStyleIdx="3" presStyleCnt="8"/>
      <dgm:spPr/>
    </dgm:pt>
    <dgm:pt modelId="{C4C560E3-A6C1-44D3-86F0-12F0B7A0D177}" type="pres">
      <dgm:prSet presAssocID="{B703E2B4-20F4-4F63-B4E9-04609D66226E}" presName="spaceBetweenRectangles" presStyleCnt="0"/>
      <dgm:spPr/>
    </dgm:pt>
    <dgm:pt modelId="{85B75AF1-2BA4-4C48-BFFF-F49040D66F17}" type="pres">
      <dgm:prSet presAssocID="{0E15C622-5E6B-4BCD-AA33-D4325EF70CC6}" presName="composite" presStyleCnt="0"/>
      <dgm:spPr/>
    </dgm:pt>
    <dgm:pt modelId="{260BAB95-7090-448F-B3B6-CAB44C8F1681}" type="pres">
      <dgm:prSet presAssocID="{0E15C622-5E6B-4BCD-AA33-D4325EF70CC6}" presName="Parent1" presStyleLbl="node1" presStyleIdx="4" presStyleCnt="8">
        <dgm:presLayoutVars>
          <dgm:chMax val="1"/>
          <dgm:chPref val="1"/>
          <dgm:bulletEnabled val="1"/>
        </dgm:presLayoutVars>
      </dgm:prSet>
      <dgm:spPr/>
    </dgm:pt>
    <dgm:pt modelId="{BB2ED550-CE6A-484D-B94C-F6254F20C5DF}" type="pres">
      <dgm:prSet presAssocID="{0E15C622-5E6B-4BCD-AA33-D4325EF70CC6}" presName="Childtext1" presStyleLbl="revTx" presStyleIdx="2" presStyleCnt="4" custLinFactX="-100000" custLinFactY="44785" custLinFactNeighborX="-135829" custLinFactNeighborY="100000">
        <dgm:presLayoutVars>
          <dgm:chMax val="0"/>
          <dgm:chPref val="0"/>
          <dgm:bulletEnabled val="1"/>
        </dgm:presLayoutVars>
      </dgm:prSet>
      <dgm:spPr/>
    </dgm:pt>
    <dgm:pt modelId="{32B3024C-493A-4415-96D7-F17D2BB0970B}" type="pres">
      <dgm:prSet presAssocID="{0E15C622-5E6B-4BCD-AA33-D4325EF70CC6}" presName="BalanceSpacing" presStyleCnt="0"/>
      <dgm:spPr/>
    </dgm:pt>
    <dgm:pt modelId="{5A37F03C-C75C-43C9-AB21-8400E2DA5BCE}" type="pres">
      <dgm:prSet presAssocID="{0E15C622-5E6B-4BCD-AA33-D4325EF70CC6}" presName="BalanceSpacing1" presStyleCnt="0"/>
      <dgm:spPr/>
    </dgm:pt>
    <dgm:pt modelId="{92C7FA62-FB3C-47DD-8364-DBF1D9300756}" type="pres">
      <dgm:prSet presAssocID="{34AE4D04-9F21-44F5-87AC-216B96D1F872}" presName="Accent1Text" presStyleLbl="node1" presStyleIdx="5" presStyleCnt="8"/>
      <dgm:spPr/>
    </dgm:pt>
    <dgm:pt modelId="{711F06B9-443B-45ED-839A-DED5B3A5D9FC}" type="pres">
      <dgm:prSet presAssocID="{34AE4D04-9F21-44F5-87AC-216B96D1F872}" presName="spaceBetweenRectangles" presStyleCnt="0"/>
      <dgm:spPr/>
    </dgm:pt>
    <dgm:pt modelId="{BBCD0AC5-BA9C-4874-BF11-B28761EC67BD}" type="pres">
      <dgm:prSet presAssocID="{B646690B-63EA-4001-8F60-BB65DD86A131}" presName="composite" presStyleCnt="0"/>
      <dgm:spPr/>
    </dgm:pt>
    <dgm:pt modelId="{6BBE98B6-FC79-43B0-851A-FEDCCAD997C1}" type="pres">
      <dgm:prSet presAssocID="{B646690B-63EA-4001-8F60-BB65DD86A131}" presName="Parent1" presStyleLbl="node1" presStyleIdx="6" presStyleCnt="8">
        <dgm:presLayoutVars>
          <dgm:chMax val="1"/>
          <dgm:chPref val="1"/>
          <dgm:bulletEnabled val="1"/>
        </dgm:presLayoutVars>
      </dgm:prSet>
      <dgm:spPr/>
    </dgm:pt>
    <dgm:pt modelId="{AC3C9CA6-0AAA-4E70-8D60-67ECBEA42D0D}" type="pres">
      <dgm:prSet presAssocID="{B646690B-63EA-4001-8F60-BB65DD86A131}" presName="Childtext1" presStyleLbl="revTx" presStyleIdx="3" presStyleCnt="4">
        <dgm:presLayoutVars>
          <dgm:chMax val="0"/>
          <dgm:chPref val="0"/>
          <dgm:bulletEnabled val="1"/>
        </dgm:presLayoutVars>
      </dgm:prSet>
      <dgm:spPr/>
    </dgm:pt>
    <dgm:pt modelId="{FAF383DC-F7A3-4B3C-AD00-86FC4F9423A0}" type="pres">
      <dgm:prSet presAssocID="{B646690B-63EA-4001-8F60-BB65DD86A131}" presName="BalanceSpacing" presStyleCnt="0"/>
      <dgm:spPr/>
    </dgm:pt>
    <dgm:pt modelId="{B10D4C7D-A0C2-48FF-9E91-3DCBE58EB74A}" type="pres">
      <dgm:prSet presAssocID="{B646690B-63EA-4001-8F60-BB65DD86A131}" presName="BalanceSpacing1" presStyleCnt="0"/>
      <dgm:spPr/>
    </dgm:pt>
    <dgm:pt modelId="{7A20B573-10EA-4B50-BE01-7F0CF44D7D1A}" type="pres">
      <dgm:prSet presAssocID="{90EDA058-DE75-4ECF-881F-4026344DE09D}" presName="Accent1Text" presStyleLbl="node1" presStyleIdx="7" presStyleCnt="8"/>
      <dgm:spPr/>
    </dgm:pt>
  </dgm:ptLst>
  <dgm:cxnLst>
    <dgm:cxn modelId="{C6640004-DAB8-45F8-A471-14925363D15D}" srcId="{4E07D1EF-ECC8-4B84-8374-7AEAF2C6F704}" destId="{8F97FD3B-0A7D-4BD8-B229-723F1134D96D}" srcOrd="0" destOrd="0" parTransId="{73691F37-4414-4B75-9E13-1B93BF6F9982}" sibTransId="{673EA0D4-0BF6-44B2-ACFB-9B6BA8A92637}"/>
    <dgm:cxn modelId="{4739355C-508D-46AD-9327-3996FCF5B2CF}" srcId="{68C2E02F-1ABA-4006-B4C3-921A93F59C94}" destId="{B85B2E28-47F4-4B58-B464-F70E9F243EFB}" srcOrd="0" destOrd="0" parTransId="{919D2BF4-5782-4C00-95B5-453806F67DC5}" sibTransId="{66D04BF6-43D6-4756-97ED-2B052980D4B6}"/>
    <dgm:cxn modelId="{AA8B9E5C-6100-4583-BAE8-52AFA1BE91F9}" type="presOf" srcId="{B703E2B4-20F4-4F63-B4E9-04609D66226E}" destId="{6D681280-4F14-488B-A815-29715F485056}" srcOrd="0" destOrd="0" presId="urn:microsoft.com/office/officeart/2008/layout/AlternatingHexagons"/>
    <dgm:cxn modelId="{47E5CA53-E634-452E-90D1-FAE8675D00DA}" type="presOf" srcId="{34AE4D04-9F21-44F5-87AC-216B96D1F872}" destId="{92C7FA62-FB3C-47DD-8364-DBF1D9300756}" srcOrd="0" destOrd="0" presId="urn:microsoft.com/office/officeart/2008/layout/AlternatingHexagons"/>
    <dgm:cxn modelId="{3FB53179-A159-4D18-BE31-BF36399ADE91}" type="presOf" srcId="{4E07D1EF-ECC8-4B84-8374-7AEAF2C6F704}" destId="{395B0DFC-52E0-44E5-B430-2E831EFDB733}" srcOrd="0" destOrd="0" presId="urn:microsoft.com/office/officeart/2008/layout/AlternatingHexagons"/>
    <dgm:cxn modelId="{6E83347D-B815-450A-8854-6DB55DA8C427}" type="presOf" srcId="{90EDA058-DE75-4ECF-881F-4026344DE09D}" destId="{7A20B573-10EA-4B50-BE01-7F0CF44D7D1A}" srcOrd="0" destOrd="0" presId="urn:microsoft.com/office/officeart/2008/layout/AlternatingHexagons"/>
    <dgm:cxn modelId="{C5B4A386-0B76-4879-B002-B81EBE956545}" type="presOf" srcId="{8F97FD3B-0A7D-4BD8-B229-723F1134D96D}" destId="{12047711-5022-47FF-95B0-49F6A529D631}" srcOrd="0" destOrd="0" presId="urn:microsoft.com/office/officeart/2008/layout/AlternatingHexagons"/>
    <dgm:cxn modelId="{D9254994-386B-4C91-B954-2AB399FE5811}" srcId="{E70C1ECD-44C8-4F47-8FE8-5B0D2F846D2C}" destId="{0E15C622-5E6B-4BCD-AA33-D4325EF70CC6}" srcOrd="2" destOrd="0" parTransId="{47EAEA6F-3AE0-4F90-8108-6AD163176544}" sibTransId="{34AE4D04-9F21-44F5-87AC-216B96D1F872}"/>
    <dgm:cxn modelId="{EA37B199-2041-4055-A4E7-96264BA0005C}" type="presOf" srcId="{E70C1ECD-44C8-4F47-8FE8-5B0D2F846D2C}" destId="{6C745E22-9C37-4350-95BA-47FB9687FDC3}" srcOrd="0" destOrd="0" presId="urn:microsoft.com/office/officeart/2008/layout/AlternatingHexagons"/>
    <dgm:cxn modelId="{9458D69A-BC01-4049-A7FF-67D8C85D6EE6}" type="presOf" srcId="{B646690B-63EA-4001-8F60-BB65DD86A131}" destId="{6BBE98B6-FC79-43B0-851A-FEDCCAD997C1}" srcOrd="0" destOrd="0" presId="urn:microsoft.com/office/officeart/2008/layout/AlternatingHexagons"/>
    <dgm:cxn modelId="{B02F5F9E-6D3E-4A39-BA6F-D3C3B1618F27}" type="presOf" srcId="{B75D4FDE-D876-44B2-9974-2007D5A945B9}" destId="{18C81AE0-98BD-4F92-8728-00DAB751CBB9}" srcOrd="0" destOrd="0" presId="urn:microsoft.com/office/officeart/2008/layout/AlternatingHexagons"/>
    <dgm:cxn modelId="{37B938B0-A681-4F2A-80D1-CD13037C4F7D}" type="presOf" srcId="{68C2E02F-1ABA-4006-B4C3-921A93F59C94}" destId="{FEC2D9CE-4071-4F52-9476-59457BD33FDF}" srcOrd="0" destOrd="0" presId="urn:microsoft.com/office/officeart/2008/layout/AlternatingHexagons"/>
    <dgm:cxn modelId="{7C6DA2B0-C4C8-4093-87A9-E63AEE1DA19D}" type="presOf" srcId="{0E15C622-5E6B-4BCD-AA33-D4325EF70CC6}" destId="{260BAB95-7090-448F-B3B6-CAB44C8F1681}" srcOrd="0" destOrd="0" presId="urn:microsoft.com/office/officeart/2008/layout/AlternatingHexagons"/>
    <dgm:cxn modelId="{6AB1DABA-60E1-488E-BC55-66B7AC104FC7}" type="presOf" srcId="{B85B2E28-47F4-4B58-B464-F70E9F243EFB}" destId="{A1B1892F-FD1E-44FA-B5C7-EA9C7849D9CD}" srcOrd="0" destOrd="0" presId="urn:microsoft.com/office/officeart/2008/layout/AlternatingHexagons"/>
    <dgm:cxn modelId="{1ABBA9C5-0073-46FD-B04C-5751119BFFE1}" srcId="{E70C1ECD-44C8-4F47-8FE8-5B0D2F846D2C}" destId="{B646690B-63EA-4001-8F60-BB65DD86A131}" srcOrd="3" destOrd="0" parTransId="{6F6C605F-1A08-498F-8968-7BE0BAD88232}" sibTransId="{90EDA058-DE75-4ECF-881F-4026344DE09D}"/>
    <dgm:cxn modelId="{C841FBD6-F97A-4BBB-9536-898338241823}" srcId="{E70C1ECD-44C8-4F47-8FE8-5B0D2F846D2C}" destId="{68C2E02F-1ABA-4006-B4C3-921A93F59C94}" srcOrd="1" destOrd="0" parTransId="{3BE5E7EE-4887-4139-8975-EB79B87BC0A9}" sibTransId="{B703E2B4-20F4-4F63-B4E9-04609D66226E}"/>
    <dgm:cxn modelId="{006888E3-7876-40B5-B5B8-1D7B48BCA87E}" type="presOf" srcId="{35821D86-C143-4B0E-9CAB-5C21B979BB7E}" destId="{BB2ED550-CE6A-484D-B94C-F6254F20C5DF}" srcOrd="0" destOrd="0" presId="urn:microsoft.com/office/officeart/2008/layout/AlternatingHexagons"/>
    <dgm:cxn modelId="{CD4352F3-9956-4E9D-8C24-DC852FD73FC4}" srcId="{E70C1ECD-44C8-4F47-8FE8-5B0D2F846D2C}" destId="{4E07D1EF-ECC8-4B84-8374-7AEAF2C6F704}" srcOrd="0" destOrd="0" parTransId="{358E0C50-D927-4990-88DF-8B1BA404EC3E}" sibTransId="{B75D4FDE-D876-44B2-9974-2007D5A945B9}"/>
    <dgm:cxn modelId="{E2ACB7FC-A0FF-4422-908A-96615EC4434B}" srcId="{0E15C622-5E6B-4BCD-AA33-D4325EF70CC6}" destId="{35821D86-C143-4B0E-9CAB-5C21B979BB7E}" srcOrd="0" destOrd="0" parTransId="{4667BE0A-ED6D-45B0-B080-F420BDEEF0DC}" sibTransId="{08CFDC01-F5B6-4A22-921E-49F62AC96B23}"/>
    <dgm:cxn modelId="{F0D2D02E-D038-4D62-8E1E-BD43BFE62B97}" type="presParOf" srcId="{6C745E22-9C37-4350-95BA-47FB9687FDC3}" destId="{A2908DB0-CE00-4B70-8072-F95BAD19B9EB}" srcOrd="0" destOrd="0" presId="urn:microsoft.com/office/officeart/2008/layout/AlternatingHexagons"/>
    <dgm:cxn modelId="{C0E0551F-C1EC-43FD-B558-6636EF8C4528}" type="presParOf" srcId="{A2908DB0-CE00-4B70-8072-F95BAD19B9EB}" destId="{395B0DFC-52E0-44E5-B430-2E831EFDB733}" srcOrd="0" destOrd="0" presId="urn:microsoft.com/office/officeart/2008/layout/AlternatingHexagons"/>
    <dgm:cxn modelId="{6B42800E-488B-4521-8248-872FF6614170}" type="presParOf" srcId="{A2908DB0-CE00-4B70-8072-F95BAD19B9EB}" destId="{12047711-5022-47FF-95B0-49F6A529D631}" srcOrd="1" destOrd="0" presId="urn:microsoft.com/office/officeart/2008/layout/AlternatingHexagons"/>
    <dgm:cxn modelId="{BB5E40CE-2388-470E-A664-DC565CD8EE63}" type="presParOf" srcId="{A2908DB0-CE00-4B70-8072-F95BAD19B9EB}" destId="{99C5D835-6F3C-4A00-B4AB-D908EFD3F9F0}" srcOrd="2" destOrd="0" presId="urn:microsoft.com/office/officeart/2008/layout/AlternatingHexagons"/>
    <dgm:cxn modelId="{33D0F9AC-AEBE-4EE7-B3C0-92C259238002}" type="presParOf" srcId="{A2908DB0-CE00-4B70-8072-F95BAD19B9EB}" destId="{55FF270D-FFE1-4D12-9986-C87849F6A8CF}" srcOrd="3" destOrd="0" presId="urn:microsoft.com/office/officeart/2008/layout/AlternatingHexagons"/>
    <dgm:cxn modelId="{E7194383-DBD6-4E49-BBF9-60AC099D6DE9}" type="presParOf" srcId="{A2908DB0-CE00-4B70-8072-F95BAD19B9EB}" destId="{18C81AE0-98BD-4F92-8728-00DAB751CBB9}" srcOrd="4" destOrd="0" presId="urn:microsoft.com/office/officeart/2008/layout/AlternatingHexagons"/>
    <dgm:cxn modelId="{7BEF95F3-5A4C-44E9-9286-AFD801D391D4}" type="presParOf" srcId="{6C745E22-9C37-4350-95BA-47FB9687FDC3}" destId="{F5638E0C-EE55-4F7E-8C6B-260967CF9D3C}" srcOrd="1" destOrd="0" presId="urn:microsoft.com/office/officeart/2008/layout/AlternatingHexagons"/>
    <dgm:cxn modelId="{66AF2A0E-E31E-49A7-9381-1D736BD9412F}" type="presParOf" srcId="{6C745E22-9C37-4350-95BA-47FB9687FDC3}" destId="{DAFFD1CA-F759-4AF8-801C-4F3DAD62E034}" srcOrd="2" destOrd="0" presId="urn:microsoft.com/office/officeart/2008/layout/AlternatingHexagons"/>
    <dgm:cxn modelId="{10C69D59-5E07-4238-9E0B-AB0954E53BBA}" type="presParOf" srcId="{DAFFD1CA-F759-4AF8-801C-4F3DAD62E034}" destId="{FEC2D9CE-4071-4F52-9476-59457BD33FDF}" srcOrd="0" destOrd="0" presId="urn:microsoft.com/office/officeart/2008/layout/AlternatingHexagons"/>
    <dgm:cxn modelId="{D9910D76-811A-4379-956C-E275F74876B5}" type="presParOf" srcId="{DAFFD1CA-F759-4AF8-801C-4F3DAD62E034}" destId="{A1B1892F-FD1E-44FA-B5C7-EA9C7849D9CD}" srcOrd="1" destOrd="0" presId="urn:microsoft.com/office/officeart/2008/layout/AlternatingHexagons"/>
    <dgm:cxn modelId="{54C58E32-2B1B-426E-AA0B-976828C0FBD3}" type="presParOf" srcId="{DAFFD1CA-F759-4AF8-801C-4F3DAD62E034}" destId="{73BC076A-EB50-46BA-9EE7-E76F3F030B9E}" srcOrd="2" destOrd="0" presId="urn:microsoft.com/office/officeart/2008/layout/AlternatingHexagons"/>
    <dgm:cxn modelId="{47E0A3FC-E545-4717-8A1F-7E8238EA5AEC}" type="presParOf" srcId="{DAFFD1CA-F759-4AF8-801C-4F3DAD62E034}" destId="{C013409E-289C-489D-81D2-901245425E56}" srcOrd="3" destOrd="0" presId="urn:microsoft.com/office/officeart/2008/layout/AlternatingHexagons"/>
    <dgm:cxn modelId="{F82236C8-90A3-4F08-A9C9-79BCA7B6A9DF}" type="presParOf" srcId="{DAFFD1CA-F759-4AF8-801C-4F3DAD62E034}" destId="{6D681280-4F14-488B-A815-29715F485056}" srcOrd="4" destOrd="0" presId="urn:microsoft.com/office/officeart/2008/layout/AlternatingHexagons"/>
    <dgm:cxn modelId="{20C81281-0771-42DE-BAA7-DF7C6D0BFBD7}" type="presParOf" srcId="{6C745E22-9C37-4350-95BA-47FB9687FDC3}" destId="{C4C560E3-A6C1-44D3-86F0-12F0B7A0D177}" srcOrd="3" destOrd="0" presId="urn:microsoft.com/office/officeart/2008/layout/AlternatingHexagons"/>
    <dgm:cxn modelId="{5AF07A37-BD6B-414A-98D6-C3158043985A}" type="presParOf" srcId="{6C745E22-9C37-4350-95BA-47FB9687FDC3}" destId="{85B75AF1-2BA4-4C48-BFFF-F49040D66F17}" srcOrd="4" destOrd="0" presId="urn:microsoft.com/office/officeart/2008/layout/AlternatingHexagons"/>
    <dgm:cxn modelId="{BFEFDF0C-9E04-4DBF-ADEE-AE10352BC8A1}" type="presParOf" srcId="{85B75AF1-2BA4-4C48-BFFF-F49040D66F17}" destId="{260BAB95-7090-448F-B3B6-CAB44C8F1681}" srcOrd="0" destOrd="0" presId="urn:microsoft.com/office/officeart/2008/layout/AlternatingHexagons"/>
    <dgm:cxn modelId="{43BA4A53-8308-41D9-9124-6CA616AA994E}" type="presParOf" srcId="{85B75AF1-2BA4-4C48-BFFF-F49040D66F17}" destId="{BB2ED550-CE6A-484D-B94C-F6254F20C5DF}" srcOrd="1" destOrd="0" presId="urn:microsoft.com/office/officeart/2008/layout/AlternatingHexagons"/>
    <dgm:cxn modelId="{4CFBC04F-7457-4DFF-892D-EF019D57567B}" type="presParOf" srcId="{85B75AF1-2BA4-4C48-BFFF-F49040D66F17}" destId="{32B3024C-493A-4415-96D7-F17D2BB0970B}" srcOrd="2" destOrd="0" presId="urn:microsoft.com/office/officeart/2008/layout/AlternatingHexagons"/>
    <dgm:cxn modelId="{10593392-7CA0-4B1B-AE85-8D5C8AD984AA}" type="presParOf" srcId="{85B75AF1-2BA4-4C48-BFFF-F49040D66F17}" destId="{5A37F03C-C75C-43C9-AB21-8400E2DA5BCE}" srcOrd="3" destOrd="0" presId="urn:microsoft.com/office/officeart/2008/layout/AlternatingHexagons"/>
    <dgm:cxn modelId="{44DB6516-3EE7-4D9C-82CD-30C3B827BCE3}" type="presParOf" srcId="{85B75AF1-2BA4-4C48-BFFF-F49040D66F17}" destId="{92C7FA62-FB3C-47DD-8364-DBF1D9300756}" srcOrd="4" destOrd="0" presId="urn:microsoft.com/office/officeart/2008/layout/AlternatingHexagons"/>
    <dgm:cxn modelId="{BE42307A-CA0C-406F-814A-1BCEECD3E3EF}" type="presParOf" srcId="{6C745E22-9C37-4350-95BA-47FB9687FDC3}" destId="{711F06B9-443B-45ED-839A-DED5B3A5D9FC}" srcOrd="5" destOrd="0" presId="urn:microsoft.com/office/officeart/2008/layout/AlternatingHexagons"/>
    <dgm:cxn modelId="{6D45A013-C961-420D-B69F-FAD3008507A6}" type="presParOf" srcId="{6C745E22-9C37-4350-95BA-47FB9687FDC3}" destId="{BBCD0AC5-BA9C-4874-BF11-B28761EC67BD}" srcOrd="6" destOrd="0" presId="urn:microsoft.com/office/officeart/2008/layout/AlternatingHexagons"/>
    <dgm:cxn modelId="{100BD76B-659B-41BD-AEBE-D1C96FAF9231}" type="presParOf" srcId="{BBCD0AC5-BA9C-4874-BF11-B28761EC67BD}" destId="{6BBE98B6-FC79-43B0-851A-FEDCCAD997C1}" srcOrd="0" destOrd="0" presId="urn:microsoft.com/office/officeart/2008/layout/AlternatingHexagons"/>
    <dgm:cxn modelId="{8618F083-8196-4EB3-B1C7-C42980AED827}" type="presParOf" srcId="{BBCD0AC5-BA9C-4874-BF11-B28761EC67BD}" destId="{AC3C9CA6-0AAA-4E70-8D60-67ECBEA42D0D}" srcOrd="1" destOrd="0" presId="urn:microsoft.com/office/officeart/2008/layout/AlternatingHexagons"/>
    <dgm:cxn modelId="{C5D976EC-6FD4-4A14-9CBE-F93DA49692DA}" type="presParOf" srcId="{BBCD0AC5-BA9C-4874-BF11-B28761EC67BD}" destId="{FAF383DC-F7A3-4B3C-AD00-86FC4F9423A0}" srcOrd="2" destOrd="0" presId="urn:microsoft.com/office/officeart/2008/layout/AlternatingHexagons"/>
    <dgm:cxn modelId="{777BCB34-80D9-44F3-9136-8C500A1B095F}" type="presParOf" srcId="{BBCD0AC5-BA9C-4874-BF11-B28761EC67BD}" destId="{B10D4C7D-A0C2-48FF-9E91-3DCBE58EB74A}" srcOrd="3" destOrd="0" presId="urn:microsoft.com/office/officeart/2008/layout/AlternatingHexagons"/>
    <dgm:cxn modelId="{EC7A2ACD-710D-4A18-BEF3-D010F88ACEF3}" type="presParOf" srcId="{BBCD0AC5-BA9C-4874-BF11-B28761EC67BD}" destId="{7A20B573-10EA-4B50-BE01-7F0CF44D7D1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0DFC-52E0-44E5-B430-2E831EFDB733}">
      <dsp:nvSpPr>
        <dsp:cNvPr id="0" name=""/>
        <dsp:cNvSpPr/>
      </dsp:nvSpPr>
      <dsp:spPr>
        <a:xfrm rot="5400000">
          <a:off x="4711001" y="91411"/>
          <a:ext cx="1374461" cy="1195781"/>
        </a:xfrm>
        <a:prstGeom prst="hexagon">
          <a:avLst>
            <a:gd name="adj" fmla="val 25000"/>
            <a:gd name="vf" fmla="val 1154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Adult Students</a:t>
          </a:r>
        </a:p>
      </dsp:txBody>
      <dsp:txXfrm rot="-5400000">
        <a:off x="4986684" y="216258"/>
        <a:ext cx="823095" cy="946087"/>
      </dsp:txXfrm>
    </dsp:sp>
    <dsp:sp modelId="{12047711-5022-47FF-95B0-49F6A529D631}">
      <dsp:nvSpPr>
        <dsp:cNvPr id="0" name=""/>
        <dsp:cNvSpPr/>
      </dsp:nvSpPr>
      <dsp:spPr>
        <a:xfrm>
          <a:off x="6032409" y="276963"/>
          <a:ext cx="1533899" cy="8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Inform Programming and Community Needs</a:t>
          </a:r>
        </a:p>
      </dsp:txBody>
      <dsp:txXfrm>
        <a:off x="6032409" y="276963"/>
        <a:ext cx="1533899" cy="824677"/>
      </dsp:txXfrm>
    </dsp:sp>
    <dsp:sp modelId="{18C81AE0-98BD-4F92-8728-00DAB751CBB9}">
      <dsp:nvSpPr>
        <dsp:cNvPr id="0" name=""/>
        <dsp:cNvSpPr/>
      </dsp:nvSpPr>
      <dsp:spPr>
        <a:xfrm rot="5400000">
          <a:off x="3419557" y="91411"/>
          <a:ext cx="1374461" cy="1195781"/>
        </a:xfrm>
        <a:prstGeom prst="hexagon">
          <a:avLst>
            <a:gd name="adj" fmla="val 25000"/>
            <a:gd name="vf" fmla="val 1154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95240" y="216258"/>
        <a:ext cx="823095" cy="946087"/>
      </dsp:txXfrm>
    </dsp:sp>
    <dsp:sp modelId="{FEC2D9CE-4071-4F52-9476-59457BD33FDF}">
      <dsp:nvSpPr>
        <dsp:cNvPr id="0" name=""/>
        <dsp:cNvSpPr/>
      </dsp:nvSpPr>
      <dsp:spPr>
        <a:xfrm rot="5400000">
          <a:off x="4062805" y="1258054"/>
          <a:ext cx="1374461" cy="1195781"/>
        </a:xfrm>
        <a:prstGeom prst="hexagon">
          <a:avLst>
            <a:gd name="adj" fmla="val 25000"/>
            <a:gd name="vf" fmla="val 1154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Buying Power</a:t>
          </a:r>
        </a:p>
      </dsp:txBody>
      <dsp:txXfrm rot="-5400000">
        <a:off x="4338488" y="1382901"/>
        <a:ext cx="823095" cy="946087"/>
      </dsp:txXfrm>
    </dsp:sp>
    <dsp:sp modelId="{A1B1892F-FD1E-44FA-B5C7-EA9C7849D9CD}">
      <dsp:nvSpPr>
        <dsp:cNvPr id="0" name=""/>
        <dsp:cNvSpPr/>
      </dsp:nvSpPr>
      <dsp:spPr>
        <a:xfrm>
          <a:off x="2618246" y="1443606"/>
          <a:ext cx="1484418" cy="8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r>
            <a:rPr lang="en-US" sz="1200" kern="1200" dirty="0"/>
            <a:t>Locally owned businesses and funding to recoup tax dollars</a:t>
          </a:r>
        </a:p>
      </dsp:txBody>
      <dsp:txXfrm>
        <a:off x="2618246" y="1443606"/>
        <a:ext cx="1484418" cy="824677"/>
      </dsp:txXfrm>
    </dsp:sp>
    <dsp:sp modelId="{6D681280-4F14-488B-A815-29715F485056}">
      <dsp:nvSpPr>
        <dsp:cNvPr id="0" name=""/>
        <dsp:cNvSpPr/>
      </dsp:nvSpPr>
      <dsp:spPr>
        <a:xfrm rot="5400000">
          <a:off x="5354249" y="1258054"/>
          <a:ext cx="1374461" cy="1195781"/>
        </a:xfrm>
        <a:prstGeom prst="hexagon">
          <a:avLst>
            <a:gd name="adj" fmla="val 25000"/>
            <a:gd name="vf" fmla="val 1154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629932" y="1382901"/>
        <a:ext cx="823095" cy="946087"/>
      </dsp:txXfrm>
    </dsp:sp>
    <dsp:sp modelId="{260BAB95-7090-448F-B3B6-CAB44C8F1681}">
      <dsp:nvSpPr>
        <dsp:cNvPr id="0" name=""/>
        <dsp:cNvSpPr/>
      </dsp:nvSpPr>
      <dsp:spPr>
        <a:xfrm rot="5400000">
          <a:off x="4711001" y="2424697"/>
          <a:ext cx="1374461" cy="1195781"/>
        </a:xfrm>
        <a:prstGeom prst="hexagon">
          <a:avLst>
            <a:gd name="adj" fmla="val 25000"/>
            <a:gd name="vf" fmla="val 1154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Contribute to Livability</a:t>
          </a:r>
        </a:p>
      </dsp:txBody>
      <dsp:txXfrm rot="-5400000">
        <a:off x="4986684" y="2549544"/>
        <a:ext cx="823095" cy="946087"/>
      </dsp:txXfrm>
    </dsp:sp>
    <dsp:sp modelId="{BB2ED550-CE6A-484D-B94C-F6254F20C5DF}">
      <dsp:nvSpPr>
        <dsp:cNvPr id="0" name=""/>
        <dsp:cNvSpPr/>
      </dsp:nvSpPr>
      <dsp:spPr>
        <a:xfrm>
          <a:off x="2415029" y="3804258"/>
          <a:ext cx="1533899" cy="82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High Impact Practices, Real world experience civic engagement</a:t>
          </a:r>
        </a:p>
      </dsp:txBody>
      <dsp:txXfrm>
        <a:off x="2415029" y="3804258"/>
        <a:ext cx="1533899" cy="824677"/>
      </dsp:txXfrm>
    </dsp:sp>
    <dsp:sp modelId="{92C7FA62-FB3C-47DD-8364-DBF1D9300756}">
      <dsp:nvSpPr>
        <dsp:cNvPr id="0" name=""/>
        <dsp:cNvSpPr/>
      </dsp:nvSpPr>
      <dsp:spPr>
        <a:xfrm rot="5400000">
          <a:off x="3419557" y="2424697"/>
          <a:ext cx="1374461" cy="1195781"/>
        </a:xfrm>
        <a:prstGeom prst="hexagon">
          <a:avLst>
            <a:gd name="adj" fmla="val 25000"/>
            <a:gd name="vf" fmla="val 1154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95240" y="2549544"/>
        <a:ext cx="823095" cy="946087"/>
      </dsp:txXfrm>
    </dsp:sp>
    <dsp:sp modelId="{6BBE98B6-FC79-43B0-851A-FEDCCAD997C1}">
      <dsp:nvSpPr>
        <dsp:cNvPr id="0" name=""/>
        <dsp:cNvSpPr/>
      </dsp:nvSpPr>
      <dsp:spPr>
        <a:xfrm rot="5400000">
          <a:off x="4062805" y="3591340"/>
          <a:ext cx="1374461" cy="1195781"/>
        </a:xfrm>
        <a:prstGeom prst="hexagon">
          <a:avLst>
            <a:gd name="adj" fmla="val 25000"/>
            <a:gd name="vf" fmla="val 1154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Capstone Projects and Volunteers</a:t>
          </a:r>
        </a:p>
      </dsp:txBody>
      <dsp:txXfrm rot="-5400000">
        <a:off x="4338488" y="3716187"/>
        <a:ext cx="823095" cy="946087"/>
      </dsp:txXfrm>
    </dsp:sp>
    <dsp:sp modelId="{AC3C9CA6-0AAA-4E70-8D60-67ECBEA42D0D}">
      <dsp:nvSpPr>
        <dsp:cNvPr id="0" name=""/>
        <dsp:cNvSpPr/>
      </dsp:nvSpPr>
      <dsp:spPr>
        <a:xfrm>
          <a:off x="2618246" y="3776893"/>
          <a:ext cx="1484418" cy="824677"/>
        </a:xfrm>
        <a:prstGeom prst="rect">
          <a:avLst/>
        </a:prstGeom>
        <a:noFill/>
        <a:ln>
          <a:noFill/>
        </a:ln>
        <a:effectLst/>
      </dsp:spPr>
      <dsp:style>
        <a:lnRef idx="0">
          <a:scrgbClr r="0" g="0" b="0"/>
        </a:lnRef>
        <a:fillRef idx="0">
          <a:scrgbClr r="0" g="0" b="0"/>
        </a:fillRef>
        <a:effectRef idx="0">
          <a:scrgbClr r="0" g="0" b="0"/>
        </a:effectRef>
        <a:fontRef idx="minor"/>
      </dsp:style>
    </dsp:sp>
    <dsp:sp modelId="{7A20B573-10EA-4B50-BE01-7F0CF44D7D1A}">
      <dsp:nvSpPr>
        <dsp:cNvPr id="0" name=""/>
        <dsp:cNvSpPr/>
      </dsp:nvSpPr>
      <dsp:spPr>
        <a:xfrm rot="5400000">
          <a:off x="5354249" y="3591340"/>
          <a:ext cx="1374461" cy="1195781"/>
        </a:xfrm>
        <a:prstGeom prst="hexagon">
          <a:avLst>
            <a:gd name="adj" fmla="val 25000"/>
            <a:gd name="vf" fmla="val 1154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629932" y="3716187"/>
        <a:ext cx="823095" cy="94608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6F6619-D40A-4F80-9793-0966222F7E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69F8D3D-6614-4795-9F62-45A513345F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21C772-9A4E-41B8-AFA2-98ED321DB4A6}" type="datetimeFigureOut">
              <a:rPr lang="en-US" smtClean="0"/>
              <a:t>10/10/2023</a:t>
            </a:fld>
            <a:endParaRPr lang="en-US" dirty="0"/>
          </a:p>
        </p:txBody>
      </p:sp>
      <p:sp>
        <p:nvSpPr>
          <p:cNvPr id="4" name="Footer Placeholder 3">
            <a:extLst>
              <a:ext uri="{FF2B5EF4-FFF2-40B4-BE49-F238E27FC236}">
                <a16:creationId xmlns:a16="http://schemas.microsoft.com/office/drawing/2014/main" id="{D7359F01-2F94-45B7-934F-417D3F930E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2D99601-88E4-466A-922A-716DC698C6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1856DE-02AF-4D3A-A7DF-F957F55EF3F7}" type="slidenum">
              <a:rPr lang="en-US" smtClean="0"/>
              <a:t>‹#›</a:t>
            </a:fld>
            <a:endParaRPr lang="en-US" dirty="0"/>
          </a:p>
        </p:txBody>
      </p:sp>
    </p:spTree>
    <p:extLst>
      <p:ext uri="{BB962C8B-B14F-4D97-AF65-F5344CB8AC3E}">
        <p14:creationId xmlns:p14="http://schemas.microsoft.com/office/powerpoint/2010/main" val="810238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59A1B-68CC-4822-B53F-ABB4D5826619}" type="datetimeFigureOut">
              <a:rPr lang="en-US" smtClean="0"/>
              <a:t>10/10/2023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95845-AB23-429F-BB6B-BB634305DF1D}" type="slidenum">
              <a:rPr lang="en-US" smtClean="0"/>
              <a:t>‹#›</a:t>
            </a:fld>
            <a:endParaRPr lang="en-US" dirty="0"/>
          </a:p>
        </p:txBody>
      </p:sp>
    </p:spTree>
    <p:extLst>
      <p:ext uri="{BB962C8B-B14F-4D97-AF65-F5344CB8AC3E}">
        <p14:creationId xmlns:p14="http://schemas.microsoft.com/office/powerpoint/2010/main" val="206750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95845-AB23-429F-BB6B-BB634305DF1D}" type="slidenum">
              <a:rPr lang="en-US" smtClean="0"/>
              <a:t>1</a:t>
            </a:fld>
            <a:endParaRPr lang="en-US" dirty="0"/>
          </a:p>
        </p:txBody>
      </p:sp>
    </p:spTree>
    <p:extLst>
      <p:ext uri="{BB962C8B-B14F-4D97-AF65-F5344CB8AC3E}">
        <p14:creationId xmlns:p14="http://schemas.microsoft.com/office/powerpoint/2010/main" val="150520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95845-AB23-429F-BB6B-BB634305DF1D}" type="slidenum">
              <a:rPr lang="en-US" smtClean="0"/>
              <a:t>2</a:t>
            </a:fld>
            <a:endParaRPr lang="en-US" dirty="0"/>
          </a:p>
        </p:txBody>
      </p:sp>
    </p:spTree>
    <p:extLst>
      <p:ext uri="{BB962C8B-B14F-4D97-AF65-F5344CB8AC3E}">
        <p14:creationId xmlns:p14="http://schemas.microsoft.com/office/powerpoint/2010/main" val="402252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95845-AB23-429F-BB6B-BB634305DF1D}" type="slidenum">
              <a:rPr lang="en-US" smtClean="0"/>
              <a:t>3</a:t>
            </a:fld>
            <a:endParaRPr lang="en-US" dirty="0"/>
          </a:p>
        </p:txBody>
      </p:sp>
    </p:spTree>
    <p:extLst>
      <p:ext uri="{BB962C8B-B14F-4D97-AF65-F5344CB8AC3E}">
        <p14:creationId xmlns:p14="http://schemas.microsoft.com/office/powerpoint/2010/main" val="130530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95845-AB23-429F-BB6B-BB634305DF1D}" type="slidenum">
              <a:rPr lang="en-US" smtClean="0"/>
              <a:t>4</a:t>
            </a:fld>
            <a:endParaRPr lang="en-US" dirty="0"/>
          </a:p>
        </p:txBody>
      </p:sp>
    </p:spTree>
    <p:extLst>
      <p:ext uri="{BB962C8B-B14F-4D97-AF65-F5344CB8AC3E}">
        <p14:creationId xmlns:p14="http://schemas.microsoft.com/office/powerpoint/2010/main" val="180930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95845-AB23-429F-BB6B-BB634305DF1D}" type="slidenum">
              <a:rPr lang="en-US" smtClean="0"/>
              <a:t>5</a:t>
            </a:fld>
            <a:endParaRPr lang="en-US" dirty="0"/>
          </a:p>
        </p:txBody>
      </p:sp>
    </p:spTree>
    <p:extLst>
      <p:ext uri="{BB962C8B-B14F-4D97-AF65-F5344CB8AC3E}">
        <p14:creationId xmlns:p14="http://schemas.microsoft.com/office/powerpoint/2010/main" val="418795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95845-AB23-429F-BB6B-BB634305DF1D}" type="slidenum">
              <a:rPr lang="en-US" smtClean="0"/>
              <a:t>6</a:t>
            </a:fld>
            <a:endParaRPr lang="en-US" dirty="0"/>
          </a:p>
        </p:txBody>
      </p:sp>
    </p:spTree>
    <p:extLst>
      <p:ext uri="{BB962C8B-B14F-4D97-AF65-F5344CB8AC3E}">
        <p14:creationId xmlns:p14="http://schemas.microsoft.com/office/powerpoint/2010/main" val="310583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10/10/2023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70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37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607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675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97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66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41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589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1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5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10/10/2023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10/10/2023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353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cns-eoc.colostate.edu/" TargetMode="External"/><Relationship Id="rId7" Type="http://schemas.openxmlformats.org/officeDocument/2006/relationships/hyperlink" Target="https://youtu.be/3jM_aZaX2H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wic.edu/students/high-school-students/running-start/" TargetMode="External"/><Relationship Id="rId5" Type="http://schemas.openxmlformats.org/officeDocument/2006/relationships/hyperlink" Target="https://consortium.uchicago.edu/" TargetMode="External"/><Relationship Id="rId4" Type="http://schemas.openxmlformats.org/officeDocument/2006/relationships/hyperlink" Target="https://csuspur.or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nytimes.com/2023/09/05/magazine/college-worth-price.html" TargetMode="External"/><Relationship Id="rId3" Type="http://schemas.openxmlformats.org/officeDocument/2006/relationships/image" Target="../media/image1.jpeg"/><Relationship Id="rId7" Type="http://schemas.openxmlformats.org/officeDocument/2006/relationships/hyperlink" Target="https://education.stateuniversity.com/pages/2044/Higher-Education-in-United-State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TKEYLON@TNTECH.EDU" TargetMode="External"/><Relationship Id="rId5" Type="http://schemas.openxmlformats.org/officeDocument/2006/relationships/hyperlink" Target="mailto:MAWALKE@SIUE.EDU"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image of empty picture frames on a wall">
            <a:extLst>
              <a:ext uri="{FF2B5EF4-FFF2-40B4-BE49-F238E27FC236}">
                <a16:creationId xmlns:a16="http://schemas.microsoft.com/office/drawing/2014/main" id="{74B1416E-E144-4B0E-9CB1-2137FB57B75D}"/>
              </a:ext>
            </a:extLst>
          </p:cNvPr>
          <p:cNvPicPr>
            <a:picLocks noChangeAspect="1"/>
          </p:cNvPicPr>
          <p:nvPr/>
        </p:nvPicPr>
        <p:blipFill rotWithShape="1">
          <a:blip r:embed="rId3"/>
          <a:srcRect l="787" t="9815" r="8304" b="13286"/>
          <a:stretch/>
        </p:blipFill>
        <p:spPr>
          <a:xfrm>
            <a:off x="305" y="0"/>
            <a:ext cx="12191695" cy="6857990"/>
          </a:xfrm>
          <a:prstGeom prst="rect">
            <a:avLst/>
          </a:prstGeom>
        </p:spPr>
      </p:pic>
      <p:sp>
        <p:nvSpPr>
          <p:cNvPr id="34" name="Rectangle 33">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1D090625-51CE-4ECB-81A4-C4905F3FBFE9}"/>
              </a:ext>
            </a:extLst>
          </p:cNvPr>
          <p:cNvSpPr>
            <a:spLocks noGrp="1"/>
          </p:cNvSpPr>
          <p:nvPr>
            <p:ph type="subTitle" idx="1"/>
          </p:nvPr>
        </p:nvSpPr>
        <p:spPr>
          <a:xfrm>
            <a:off x="1300525" y="4660610"/>
            <a:ext cx="6829043" cy="748315"/>
          </a:xfrm>
        </p:spPr>
        <p:txBody>
          <a:bodyPr>
            <a:normAutofit fontScale="85000" lnSpcReduction="20000"/>
          </a:bodyPr>
          <a:lstStyle/>
          <a:p>
            <a:r>
              <a:rPr lang="en-US" sz="1600" dirty="0">
                <a:solidFill>
                  <a:schemeClr val="bg2"/>
                </a:solidFill>
              </a:rPr>
              <a:t>Mary Ettling, Southern Illinois University Edwardsville</a:t>
            </a:r>
          </a:p>
          <a:p>
            <a:r>
              <a:rPr lang="en-US" sz="1600" dirty="0">
                <a:solidFill>
                  <a:schemeClr val="bg2"/>
                </a:solidFill>
              </a:rPr>
              <a:t>Tammy Keylon,  Tennessee Technological University</a:t>
            </a:r>
            <a:endParaRPr lang="ru-RU" sz="1600" dirty="0">
              <a:solidFill>
                <a:schemeClr val="bg2"/>
              </a:solidFill>
            </a:endParaRPr>
          </a:p>
        </p:txBody>
      </p:sp>
      <p:cxnSp>
        <p:nvCxnSpPr>
          <p:cNvPr id="36" name="Straight Connector 35">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16E33ED7-4237-44EE-A1B3-404913606C2E}"/>
              </a:ext>
            </a:extLst>
          </p:cNvPr>
          <p:cNvPicPr>
            <a:picLocks noChangeAspect="1"/>
          </p:cNvPicPr>
          <p:nvPr/>
        </p:nvPicPr>
        <p:blipFill>
          <a:blip r:embed="rId4"/>
          <a:stretch>
            <a:fillRect/>
          </a:stretch>
        </p:blipFill>
        <p:spPr>
          <a:xfrm>
            <a:off x="619721" y="1017517"/>
            <a:ext cx="2960883" cy="1485825"/>
          </a:xfrm>
          <a:prstGeom prst="rect">
            <a:avLst/>
          </a:prstGeom>
        </p:spPr>
      </p:pic>
      <p:pic>
        <p:nvPicPr>
          <p:cNvPr id="6" name="Picture 5">
            <a:extLst>
              <a:ext uri="{FF2B5EF4-FFF2-40B4-BE49-F238E27FC236}">
                <a16:creationId xmlns:a16="http://schemas.microsoft.com/office/drawing/2014/main" id="{2F77772D-9875-41AF-8186-7265A244A080}"/>
              </a:ext>
            </a:extLst>
          </p:cNvPr>
          <p:cNvPicPr>
            <a:picLocks noChangeAspect="1"/>
          </p:cNvPicPr>
          <p:nvPr/>
        </p:nvPicPr>
        <p:blipFill>
          <a:blip r:embed="rId5"/>
          <a:stretch>
            <a:fillRect/>
          </a:stretch>
        </p:blipFill>
        <p:spPr>
          <a:xfrm>
            <a:off x="4762648" y="602960"/>
            <a:ext cx="3262745" cy="3262745"/>
          </a:xfrm>
          <a:prstGeom prst="rect">
            <a:avLst/>
          </a:prstGeom>
        </p:spPr>
      </p:pic>
      <p:sp>
        <p:nvSpPr>
          <p:cNvPr id="2" name="Title 1">
            <a:extLst>
              <a:ext uri="{FF2B5EF4-FFF2-40B4-BE49-F238E27FC236}">
                <a16:creationId xmlns:a16="http://schemas.microsoft.com/office/drawing/2014/main" id="{08BDDBEB-2A0E-4470-BE29-A528A3A60875}"/>
              </a:ext>
            </a:extLst>
          </p:cNvPr>
          <p:cNvSpPr>
            <a:spLocks noGrp="1"/>
          </p:cNvSpPr>
          <p:nvPr>
            <p:ph type="ctrTitle"/>
          </p:nvPr>
        </p:nvSpPr>
        <p:spPr>
          <a:xfrm>
            <a:off x="619720" y="3236470"/>
            <a:ext cx="7509847" cy="1343916"/>
          </a:xfrm>
        </p:spPr>
        <p:txBody>
          <a:bodyPr>
            <a:noAutofit/>
          </a:bodyPr>
          <a:lstStyle/>
          <a:p>
            <a:r>
              <a:rPr lang="en-US" sz="3200" dirty="0">
                <a:solidFill>
                  <a:schemeClr val="bg1"/>
                </a:solidFill>
              </a:rPr>
              <a:t>Community Engagement and Higher Education: Everyone’s Business</a:t>
            </a:r>
            <a:endParaRPr lang="ru-RU" sz="3200" dirty="0">
              <a:solidFill>
                <a:schemeClr val="bg1"/>
              </a:solidFill>
            </a:endParaRPr>
          </a:p>
        </p:txBody>
      </p:sp>
      <p:pic>
        <p:nvPicPr>
          <p:cNvPr id="7" name="Picture 6">
            <a:extLst>
              <a:ext uri="{FF2B5EF4-FFF2-40B4-BE49-F238E27FC236}">
                <a16:creationId xmlns:a16="http://schemas.microsoft.com/office/drawing/2014/main" id="{09592BEB-B559-4F8A-B4F1-70D4271F7A33}"/>
              </a:ext>
            </a:extLst>
          </p:cNvPr>
          <p:cNvPicPr>
            <a:picLocks noChangeAspect="1"/>
          </p:cNvPicPr>
          <p:nvPr/>
        </p:nvPicPr>
        <p:blipFill>
          <a:blip r:embed="rId6"/>
          <a:stretch>
            <a:fillRect/>
          </a:stretch>
        </p:blipFill>
        <p:spPr>
          <a:xfrm>
            <a:off x="9429788" y="758577"/>
            <a:ext cx="4277728" cy="4403083"/>
          </a:xfrm>
          <a:prstGeom prst="rect">
            <a:avLst/>
          </a:prstGeom>
        </p:spPr>
      </p:pic>
    </p:spTree>
    <p:extLst>
      <p:ext uri="{BB962C8B-B14F-4D97-AF65-F5344CB8AC3E}">
        <p14:creationId xmlns:p14="http://schemas.microsoft.com/office/powerpoint/2010/main" val="30010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69F1744A-CA11-44DA-AE09-C24B436C1B4F}"/>
              </a:ext>
            </a:extLst>
          </p:cNvPr>
          <p:cNvSpPr>
            <a:spLocks noGrp="1"/>
          </p:cNvSpPr>
          <p:nvPr>
            <p:ph type="title"/>
          </p:nvPr>
        </p:nvSpPr>
        <p:spPr/>
        <p:txBody>
          <a:bodyPr vert="horz" lIns="91440" tIns="45720" rIns="91440" bIns="45720" rtlCol="0" anchor="t">
            <a:normAutofit/>
          </a:bodyPr>
          <a:lstStyle/>
          <a:p>
            <a:pPr algn="ctr"/>
            <a:r>
              <a:rPr lang="en-US" dirty="0">
                <a:solidFill>
                  <a:srgbClr val="C00000"/>
                </a:solidFill>
              </a:rPr>
              <a:t>U.S. Higher Education Development </a:t>
            </a:r>
          </a:p>
        </p:txBody>
      </p:sp>
      <p:sp>
        <p:nvSpPr>
          <p:cNvPr id="4" name="Content Placeholder 3">
            <a:extLst>
              <a:ext uri="{FF2B5EF4-FFF2-40B4-BE49-F238E27FC236}">
                <a16:creationId xmlns:a16="http://schemas.microsoft.com/office/drawing/2014/main" id="{BA6476EE-DDB9-43D9-98C4-473527A24FA4}"/>
              </a:ext>
            </a:extLst>
          </p:cNvPr>
          <p:cNvSpPr>
            <a:spLocks noGrp="1"/>
          </p:cNvSpPr>
          <p:nvPr>
            <p:ph idx="1"/>
          </p:nvPr>
        </p:nvSpPr>
        <p:spPr>
          <a:xfrm>
            <a:off x="201336" y="2015732"/>
            <a:ext cx="11870421" cy="3450613"/>
          </a:xfrm>
        </p:spPr>
        <p:txBody>
          <a:bodyPr>
            <a:normAutofit fontScale="62500" lnSpcReduction="20000"/>
          </a:bodyPr>
          <a:lstStyle/>
          <a:p>
            <a:pPr marL="457200" indent="-457200">
              <a:buFont typeface="+mj-lt"/>
              <a:buAutoNum type="arabicPeriod"/>
            </a:pPr>
            <a:r>
              <a:rPr lang="en-US" u="sng" dirty="0"/>
              <a:t>British Empire</a:t>
            </a:r>
            <a:r>
              <a:rPr lang="en-US" dirty="0"/>
              <a:t>- invested little in college and only if they were a source of revenue. Story: The British Empire, for instance, responded to Virginia's request for a seminary to save their souls, with "Souls?!? Damn your souls! Make tobacco." But religion drives the founding of colleges during the colonial period</a:t>
            </a:r>
          </a:p>
          <a:p>
            <a:pPr marL="457200" indent="-457200">
              <a:buFont typeface="+mj-lt"/>
              <a:buAutoNum type="arabicPeriod"/>
            </a:pPr>
            <a:r>
              <a:rPr lang="en-US" u="sng" dirty="0"/>
              <a:t>College Building Boom</a:t>
            </a:r>
            <a:r>
              <a:rPr lang="en-US" dirty="0"/>
              <a:t>  (1800-1850) areas hoped to gain culture and legitimacy by building and supporting local colleges.  There was a high closure rate as the colleges were fully tuition dependent but some found success attracting young women and second born sons who didn’t inherit family land to programs</a:t>
            </a:r>
          </a:p>
          <a:p>
            <a:pPr marL="457200" indent="-457200">
              <a:buFont typeface="+mj-lt"/>
              <a:buAutoNum type="arabicPeriod"/>
            </a:pPr>
            <a:r>
              <a:rPr lang="en-US" u="sng" dirty="0"/>
              <a:t>Morrill Act of 1862</a:t>
            </a:r>
            <a:r>
              <a:rPr lang="en-US" dirty="0"/>
              <a:t> created the Land Grant institution opportunity where states and territories would receive profits if they sold land to establish programs of agricultural, mechanical and military sciences. </a:t>
            </a:r>
          </a:p>
          <a:p>
            <a:pPr marL="457200" indent="-457200">
              <a:buFont typeface="+mj-lt"/>
              <a:buAutoNum type="arabicPeriod"/>
            </a:pPr>
            <a:r>
              <a:rPr lang="en-US" dirty="0"/>
              <a:t>1870- 1890 </a:t>
            </a:r>
            <a:r>
              <a:rPr lang="en-US" u="sng" dirty="0"/>
              <a:t>The Age of the University</a:t>
            </a:r>
            <a:r>
              <a:rPr lang="en-US" dirty="0"/>
              <a:t>- by 1880 Ohio had more college than all of France; the land grants gain support and expand their scope to engineering and medicine and a second Morrill Act (Hatch Act of 1890) expands federal involvement in education by bringing in funding for more and expanded land grant colleges</a:t>
            </a:r>
          </a:p>
          <a:p>
            <a:pPr marL="457200" indent="-457200">
              <a:buFont typeface="+mj-lt"/>
              <a:buAutoNum type="arabicPeriod"/>
            </a:pPr>
            <a:r>
              <a:rPr lang="en-US" u="sng" dirty="0"/>
              <a:t>Between the world wars</a:t>
            </a:r>
            <a:r>
              <a:rPr lang="en-US" dirty="0"/>
              <a:t>- Great Depression- surge in enrollments and development of Junior College this is the beginning of the phenomenon where in times of economic downturn, college enrollments increase. There is also new programming in military sciences and development of war technologies and innovations</a:t>
            </a:r>
          </a:p>
          <a:p>
            <a:pPr marL="457200" indent="-457200">
              <a:buFont typeface="+mj-lt"/>
              <a:buAutoNum type="arabicPeriod"/>
            </a:pPr>
            <a:r>
              <a:rPr lang="en-US" dirty="0"/>
              <a:t>1944 Serviceman’s Readjustment Act (</a:t>
            </a:r>
            <a:r>
              <a:rPr lang="en-US" u="sng" dirty="0"/>
              <a:t>GI Bill</a:t>
            </a:r>
            <a:r>
              <a:rPr lang="en-US" dirty="0"/>
              <a:t>) expanded opportunity and enrollments surged and continued on as Baby Boomers aged into college</a:t>
            </a:r>
          </a:p>
        </p:txBody>
      </p:sp>
    </p:spTree>
    <p:extLst>
      <p:ext uri="{BB962C8B-B14F-4D97-AF65-F5344CB8AC3E}">
        <p14:creationId xmlns:p14="http://schemas.microsoft.com/office/powerpoint/2010/main" val="82549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69F1744A-CA11-44DA-AE09-C24B436C1B4F}"/>
              </a:ext>
            </a:extLst>
          </p:cNvPr>
          <p:cNvSpPr>
            <a:spLocks noGrp="1"/>
          </p:cNvSpPr>
          <p:nvPr>
            <p:ph type="title"/>
          </p:nvPr>
        </p:nvSpPr>
        <p:spPr>
          <a:xfrm>
            <a:off x="1451579" y="804520"/>
            <a:ext cx="9603275" cy="915224"/>
          </a:xfrm>
        </p:spPr>
        <p:txBody>
          <a:bodyPr vert="horz" lIns="91440" tIns="45720" rIns="91440" bIns="45720" rtlCol="0" anchor="t">
            <a:normAutofit/>
          </a:bodyPr>
          <a:lstStyle/>
          <a:p>
            <a:pPr algn="ctr"/>
            <a:r>
              <a:rPr lang="en-US" dirty="0">
                <a:solidFill>
                  <a:srgbClr val="C00000"/>
                </a:solidFill>
              </a:rPr>
              <a:t>U.S. Higher Education – The Shift </a:t>
            </a:r>
          </a:p>
        </p:txBody>
      </p:sp>
      <p:sp>
        <p:nvSpPr>
          <p:cNvPr id="4" name="Content Placeholder 3">
            <a:extLst>
              <a:ext uri="{FF2B5EF4-FFF2-40B4-BE49-F238E27FC236}">
                <a16:creationId xmlns:a16="http://schemas.microsoft.com/office/drawing/2014/main" id="{BA6476EE-DDB9-43D9-98C4-473527A24FA4}"/>
              </a:ext>
            </a:extLst>
          </p:cNvPr>
          <p:cNvSpPr>
            <a:spLocks noGrp="1"/>
          </p:cNvSpPr>
          <p:nvPr>
            <p:ph idx="1"/>
          </p:nvPr>
        </p:nvSpPr>
        <p:spPr>
          <a:xfrm>
            <a:off x="226503" y="2015731"/>
            <a:ext cx="11685864" cy="4037749"/>
          </a:xfrm>
        </p:spPr>
        <p:txBody>
          <a:bodyPr>
            <a:normAutofit fontScale="55000" lnSpcReduction="20000"/>
          </a:bodyPr>
          <a:lstStyle/>
          <a:p>
            <a:pPr marL="457200" indent="-457200">
              <a:buFont typeface="+mj-lt"/>
              <a:buAutoNum type="arabicPeriod"/>
            </a:pPr>
            <a:r>
              <a:rPr lang="en-US" dirty="0"/>
              <a:t>Things really </a:t>
            </a:r>
            <a:r>
              <a:rPr lang="en-US" u="sng" dirty="0"/>
              <a:t>begin to shift around 1970</a:t>
            </a:r>
            <a:r>
              <a:rPr lang="en-US" dirty="0"/>
              <a:t> – the university becomes “impersonal” due to crowding, lack of living space and large lecture halls as well as the civil unrest- there is a congressional and public loss of trust in HE.  Inflation and an energy crisis add stress and by 1985 colleges are lowering admission standards without questing whether they are able to serve less prepared students and the tension between how to achieve both equality and excellence continues to loom large.  The end of the 20</a:t>
            </a:r>
            <a:r>
              <a:rPr lang="en-US" baseline="30000" dirty="0"/>
              <a:t>th</a:t>
            </a:r>
            <a:r>
              <a:rPr lang="en-US" dirty="0"/>
              <a:t> century ends with a financial roller coater for HE as a way to stimulate economic development or an overextended, administratively bloated albatross.</a:t>
            </a:r>
          </a:p>
          <a:p>
            <a:pPr marL="457200" indent="-457200">
              <a:buFont typeface="+mj-lt"/>
              <a:buAutoNum type="arabicPeriod"/>
            </a:pPr>
            <a:r>
              <a:rPr lang="en-US" dirty="0"/>
              <a:t>In 2008, economic crisis loomed again and most notably impacted the number of births and this decline in number of high school graduates is only beginning to be felt today as the </a:t>
            </a:r>
            <a:r>
              <a:rPr lang="en-US" u="sng" dirty="0"/>
              <a:t>enrollment cliff</a:t>
            </a:r>
            <a:r>
              <a:rPr lang="en-US" dirty="0"/>
              <a:t>.</a:t>
            </a:r>
          </a:p>
          <a:p>
            <a:pPr marL="457200" indent="-457200">
              <a:buFont typeface="+mj-lt"/>
              <a:buAutoNum type="arabicPeriod"/>
            </a:pPr>
            <a:r>
              <a:rPr lang="en-US" u="sng" dirty="0"/>
              <a:t>Comparing 2009 to today</a:t>
            </a:r>
            <a:r>
              <a:rPr lang="en-US" dirty="0"/>
              <a:t>, 70% of high school grads went directly to college and this made sense because a typical American with a BS degree was earning 2/3 more than a typical high school graduate at the time.  Flash forward to today, only 41 % of young adults believe a college degree is “very important”. And they are not entirely wrong.</a:t>
            </a:r>
          </a:p>
          <a:p>
            <a:pPr marL="457200" indent="-457200">
              <a:buFont typeface="+mj-lt"/>
              <a:buAutoNum type="arabicPeriod"/>
            </a:pPr>
            <a:r>
              <a:rPr lang="en-US" dirty="0"/>
              <a:t>The change is in the </a:t>
            </a:r>
            <a:r>
              <a:rPr lang="en-US" u="sng" dirty="0"/>
              <a:t>ability to build wealth</a:t>
            </a:r>
            <a:r>
              <a:rPr lang="en-US" dirty="0"/>
              <a:t>. Those born before 1980 were able to accumulate substantially more wealth than those without the degree but for those born after 1980, the wage differential stayed relatively the same but the wealth benefit disappeared.  The culprits are both the delay of earning potential (which has not changed) and the amount of college tuition and debt taken on by new graduates.  Gains found with increased wages are wiped out by college debt and the ability to start building wealth early. </a:t>
            </a:r>
          </a:p>
          <a:p>
            <a:pPr marL="457200" indent="-457200">
              <a:buFont typeface="+mj-lt"/>
              <a:buAutoNum type="arabicPeriod"/>
            </a:pPr>
            <a:r>
              <a:rPr lang="en-US" dirty="0"/>
              <a:t>Now overlay this with choice of school, major, time to degree, remedial classes etc. and we find the most vulnerable to be harmed are poorer students who borrow money for college and never finish.  Even for students who do finish, depending on major, they may still suffer from lagging wages and student debt.</a:t>
            </a:r>
          </a:p>
          <a:p>
            <a:pPr marL="457200" indent="-457200">
              <a:buFont typeface="+mj-lt"/>
              <a:buAutoNum type="arabicPeriod"/>
            </a:pPr>
            <a:r>
              <a:rPr lang="en-US" dirty="0"/>
              <a:t>Finally, consider the </a:t>
            </a:r>
            <a:r>
              <a:rPr lang="en-US" u="sng" dirty="0"/>
              <a:t>political environment</a:t>
            </a:r>
            <a:r>
              <a:rPr lang="en-US" dirty="0"/>
              <a:t>- many who identify as republican have changed to believe that colleges are too liberal and that professors indoctrinate students by bringing their political and social views into the classroom.  It is the case that the ratio of college faculty who identify as liberal has shifted to 2:1 as compared with 5:1 in the 2010’s.  All of this without discussing the SCOTUS decision regarding affirmative action and university admissions. While it may not have a huge impact on publics and community colleges, the perception around inclusion is hard to miss.</a:t>
            </a:r>
          </a:p>
        </p:txBody>
      </p:sp>
    </p:spTree>
    <p:extLst>
      <p:ext uri="{BB962C8B-B14F-4D97-AF65-F5344CB8AC3E}">
        <p14:creationId xmlns:p14="http://schemas.microsoft.com/office/powerpoint/2010/main" val="120658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2">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CE38160-E23D-4F14-BD43-3E708B505C60}"/>
              </a:ext>
            </a:extLst>
          </p:cNvPr>
          <p:cNvSpPr>
            <a:spLocks noGrp="1"/>
          </p:cNvSpPr>
          <p:nvPr>
            <p:ph type="title"/>
          </p:nvPr>
        </p:nvSpPr>
        <p:spPr>
          <a:xfrm>
            <a:off x="1337279" y="2379247"/>
            <a:ext cx="3644458" cy="2674198"/>
          </a:xfrm>
        </p:spPr>
        <p:txBody>
          <a:bodyPr anchor="t">
            <a:normAutofit/>
          </a:bodyPr>
          <a:lstStyle/>
          <a:p>
            <a:r>
              <a:rPr lang="en-US" dirty="0"/>
              <a:t>Mutually Beneficial Partnerships</a:t>
            </a:r>
            <a:endParaRPr lang="ru-RU" dirty="0"/>
          </a:p>
        </p:txBody>
      </p:sp>
      <p:cxnSp>
        <p:nvCxnSpPr>
          <p:cNvPr id="27" name="Straight Connector 14">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9" name="Picture 18">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30" name="Straight Connector 20">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1CA126A4-2002-4501-882D-F708A7FAB459}"/>
              </a:ext>
            </a:extLst>
          </p:cNvPr>
          <p:cNvGraphicFramePr>
            <a:graphicFrameLocks noGrp="1"/>
          </p:cNvGraphicFramePr>
          <p:nvPr>
            <p:ph idx="1"/>
            <p:extLst>
              <p:ext uri="{D42A27DB-BD31-4B8C-83A1-F6EECF244321}">
                <p14:modId xmlns:p14="http://schemas.microsoft.com/office/powerpoint/2010/main" val="424920227"/>
              </p:ext>
            </p:extLst>
          </p:nvPr>
        </p:nvGraphicFramePr>
        <p:xfrm>
          <a:off x="2566711" y="541558"/>
          <a:ext cx="10184555" cy="4878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05A7D06B-3D08-43A4-93E1-8E6972601509}"/>
              </a:ext>
            </a:extLst>
          </p:cNvPr>
          <p:cNvPicPr>
            <a:picLocks noChangeAspect="1"/>
          </p:cNvPicPr>
          <p:nvPr/>
        </p:nvPicPr>
        <p:blipFill>
          <a:blip r:embed="rId9"/>
          <a:stretch>
            <a:fillRect/>
          </a:stretch>
        </p:blipFill>
        <p:spPr>
          <a:xfrm>
            <a:off x="8733767" y="3122496"/>
            <a:ext cx="1536325" cy="829128"/>
          </a:xfrm>
          <a:prstGeom prst="rect">
            <a:avLst/>
          </a:prstGeom>
        </p:spPr>
      </p:pic>
    </p:spTree>
    <p:extLst>
      <p:ext uri="{BB962C8B-B14F-4D97-AF65-F5344CB8AC3E}">
        <p14:creationId xmlns:p14="http://schemas.microsoft.com/office/powerpoint/2010/main" val="177931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69F1744A-CA11-44DA-AE09-C24B436C1B4F}"/>
              </a:ext>
            </a:extLst>
          </p:cNvPr>
          <p:cNvSpPr>
            <a:spLocks noGrp="1"/>
          </p:cNvSpPr>
          <p:nvPr>
            <p:ph type="title"/>
          </p:nvPr>
        </p:nvSpPr>
        <p:spPr/>
        <p:txBody>
          <a:bodyPr vert="horz" lIns="91440" tIns="45720" rIns="91440" bIns="45720" rtlCol="0" anchor="t">
            <a:normAutofit/>
          </a:bodyPr>
          <a:lstStyle/>
          <a:p>
            <a:pPr algn="ctr"/>
            <a:r>
              <a:rPr lang="en-US" dirty="0" err="1">
                <a:solidFill>
                  <a:srgbClr val="C00000"/>
                </a:solidFill>
              </a:rPr>
              <a:t>Examplary</a:t>
            </a:r>
            <a:r>
              <a:rPr lang="en-US" dirty="0">
                <a:solidFill>
                  <a:srgbClr val="C00000"/>
                </a:solidFill>
              </a:rPr>
              <a:t> Program Examples</a:t>
            </a:r>
          </a:p>
        </p:txBody>
      </p:sp>
      <p:sp>
        <p:nvSpPr>
          <p:cNvPr id="5" name="Content Placeholder 4">
            <a:extLst>
              <a:ext uri="{FF2B5EF4-FFF2-40B4-BE49-F238E27FC236}">
                <a16:creationId xmlns:a16="http://schemas.microsoft.com/office/drawing/2014/main" id="{BF9A15EE-2D8D-4394-B2F1-079630088BF2}"/>
              </a:ext>
            </a:extLst>
          </p:cNvPr>
          <p:cNvSpPr txBox="1">
            <a:spLocks noGrp="1"/>
          </p:cNvSpPr>
          <p:nvPr>
            <p:ph idx="1"/>
          </p:nvPr>
        </p:nvSpPr>
        <p:spPr>
          <a:xfrm>
            <a:off x="293615" y="2016125"/>
            <a:ext cx="11769754" cy="3287695"/>
          </a:xfrm>
          <a:prstGeom prst="rect">
            <a:avLst/>
          </a:prstGeom>
          <a:noFill/>
        </p:spPr>
        <p:txBody>
          <a:bodyPr wrap="square" rtlCol="0">
            <a:spAutoFit/>
          </a:bodyPr>
          <a:lstStyle/>
          <a:p>
            <a:r>
              <a:rPr lang="en-US" dirty="0"/>
              <a:t>Colorado State Science Education Campus: </a:t>
            </a:r>
            <a:r>
              <a:rPr lang="en-US" u="sng" dirty="0">
                <a:hlinkClick r:id="rId3"/>
              </a:rPr>
              <a:t>https://www.cns-eoc.colostate.edu/</a:t>
            </a:r>
            <a:r>
              <a:rPr lang="en-US" dirty="0"/>
              <a:t> </a:t>
            </a:r>
          </a:p>
          <a:p>
            <a:r>
              <a:rPr lang="en-US" dirty="0"/>
              <a:t>Colorado State University Spur: </a:t>
            </a:r>
            <a:r>
              <a:rPr lang="en-US" u="sng" dirty="0">
                <a:hlinkClick r:id="rId4"/>
              </a:rPr>
              <a:t>https://csuspur.org/</a:t>
            </a:r>
            <a:r>
              <a:rPr lang="en-US" dirty="0"/>
              <a:t> </a:t>
            </a:r>
          </a:p>
          <a:p>
            <a:r>
              <a:rPr lang="en-US" dirty="0"/>
              <a:t>University of Chicago Consortium on School Research: </a:t>
            </a:r>
            <a:r>
              <a:rPr lang="en-US" u="sng" dirty="0">
                <a:hlinkClick r:id="rId5"/>
              </a:rPr>
              <a:t>https://consortium.uchicago.edu/</a:t>
            </a:r>
            <a:r>
              <a:rPr lang="en-US" dirty="0"/>
              <a:t> </a:t>
            </a:r>
          </a:p>
          <a:p>
            <a:r>
              <a:rPr lang="en-US" dirty="0"/>
              <a:t>Southwestern Illinois College Running Start: </a:t>
            </a:r>
            <a:r>
              <a:rPr lang="en-US" u="sng" dirty="0">
                <a:hlinkClick r:id="rId6"/>
              </a:rPr>
              <a:t>https://www.swic.edu/students/high-school-students/running-start/</a:t>
            </a:r>
            <a:r>
              <a:rPr lang="en-US" dirty="0"/>
              <a:t> </a:t>
            </a:r>
          </a:p>
          <a:p>
            <a:r>
              <a:rPr lang="en-US" dirty="0"/>
              <a:t>Align programs to suit shifting workforce needs: SIUE Healthcare Informatics</a:t>
            </a:r>
          </a:p>
          <a:p>
            <a:r>
              <a:rPr lang="en-US" dirty="0"/>
              <a:t>Tennessee Tech Rural Reimagined:</a:t>
            </a:r>
            <a:r>
              <a:rPr lang="en-US" dirty="0">
                <a:hlinkClick r:id="rId7"/>
              </a:rPr>
              <a:t> </a:t>
            </a:r>
            <a:r>
              <a:rPr lang="en-US" u="sng" dirty="0">
                <a:hlinkClick r:id="rId7"/>
              </a:rPr>
              <a:t>https://youtu.be/3jM_aZaX2HY</a:t>
            </a:r>
            <a:endParaRPr lang="en-US" dirty="0"/>
          </a:p>
        </p:txBody>
      </p:sp>
    </p:spTree>
    <p:extLst>
      <p:ext uri="{BB962C8B-B14F-4D97-AF65-F5344CB8AC3E}">
        <p14:creationId xmlns:p14="http://schemas.microsoft.com/office/powerpoint/2010/main" val="330305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2" name="Picture 8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84" name="Straight Connector 8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descr="White stairs">
            <a:extLst>
              <a:ext uri="{FF2B5EF4-FFF2-40B4-BE49-F238E27FC236}">
                <a16:creationId xmlns:a16="http://schemas.microsoft.com/office/drawing/2014/main" id="{BDEE4019-56F2-459C-B15D-76C0CDC216FA}"/>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flipH="1">
            <a:off x="305" y="-67102"/>
            <a:ext cx="12191695" cy="6857990"/>
          </a:xfrm>
          <a:prstGeom prst="rect">
            <a:avLst/>
          </a:prstGeom>
          <a:solidFill>
            <a:schemeClr val="bg2">
              <a:lumMod val="90000"/>
            </a:schemeClr>
          </a:solidFill>
        </p:spPr>
      </p:pic>
      <p:sp>
        <p:nvSpPr>
          <p:cNvPr id="88" name="Rectangle 87">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34342C-2173-4B23-9C3C-2950C6A3983D}"/>
              </a:ext>
            </a:extLst>
          </p:cNvPr>
          <p:cNvSpPr>
            <a:spLocks noGrp="1"/>
          </p:cNvSpPr>
          <p:nvPr>
            <p:ph type="title"/>
          </p:nvPr>
        </p:nvSpPr>
        <p:spPr>
          <a:xfrm>
            <a:off x="4065511" y="3236470"/>
            <a:ext cx="6832500" cy="1252601"/>
          </a:xfrm>
        </p:spPr>
        <p:txBody>
          <a:bodyPr vert="horz" lIns="91440" tIns="45720" rIns="91440" bIns="0" rtlCol="0" anchor="b">
            <a:normAutofit/>
          </a:bodyPr>
          <a:lstStyle/>
          <a:p>
            <a:r>
              <a:rPr lang="en-US" sz="4100" dirty="0">
                <a:solidFill>
                  <a:srgbClr val="FFFFFE"/>
                </a:solidFill>
              </a:rPr>
              <a:t>Thank you!</a:t>
            </a:r>
          </a:p>
        </p:txBody>
      </p:sp>
      <p:sp>
        <p:nvSpPr>
          <p:cNvPr id="3" name="Text Placeholder 2">
            <a:extLst>
              <a:ext uri="{FF2B5EF4-FFF2-40B4-BE49-F238E27FC236}">
                <a16:creationId xmlns:a16="http://schemas.microsoft.com/office/drawing/2014/main" id="{6A75989C-CEF6-4790-9F3D-DDEC3CEECEF5}"/>
              </a:ext>
            </a:extLst>
          </p:cNvPr>
          <p:cNvSpPr>
            <a:spLocks noGrp="1"/>
          </p:cNvSpPr>
          <p:nvPr>
            <p:ph type="body" idx="1"/>
          </p:nvPr>
        </p:nvSpPr>
        <p:spPr>
          <a:xfrm>
            <a:off x="4065511" y="4780357"/>
            <a:ext cx="6832499" cy="716529"/>
          </a:xfrm>
        </p:spPr>
        <p:txBody>
          <a:bodyPr vert="horz" lIns="91440" tIns="91440" rIns="91440" bIns="91440" rtlCol="0">
            <a:normAutofit/>
          </a:bodyPr>
          <a:lstStyle/>
          <a:p>
            <a:r>
              <a:rPr lang="en-US" sz="1600" cap="all" dirty="0">
                <a:solidFill>
                  <a:schemeClr val="bg2"/>
                </a:solidFill>
                <a:hlinkClick r:id="rId5"/>
              </a:rPr>
              <a:t>MAWALKE@SIUE.EDU</a:t>
            </a:r>
            <a:r>
              <a:rPr lang="en-US" sz="1600" cap="all" dirty="0">
                <a:solidFill>
                  <a:schemeClr val="bg2"/>
                </a:solidFill>
              </a:rPr>
              <a:t> AND </a:t>
            </a:r>
            <a:r>
              <a:rPr lang="en-US" sz="1600" cap="all" dirty="0">
                <a:solidFill>
                  <a:schemeClr val="bg2"/>
                </a:solidFill>
                <a:hlinkClick r:id="rId6"/>
              </a:rPr>
              <a:t>TKEYLON@TNTECH.EDU</a:t>
            </a:r>
            <a:r>
              <a:rPr lang="en-US" sz="1600" cap="all" dirty="0">
                <a:solidFill>
                  <a:schemeClr val="bg2"/>
                </a:solidFill>
              </a:rPr>
              <a:t> </a:t>
            </a:r>
          </a:p>
        </p:txBody>
      </p:sp>
      <p:cxnSp>
        <p:nvCxnSpPr>
          <p:cNvPr id="90" name="Straight Connector 89">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235A0007-7C9C-49C0-B445-0B4F521E7A0D}"/>
              </a:ext>
            </a:extLst>
          </p:cNvPr>
          <p:cNvSpPr txBox="1"/>
          <p:nvPr/>
        </p:nvSpPr>
        <p:spPr>
          <a:xfrm>
            <a:off x="340797" y="1118345"/>
            <a:ext cx="11954311" cy="2462213"/>
          </a:xfrm>
          <a:prstGeom prst="rect">
            <a:avLst/>
          </a:prstGeom>
          <a:noFill/>
        </p:spPr>
        <p:txBody>
          <a:bodyPr wrap="square" rtlCol="0">
            <a:spAutoFit/>
          </a:bodyPr>
          <a:lstStyle/>
          <a:p>
            <a:r>
              <a:rPr lang="en-US" sz="1600" dirty="0"/>
              <a:t>Fischer, K. (2023). </a:t>
            </a:r>
            <a:r>
              <a:rPr lang="en-US" sz="1600" i="1" dirty="0"/>
              <a:t>College as a Public Good</a:t>
            </a:r>
            <a:r>
              <a:rPr lang="en-US" sz="1600" dirty="0"/>
              <a:t>.</a:t>
            </a:r>
          </a:p>
          <a:p>
            <a:endParaRPr lang="en-US" sz="1600" dirty="0"/>
          </a:p>
          <a:p>
            <a:r>
              <a:rPr lang="en-US" sz="1600" dirty="0" err="1"/>
              <a:t>Thelin</a:t>
            </a:r>
            <a:r>
              <a:rPr lang="en-US" sz="1600" dirty="0"/>
              <a:t>, J., Edwards, J., &amp; </a:t>
            </a:r>
            <a:r>
              <a:rPr lang="en-US" sz="1600" dirty="0" err="1"/>
              <a:t>Moyen</a:t>
            </a:r>
            <a:r>
              <a:rPr lang="en-US" sz="1600" dirty="0"/>
              <a:t>, E. (2019). </a:t>
            </a:r>
            <a:r>
              <a:rPr lang="en-US" sz="1600" i="1" dirty="0"/>
              <a:t>Higher Education in the United States - HISTORICAL DEVELOPMENT, SYSTEM</a:t>
            </a:r>
            <a:r>
              <a:rPr lang="en-US" sz="1600" dirty="0"/>
              <a:t>. Stateuniversity.com. </a:t>
            </a:r>
            <a:r>
              <a:rPr lang="en-US" sz="1600" u="sng" dirty="0">
                <a:hlinkClick r:id="rId7"/>
              </a:rPr>
              <a:t>https://education.stateuniversity.com/pages/2044/Higher-Education-in-United-States.html</a:t>
            </a:r>
            <a:r>
              <a:rPr lang="en-US" sz="1600" u="sng" dirty="0"/>
              <a:t>.</a:t>
            </a:r>
            <a:endParaRPr lang="en-US" sz="1600" dirty="0"/>
          </a:p>
          <a:p>
            <a:endParaRPr lang="en-US" sz="1600" dirty="0"/>
          </a:p>
          <a:p>
            <a:r>
              <a:rPr lang="en-US" sz="1600" dirty="0"/>
              <a:t>Tough, Paul. “Americans Are Losing Faith in the Value of College. Whose Fault Is That?” </a:t>
            </a:r>
            <a:r>
              <a:rPr lang="en-US" sz="1600" i="1" dirty="0"/>
              <a:t>The New York Times</a:t>
            </a:r>
            <a:r>
              <a:rPr lang="en-US" sz="1600" dirty="0"/>
              <a:t>, 5 Sept. 2023, </a:t>
            </a:r>
            <a:r>
              <a:rPr lang="en-US" sz="1600" dirty="0">
                <a:hlinkClick r:id="rId8"/>
              </a:rPr>
              <a:t>www.nytimes.com/2023/09/05/magazine/college-worth-price.html</a:t>
            </a:r>
            <a:r>
              <a:rPr lang="en-US" sz="1600" dirty="0"/>
              <a:t>. Accessed 10 Oct. 2023.</a:t>
            </a:r>
          </a:p>
          <a:p>
            <a:r>
              <a:rPr lang="en-US" dirty="0"/>
              <a:t>‌</a:t>
            </a:r>
          </a:p>
          <a:p>
            <a:endParaRPr lang="en-US" dirty="0"/>
          </a:p>
        </p:txBody>
      </p:sp>
      <p:sp>
        <p:nvSpPr>
          <p:cNvPr id="7" name="TextBox 6">
            <a:extLst>
              <a:ext uri="{FF2B5EF4-FFF2-40B4-BE49-F238E27FC236}">
                <a16:creationId xmlns:a16="http://schemas.microsoft.com/office/drawing/2014/main" id="{61F925A5-E3DB-44BC-9873-9AD684ECD82A}"/>
              </a:ext>
            </a:extLst>
          </p:cNvPr>
          <p:cNvSpPr txBox="1"/>
          <p:nvPr/>
        </p:nvSpPr>
        <p:spPr>
          <a:xfrm>
            <a:off x="340797" y="461164"/>
            <a:ext cx="7449423" cy="584775"/>
          </a:xfrm>
          <a:prstGeom prst="rect">
            <a:avLst/>
          </a:prstGeom>
          <a:noFill/>
        </p:spPr>
        <p:txBody>
          <a:bodyPr wrap="square" rtlCol="0">
            <a:spAutoFit/>
          </a:bodyPr>
          <a:lstStyle/>
          <a:p>
            <a:pPr algn="ctr"/>
            <a:r>
              <a:rPr lang="en-US" sz="3200" dirty="0"/>
              <a:t>Further Reading</a:t>
            </a:r>
          </a:p>
        </p:txBody>
      </p:sp>
    </p:spTree>
    <p:extLst>
      <p:ext uri="{BB962C8B-B14F-4D97-AF65-F5344CB8AC3E}">
        <p14:creationId xmlns:p14="http://schemas.microsoft.com/office/powerpoint/2010/main" val="317983321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66149D09-4C9D-4986-9921-BE69442B72F7}">
  <ds:schemaRefs>
    <ds:schemaRef ds:uri="http://schemas.microsoft.com/sharepoint/v3/contenttype/forms"/>
  </ds:schemaRefs>
</ds:datastoreItem>
</file>

<file path=customXml/itemProps2.xml><?xml version="1.0" encoding="utf-8"?>
<ds:datastoreItem xmlns:ds="http://schemas.openxmlformats.org/officeDocument/2006/customXml" ds:itemID="{FBF27F17-F7E2-4ABC-8FD6-FB2C5955A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3341CF-1C0A-4D7E-B932-A5D5A65DBFE6}">
  <ds:schemaRefs>
    <ds:schemaRef ds:uri="http://purl.org/dc/terms/"/>
    <ds:schemaRef ds:uri="http://www.w3.org/XML/1998/namespace"/>
    <ds:schemaRef ds:uri="71af3243-3dd4-4a8d-8c0d-dd76da1f02a5"/>
    <ds:schemaRef ds:uri="16c05727-aa75-4e4a-9b5f-8a80a116589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Maker design</Template>
  <TotalTime>0</TotalTime>
  <Words>1047</Words>
  <Application>Microsoft Office PowerPoint</Application>
  <PresentationFormat>Widescreen</PresentationFormat>
  <Paragraphs>47</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Gill Sans MT</vt:lpstr>
      <vt:lpstr>Gallery</vt:lpstr>
      <vt:lpstr>Community Engagement and Higher Education: Everyone’s Business</vt:lpstr>
      <vt:lpstr>U.S. Higher Education Development </vt:lpstr>
      <vt:lpstr>U.S. Higher Education – The Shift </vt:lpstr>
      <vt:lpstr>Mutually Beneficial Partnerships</vt:lpstr>
      <vt:lpstr>Examplary Program Examples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2023-09-27T20:57:57Z</dcterms:created>
  <dcterms:modified xsi:type="dcterms:W3CDTF">2023-10-10T18:20:58Z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