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1"/>
  </p:sldMasterIdLst>
  <p:notesMasterIdLst>
    <p:notesMasterId r:id="rId26"/>
  </p:notesMasterIdLst>
  <p:handoutMasterIdLst>
    <p:handoutMasterId r:id="rId27"/>
  </p:handoutMasterIdLst>
  <p:sldIdLst>
    <p:sldId id="437" r:id="rId2"/>
    <p:sldId id="326" r:id="rId3"/>
    <p:sldId id="400" r:id="rId4"/>
    <p:sldId id="425" r:id="rId5"/>
    <p:sldId id="431" r:id="rId6"/>
    <p:sldId id="383" r:id="rId7"/>
    <p:sldId id="384" r:id="rId8"/>
    <p:sldId id="385" r:id="rId9"/>
    <p:sldId id="386" r:id="rId10"/>
    <p:sldId id="377" r:id="rId11"/>
    <p:sldId id="372" r:id="rId12"/>
    <p:sldId id="398" r:id="rId13"/>
    <p:sldId id="419" r:id="rId14"/>
    <p:sldId id="422" r:id="rId15"/>
    <p:sldId id="432" r:id="rId16"/>
    <p:sldId id="417" r:id="rId17"/>
    <p:sldId id="394" r:id="rId18"/>
    <p:sldId id="421" r:id="rId19"/>
    <p:sldId id="435" r:id="rId20"/>
    <p:sldId id="427" r:id="rId21"/>
    <p:sldId id="428" r:id="rId22"/>
    <p:sldId id="434" r:id="rId23"/>
    <p:sldId id="430" r:id="rId24"/>
    <p:sldId id="344" r:id="rId25"/>
  </p:sldIdLst>
  <p:sldSz cx="9144000" cy="6858000" type="screen4x3"/>
  <p:notesSz cx="7010400" cy="9296400"/>
  <p:embeddedFontLst>
    <p:embeddedFont>
      <p:font typeface="Calibri" panose="020F0502020204030204" pitchFamily="34" charset="0"/>
      <p:regular r:id="rId28"/>
      <p:bold r:id="rId29"/>
      <p:italic r:id="rId30"/>
      <p:boldItalic r:id="rId31"/>
    </p:embeddedFont>
    <p:embeddedFont>
      <p:font typeface="Minion Pro" panose="02040503050306020203" charset="0"/>
      <p:regular r:id="rId32"/>
      <p:bold r:id="rId33"/>
      <p:italic r:id="rId34"/>
      <p:boldItalic r:id="rId35"/>
    </p:embeddedFont>
    <p:embeddedFont>
      <p:font typeface="Myriad Pro" panose="020B050303040302020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A40045"/>
    <a:srgbClr val="A60046"/>
    <a:srgbClr val="658CDC"/>
    <a:srgbClr val="ACABE2"/>
    <a:srgbClr val="FFCC00"/>
    <a:srgbClr val="E9A3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0412" autoAdjust="0"/>
  </p:normalViewPr>
  <p:slideViewPr>
    <p:cSldViewPr snapToGrid="0" snapToObjects="1">
      <p:cViewPr varScale="1">
        <p:scale>
          <a:sx n="86" d="100"/>
          <a:sy n="86" d="100"/>
        </p:scale>
        <p:origin x="90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EE12CE7-42F3-4298-AFC8-9F7A6F785EED}" type="datetimeFigureOut">
              <a:rPr lang="en-US" smtClean="0"/>
              <a:t>10/15/2023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Loyola University Chicago</a:t>
            </a: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00DC02B-D629-49B5-AA0D-DB89D125ABDC}" type="slidenum">
              <a:rPr lang="en-US" smtClean="0"/>
              <a:t>‹#›</a:t>
            </a:fld>
            <a:endParaRPr lang="en-US"/>
          </a:p>
        </p:txBody>
      </p:sp>
    </p:spTree>
    <p:extLst>
      <p:ext uri="{BB962C8B-B14F-4D97-AF65-F5344CB8AC3E}">
        <p14:creationId xmlns:p14="http://schemas.microsoft.com/office/powerpoint/2010/main" val="157323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084042-1798-49D8-B918-8396E105EB6C}" type="datetimeFigureOut">
              <a:rPr lang="en-US" smtClean="0"/>
              <a:t>10/15/2023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Loyola University Chicago</a:t>
            </a: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2021C1-5D83-4381-A13E-891D2940B13F}" type="slidenum">
              <a:rPr lang="en-US" smtClean="0"/>
              <a:t>‹#›</a:t>
            </a:fld>
            <a:endParaRPr lang="en-US"/>
          </a:p>
        </p:txBody>
      </p:sp>
    </p:spTree>
    <p:extLst>
      <p:ext uri="{BB962C8B-B14F-4D97-AF65-F5344CB8AC3E}">
        <p14:creationId xmlns:p14="http://schemas.microsoft.com/office/powerpoint/2010/main" val="24534948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2</a:t>
            </a:fld>
            <a:endParaRPr lang="en-US"/>
          </a:p>
        </p:txBody>
      </p:sp>
    </p:spTree>
    <p:extLst>
      <p:ext uri="{BB962C8B-B14F-4D97-AF65-F5344CB8AC3E}">
        <p14:creationId xmlns:p14="http://schemas.microsoft.com/office/powerpoint/2010/main" val="328591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12</a:t>
            </a:fld>
            <a:endParaRPr lang="en-US"/>
          </a:p>
        </p:txBody>
      </p:sp>
    </p:spTree>
    <p:extLst>
      <p:ext uri="{BB962C8B-B14F-4D97-AF65-F5344CB8AC3E}">
        <p14:creationId xmlns:p14="http://schemas.microsoft.com/office/powerpoint/2010/main" val="331088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13</a:t>
            </a:fld>
            <a:endParaRPr lang="en-US"/>
          </a:p>
        </p:txBody>
      </p:sp>
    </p:spTree>
    <p:extLst>
      <p:ext uri="{BB962C8B-B14F-4D97-AF65-F5344CB8AC3E}">
        <p14:creationId xmlns:p14="http://schemas.microsoft.com/office/powerpoint/2010/main" val="2628989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14</a:t>
            </a:fld>
            <a:endParaRPr lang="en-US"/>
          </a:p>
        </p:txBody>
      </p:sp>
    </p:spTree>
    <p:extLst>
      <p:ext uri="{BB962C8B-B14F-4D97-AF65-F5344CB8AC3E}">
        <p14:creationId xmlns:p14="http://schemas.microsoft.com/office/powerpoint/2010/main" val="2538474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15</a:t>
            </a:fld>
            <a:endParaRPr lang="en-US"/>
          </a:p>
        </p:txBody>
      </p:sp>
    </p:spTree>
    <p:extLst>
      <p:ext uri="{BB962C8B-B14F-4D97-AF65-F5344CB8AC3E}">
        <p14:creationId xmlns:p14="http://schemas.microsoft.com/office/powerpoint/2010/main" val="63983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16</a:t>
            </a:fld>
            <a:endParaRPr lang="en-US"/>
          </a:p>
        </p:txBody>
      </p:sp>
    </p:spTree>
    <p:extLst>
      <p:ext uri="{BB962C8B-B14F-4D97-AF65-F5344CB8AC3E}">
        <p14:creationId xmlns:p14="http://schemas.microsoft.com/office/powerpoint/2010/main" val="155992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17</a:t>
            </a:fld>
            <a:endParaRPr lang="en-US"/>
          </a:p>
        </p:txBody>
      </p:sp>
    </p:spTree>
    <p:extLst>
      <p:ext uri="{BB962C8B-B14F-4D97-AF65-F5344CB8AC3E}">
        <p14:creationId xmlns:p14="http://schemas.microsoft.com/office/powerpoint/2010/main" val="60558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18</a:t>
            </a:fld>
            <a:endParaRPr lang="en-US"/>
          </a:p>
        </p:txBody>
      </p:sp>
    </p:spTree>
    <p:extLst>
      <p:ext uri="{BB962C8B-B14F-4D97-AF65-F5344CB8AC3E}">
        <p14:creationId xmlns:p14="http://schemas.microsoft.com/office/powerpoint/2010/main" val="202693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19</a:t>
            </a:fld>
            <a:endParaRPr lang="en-US"/>
          </a:p>
        </p:txBody>
      </p:sp>
    </p:spTree>
    <p:extLst>
      <p:ext uri="{BB962C8B-B14F-4D97-AF65-F5344CB8AC3E}">
        <p14:creationId xmlns:p14="http://schemas.microsoft.com/office/powerpoint/2010/main" val="220524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20</a:t>
            </a:fld>
            <a:endParaRPr lang="en-US"/>
          </a:p>
        </p:txBody>
      </p:sp>
    </p:spTree>
    <p:extLst>
      <p:ext uri="{BB962C8B-B14F-4D97-AF65-F5344CB8AC3E}">
        <p14:creationId xmlns:p14="http://schemas.microsoft.com/office/powerpoint/2010/main" val="636551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21</a:t>
            </a:fld>
            <a:endParaRPr lang="en-US"/>
          </a:p>
        </p:txBody>
      </p:sp>
    </p:spTree>
    <p:extLst>
      <p:ext uri="{BB962C8B-B14F-4D97-AF65-F5344CB8AC3E}">
        <p14:creationId xmlns:p14="http://schemas.microsoft.com/office/powerpoint/2010/main" val="376010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3</a:t>
            </a:fld>
            <a:endParaRPr lang="en-US"/>
          </a:p>
        </p:txBody>
      </p:sp>
    </p:spTree>
    <p:extLst>
      <p:ext uri="{BB962C8B-B14F-4D97-AF65-F5344CB8AC3E}">
        <p14:creationId xmlns:p14="http://schemas.microsoft.com/office/powerpoint/2010/main" val="1054468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22</a:t>
            </a:fld>
            <a:endParaRPr lang="en-US"/>
          </a:p>
        </p:txBody>
      </p:sp>
    </p:spTree>
    <p:extLst>
      <p:ext uri="{BB962C8B-B14F-4D97-AF65-F5344CB8AC3E}">
        <p14:creationId xmlns:p14="http://schemas.microsoft.com/office/powerpoint/2010/main" val="3016730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23</a:t>
            </a:fld>
            <a:endParaRPr lang="en-US"/>
          </a:p>
        </p:txBody>
      </p:sp>
    </p:spTree>
    <p:extLst>
      <p:ext uri="{BB962C8B-B14F-4D97-AF65-F5344CB8AC3E}">
        <p14:creationId xmlns:p14="http://schemas.microsoft.com/office/powerpoint/2010/main" val="326798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5</a:t>
            </a:fld>
            <a:endParaRPr lang="en-US"/>
          </a:p>
        </p:txBody>
      </p:sp>
    </p:spTree>
    <p:extLst>
      <p:ext uri="{BB962C8B-B14F-4D97-AF65-F5344CB8AC3E}">
        <p14:creationId xmlns:p14="http://schemas.microsoft.com/office/powerpoint/2010/main" val="252316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6</a:t>
            </a:fld>
            <a:endParaRPr lang="en-US"/>
          </a:p>
        </p:txBody>
      </p:sp>
    </p:spTree>
    <p:extLst>
      <p:ext uri="{BB962C8B-B14F-4D97-AF65-F5344CB8AC3E}">
        <p14:creationId xmlns:p14="http://schemas.microsoft.com/office/powerpoint/2010/main" val="123789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7</a:t>
            </a:fld>
            <a:endParaRPr lang="en-US"/>
          </a:p>
        </p:txBody>
      </p:sp>
    </p:spTree>
    <p:extLst>
      <p:ext uri="{BB962C8B-B14F-4D97-AF65-F5344CB8AC3E}">
        <p14:creationId xmlns:p14="http://schemas.microsoft.com/office/powerpoint/2010/main" val="167192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8</a:t>
            </a:fld>
            <a:endParaRPr lang="en-US"/>
          </a:p>
        </p:txBody>
      </p:sp>
    </p:spTree>
    <p:extLst>
      <p:ext uri="{BB962C8B-B14F-4D97-AF65-F5344CB8AC3E}">
        <p14:creationId xmlns:p14="http://schemas.microsoft.com/office/powerpoint/2010/main" val="302899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9</a:t>
            </a:fld>
            <a:endParaRPr lang="en-US"/>
          </a:p>
        </p:txBody>
      </p:sp>
    </p:spTree>
    <p:extLst>
      <p:ext uri="{BB962C8B-B14F-4D97-AF65-F5344CB8AC3E}">
        <p14:creationId xmlns:p14="http://schemas.microsoft.com/office/powerpoint/2010/main" val="72838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10</a:t>
            </a:fld>
            <a:endParaRPr lang="en-US"/>
          </a:p>
        </p:txBody>
      </p:sp>
    </p:spTree>
    <p:extLst>
      <p:ext uri="{BB962C8B-B14F-4D97-AF65-F5344CB8AC3E}">
        <p14:creationId xmlns:p14="http://schemas.microsoft.com/office/powerpoint/2010/main" val="246718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021C1-5D83-4381-A13E-891D2940B13F}" type="slidenum">
              <a:rPr lang="en-US" smtClean="0"/>
              <a:t>11</a:t>
            </a:fld>
            <a:endParaRPr lang="en-US"/>
          </a:p>
        </p:txBody>
      </p:sp>
    </p:spTree>
    <p:extLst>
      <p:ext uri="{BB962C8B-B14F-4D97-AF65-F5344CB8AC3E}">
        <p14:creationId xmlns:p14="http://schemas.microsoft.com/office/powerpoint/2010/main" val="327251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1371600" y="3445793"/>
            <a:ext cx="6400800" cy="1383243"/>
          </a:xfrm>
        </p:spPr>
        <p:txBody>
          <a:bodyPr>
            <a:normAutofit/>
          </a:bodyPr>
          <a:lstStyle>
            <a:lvl1pPr marL="0" indent="0" algn="ctr">
              <a:spcBef>
                <a:spcPts val="0"/>
              </a:spcBef>
              <a:buNone/>
              <a:defRPr sz="2000" i="1" baseline="0">
                <a:solidFill>
                  <a:schemeClr val="bg1"/>
                </a:solidFill>
                <a:latin typeface="Minion Pro" pitchFamily="18" charset="0"/>
                <a:cs typeface="Mini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Support headline goes here. One or two lines.</a:t>
            </a:r>
            <a:endParaRPr lang="en-US" dirty="0"/>
          </a:p>
        </p:txBody>
      </p:sp>
      <p:sp>
        <p:nvSpPr>
          <p:cNvPr id="9" name="Title 1"/>
          <p:cNvSpPr>
            <a:spLocks noGrp="1"/>
          </p:cNvSpPr>
          <p:nvPr>
            <p:ph type="ctrTitle" hasCustomPrompt="1"/>
          </p:nvPr>
        </p:nvSpPr>
        <p:spPr>
          <a:xfrm>
            <a:off x="685800" y="501947"/>
            <a:ext cx="7772400" cy="1470025"/>
          </a:xfrm>
        </p:spPr>
        <p:txBody>
          <a:bodyPr>
            <a:normAutofit/>
          </a:bodyPr>
          <a:lstStyle>
            <a:lvl1pPr>
              <a:defRPr sz="1800" b="1" cap="all">
                <a:solidFill>
                  <a:srgbClr val="FFCC00"/>
                </a:solidFill>
                <a:latin typeface="Myriad Pro" pitchFamily="34" charset="0"/>
                <a:cs typeface="Myriad Pro" pitchFamily="34" charset="0"/>
              </a:defRPr>
            </a:lvl1pPr>
          </a:lstStyle>
          <a:p>
            <a:r>
              <a:rPr lang="en-US" dirty="0" smtClean="0"/>
              <a:t>CLICK TO EDIT DEPARTMENT NAME HERE</a:t>
            </a:r>
            <a:endParaRPr lang="en-US" dirty="0"/>
          </a:p>
        </p:txBody>
      </p:sp>
      <p:sp>
        <p:nvSpPr>
          <p:cNvPr id="20" name="Text Placeholder 18"/>
          <p:cNvSpPr>
            <a:spLocks noGrp="1"/>
          </p:cNvSpPr>
          <p:nvPr>
            <p:ph type="body" sz="quarter" idx="10" hasCustomPrompt="1"/>
          </p:nvPr>
        </p:nvSpPr>
        <p:spPr>
          <a:xfrm>
            <a:off x="1371600" y="2468052"/>
            <a:ext cx="6400800" cy="860453"/>
          </a:xfrm>
        </p:spPr>
        <p:txBody>
          <a:bodyPr>
            <a:normAutofit/>
          </a:bodyPr>
          <a:lstStyle>
            <a:lvl1pPr marL="0" indent="0" algn="ctr">
              <a:buNone/>
              <a:defRPr sz="5400" b="1" cap="all" baseline="0">
                <a:solidFill>
                  <a:srgbClr val="FFFFFF"/>
                </a:solidFill>
                <a:latin typeface="Myriad Pro" pitchFamily="34" charset="0"/>
                <a:cs typeface="Myriad Pro" pitchFamily="34" charset="0"/>
              </a:defRPr>
            </a:lvl1pPr>
          </a:lstStyle>
          <a:p>
            <a:pPr lvl="0"/>
            <a:r>
              <a:rPr lang="en-US" dirty="0" smtClean="0"/>
              <a:t>TITLE GOES HERE</a:t>
            </a:r>
            <a:endParaRPr lang="en-US" dirty="0"/>
          </a:p>
        </p:txBody>
      </p:sp>
      <p:pic>
        <p:nvPicPr>
          <p:cNvPr id="6" name="Picture 6" descr="LUC_reversed_color_notag.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1775" y="5105400"/>
            <a:ext cx="10604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2428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0845" y="2912970"/>
            <a:ext cx="797238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eaLnBrk="1" hangingPunct="1"/>
            <a:r>
              <a:rPr lang="en-US" sz="3000" dirty="0" smtClean="0">
                <a:cs typeface="Arial" charset="0"/>
              </a:rPr>
              <a:t>Chapter or point No. 1</a:t>
            </a:r>
          </a:p>
          <a:p>
            <a:pPr eaLnBrk="1" hangingPunct="1"/>
            <a:r>
              <a:rPr lang="en-US" sz="3000" dirty="0" smtClean="0">
                <a:cs typeface="Arial" charset="0"/>
              </a:rPr>
              <a:t>Chapter or point No. 2</a:t>
            </a:r>
          </a:p>
          <a:p>
            <a:pPr eaLnBrk="1" hangingPunct="1"/>
            <a:r>
              <a:rPr lang="en-US" sz="3000" dirty="0" smtClean="0">
                <a:cs typeface="Arial" charset="0"/>
              </a:rPr>
              <a:t>Chapter or point No. 3</a:t>
            </a:r>
          </a:p>
        </p:txBody>
      </p:sp>
      <p:pic>
        <p:nvPicPr>
          <p:cNvPr id="7" name="Picture 6"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86512"/>
          </a:xfrm>
          <a:prstGeom prst="rect">
            <a:avLst/>
          </a:prstGeom>
        </p:spPr>
      </p:pic>
      <p:sp>
        <p:nvSpPr>
          <p:cNvPr id="9" name="Title 1"/>
          <p:cNvSpPr>
            <a:spLocks noGrp="1"/>
          </p:cNvSpPr>
          <p:nvPr>
            <p:ph type="title" hasCustomPrompt="1"/>
          </p:nvPr>
        </p:nvSpPr>
        <p:spPr>
          <a:xfrm>
            <a:off x="610846" y="1769970"/>
            <a:ext cx="7972378"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dirty="0" smtClean="0"/>
              <a:t>Overview/summary</a:t>
            </a:r>
            <a:endParaRPr lang="en-US" dirty="0"/>
          </a:p>
        </p:txBody>
      </p:sp>
      <p:sp>
        <p:nvSpPr>
          <p:cNvPr id="6" name="Text Placeholder 21"/>
          <p:cNvSpPr>
            <a:spLocks noGrp="1"/>
          </p:cNvSpPr>
          <p:nvPr>
            <p:ph type="body" sz="quarter" idx="13" hasCustomPrompt="1"/>
          </p:nvPr>
        </p:nvSpPr>
        <p:spPr>
          <a:xfrm>
            <a:off x="533400" y="6411503"/>
            <a:ext cx="3932237"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smtClean="0">
                <a:solidFill>
                  <a:srgbClr val="7F7F7F"/>
                </a:solidFill>
              </a:rPr>
              <a:t>Type LOYOLA UNIVERSITY CHICAGO, if needed</a:t>
            </a:r>
            <a:endParaRPr lang="en-US" sz="900" dirty="0">
              <a:solidFill>
                <a:srgbClr val="7F7F7F"/>
              </a:solidFill>
            </a:endParaRPr>
          </a:p>
        </p:txBody>
      </p:sp>
    </p:spTree>
    <p:extLst>
      <p:ext uri="{BB962C8B-B14F-4D97-AF65-F5344CB8AC3E}">
        <p14:creationId xmlns:p14="http://schemas.microsoft.com/office/powerpoint/2010/main" val="1948370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and Imag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2667000"/>
            <a:ext cx="914400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722313" y="3321284"/>
            <a:ext cx="7772400"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smtClean="0"/>
              <a:t>Headline goes here</a:t>
            </a:r>
            <a:endParaRPr lang="en-US" dirty="0"/>
          </a:p>
        </p:txBody>
      </p:sp>
      <p:sp>
        <p:nvSpPr>
          <p:cNvPr id="3" name="Text Placeholder 2"/>
          <p:cNvSpPr>
            <a:spLocks noGrp="1"/>
          </p:cNvSpPr>
          <p:nvPr>
            <p:ph type="body" idx="1"/>
          </p:nvPr>
        </p:nvSpPr>
        <p:spPr>
          <a:xfrm>
            <a:off x="722313" y="2826668"/>
            <a:ext cx="7772400"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14" name="Footer Placeholder 4"/>
          <p:cNvSpPr>
            <a:spLocks noGrp="1"/>
          </p:cNvSpPr>
          <p:nvPr>
            <p:ph type="ftr" sz="quarter" idx="11"/>
          </p:nvPr>
        </p:nvSpPr>
        <p:spPr>
          <a:xfrm>
            <a:off x="761999" y="5072529"/>
            <a:ext cx="7732713" cy="365125"/>
          </a:xfrm>
        </p:spPr>
        <p:txBody>
          <a:bodyPr lIns="0" tIns="137160" bIns="0"/>
          <a:lstStyle>
            <a:lvl1pPr>
              <a:defRPr sz="1600">
                <a:latin typeface="Myriad Pro" pitchFamily="34" charset="0"/>
                <a:cs typeface="Myriad Pro" pitchFamily="34" charset="0"/>
              </a:defRPr>
            </a:lvl1pPr>
          </a:lstStyle>
          <a:p>
            <a:pPr algn="l"/>
            <a:r>
              <a:rPr lang="en-US" i="1" dirty="0" smtClean="0">
                <a:solidFill>
                  <a:srgbClr val="999999"/>
                </a:solidFill>
              </a:rPr>
              <a:t>NOTE: Option1 for chapter slide—over a full-bleed image</a:t>
            </a:r>
          </a:p>
          <a:p>
            <a:endParaRPr lang="en-US" dirty="0"/>
          </a:p>
        </p:txBody>
      </p:sp>
      <p:sp>
        <p:nvSpPr>
          <p:cNvPr id="20" name="Text Placeholder 16"/>
          <p:cNvSpPr>
            <a:spLocks noGrp="1"/>
          </p:cNvSpPr>
          <p:nvPr>
            <p:ph type="body" sz="quarter" idx="12" hasCustomPrompt="1"/>
          </p:nvPr>
        </p:nvSpPr>
        <p:spPr>
          <a:xfrm>
            <a:off x="722313" y="3984112"/>
            <a:ext cx="7772400"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smtClean="0"/>
              <a:t>Support headline goes here, if desired</a:t>
            </a:r>
            <a:endParaRPr lang="en-US" dirty="0"/>
          </a:p>
        </p:txBody>
      </p:sp>
    </p:spTree>
    <p:extLst>
      <p:ext uri="{BB962C8B-B14F-4D97-AF65-F5344CB8AC3E}">
        <p14:creationId xmlns:p14="http://schemas.microsoft.com/office/powerpoint/2010/main" val="4062689708"/>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and Text only">
    <p:spTree>
      <p:nvGrpSpPr>
        <p:cNvPr id="1" name=""/>
        <p:cNvGrpSpPr/>
        <p:nvPr/>
      </p:nvGrpSpPr>
      <p:grpSpPr>
        <a:xfrm>
          <a:off x="0" y="0"/>
          <a:ext cx="0" cy="0"/>
          <a:chOff x="0" y="0"/>
          <a:chExt cx="0" cy="0"/>
        </a:xfrm>
      </p:grpSpPr>
      <p:pic>
        <p:nvPicPr>
          <p:cNvPr id="8"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533400" y="459350"/>
            <a:ext cx="8074152"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idx="1" hasCustomPrompt="1"/>
          </p:nvPr>
        </p:nvSpPr>
        <p:spPr>
          <a:xfrm>
            <a:off x="1239343" y="2335052"/>
            <a:ext cx="6647389"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1</a:t>
            </a:r>
          </a:p>
        </p:txBody>
      </p:sp>
      <p:sp>
        <p:nvSpPr>
          <p:cNvPr id="16" name="Title 1"/>
          <p:cNvSpPr>
            <a:spLocks noGrp="1"/>
          </p:cNvSpPr>
          <p:nvPr>
            <p:ph type="title" hasCustomPrompt="1"/>
          </p:nvPr>
        </p:nvSpPr>
        <p:spPr>
          <a:xfrm>
            <a:off x="1239343" y="2973056"/>
            <a:ext cx="6647389"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smtClean="0"/>
              <a:t>Headline goes here</a:t>
            </a:r>
            <a:endParaRPr lang="en-US" dirty="0"/>
          </a:p>
        </p:txBody>
      </p:sp>
      <p:sp>
        <p:nvSpPr>
          <p:cNvPr id="18" name="Text Placeholder 16"/>
          <p:cNvSpPr>
            <a:spLocks noGrp="1"/>
          </p:cNvSpPr>
          <p:nvPr>
            <p:ph type="body" sz="quarter" idx="12" hasCustomPrompt="1"/>
          </p:nvPr>
        </p:nvSpPr>
        <p:spPr>
          <a:xfrm>
            <a:off x="1239343" y="3676852"/>
            <a:ext cx="6647389"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smtClean="0"/>
              <a:t>Support headline goes here, if desired</a:t>
            </a:r>
            <a:endParaRPr lang="en-US" dirty="0"/>
          </a:p>
        </p:txBody>
      </p:sp>
      <p:sp>
        <p:nvSpPr>
          <p:cNvPr id="20" name="Footer Placeholder 4"/>
          <p:cNvSpPr>
            <a:spLocks noGrp="1"/>
          </p:cNvSpPr>
          <p:nvPr>
            <p:ph type="ftr" sz="quarter" idx="11"/>
          </p:nvPr>
        </p:nvSpPr>
        <p:spPr>
          <a:xfrm>
            <a:off x="1270072" y="5267127"/>
            <a:ext cx="6647389" cy="365125"/>
          </a:xfrm>
        </p:spPr>
        <p:txBody>
          <a:bodyPr lIns="0" tIns="137160" bIns="0"/>
          <a:lstStyle>
            <a:lvl1pPr algn="l" eaLnBrk="1" hangingPunct="1">
              <a:defRPr sz="1600">
                <a:latin typeface="Myriad Pro" pitchFamily="34" charset="0"/>
                <a:cs typeface="Myriad Pro" pitchFamily="34" charset="0"/>
              </a:defRPr>
            </a:lvl1pPr>
          </a:lstStyle>
          <a:p>
            <a:r>
              <a:rPr lang="en-US" i="1" dirty="0" smtClean="0">
                <a:solidFill>
                  <a:srgbClr val="999999"/>
                </a:solidFill>
              </a:rPr>
              <a:t>NOTE: Option2 for chapter slide—text only</a:t>
            </a:r>
          </a:p>
          <a:p>
            <a:endParaRPr lang="en-US" dirty="0"/>
          </a:p>
        </p:txBody>
      </p:sp>
      <p:sp>
        <p:nvSpPr>
          <p:cNvPr id="9" name="Text Placeholder 21"/>
          <p:cNvSpPr>
            <a:spLocks noGrp="1"/>
          </p:cNvSpPr>
          <p:nvPr>
            <p:ph type="body" sz="quarter" idx="13" hasCustomPrompt="1"/>
          </p:nvPr>
        </p:nvSpPr>
        <p:spPr>
          <a:xfrm>
            <a:off x="533400" y="6411503"/>
            <a:ext cx="3932237"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smtClean="0">
                <a:solidFill>
                  <a:srgbClr val="7F7F7F"/>
                </a:solidFill>
              </a:rPr>
              <a:t>Type LOYOLA UNIVERSITY CHICAGO, if needed</a:t>
            </a:r>
            <a:endParaRPr lang="en-US" sz="900" dirty="0">
              <a:solidFill>
                <a:srgbClr val="7F7F7F"/>
              </a:solidFill>
            </a:endParaRPr>
          </a:p>
        </p:txBody>
      </p:sp>
    </p:spTree>
    <p:extLst>
      <p:ext uri="{BB962C8B-B14F-4D97-AF65-F5344CB8AC3E}">
        <p14:creationId xmlns:p14="http://schemas.microsoft.com/office/powerpoint/2010/main" val="23325150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86512"/>
          </a:xfrm>
          <a:prstGeom prst="rect">
            <a:avLst/>
          </a:prstGeom>
        </p:spPr>
      </p:pic>
      <p:sp>
        <p:nvSpPr>
          <p:cNvPr id="15" name="Text Placeholder 14"/>
          <p:cNvSpPr>
            <a:spLocks noGrp="1"/>
          </p:cNvSpPr>
          <p:nvPr>
            <p:ph type="body" sz="quarter" idx="10" hasCustomPrompt="1"/>
          </p:nvPr>
        </p:nvSpPr>
        <p:spPr>
          <a:xfrm>
            <a:off x="611188" y="1586990"/>
            <a:ext cx="7972036" cy="317940"/>
          </a:xfrm>
        </p:spPr>
        <p:txBody>
          <a:bodyPr>
            <a:normAutofit/>
          </a:bodyPr>
          <a:lstStyle>
            <a:lvl1pPr marL="0" indent="0">
              <a:buNone/>
              <a:defRPr sz="1600" b="1" i="0" cap="all" baseline="0">
                <a:latin typeface="Myriad Pro" pitchFamily="34" charset="0"/>
                <a:cs typeface="Myriad Pro" pitchFamily="34" charset="0"/>
              </a:defRPr>
            </a:lvl1pPr>
          </a:lstStyle>
          <a:p>
            <a:pPr lvl="0"/>
            <a:r>
              <a:rPr lang="en-US" dirty="0" smtClean="0"/>
              <a:t>Label goes here, if needed</a:t>
            </a:r>
            <a:endParaRPr lang="en-US" dirty="0"/>
          </a:p>
        </p:txBody>
      </p:sp>
      <p:sp>
        <p:nvSpPr>
          <p:cNvPr id="20" name="Text Placeholder 17"/>
          <p:cNvSpPr>
            <a:spLocks noGrp="1"/>
          </p:cNvSpPr>
          <p:nvPr>
            <p:ph type="body" sz="quarter" idx="11" hasCustomPrompt="1"/>
          </p:nvPr>
        </p:nvSpPr>
        <p:spPr>
          <a:xfrm>
            <a:off x="611188" y="2826722"/>
            <a:ext cx="7972036" cy="849312"/>
          </a:xfrm>
        </p:spPr>
        <p:txBody>
          <a:bodyPr>
            <a:normAutofit/>
          </a:bodyPr>
          <a:lstStyle>
            <a:lvl1pPr marL="0" indent="0">
              <a:buNone/>
              <a:defRPr sz="3000" baseline="0">
                <a:latin typeface="Myriad Pro" pitchFamily="34" charset="0"/>
                <a:cs typeface="Myriad Pro" pitchFamily="34" charset="0"/>
              </a:defRPr>
            </a:lvl1pPr>
          </a:lstStyle>
          <a:p>
            <a:pPr lvl="0"/>
            <a:r>
              <a:rPr lang="en-US" dirty="0" smtClean="0"/>
              <a:t>Type sample goes here</a:t>
            </a:r>
            <a:endParaRPr lang="en-US" dirty="0"/>
          </a:p>
        </p:txBody>
      </p:sp>
      <p:sp>
        <p:nvSpPr>
          <p:cNvPr id="24" name="Title 1"/>
          <p:cNvSpPr>
            <a:spLocks noGrp="1"/>
          </p:cNvSpPr>
          <p:nvPr>
            <p:ph type="title" hasCustomPrompt="1"/>
          </p:nvPr>
        </p:nvSpPr>
        <p:spPr>
          <a:xfrm>
            <a:off x="610845" y="1914072"/>
            <a:ext cx="7972379" cy="883924"/>
          </a:xfrm>
        </p:spPr>
        <p:txBody>
          <a:bodyPr tIns="0" bIns="0">
            <a:normAutofit/>
          </a:bodyPr>
          <a:lstStyle>
            <a:lvl1pPr algn="l">
              <a:defRPr sz="3600" b="1" cap="all">
                <a:solidFill>
                  <a:srgbClr val="800000"/>
                </a:solidFill>
                <a:latin typeface="Myriad Pro" pitchFamily="34" charset="0"/>
                <a:cs typeface="Myriad Pro" pitchFamily="34" charset="0"/>
              </a:defRPr>
            </a:lvl1pPr>
          </a:lstStyle>
          <a:p>
            <a:r>
              <a:rPr lang="en-US" dirty="0" smtClean="0"/>
              <a:t>Headline/sample</a:t>
            </a:r>
            <a:endParaRPr lang="en-US" dirty="0"/>
          </a:p>
        </p:txBody>
      </p:sp>
      <p:sp>
        <p:nvSpPr>
          <p:cNvPr id="26" name="Text Placeholder 21"/>
          <p:cNvSpPr>
            <a:spLocks noGrp="1"/>
          </p:cNvSpPr>
          <p:nvPr>
            <p:ph type="body" sz="quarter" idx="12" hasCustomPrompt="1"/>
          </p:nvPr>
        </p:nvSpPr>
        <p:spPr>
          <a:xfrm>
            <a:off x="611188" y="4182272"/>
            <a:ext cx="7972036" cy="507197"/>
          </a:xfrm>
        </p:spPr>
        <p:txBody>
          <a:bodyPr>
            <a:normAutofit/>
          </a:bodyPr>
          <a:lstStyle>
            <a:lvl1pPr marL="0" indent="0">
              <a:buNone/>
              <a:defRPr sz="2000" b="0" i="1" baseline="0">
                <a:latin typeface="Myriad Pro" pitchFamily="34" charset="0"/>
                <a:cs typeface="Myriad Pro" pitchFamily="34" charset="0"/>
              </a:defRPr>
            </a:lvl1pPr>
          </a:lstStyle>
          <a:p>
            <a:pPr lvl="0"/>
            <a:r>
              <a:rPr lang="en-US" dirty="0" smtClean="0"/>
              <a:t>Secondary type sample (chart, caption, etc.)</a:t>
            </a:r>
            <a:endParaRPr lang="en-US" dirty="0"/>
          </a:p>
        </p:txBody>
      </p:sp>
      <p:sp>
        <p:nvSpPr>
          <p:cNvPr id="8" name="Text Placeholder 21"/>
          <p:cNvSpPr>
            <a:spLocks noGrp="1"/>
          </p:cNvSpPr>
          <p:nvPr>
            <p:ph type="body" sz="quarter" idx="13" hasCustomPrompt="1"/>
          </p:nvPr>
        </p:nvSpPr>
        <p:spPr>
          <a:xfrm>
            <a:off x="533400" y="6411503"/>
            <a:ext cx="3932237"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smtClean="0">
                <a:solidFill>
                  <a:srgbClr val="7F7F7F"/>
                </a:solidFill>
              </a:rPr>
              <a:t>Type LOYOLA UNIVERSITY CHICAGO, if needed</a:t>
            </a:r>
            <a:endParaRPr lang="en-US" sz="900" dirty="0">
              <a:solidFill>
                <a:srgbClr val="7F7F7F"/>
              </a:solidFill>
            </a:endParaRPr>
          </a:p>
        </p:txBody>
      </p:sp>
    </p:spTree>
    <p:extLst>
      <p:ext uri="{BB962C8B-B14F-4D97-AF65-F5344CB8AC3E}">
        <p14:creationId xmlns:p14="http://schemas.microsoft.com/office/powerpoint/2010/main" val="32540146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UC_vertical_reverse_color_forPP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61753" y="3810000"/>
            <a:ext cx="3620495" cy="263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4321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37CAE-0D07-2D4D-B0CF-FB80FDEEB265}" type="datetimeFigureOut">
              <a:rPr lang="en-US" smtClean="0"/>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02F2-95C5-954C-9F6C-3AA639D116C2}" type="slidenum">
              <a:rPr lang="en-US" smtClean="0"/>
              <a:t>‹#›</a:t>
            </a:fld>
            <a:endParaRPr lang="en-US"/>
          </a:p>
        </p:txBody>
      </p:sp>
    </p:spTree>
    <p:extLst>
      <p:ext uri="{BB962C8B-B14F-4D97-AF65-F5344CB8AC3E}">
        <p14:creationId xmlns:p14="http://schemas.microsoft.com/office/powerpoint/2010/main" val="3528863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yandhan.com/blogs/master-of-professional-studies-vs-master-of-scie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masterstudies.com/article/Three-Reasons-to-Consider-a-Masters-in-Professional-Studi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108961"/>
            <a:ext cx="6400800" cy="1601584"/>
          </a:xfrm>
        </p:spPr>
        <p:txBody>
          <a:bodyPr/>
          <a:lstStyle/>
          <a:p>
            <a:endParaRPr lang="en-US" dirty="0" smtClean="0"/>
          </a:p>
          <a:p>
            <a:endParaRPr lang="en-US" dirty="0" smtClean="0"/>
          </a:p>
          <a:p>
            <a:r>
              <a:rPr lang="en-US" dirty="0" smtClean="0"/>
              <a:t>Jeanne Widen, Interim Dean</a:t>
            </a:r>
          </a:p>
          <a:p>
            <a:r>
              <a:rPr lang="en-US" dirty="0" smtClean="0"/>
              <a:t>School of Continuing and Professional Studies</a:t>
            </a:r>
            <a:endParaRPr lang="en-US" dirty="0"/>
          </a:p>
        </p:txBody>
      </p:sp>
      <p:sp>
        <p:nvSpPr>
          <p:cNvPr id="3" name="Title 2"/>
          <p:cNvSpPr>
            <a:spLocks noGrp="1"/>
          </p:cNvSpPr>
          <p:nvPr>
            <p:ph type="ctrTitle"/>
          </p:nvPr>
        </p:nvSpPr>
        <p:spPr/>
        <p:txBody>
          <a:bodyPr/>
          <a:lstStyle/>
          <a:p>
            <a:r>
              <a:rPr lang="en-US" dirty="0" smtClean="0"/>
              <a:t>Ache annual conference – October 16, 2023</a:t>
            </a:r>
            <a:endParaRPr lang="en-US" dirty="0"/>
          </a:p>
        </p:txBody>
      </p:sp>
      <p:sp>
        <p:nvSpPr>
          <p:cNvPr id="4" name="Text Placeholder 3"/>
          <p:cNvSpPr>
            <a:spLocks noGrp="1"/>
          </p:cNvSpPr>
          <p:nvPr>
            <p:ph type="body" sz="quarter" idx="10"/>
          </p:nvPr>
        </p:nvSpPr>
        <p:spPr>
          <a:xfrm>
            <a:off x="1141615" y="2244436"/>
            <a:ext cx="6894021" cy="1084070"/>
          </a:xfrm>
        </p:spPr>
        <p:txBody>
          <a:bodyPr>
            <a:normAutofit fontScale="55000" lnSpcReduction="20000"/>
          </a:bodyPr>
          <a:lstStyle/>
          <a:p>
            <a:r>
              <a:rPr lang="en-US" dirty="0" smtClean="0"/>
              <a:t>The </a:t>
            </a:r>
            <a:r>
              <a:rPr lang="en-US" dirty="0" err="1"/>
              <a:t>mps</a:t>
            </a:r>
            <a:r>
              <a:rPr lang="en-US" dirty="0"/>
              <a:t> degree: A New Paradigm </a:t>
            </a:r>
          </a:p>
          <a:p>
            <a:r>
              <a:rPr lang="en-US" dirty="0"/>
              <a:t>for Program Development</a:t>
            </a:r>
          </a:p>
        </p:txBody>
      </p:sp>
    </p:spTree>
    <p:extLst>
      <p:ext uri="{BB962C8B-B14F-4D97-AF65-F5344CB8AC3E}">
        <p14:creationId xmlns:p14="http://schemas.microsoft.com/office/powerpoint/2010/main" val="83151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92500" lnSpcReduction="20000"/>
          </a:bodyPr>
          <a:lstStyle/>
          <a:p>
            <a:pPr marL="0" indent="0">
              <a:buNone/>
            </a:pPr>
            <a:r>
              <a:rPr lang="en-US" i="1" dirty="0" smtClean="0"/>
              <a:t>Because </a:t>
            </a:r>
            <a:r>
              <a:rPr lang="en-US" i="1" dirty="0"/>
              <a:t>MPS students tend to be established professionals hoping to climb the career ladder or change professions, MPS studies are often very flexible. They cater to working professionals and frequently offer online or evening courses. </a:t>
            </a:r>
            <a:endParaRPr lang="en-US" i="1" dirty="0" smtClean="0"/>
          </a:p>
          <a:p>
            <a:pPr marL="0" indent="0">
              <a:buNone/>
            </a:pPr>
            <a:endParaRPr lang="en-US" dirty="0" smtClean="0"/>
          </a:p>
          <a:p>
            <a:pPr marL="0" indent="0">
              <a:buNone/>
            </a:pPr>
            <a:r>
              <a:rPr lang="en-US" dirty="0" smtClean="0"/>
              <a:t>Our graduate programs provide the flexibility working adults need</a:t>
            </a:r>
          </a:p>
          <a:p>
            <a:r>
              <a:rPr lang="en-US" dirty="0" smtClean="0"/>
              <a:t>online</a:t>
            </a:r>
            <a:endParaRPr lang="en-US" dirty="0"/>
          </a:p>
          <a:p>
            <a:r>
              <a:rPr lang="en-US" dirty="0" smtClean="0"/>
              <a:t>part-time </a:t>
            </a:r>
            <a:r>
              <a:rPr lang="en-US" dirty="0"/>
              <a:t>and full-time </a:t>
            </a:r>
            <a:r>
              <a:rPr lang="en-US" dirty="0" smtClean="0"/>
              <a:t>options </a:t>
            </a:r>
          </a:p>
          <a:p>
            <a:r>
              <a:rPr lang="en-US" dirty="0" smtClean="0"/>
              <a:t>stackable certificates</a:t>
            </a:r>
            <a:endParaRPr lang="en-US" i="1" dirty="0" smtClean="0"/>
          </a:p>
        </p:txBody>
      </p:sp>
      <p:sp>
        <p:nvSpPr>
          <p:cNvPr id="3" name="Title 2"/>
          <p:cNvSpPr>
            <a:spLocks noGrp="1"/>
          </p:cNvSpPr>
          <p:nvPr>
            <p:ph type="title"/>
          </p:nvPr>
        </p:nvSpPr>
        <p:spPr>
          <a:xfrm>
            <a:off x="610845" y="474570"/>
            <a:ext cx="7972378" cy="813210"/>
          </a:xfrm>
        </p:spPr>
        <p:txBody>
          <a:bodyPr/>
          <a:lstStyle/>
          <a:p>
            <a:r>
              <a:rPr lang="en-US" dirty="0" smtClean="0"/>
              <a:t>flexible</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4052876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231834"/>
            <a:ext cx="7972380" cy="5538516"/>
          </a:xfrm>
        </p:spPr>
        <p:txBody>
          <a:bodyPr>
            <a:noAutofit/>
          </a:bodyPr>
          <a:lstStyle/>
          <a:p>
            <a:pPr marL="0" indent="0">
              <a:buNone/>
            </a:pPr>
            <a:endParaRPr lang="en-US" i="1" dirty="0" smtClean="0"/>
          </a:p>
          <a:p>
            <a:pPr marL="0" indent="0">
              <a:buNone/>
            </a:pPr>
            <a:r>
              <a:rPr lang="en-US" i="1" dirty="0" smtClean="0"/>
              <a:t>MPS </a:t>
            </a:r>
            <a:r>
              <a:rPr lang="en-US" i="1" dirty="0"/>
              <a:t>programs typically bring in industry experts to teach courses, to reinforce the application of real-world skills and knowledge.  </a:t>
            </a:r>
            <a:endParaRPr lang="en-US" i="1" dirty="0" smtClean="0"/>
          </a:p>
          <a:p>
            <a:pPr marL="0" indent="0">
              <a:buNone/>
            </a:pPr>
            <a:endParaRPr lang="en-US" dirty="0" smtClean="0"/>
          </a:p>
          <a:p>
            <a:pPr marL="0" indent="0">
              <a:buNone/>
            </a:pPr>
            <a:r>
              <a:rPr lang="en-US" dirty="0" smtClean="0"/>
              <a:t>SCPS employs an instructor-practitioner model of NTT </a:t>
            </a:r>
            <a:r>
              <a:rPr lang="en-US" dirty="0"/>
              <a:t>faculty with subject matter expertise and industry </a:t>
            </a:r>
            <a:r>
              <a:rPr lang="en-US" dirty="0" smtClean="0"/>
              <a:t>experience.</a:t>
            </a:r>
            <a:endParaRPr lang="en-US" dirty="0"/>
          </a:p>
          <a:p>
            <a:endParaRPr lang="en-US" i="1" dirty="0"/>
          </a:p>
          <a:p>
            <a:pPr marL="0" indent="0">
              <a:buNone/>
            </a:pPr>
            <a:endParaRPr lang="en-US" sz="1800" dirty="0" smtClean="0"/>
          </a:p>
        </p:txBody>
      </p:sp>
      <p:sp>
        <p:nvSpPr>
          <p:cNvPr id="3" name="Title 2"/>
          <p:cNvSpPr>
            <a:spLocks noGrp="1"/>
          </p:cNvSpPr>
          <p:nvPr>
            <p:ph type="title"/>
          </p:nvPr>
        </p:nvSpPr>
        <p:spPr>
          <a:xfrm>
            <a:off x="610845" y="303221"/>
            <a:ext cx="7972378" cy="836465"/>
          </a:xfrm>
        </p:spPr>
        <p:txBody>
          <a:bodyPr>
            <a:normAutofit/>
          </a:bodyPr>
          <a:lstStyle/>
          <a:p>
            <a:r>
              <a:rPr lang="en-US" dirty="0"/>
              <a:t>Taught by experts in the field</a:t>
            </a:r>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1465768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92500" lnSpcReduction="20000"/>
          </a:bodyPr>
          <a:lstStyle/>
          <a:p>
            <a:pPr lvl="0"/>
            <a:r>
              <a:rPr lang="en-US" dirty="0" smtClean="0"/>
              <a:t>Georgetown University</a:t>
            </a:r>
          </a:p>
          <a:p>
            <a:pPr lvl="0"/>
            <a:r>
              <a:rPr lang="en-US" sz="3200" dirty="0" smtClean="0"/>
              <a:t>Columbia University</a:t>
            </a:r>
          </a:p>
          <a:p>
            <a:pPr lvl="0"/>
            <a:r>
              <a:rPr lang="en-US" dirty="0" smtClean="0"/>
              <a:t>Cornell University</a:t>
            </a:r>
          </a:p>
          <a:p>
            <a:pPr lvl="0"/>
            <a:r>
              <a:rPr lang="en-US" sz="3200" dirty="0" smtClean="0"/>
              <a:t>New York University</a:t>
            </a:r>
          </a:p>
          <a:p>
            <a:pPr lvl="0"/>
            <a:r>
              <a:rPr lang="en-US" sz="3200" dirty="0" smtClean="0"/>
              <a:t>City College of NY</a:t>
            </a:r>
          </a:p>
          <a:p>
            <a:pPr lvl="0"/>
            <a:r>
              <a:rPr lang="en-US" dirty="0" smtClean="0"/>
              <a:t>George Washington University</a:t>
            </a:r>
          </a:p>
          <a:p>
            <a:pPr lvl="0"/>
            <a:r>
              <a:rPr lang="en-US" sz="3200" dirty="0" smtClean="0"/>
              <a:t>Penn State University</a:t>
            </a:r>
          </a:p>
          <a:p>
            <a:pPr lvl="0"/>
            <a:r>
              <a:rPr lang="en-US" dirty="0" smtClean="0"/>
              <a:t>Tulane University</a:t>
            </a:r>
          </a:p>
          <a:p>
            <a:pPr lvl="0"/>
            <a:r>
              <a:rPr lang="en-US" sz="3200" dirty="0" smtClean="0"/>
              <a:t>University of Minnesota</a:t>
            </a:r>
          </a:p>
          <a:p>
            <a:pPr lvl="0"/>
            <a:r>
              <a:rPr lang="en-US" dirty="0" smtClean="0"/>
              <a:t>University of Maryland</a:t>
            </a:r>
            <a:endParaRPr lang="en-US" sz="3200" dirty="0"/>
          </a:p>
          <a:p>
            <a:pPr marL="0" lvl="0" indent="0">
              <a:buNone/>
            </a:pPr>
            <a:endParaRPr lang="en-US" dirty="0"/>
          </a:p>
        </p:txBody>
      </p:sp>
      <p:sp>
        <p:nvSpPr>
          <p:cNvPr id="3" name="Title 2"/>
          <p:cNvSpPr>
            <a:spLocks noGrp="1"/>
          </p:cNvSpPr>
          <p:nvPr>
            <p:ph type="title"/>
          </p:nvPr>
        </p:nvSpPr>
        <p:spPr>
          <a:xfrm>
            <a:off x="610845" y="474570"/>
            <a:ext cx="7972378" cy="813210"/>
          </a:xfrm>
        </p:spPr>
        <p:txBody>
          <a:bodyPr>
            <a:normAutofit/>
          </a:bodyPr>
          <a:lstStyle/>
          <a:p>
            <a:r>
              <a:rPr lang="en-US" dirty="0" smtClean="0"/>
              <a:t>Some Schools that offer the </a:t>
            </a:r>
            <a:r>
              <a:rPr lang="en-US" dirty="0" err="1" smtClean="0"/>
              <a:t>mps</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2392427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77500" lnSpcReduction="20000"/>
          </a:bodyPr>
          <a:lstStyle/>
          <a:p>
            <a:pPr marL="0" indent="0">
              <a:buNone/>
            </a:pPr>
            <a:endParaRPr lang="en-US" dirty="0" smtClean="0"/>
          </a:p>
          <a:p>
            <a:pPr marL="0" indent="0">
              <a:buNone/>
            </a:pPr>
            <a:r>
              <a:rPr lang="en-US" dirty="0" smtClean="0"/>
              <a:t>SCPS </a:t>
            </a:r>
            <a:r>
              <a:rPr lang="en-US" dirty="0"/>
              <a:t>conducted a study of the MPS degree with Hanover </a:t>
            </a:r>
            <a:r>
              <a:rPr lang="en-US" dirty="0" smtClean="0"/>
              <a:t>Research, which supported moving ahead with this degree type and </a:t>
            </a:r>
            <a:r>
              <a:rPr lang="en-US" altLang="en-US" dirty="0" smtClean="0">
                <a:latin typeface="Calibri" panose="020F0502020204030204" pitchFamily="34" charset="0"/>
                <a:ea typeface="Calibri" panose="020F0502020204030204" pitchFamily="34" charset="0"/>
                <a:cs typeface="Calibri" panose="020F0502020204030204" pitchFamily="34" charset="0"/>
              </a:rPr>
              <a:t>indicated </a:t>
            </a:r>
            <a:r>
              <a:rPr lang="en-US" altLang="en-US" dirty="0">
                <a:latin typeface="Calibri" panose="020F0502020204030204" pitchFamily="34" charset="0"/>
                <a:ea typeface="Calibri" panose="020F0502020204030204" pitchFamily="34" charset="0"/>
                <a:cs typeface="Calibri" panose="020F0502020204030204" pitchFamily="34" charset="0"/>
              </a:rPr>
              <a:t>a growing market interest </a:t>
            </a:r>
            <a:r>
              <a:rPr lang="en-US" altLang="en-US" dirty="0" smtClean="0">
                <a:latin typeface="Calibri" panose="020F0502020204030204" pitchFamily="34" charset="0"/>
                <a:ea typeface="Calibri" panose="020F0502020204030204" pitchFamily="34" charset="0"/>
                <a:cs typeface="Calibri" panose="020F0502020204030204" pitchFamily="34" charset="0"/>
              </a:rPr>
              <a:t>it. </a:t>
            </a: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pPr marL="0" indent="0">
              <a:buNone/>
            </a:pPr>
            <a:r>
              <a:rPr lang="en-US" i="1" dirty="0" smtClean="0"/>
              <a:t>Based </a:t>
            </a:r>
            <a:r>
              <a:rPr lang="en-US" i="1" dirty="0"/>
              <a:t>on a survey of prospective students and employers, Hanover recommends that LUC move forward with the proposed MPS degree. The majority of surveyed prospective students and employers indicate a preference for an MPS over a traditional master’s degree, indicating comparatively strong demand for the proposed program. To improve the viability of the program, we recommend that LUC develop marketing campaigns to increase knowledge of the MPS degree. </a:t>
            </a:r>
            <a:endParaRPr lang="en-US" dirty="0"/>
          </a:p>
        </p:txBody>
      </p:sp>
      <p:sp>
        <p:nvSpPr>
          <p:cNvPr id="3" name="Title 2"/>
          <p:cNvSpPr>
            <a:spLocks noGrp="1"/>
          </p:cNvSpPr>
          <p:nvPr>
            <p:ph type="title"/>
          </p:nvPr>
        </p:nvSpPr>
        <p:spPr>
          <a:xfrm>
            <a:off x="610845" y="474570"/>
            <a:ext cx="7972378" cy="813210"/>
          </a:xfrm>
        </p:spPr>
        <p:txBody>
          <a:bodyPr>
            <a:normAutofit/>
          </a:bodyPr>
          <a:lstStyle/>
          <a:p>
            <a:r>
              <a:rPr lang="en-US" dirty="0" smtClean="0"/>
              <a:t>Hanover study</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1439474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424" y="2549235"/>
            <a:ext cx="8822575" cy="3762895"/>
          </a:xfrm>
        </p:spPr>
        <p:txBody>
          <a:bodyPr numCol="2">
            <a:normAutofit fontScale="25000" lnSpcReduction="20000"/>
          </a:bodyPr>
          <a:lstStyle/>
          <a:p>
            <a:pPr marL="0" indent="0">
              <a:lnSpc>
                <a:spcPct val="120000"/>
              </a:lnSpc>
              <a:buNone/>
            </a:pPr>
            <a:r>
              <a:rPr lang="en-US" sz="7200" b="1" dirty="0" smtClean="0"/>
              <a:t>SCPS working group</a:t>
            </a:r>
          </a:p>
          <a:p>
            <a:pPr marL="0" lvl="0" indent="0">
              <a:buNone/>
            </a:pPr>
            <a:r>
              <a:rPr lang="en-US" sz="7200" dirty="0" smtClean="0"/>
              <a:t>Dean</a:t>
            </a:r>
            <a:endParaRPr lang="en-US" sz="7200" dirty="0"/>
          </a:p>
          <a:p>
            <a:pPr marL="0" lvl="0" indent="0">
              <a:buNone/>
            </a:pPr>
            <a:r>
              <a:rPr lang="en-US" sz="7200" dirty="0" smtClean="0"/>
              <a:t>Clinical Faculty</a:t>
            </a:r>
            <a:r>
              <a:rPr lang="en-US" sz="7200" dirty="0"/>
              <a:t>, behavioral sciences</a:t>
            </a:r>
          </a:p>
          <a:p>
            <a:pPr marL="0" lvl="0" indent="0">
              <a:buNone/>
            </a:pPr>
            <a:r>
              <a:rPr lang="en-US" sz="7200" dirty="0" smtClean="0"/>
              <a:t>Director </a:t>
            </a:r>
            <a:r>
              <a:rPr lang="en-US" sz="7200" dirty="0"/>
              <a:t>Technology Programs</a:t>
            </a:r>
          </a:p>
          <a:p>
            <a:pPr marL="0" lvl="0" indent="0">
              <a:buNone/>
            </a:pPr>
            <a:r>
              <a:rPr lang="en-US" sz="7200" dirty="0" smtClean="0"/>
              <a:t>Director Institute of </a:t>
            </a:r>
            <a:r>
              <a:rPr lang="en-US" sz="7200" dirty="0"/>
              <a:t>Paralegal Studies</a:t>
            </a:r>
          </a:p>
          <a:p>
            <a:pPr marL="0" lvl="0" indent="0">
              <a:buNone/>
            </a:pPr>
            <a:r>
              <a:rPr lang="en-US" sz="7200" dirty="0" smtClean="0"/>
              <a:t>Assistant Dean</a:t>
            </a:r>
            <a:endParaRPr lang="en-US" sz="7200" dirty="0"/>
          </a:p>
          <a:p>
            <a:pPr marL="0" lvl="0" indent="0">
              <a:buNone/>
            </a:pPr>
            <a:r>
              <a:rPr lang="en-US" sz="7200" dirty="0" smtClean="0"/>
              <a:t>Communications </a:t>
            </a:r>
            <a:r>
              <a:rPr lang="en-US" sz="7200" dirty="0"/>
              <a:t>Manager </a:t>
            </a:r>
          </a:p>
          <a:p>
            <a:pPr marL="0" lvl="0" indent="0">
              <a:buNone/>
            </a:pPr>
            <a:r>
              <a:rPr lang="en-US" sz="7200" dirty="0" smtClean="0"/>
              <a:t>Administrative Assistant</a:t>
            </a:r>
            <a:endParaRPr lang="en-US" sz="7200" dirty="0"/>
          </a:p>
          <a:p>
            <a:pPr marL="0" indent="0">
              <a:buNone/>
            </a:pPr>
            <a:endParaRPr lang="en-US" sz="7200" dirty="0"/>
          </a:p>
          <a:p>
            <a:pPr marL="0" indent="0">
              <a:buNone/>
            </a:pPr>
            <a:endParaRPr lang="en-US" sz="7200" dirty="0" smtClean="0"/>
          </a:p>
          <a:p>
            <a:pPr marL="0" indent="0">
              <a:buNone/>
            </a:pPr>
            <a:endParaRPr lang="en-US" sz="7200" dirty="0"/>
          </a:p>
          <a:p>
            <a:pPr marL="0" indent="0">
              <a:buNone/>
            </a:pPr>
            <a:endParaRPr lang="en-US" sz="7200" dirty="0" smtClean="0"/>
          </a:p>
          <a:p>
            <a:pPr marL="0" indent="0">
              <a:buNone/>
            </a:pPr>
            <a:endParaRPr lang="en-US" sz="7200" dirty="0"/>
          </a:p>
          <a:p>
            <a:pPr marL="0" indent="0">
              <a:buNone/>
            </a:pPr>
            <a:endParaRPr lang="en-US" sz="7200" dirty="0" smtClean="0"/>
          </a:p>
          <a:p>
            <a:pPr marL="0" indent="0">
              <a:buNone/>
            </a:pPr>
            <a:endParaRPr lang="en-US" sz="7200" dirty="0"/>
          </a:p>
          <a:p>
            <a:pPr marL="0" indent="0">
              <a:buNone/>
            </a:pPr>
            <a:endParaRPr lang="en-US" sz="7200" dirty="0" smtClean="0"/>
          </a:p>
          <a:p>
            <a:pPr marL="0" indent="0">
              <a:lnSpc>
                <a:spcPct val="120000"/>
              </a:lnSpc>
              <a:buNone/>
            </a:pPr>
            <a:r>
              <a:rPr lang="en-US" sz="7200" b="1" dirty="0" smtClean="0"/>
              <a:t>University task force</a:t>
            </a:r>
          </a:p>
          <a:p>
            <a:pPr marL="0" lvl="0" indent="0">
              <a:buNone/>
            </a:pPr>
            <a:r>
              <a:rPr lang="en-US" sz="7200" dirty="0" smtClean="0"/>
              <a:t>Dean </a:t>
            </a:r>
            <a:r>
              <a:rPr lang="en-US" sz="7200" dirty="0"/>
              <a:t>SCPS</a:t>
            </a:r>
          </a:p>
          <a:p>
            <a:pPr marL="0" lvl="0" indent="0">
              <a:buNone/>
            </a:pPr>
            <a:r>
              <a:rPr lang="en-US" sz="7200" dirty="0" smtClean="0"/>
              <a:t>Dean School of Environmental Sustainability</a:t>
            </a:r>
            <a:endParaRPr lang="en-US" sz="7200" dirty="0"/>
          </a:p>
          <a:p>
            <a:pPr marL="0" lvl="0" indent="0">
              <a:buNone/>
            </a:pPr>
            <a:r>
              <a:rPr lang="en-US" sz="7200" dirty="0" smtClean="0"/>
              <a:t>Dean College of Arts and Sciences</a:t>
            </a:r>
            <a:endParaRPr lang="en-US" sz="7200" dirty="0"/>
          </a:p>
          <a:p>
            <a:pPr marL="0" lvl="0" indent="0">
              <a:buNone/>
            </a:pPr>
            <a:r>
              <a:rPr lang="en-US" sz="7200" dirty="0" smtClean="0"/>
              <a:t>Dean School of Education</a:t>
            </a:r>
            <a:endParaRPr lang="en-US" sz="7200" dirty="0"/>
          </a:p>
          <a:p>
            <a:pPr marL="0" lvl="0" indent="0">
              <a:buNone/>
            </a:pPr>
            <a:r>
              <a:rPr lang="en-US" sz="7200" dirty="0" smtClean="0"/>
              <a:t>Associate </a:t>
            </a:r>
            <a:r>
              <a:rPr lang="en-US" sz="7200" dirty="0"/>
              <a:t>Dean </a:t>
            </a:r>
            <a:r>
              <a:rPr lang="en-US" sz="7200" dirty="0" smtClean="0"/>
              <a:t>School of Business</a:t>
            </a:r>
            <a:endParaRPr lang="en-US" sz="7200" dirty="0"/>
          </a:p>
          <a:p>
            <a:pPr marL="0" lvl="0" indent="0">
              <a:buNone/>
            </a:pPr>
            <a:r>
              <a:rPr lang="en-US" sz="7200" dirty="0" smtClean="0"/>
              <a:t>Dean </a:t>
            </a:r>
            <a:r>
              <a:rPr lang="en-US" sz="7200" dirty="0"/>
              <a:t>and Vice Provost Graduate School</a:t>
            </a:r>
          </a:p>
          <a:p>
            <a:pPr marL="0" lvl="0" indent="0">
              <a:buNone/>
            </a:pPr>
            <a:r>
              <a:rPr lang="en-US" sz="7200" dirty="0" smtClean="0"/>
              <a:t>Vice </a:t>
            </a:r>
            <a:r>
              <a:rPr lang="en-US" sz="7200" dirty="0"/>
              <a:t>Provost Strategic Planning &amp; Innovation </a:t>
            </a:r>
          </a:p>
          <a:p>
            <a:pPr marL="0" lvl="0" indent="0">
              <a:buNone/>
            </a:pPr>
            <a:r>
              <a:rPr lang="en-US" sz="7200" dirty="0" smtClean="0"/>
              <a:t>Vice </a:t>
            </a:r>
            <a:r>
              <a:rPr lang="en-US" sz="7200" dirty="0"/>
              <a:t>Provost Finance &amp; Operations </a:t>
            </a:r>
          </a:p>
          <a:p>
            <a:pPr marL="0" lvl="0" indent="0">
              <a:buNone/>
            </a:pPr>
            <a:r>
              <a:rPr lang="en-US" sz="7200" dirty="0" smtClean="0"/>
              <a:t>Executive </a:t>
            </a:r>
            <a:r>
              <a:rPr lang="en-US" sz="7200" dirty="0"/>
              <a:t>Vice Provost</a:t>
            </a:r>
          </a:p>
          <a:p>
            <a:pPr marL="0" lvl="0" indent="0">
              <a:buNone/>
            </a:pPr>
            <a:r>
              <a:rPr lang="en-US" sz="7200" dirty="0" smtClean="0"/>
              <a:t>Director of  Executive Education</a:t>
            </a:r>
          </a:p>
          <a:p>
            <a:pPr marL="0" lvl="0" indent="0">
              <a:buNone/>
            </a:pPr>
            <a:r>
              <a:rPr lang="en-US" sz="7200" dirty="0" smtClean="0"/>
              <a:t>VP Enrollment Management </a:t>
            </a:r>
            <a:endParaRPr lang="en-US" sz="7200" dirty="0"/>
          </a:p>
          <a:p>
            <a:pPr marL="0" lvl="0" indent="0">
              <a:buNone/>
            </a:pPr>
            <a:r>
              <a:rPr lang="en-US" sz="7200" dirty="0" smtClean="0"/>
              <a:t>VP </a:t>
            </a:r>
            <a:r>
              <a:rPr lang="en-US" sz="7200" dirty="0"/>
              <a:t>Government Affairs</a:t>
            </a:r>
          </a:p>
          <a:p>
            <a:pPr marL="0" lvl="0" indent="0">
              <a:buNone/>
            </a:pPr>
            <a:endParaRPr lang="en-US" dirty="0"/>
          </a:p>
          <a:p>
            <a:endParaRPr lang="en-US" dirty="0" smtClean="0"/>
          </a:p>
          <a:p>
            <a:endParaRPr lang="en-US" dirty="0"/>
          </a:p>
          <a:p>
            <a:endParaRPr lang="en-US" dirty="0"/>
          </a:p>
          <a:p>
            <a:endParaRPr lang="en-US" dirty="0"/>
          </a:p>
          <a:p>
            <a:pPr marL="0" lvl="0" indent="0">
              <a:buNone/>
            </a:pPr>
            <a:endParaRPr lang="en-US" dirty="0"/>
          </a:p>
        </p:txBody>
      </p:sp>
      <p:sp>
        <p:nvSpPr>
          <p:cNvPr id="3" name="Title 2"/>
          <p:cNvSpPr>
            <a:spLocks noGrp="1"/>
          </p:cNvSpPr>
          <p:nvPr>
            <p:ph type="title"/>
          </p:nvPr>
        </p:nvSpPr>
        <p:spPr>
          <a:xfrm>
            <a:off x="610845" y="474570"/>
            <a:ext cx="7972378" cy="813210"/>
          </a:xfrm>
        </p:spPr>
        <p:txBody>
          <a:bodyPr>
            <a:normAutofit/>
          </a:bodyPr>
          <a:lstStyle/>
          <a:p>
            <a:r>
              <a:rPr lang="en-US" dirty="0"/>
              <a:t>Institutional </a:t>
            </a:r>
            <a:r>
              <a:rPr lang="en-US" dirty="0" smtClean="0"/>
              <a:t>buy-in</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
        <p:nvSpPr>
          <p:cNvPr id="6" name="TextBox 5"/>
          <p:cNvSpPr txBox="1"/>
          <p:nvPr/>
        </p:nvSpPr>
        <p:spPr>
          <a:xfrm>
            <a:off x="610845" y="1287780"/>
            <a:ext cx="7646464" cy="1200329"/>
          </a:xfrm>
          <a:prstGeom prst="rect">
            <a:avLst/>
          </a:prstGeom>
          <a:noFill/>
        </p:spPr>
        <p:txBody>
          <a:bodyPr wrap="square" rtlCol="0">
            <a:spAutoFit/>
          </a:bodyPr>
          <a:lstStyle/>
          <a:p>
            <a:pPr lvl="0" defTabSz="914400">
              <a:defRPr/>
            </a:pPr>
            <a:r>
              <a:rPr lang="en-US" sz="2400" dirty="0" smtClean="0"/>
              <a:t>Collaboration with School working </a:t>
            </a:r>
            <a:r>
              <a:rPr lang="en-US" sz="2400" dirty="0"/>
              <a:t>group and University leaders in a task force that helped define this vision and supported SCPS offering MPS degrees</a:t>
            </a:r>
          </a:p>
        </p:txBody>
      </p:sp>
    </p:spTree>
    <p:extLst>
      <p:ext uri="{BB962C8B-B14F-4D97-AF65-F5344CB8AC3E}">
        <p14:creationId xmlns:p14="http://schemas.microsoft.com/office/powerpoint/2010/main" val="681210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85000" lnSpcReduction="20000"/>
          </a:bodyPr>
          <a:lstStyle/>
          <a:p>
            <a:pPr marL="0" indent="0">
              <a:buNone/>
            </a:pPr>
            <a:r>
              <a:rPr lang="en-US" dirty="0" smtClean="0"/>
              <a:t>Concerns about SCPS offering graduate degrees:</a:t>
            </a:r>
          </a:p>
          <a:p>
            <a:r>
              <a:rPr lang="en-US" dirty="0" smtClean="0"/>
              <a:t> SCPS does not have TT faculty or research agenda</a:t>
            </a:r>
          </a:p>
          <a:p>
            <a:r>
              <a:rPr lang="en-US" dirty="0" smtClean="0"/>
              <a:t>SCPS doesn’t own a discipline with the focused subject matter expertise </a:t>
            </a:r>
            <a:endParaRPr lang="en-US" dirty="0"/>
          </a:p>
          <a:p>
            <a:r>
              <a:rPr lang="en-US" dirty="0" smtClean="0"/>
              <a:t>Ongoing concern about SCPS breaching into other schools’ terrain</a:t>
            </a:r>
          </a:p>
          <a:p>
            <a:pPr marL="0" indent="0">
              <a:buNone/>
            </a:pPr>
            <a:r>
              <a:rPr lang="en-US" dirty="0" smtClean="0"/>
              <a:t>Resolution:</a:t>
            </a:r>
          </a:p>
          <a:p>
            <a:r>
              <a:rPr lang="en-US" dirty="0" smtClean="0"/>
              <a:t>The MPS a good fit for SCPS and resolved concerns: work-place </a:t>
            </a:r>
            <a:r>
              <a:rPr lang="en-US" dirty="0"/>
              <a:t>vs research oriented, </a:t>
            </a:r>
            <a:r>
              <a:rPr lang="en-US" dirty="0" smtClean="0"/>
              <a:t>instructor-practitioner model</a:t>
            </a:r>
            <a:endParaRPr lang="en-US" dirty="0"/>
          </a:p>
          <a:p>
            <a:r>
              <a:rPr lang="en-US" dirty="0"/>
              <a:t>Also looked for program areas not already developed at </a:t>
            </a:r>
            <a:r>
              <a:rPr lang="en-US" dirty="0" smtClean="0"/>
              <a:t>LUC as focus of MPS degrees</a:t>
            </a:r>
            <a:endParaRPr lang="en-US" dirty="0"/>
          </a:p>
          <a:p>
            <a:endParaRPr lang="en-US" dirty="0" smtClean="0"/>
          </a:p>
          <a:p>
            <a:endParaRPr lang="en-US" dirty="0" smtClean="0"/>
          </a:p>
          <a:p>
            <a:endParaRPr lang="en-US" dirty="0" smtClean="0"/>
          </a:p>
          <a:p>
            <a:endParaRPr lang="en-US" dirty="0" smtClean="0"/>
          </a:p>
          <a:p>
            <a:pPr marL="0" lvl="0" indent="0">
              <a:buNone/>
            </a:pPr>
            <a:endParaRPr lang="en-US" dirty="0"/>
          </a:p>
        </p:txBody>
      </p:sp>
      <p:sp>
        <p:nvSpPr>
          <p:cNvPr id="3" name="Title 2"/>
          <p:cNvSpPr>
            <a:spLocks noGrp="1"/>
          </p:cNvSpPr>
          <p:nvPr>
            <p:ph type="title"/>
          </p:nvPr>
        </p:nvSpPr>
        <p:spPr>
          <a:xfrm>
            <a:off x="610845" y="474570"/>
            <a:ext cx="7972378" cy="813210"/>
          </a:xfrm>
        </p:spPr>
        <p:txBody>
          <a:bodyPr/>
          <a:lstStyle/>
          <a:p>
            <a:r>
              <a:rPr lang="en-US" dirty="0" smtClean="0"/>
              <a:t>University task force</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2962563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77500" lnSpcReduction="20000"/>
          </a:bodyPr>
          <a:lstStyle/>
          <a:p>
            <a:r>
              <a:rPr lang="en-US" dirty="0" smtClean="0"/>
              <a:t>Needed a series of approvals to offer the MPS degree at Loyola University Chicago</a:t>
            </a:r>
          </a:p>
          <a:p>
            <a:r>
              <a:rPr lang="en-US" dirty="0"/>
              <a:t>Approvals required per LUC’s Chart of Academic </a:t>
            </a:r>
            <a:r>
              <a:rPr lang="en-US" dirty="0" smtClean="0"/>
              <a:t>Approvals</a:t>
            </a:r>
          </a:p>
          <a:p>
            <a:r>
              <a:rPr lang="en-US" dirty="0" smtClean="0"/>
              <a:t>Simultaneous approval process for new degree type and for new program</a:t>
            </a:r>
            <a:endParaRPr lang="en-US" dirty="0"/>
          </a:p>
          <a:p>
            <a:r>
              <a:rPr lang="en-US" dirty="0" smtClean="0"/>
              <a:t>Presented MPS in Instructional Design as the first of a series of MPS degrees to be developed by SCPS</a:t>
            </a:r>
          </a:p>
          <a:p>
            <a:r>
              <a:rPr lang="en-US" dirty="0" smtClean="0"/>
              <a:t>Program required formal approval from Dean of partner school, Graduate Studies Coordinating Board, University Senate, Provost</a:t>
            </a:r>
            <a:r>
              <a:rPr lang="en-US" dirty="0"/>
              <a:t>, President, </a:t>
            </a:r>
            <a:r>
              <a:rPr lang="en-US" dirty="0" smtClean="0"/>
              <a:t>and Board </a:t>
            </a:r>
            <a:r>
              <a:rPr lang="en-US" dirty="0"/>
              <a:t>of </a:t>
            </a:r>
            <a:r>
              <a:rPr lang="en-US" dirty="0" smtClean="0"/>
              <a:t>Trustees</a:t>
            </a:r>
          </a:p>
          <a:p>
            <a:r>
              <a:rPr lang="en-US" dirty="0" smtClean="0"/>
              <a:t>HLC approval also needed for new degree type</a:t>
            </a:r>
          </a:p>
          <a:p>
            <a:endParaRPr lang="en-US" dirty="0"/>
          </a:p>
          <a:p>
            <a:endParaRPr lang="en-US" dirty="0" smtClean="0"/>
          </a:p>
        </p:txBody>
      </p:sp>
      <p:sp>
        <p:nvSpPr>
          <p:cNvPr id="3" name="Title 2"/>
          <p:cNvSpPr>
            <a:spLocks noGrp="1"/>
          </p:cNvSpPr>
          <p:nvPr>
            <p:ph type="title"/>
          </p:nvPr>
        </p:nvSpPr>
        <p:spPr>
          <a:xfrm>
            <a:off x="610845" y="474570"/>
            <a:ext cx="7972378" cy="813210"/>
          </a:xfrm>
        </p:spPr>
        <p:txBody>
          <a:bodyPr>
            <a:normAutofit/>
          </a:bodyPr>
          <a:lstStyle/>
          <a:p>
            <a:r>
              <a:rPr lang="en-US" dirty="0" smtClean="0"/>
              <a:t>Approval process </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1344566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55000" lnSpcReduction="20000"/>
          </a:bodyPr>
          <a:lstStyle/>
          <a:p>
            <a:pPr marL="0" lvl="0" indent="0" defTabSz="914400" eaLnBrk="0" fontAlgn="base" hangingPunct="0">
              <a:spcBef>
                <a:spcPct val="0"/>
              </a:spcBef>
              <a:spcAft>
                <a:spcPct val="0"/>
              </a:spcAft>
              <a:buNone/>
            </a:pPr>
            <a:endParaRPr lang="en-US" altLang="en-US" dirty="0" smtClean="0">
              <a:latin typeface="Calibri" panose="020F0502020204030204" pitchFamily="34" charset="0"/>
              <a:ea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None/>
            </a:pPr>
            <a:r>
              <a:rPr lang="en-US" altLang="en-US" dirty="0" smtClean="0">
                <a:latin typeface="Calibri" panose="020F0502020204030204" pitchFamily="34" charset="0"/>
                <a:ea typeface="Calibri" panose="020F0502020204030204" pitchFamily="34" charset="0"/>
                <a:cs typeface="Calibri" panose="020F0502020204030204" pitchFamily="34" charset="0"/>
              </a:rPr>
              <a:t>Identification of subject areas of first 2 MPS degrees the result of: </a:t>
            </a:r>
            <a:endParaRPr lang="en-US" altLang="en-US" dirty="0">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pPr>
            <a:r>
              <a:rPr lang="en-US" altLang="en-US" dirty="0">
                <a:latin typeface="Calibri" panose="020F0502020204030204" pitchFamily="34" charset="0"/>
                <a:ea typeface="Calibri" panose="020F0502020204030204" pitchFamily="34" charset="0"/>
                <a:cs typeface="Calibri" panose="020F0502020204030204" pitchFamily="34" charset="0"/>
              </a:rPr>
              <a:t>M</a:t>
            </a:r>
            <a:r>
              <a:rPr lang="en-US" altLang="en-US" dirty="0" smtClean="0">
                <a:latin typeface="Calibri" panose="020F0502020204030204" pitchFamily="34" charset="0"/>
                <a:ea typeface="Calibri" panose="020F0502020204030204" pitchFamily="34" charset="0"/>
                <a:cs typeface="Calibri" panose="020F0502020204030204" pitchFamily="34" charset="0"/>
              </a:rPr>
              <a:t>arket studies</a:t>
            </a:r>
          </a:p>
          <a:p>
            <a:pPr defTabSz="914400" eaLnBrk="0" fontAlgn="base" hangingPunct="0">
              <a:spcBef>
                <a:spcPct val="0"/>
              </a:spcBef>
              <a:spcAft>
                <a:spcPct val="0"/>
              </a:spcAft>
            </a:pPr>
            <a:r>
              <a:rPr lang="en-US" altLang="en-US" dirty="0" smtClean="0">
                <a:latin typeface="Calibri" panose="020F0502020204030204" pitchFamily="34" charset="0"/>
                <a:ea typeface="Calibri" panose="020F0502020204030204" pitchFamily="34" charset="0"/>
                <a:cs typeface="Calibri" panose="020F0502020204030204" pitchFamily="34" charset="0"/>
              </a:rPr>
              <a:t>Recommendations </a:t>
            </a:r>
            <a:r>
              <a:rPr lang="en-US" altLang="en-US" dirty="0">
                <a:latin typeface="Calibri" panose="020F0502020204030204" pitchFamily="34" charset="0"/>
                <a:ea typeface="Calibri" panose="020F0502020204030204" pitchFamily="34" charset="0"/>
                <a:cs typeface="Calibri" panose="020F0502020204030204" pitchFamily="34" charset="0"/>
              </a:rPr>
              <a:t>of our </a:t>
            </a:r>
            <a:r>
              <a:rPr lang="en-US" altLang="en-US" dirty="0" smtClean="0">
                <a:latin typeface="Calibri" panose="020F0502020204030204" pitchFamily="34" charset="0"/>
                <a:ea typeface="Calibri" panose="020F0502020204030204" pitchFamily="34" charset="0"/>
                <a:cs typeface="Calibri" panose="020F0502020204030204" pitchFamily="34" charset="0"/>
              </a:rPr>
              <a:t>faculty</a:t>
            </a:r>
          </a:p>
          <a:p>
            <a:pPr defTabSz="914400" eaLnBrk="0" fontAlgn="base" hangingPunct="0">
              <a:spcBef>
                <a:spcPct val="0"/>
              </a:spcBef>
              <a:spcAft>
                <a:spcPct val="0"/>
              </a:spcAft>
            </a:pPr>
            <a:r>
              <a:rPr lang="en-US" altLang="en-US" dirty="0">
                <a:latin typeface="Calibri" panose="020F0502020204030204" pitchFamily="34" charset="0"/>
                <a:ea typeface="Calibri" panose="020F0502020204030204" pitchFamily="34" charset="0"/>
                <a:cs typeface="Calibri" panose="020F0502020204030204" pitchFamily="34" charset="0"/>
              </a:rPr>
              <a:t>C</a:t>
            </a:r>
            <a:r>
              <a:rPr lang="en-US" altLang="en-US" dirty="0" smtClean="0">
                <a:latin typeface="Calibri" panose="020F0502020204030204" pitchFamily="34" charset="0"/>
                <a:ea typeface="Calibri" panose="020F0502020204030204" pitchFamily="34" charset="0"/>
                <a:cs typeface="Calibri" panose="020F0502020204030204" pitchFamily="34" charset="0"/>
              </a:rPr>
              <a:t>onsultation </a:t>
            </a:r>
            <a:r>
              <a:rPr lang="en-US" altLang="en-US" dirty="0">
                <a:latin typeface="Calibri" panose="020F0502020204030204" pitchFamily="34" charset="0"/>
                <a:ea typeface="Calibri" panose="020F0502020204030204" pitchFamily="34" charset="0"/>
                <a:cs typeface="Calibri" panose="020F0502020204030204" pitchFamily="34" charset="0"/>
              </a:rPr>
              <a:t>with </a:t>
            </a:r>
            <a:r>
              <a:rPr lang="en-US" altLang="en-US" dirty="0" smtClean="0">
                <a:latin typeface="Calibri" panose="020F0502020204030204" pitchFamily="34" charset="0"/>
                <a:ea typeface="Calibri" panose="020F0502020204030204" pitchFamily="34" charset="0"/>
                <a:cs typeface="Calibri" panose="020F0502020204030204" pitchFamily="34" charset="0"/>
              </a:rPr>
              <a:t>Professional </a:t>
            </a:r>
            <a:r>
              <a:rPr lang="en-US" altLang="en-US" dirty="0">
                <a:latin typeface="Calibri" panose="020F0502020204030204" pitchFamily="34" charset="0"/>
                <a:ea typeface="Calibri" panose="020F0502020204030204" pitchFamily="34" charset="0"/>
                <a:cs typeface="Calibri" panose="020F0502020204030204" pitchFamily="34" charset="0"/>
              </a:rPr>
              <a:t>Advisory </a:t>
            </a:r>
            <a:r>
              <a:rPr lang="en-US" altLang="en-US" dirty="0" smtClean="0">
                <a:latin typeface="Calibri" panose="020F0502020204030204" pitchFamily="34" charset="0"/>
                <a:ea typeface="Calibri" panose="020F0502020204030204" pitchFamily="34" charset="0"/>
                <a:cs typeface="Calibri" panose="020F0502020204030204" pitchFamily="34" charset="0"/>
              </a:rPr>
              <a:t>Committees </a:t>
            </a:r>
          </a:p>
          <a:p>
            <a:pPr defTabSz="914400" eaLnBrk="0" fontAlgn="base" hangingPunct="0">
              <a:spcBef>
                <a:spcPct val="0"/>
              </a:spcBef>
              <a:spcAft>
                <a:spcPct val="0"/>
              </a:spcAft>
            </a:pPr>
            <a:r>
              <a:rPr lang="en-US" altLang="en-US" dirty="0">
                <a:latin typeface="Calibri" panose="020F0502020204030204" pitchFamily="34" charset="0"/>
                <a:ea typeface="Calibri" panose="020F0502020204030204" pitchFamily="34" charset="0"/>
                <a:cs typeface="Calibri" panose="020F0502020204030204" pitchFamily="34" charset="0"/>
              </a:rPr>
              <a:t>C</a:t>
            </a:r>
            <a:r>
              <a:rPr lang="en-US" altLang="en-US" dirty="0" smtClean="0">
                <a:latin typeface="Calibri" panose="020F0502020204030204" pitchFamily="34" charset="0"/>
                <a:ea typeface="Calibri" panose="020F0502020204030204" pitchFamily="34" charset="0"/>
                <a:cs typeface="Calibri" panose="020F0502020204030204" pitchFamily="34" charset="0"/>
              </a:rPr>
              <a:t>onversations </a:t>
            </a:r>
            <a:r>
              <a:rPr lang="en-US" altLang="en-US" dirty="0">
                <a:latin typeface="Calibri" panose="020F0502020204030204" pitchFamily="34" charset="0"/>
                <a:ea typeface="Calibri" panose="020F0502020204030204" pitchFamily="34" charset="0"/>
                <a:cs typeface="Calibri" panose="020F0502020204030204" pitchFamily="34" charset="0"/>
              </a:rPr>
              <a:t>with LUC </a:t>
            </a:r>
            <a:r>
              <a:rPr lang="en-US" altLang="en-US" dirty="0" smtClean="0">
                <a:latin typeface="Calibri" panose="020F0502020204030204" pitchFamily="34" charset="0"/>
                <a:ea typeface="Calibri" panose="020F0502020204030204" pitchFamily="34" charset="0"/>
                <a:cs typeface="Calibri" panose="020F0502020204030204" pitchFamily="34" charset="0"/>
              </a:rPr>
              <a:t>colleagues </a:t>
            </a:r>
          </a:p>
          <a:p>
            <a:pPr marL="0" lvl="0" indent="0" defTabSz="914400" eaLnBrk="0" fontAlgn="base" hangingPunct="0">
              <a:spcBef>
                <a:spcPct val="0"/>
              </a:spcBef>
              <a:spcAft>
                <a:spcPct val="0"/>
              </a:spcAft>
              <a:buNone/>
            </a:pPr>
            <a:endParaRPr lang="en-US" dirty="0">
              <a:latin typeface="Calibri" panose="020F0502020204030204" pitchFamily="34" charset="0"/>
              <a:cs typeface="Calibri" panose="020F0502020204030204" pitchFamily="34" charset="0"/>
            </a:endParaRPr>
          </a:p>
          <a:p>
            <a:pPr marL="0" indent="0">
              <a:buNone/>
            </a:pPr>
            <a:r>
              <a:rPr lang="en-US" dirty="0"/>
              <a:t>C</a:t>
            </a:r>
            <a:r>
              <a:rPr lang="en-US" dirty="0" smtClean="0"/>
              <a:t>ollaborative </a:t>
            </a:r>
            <a:r>
              <a:rPr lang="en-US" dirty="0"/>
              <a:t>curriculum </a:t>
            </a:r>
            <a:r>
              <a:rPr lang="en-US" dirty="0" smtClean="0"/>
              <a:t>development:</a:t>
            </a:r>
          </a:p>
          <a:p>
            <a:pPr marL="0" indent="0" defTabSz="914400" eaLnBrk="0" fontAlgn="base" hangingPunct="0">
              <a:spcBef>
                <a:spcPct val="0"/>
              </a:spcBef>
              <a:spcAft>
                <a:spcPct val="0"/>
              </a:spcAft>
              <a:buNone/>
            </a:pPr>
            <a:endParaRPr lang="en-US" altLang="en-US" sz="800" dirty="0"/>
          </a:p>
          <a:p>
            <a:pPr defTabSz="914400" eaLnBrk="0" fontAlgn="base" hangingPunct="0">
              <a:spcBef>
                <a:spcPct val="0"/>
              </a:spcBef>
              <a:spcAft>
                <a:spcPct val="0"/>
              </a:spcAft>
            </a:pPr>
            <a:r>
              <a:rPr lang="en-US" altLang="en-US" dirty="0">
                <a:latin typeface="Calibri" panose="020F0502020204030204" pitchFamily="34" charset="0"/>
                <a:ea typeface="Calibri" panose="020F0502020204030204" pitchFamily="34" charset="0"/>
                <a:cs typeface="Calibri" panose="020F0502020204030204" pitchFamily="34" charset="0"/>
              </a:rPr>
              <a:t>MPS in Instructional Design – </a:t>
            </a:r>
            <a:r>
              <a:rPr lang="en-US" altLang="en-US" dirty="0" smtClean="0">
                <a:latin typeface="Calibri" panose="020F0502020204030204" pitchFamily="34" charset="0"/>
                <a:ea typeface="Calibri" panose="020F0502020204030204" pitchFamily="34" charset="0"/>
                <a:cs typeface="Calibri" panose="020F0502020204030204" pitchFamily="34" charset="0"/>
              </a:rPr>
              <a:t>collaboration between SCPS, SOE </a:t>
            </a:r>
            <a:r>
              <a:rPr lang="en-US" altLang="en-US" dirty="0">
                <a:latin typeface="Calibri" panose="020F0502020204030204" pitchFamily="34" charset="0"/>
                <a:ea typeface="Calibri" panose="020F0502020204030204" pitchFamily="34" charset="0"/>
                <a:cs typeface="Calibri" panose="020F0502020204030204" pitchFamily="34" charset="0"/>
              </a:rPr>
              <a:t>and other support units at LUC (</a:t>
            </a:r>
            <a:r>
              <a:rPr lang="en-US" altLang="en-US" dirty="0" smtClean="0">
                <a:latin typeface="Calibri" panose="020F0502020204030204" pitchFamily="34" charset="0"/>
                <a:ea typeface="Calibri" panose="020F0502020204030204" pitchFamily="34" charset="0"/>
                <a:cs typeface="Calibri" panose="020F0502020204030204" pitchFamily="34" charset="0"/>
              </a:rPr>
              <a:t>Faculty Center, Office of Online Learning, Instructional Technology and Research Services). </a:t>
            </a:r>
          </a:p>
          <a:p>
            <a:pPr marL="0" lvl="0" indent="0" defTabSz="914400" eaLnBrk="0" fontAlgn="base" hangingPunct="0">
              <a:spcBef>
                <a:spcPct val="0"/>
              </a:spcBef>
              <a:spcAft>
                <a:spcPct val="0"/>
              </a:spcAft>
              <a:buFontTx/>
              <a:buChar char="•"/>
            </a:pPr>
            <a:endParaRPr lang="en-US" altLang="en-US" dirty="0" smtClean="0">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pPr>
            <a:r>
              <a:rPr lang="en-US" altLang="en-US" dirty="0" smtClean="0">
                <a:latin typeface="Calibri" panose="020F0502020204030204" pitchFamily="34" charset="0"/>
                <a:ea typeface="Calibri" panose="020F0502020204030204" pitchFamily="34" charset="0"/>
                <a:cs typeface="Calibri" panose="020F0502020204030204" pitchFamily="34" charset="0"/>
              </a:rPr>
              <a:t>MPS </a:t>
            </a:r>
            <a:r>
              <a:rPr lang="en-US" altLang="en-US" dirty="0">
                <a:latin typeface="Calibri" panose="020F0502020204030204" pitchFamily="34" charset="0"/>
                <a:ea typeface="Calibri" panose="020F0502020204030204" pitchFamily="34" charset="0"/>
                <a:cs typeface="Calibri" panose="020F0502020204030204" pitchFamily="34" charset="0"/>
              </a:rPr>
              <a:t>in IT Leadership &amp;Strategy &amp; Governance – </a:t>
            </a:r>
            <a:r>
              <a:rPr lang="en-US" altLang="en-US" dirty="0" smtClean="0">
                <a:latin typeface="Calibri" panose="020F0502020204030204" pitchFamily="34" charset="0"/>
                <a:ea typeface="Calibri" panose="020F0502020204030204" pitchFamily="34" charset="0"/>
                <a:cs typeface="Calibri" panose="020F0502020204030204" pitchFamily="34" charset="0"/>
              </a:rPr>
              <a:t>collaboration between SCPS and CS Department, with input from CS PAC</a:t>
            </a:r>
          </a:p>
          <a:p>
            <a:pPr marL="0" lvl="0" indent="0" defTabSz="914400" eaLnBrk="0" fontAlgn="base" hangingPunct="0">
              <a:spcBef>
                <a:spcPct val="0"/>
              </a:spcBef>
              <a:spcAft>
                <a:spcPct val="0"/>
              </a:spcAft>
              <a:buFontTx/>
              <a:buChar char="•"/>
            </a:pPr>
            <a:endParaRPr lang="en-US" altLang="en-US" dirty="0" smtClean="0">
              <a:latin typeface="Calibri" panose="020F0502020204030204" pitchFamily="34" charset="0"/>
              <a:ea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None/>
            </a:pPr>
            <a:r>
              <a:rPr lang="en-US" dirty="0"/>
              <a:t>Interdisciplinary nature of the </a:t>
            </a:r>
            <a:r>
              <a:rPr lang="en-US" dirty="0" smtClean="0"/>
              <a:t>programs and partnership models: </a:t>
            </a:r>
          </a:p>
          <a:p>
            <a:pPr defTabSz="914400" eaLnBrk="0" fontAlgn="base" hangingPunct="0">
              <a:spcBef>
                <a:spcPct val="0"/>
              </a:spcBef>
              <a:spcAft>
                <a:spcPct val="0"/>
              </a:spcAft>
            </a:pPr>
            <a:r>
              <a:rPr lang="en-US" dirty="0" smtClean="0"/>
              <a:t>Curriculum includes courses offered by each school in online and adult-friendly formats</a:t>
            </a:r>
          </a:p>
          <a:p>
            <a:pPr defTabSz="914400" eaLnBrk="0" fontAlgn="base" hangingPunct="0">
              <a:spcBef>
                <a:spcPct val="0"/>
              </a:spcBef>
              <a:spcAft>
                <a:spcPct val="0"/>
              </a:spcAft>
            </a:pPr>
            <a:r>
              <a:rPr lang="en-US" dirty="0" smtClean="0"/>
              <a:t>SCPS administrative home</a:t>
            </a:r>
          </a:p>
          <a:p>
            <a:pPr defTabSz="914400" eaLnBrk="0" fontAlgn="base" hangingPunct="0">
              <a:spcBef>
                <a:spcPct val="0"/>
              </a:spcBef>
              <a:spcAft>
                <a:spcPct val="0"/>
              </a:spcAft>
            </a:pPr>
            <a:r>
              <a:rPr lang="en-US" dirty="0" smtClean="0"/>
              <a:t>SCPS responsibility for marketing, recruitment, program oversight</a:t>
            </a:r>
            <a:endParaRPr lang="en-US" dirty="0"/>
          </a:p>
          <a:p>
            <a:pPr marL="0" lvl="0" indent="0" defTabSz="914400" eaLnBrk="0" fontAlgn="base" hangingPunct="0">
              <a:spcBef>
                <a:spcPct val="0"/>
              </a:spcBef>
              <a:spcAft>
                <a:spcPct val="0"/>
              </a:spcAft>
              <a:buFontTx/>
              <a:buChar char="•"/>
            </a:pPr>
            <a:endParaRPr lang="en-US" altLang="en-US" sz="4800" dirty="0">
              <a:latin typeface="Arial" panose="020B0604020202020204" pitchFamily="34" charset="0"/>
            </a:endParaRPr>
          </a:p>
          <a:p>
            <a:pPr marL="0" indent="0">
              <a:buNone/>
            </a:pPr>
            <a:endParaRPr lang="en-US" dirty="0" smtClean="0"/>
          </a:p>
        </p:txBody>
      </p:sp>
      <p:sp>
        <p:nvSpPr>
          <p:cNvPr id="3" name="Title 2"/>
          <p:cNvSpPr>
            <a:spLocks noGrp="1"/>
          </p:cNvSpPr>
          <p:nvPr>
            <p:ph type="title"/>
          </p:nvPr>
        </p:nvSpPr>
        <p:spPr>
          <a:xfrm>
            <a:off x="610845" y="474570"/>
            <a:ext cx="7972378" cy="813210"/>
          </a:xfrm>
        </p:spPr>
        <p:txBody>
          <a:bodyPr>
            <a:normAutofit/>
          </a:bodyPr>
          <a:lstStyle/>
          <a:p>
            <a:r>
              <a:rPr lang="en-US" dirty="0" smtClean="0"/>
              <a:t>Program development process</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3234489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557251"/>
            <a:ext cx="7972380" cy="4854252"/>
          </a:xfrm>
        </p:spPr>
        <p:txBody>
          <a:bodyPr>
            <a:normAutofit fontScale="62500" lnSpcReduction="20000"/>
          </a:bodyPr>
          <a:lstStyle/>
          <a:p>
            <a:pPr marL="0" indent="0">
              <a:buNone/>
            </a:pPr>
            <a:r>
              <a:rPr lang="en-US" dirty="0" smtClean="0"/>
              <a:t>Certificates </a:t>
            </a:r>
            <a:r>
              <a:rPr lang="en-US" dirty="0"/>
              <a:t>are embedded within the curriculum. </a:t>
            </a:r>
            <a:endParaRPr lang="en-US" dirty="0" smtClean="0"/>
          </a:p>
          <a:p>
            <a:pPr marL="0" indent="0">
              <a:buNone/>
            </a:pPr>
            <a:r>
              <a:rPr lang="en-US" dirty="0" smtClean="0"/>
              <a:t>Courses </a:t>
            </a:r>
            <a:r>
              <a:rPr lang="en-US" dirty="0"/>
              <a:t>from both SCPS and SOE are included in the </a:t>
            </a:r>
            <a:r>
              <a:rPr lang="en-US" dirty="0" smtClean="0"/>
              <a:t>certificates.</a:t>
            </a:r>
          </a:p>
          <a:p>
            <a:pPr marL="0" indent="0">
              <a:buNone/>
            </a:pPr>
            <a:r>
              <a:rPr lang="en-US" dirty="0" smtClean="0"/>
              <a:t> </a:t>
            </a:r>
            <a:endParaRPr lang="en-US" dirty="0"/>
          </a:p>
          <a:p>
            <a:pPr marL="0" indent="0">
              <a:buNone/>
            </a:pPr>
            <a:r>
              <a:rPr lang="en-US" dirty="0" smtClean="0"/>
              <a:t>Foundations of Instructional Design (12 credits)</a:t>
            </a:r>
          </a:p>
          <a:p>
            <a:r>
              <a:rPr lang="en-US" dirty="0" smtClean="0"/>
              <a:t>Provides foundational </a:t>
            </a:r>
            <a:r>
              <a:rPr lang="en-US" dirty="0"/>
              <a:t>knowledge and skills in instructional design</a:t>
            </a:r>
            <a:endParaRPr lang="en-US" dirty="0" smtClean="0"/>
          </a:p>
          <a:p>
            <a:r>
              <a:rPr lang="en-US" dirty="0" smtClean="0"/>
              <a:t>Audience: educational </a:t>
            </a:r>
            <a:r>
              <a:rPr lang="en-US" dirty="0"/>
              <a:t>and organizational professionals seeking to enhance their current positions (for example, K-12 teachers, higher-education faculty, and organizational trainers). </a:t>
            </a:r>
            <a:endParaRPr lang="en-US" dirty="0" smtClean="0"/>
          </a:p>
          <a:p>
            <a:pPr marL="0" indent="0">
              <a:buNone/>
            </a:pPr>
            <a:r>
              <a:rPr lang="en-US" dirty="0" smtClean="0"/>
              <a:t>Professional Certificate in Instructional Design (21 credits)</a:t>
            </a:r>
          </a:p>
          <a:p>
            <a:r>
              <a:rPr lang="en-US" dirty="0" smtClean="0"/>
              <a:t>Like MPS, provides </a:t>
            </a:r>
            <a:r>
              <a:rPr lang="en-US" dirty="0"/>
              <a:t>a strong foundation in instructional design </a:t>
            </a:r>
            <a:r>
              <a:rPr lang="en-US" dirty="0" smtClean="0"/>
              <a:t>and prepares </a:t>
            </a:r>
            <a:r>
              <a:rPr lang="en-US" dirty="0"/>
              <a:t>students to become generalist instructional designers who are equipped to work in a variety of fields and professional settings, including both education and business environments</a:t>
            </a:r>
            <a:endParaRPr lang="en-US" dirty="0" smtClean="0"/>
          </a:p>
          <a:p>
            <a:r>
              <a:rPr lang="en-US" dirty="0" smtClean="0"/>
              <a:t>Audience: </a:t>
            </a:r>
            <a:r>
              <a:rPr lang="en-US" dirty="0"/>
              <a:t>professionals with graduate degrees who are seeking to move into a career as an instructional </a:t>
            </a:r>
            <a:r>
              <a:rPr lang="en-US" dirty="0" smtClean="0"/>
              <a:t>designer; can </a:t>
            </a:r>
            <a:r>
              <a:rPr lang="en-US" dirty="0"/>
              <a:t>be paired with a Master’s degree in another field to qualify a candidate to be hired as an instructional designer</a:t>
            </a:r>
            <a:r>
              <a:rPr lang="en-US" dirty="0" smtClean="0"/>
              <a:t>.</a:t>
            </a:r>
            <a:endParaRPr lang="en-US" dirty="0"/>
          </a:p>
          <a:p>
            <a:endParaRPr lang="en-US" dirty="0"/>
          </a:p>
          <a:p>
            <a:endParaRPr lang="en-US" dirty="0" smtClean="0"/>
          </a:p>
        </p:txBody>
      </p:sp>
      <p:sp>
        <p:nvSpPr>
          <p:cNvPr id="3" name="Title 2"/>
          <p:cNvSpPr>
            <a:spLocks noGrp="1"/>
          </p:cNvSpPr>
          <p:nvPr>
            <p:ph type="title"/>
          </p:nvPr>
        </p:nvSpPr>
        <p:spPr>
          <a:xfrm>
            <a:off x="293716" y="474570"/>
            <a:ext cx="8750531" cy="813210"/>
          </a:xfrm>
        </p:spPr>
        <p:txBody>
          <a:bodyPr>
            <a:normAutofit fontScale="90000"/>
          </a:bodyPr>
          <a:lstStyle/>
          <a:p>
            <a:pPr algn="ctr"/>
            <a:r>
              <a:rPr lang="en-US" dirty="0" smtClean="0"/>
              <a:t>Stackable Certificates  </a:t>
            </a:r>
            <a:br>
              <a:rPr lang="en-US" dirty="0" smtClean="0"/>
            </a:br>
            <a:r>
              <a:rPr lang="en-US" sz="3100" dirty="0" smtClean="0"/>
              <a:t>Instructional design</a:t>
            </a:r>
            <a:endParaRPr lang="en-US" sz="3100"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3775501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85000" lnSpcReduction="10000"/>
          </a:bodyPr>
          <a:lstStyle/>
          <a:p>
            <a:pPr marL="0" indent="0">
              <a:buNone/>
            </a:pPr>
            <a:r>
              <a:rPr lang="en-US" dirty="0"/>
              <a:t>P</a:t>
            </a:r>
            <a:r>
              <a:rPr lang="en-US" dirty="0" smtClean="0"/>
              <a:t>rogram </a:t>
            </a:r>
            <a:r>
              <a:rPr lang="en-US" dirty="0"/>
              <a:t>includes 9 credits of electives that can be completed with a </a:t>
            </a:r>
            <a:r>
              <a:rPr lang="en-US" dirty="0" smtClean="0"/>
              <a:t>graduate </a:t>
            </a:r>
            <a:r>
              <a:rPr lang="en-US" dirty="0"/>
              <a:t>certificate </a:t>
            </a:r>
            <a:endParaRPr lang="en-US" dirty="0" smtClean="0"/>
          </a:p>
          <a:p>
            <a:pPr marL="0" indent="0">
              <a:buNone/>
            </a:pPr>
            <a:r>
              <a:rPr lang="en-US" dirty="0" smtClean="0"/>
              <a:t>Certificates are offered through the Computer Science Department</a:t>
            </a:r>
          </a:p>
          <a:p>
            <a:pPr lvl="0"/>
            <a:r>
              <a:rPr lang="en-US" dirty="0"/>
              <a:t>Technology and Management (</a:t>
            </a:r>
            <a:r>
              <a:rPr lang="en-US" dirty="0" smtClean="0"/>
              <a:t>12- credits; </a:t>
            </a:r>
            <a:r>
              <a:rPr lang="en-US" dirty="0"/>
              <a:t>one </a:t>
            </a:r>
            <a:r>
              <a:rPr lang="en-US" dirty="0" smtClean="0"/>
              <a:t>course, </a:t>
            </a:r>
            <a:r>
              <a:rPr lang="en-US" dirty="0"/>
              <a:t>is included in </a:t>
            </a:r>
            <a:r>
              <a:rPr lang="en-US" dirty="0" smtClean="0"/>
              <a:t>the </a:t>
            </a:r>
            <a:r>
              <a:rPr lang="en-US" dirty="0"/>
              <a:t>MPS </a:t>
            </a:r>
            <a:r>
              <a:rPr lang="en-US" dirty="0" smtClean="0"/>
              <a:t>curriculum)</a:t>
            </a:r>
            <a:endParaRPr lang="en-US" dirty="0"/>
          </a:p>
          <a:p>
            <a:pPr lvl="0"/>
            <a:r>
              <a:rPr lang="en-US" dirty="0"/>
              <a:t>Networking and Information Security </a:t>
            </a:r>
            <a:r>
              <a:rPr lang="en-US" dirty="0" smtClean="0"/>
              <a:t>(9-credits)</a:t>
            </a:r>
          </a:p>
          <a:p>
            <a:pPr marL="0" indent="0">
              <a:buNone/>
            </a:pPr>
            <a:r>
              <a:rPr lang="en-US" dirty="0" smtClean="0"/>
              <a:t>Students who complete certificates prior to admission to MPS can stack them toward the degree</a:t>
            </a:r>
          </a:p>
          <a:p>
            <a:pPr marL="0" indent="0">
              <a:buNone/>
            </a:pPr>
            <a:r>
              <a:rPr lang="en-US" dirty="0" smtClean="0"/>
              <a:t>Courses are offered in online 8-week format consistent with MPS program</a:t>
            </a:r>
          </a:p>
          <a:p>
            <a:pPr marL="0" indent="0">
              <a:buNone/>
            </a:pPr>
            <a:endParaRPr lang="en-US" dirty="0" smtClean="0"/>
          </a:p>
          <a:p>
            <a:pPr marL="0" indent="0">
              <a:buNone/>
            </a:pPr>
            <a:endParaRPr lang="en-US" dirty="0"/>
          </a:p>
          <a:p>
            <a:endParaRPr lang="en-US" dirty="0" smtClean="0"/>
          </a:p>
        </p:txBody>
      </p:sp>
      <p:sp>
        <p:nvSpPr>
          <p:cNvPr id="3" name="Title 2"/>
          <p:cNvSpPr>
            <a:spLocks noGrp="1"/>
          </p:cNvSpPr>
          <p:nvPr>
            <p:ph type="title"/>
          </p:nvPr>
        </p:nvSpPr>
        <p:spPr>
          <a:xfrm>
            <a:off x="610845" y="474570"/>
            <a:ext cx="7972378" cy="813210"/>
          </a:xfrm>
        </p:spPr>
        <p:txBody>
          <a:bodyPr>
            <a:normAutofit fontScale="90000"/>
          </a:bodyPr>
          <a:lstStyle/>
          <a:p>
            <a:r>
              <a:rPr lang="en-US" dirty="0" smtClean="0"/>
              <a:t>Stackable certificates - IT </a:t>
            </a:r>
            <a:r>
              <a:rPr lang="en-US" dirty="0" err="1" smtClean="0"/>
              <a:t>LeaDership</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66121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62500" lnSpcReduction="20000"/>
          </a:bodyPr>
          <a:lstStyle/>
          <a:p>
            <a:pPr marL="0" indent="0">
              <a:buNone/>
            </a:pPr>
            <a:endParaRPr lang="en-US" dirty="0" smtClean="0"/>
          </a:p>
          <a:p>
            <a:pPr marL="0" indent="0">
              <a:buNone/>
            </a:pPr>
            <a:r>
              <a:rPr lang="en-US" dirty="0"/>
              <a:t>This presentation will </a:t>
            </a:r>
            <a:r>
              <a:rPr lang="en-US" dirty="0" smtClean="0"/>
              <a:t>describe </a:t>
            </a:r>
          </a:p>
          <a:p>
            <a:r>
              <a:rPr lang="en-US" dirty="0" smtClean="0"/>
              <a:t>the </a:t>
            </a:r>
            <a:r>
              <a:rPr lang="en-US" dirty="0"/>
              <a:t>strategy </a:t>
            </a:r>
            <a:r>
              <a:rPr lang="en-US" dirty="0" smtClean="0"/>
              <a:t>and decision-making for offering a Master </a:t>
            </a:r>
            <a:r>
              <a:rPr lang="en-US" dirty="0"/>
              <a:t>of Professional Studies </a:t>
            </a:r>
            <a:r>
              <a:rPr lang="en-US" dirty="0" smtClean="0"/>
              <a:t>degree</a:t>
            </a:r>
          </a:p>
          <a:p>
            <a:r>
              <a:rPr lang="en-US" dirty="0" smtClean="0"/>
              <a:t>the process of securing </a:t>
            </a:r>
            <a:r>
              <a:rPr lang="en-US" dirty="0"/>
              <a:t>University-wide buy-in and approvals for this new degree </a:t>
            </a:r>
            <a:r>
              <a:rPr lang="en-US" dirty="0" smtClean="0"/>
              <a:t>type</a:t>
            </a:r>
          </a:p>
          <a:p>
            <a:r>
              <a:rPr lang="en-US" dirty="0" smtClean="0"/>
              <a:t>the </a:t>
            </a:r>
            <a:r>
              <a:rPr lang="en-US" dirty="0"/>
              <a:t>collaborative program development and partnerships that produced the first two new MPS degrees to be offered at SCPS (the MPS in Instructional Design and the MPS in IT Leadership and Strategy</a:t>
            </a:r>
            <a:r>
              <a:rPr lang="en-US" dirty="0" smtClean="0"/>
              <a:t>)</a:t>
            </a:r>
          </a:p>
          <a:p>
            <a:r>
              <a:rPr lang="en-US" dirty="0" smtClean="0"/>
              <a:t>the </a:t>
            </a:r>
            <a:r>
              <a:rPr lang="en-US" dirty="0"/>
              <a:t>integration of stackable certificates for added flexibility and </a:t>
            </a:r>
            <a:r>
              <a:rPr lang="en-US" dirty="0" smtClean="0"/>
              <a:t>upskilling</a:t>
            </a:r>
            <a:endParaRPr lang="en-US" dirty="0"/>
          </a:p>
          <a:p>
            <a:r>
              <a:rPr lang="en-US" dirty="0"/>
              <a:t>t</a:t>
            </a:r>
            <a:r>
              <a:rPr lang="en-US" dirty="0" smtClean="0"/>
              <a:t>he challenges and successes of the development process</a:t>
            </a:r>
          </a:p>
          <a:p>
            <a:pPr marL="0" indent="0">
              <a:buNone/>
            </a:pPr>
            <a:r>
              <a:rPr lang="en-US" dirty="0" smtClean="0"/>
              <a:t> </a:t>
            </a:r>
          </a:p>
          <a:p>
            <a:pPr marL="0" indent="0">
              <a:buNone/>
            </a:pPr>
            <a:r>
              <a:rPr lang="en-US" dirty="0" smtClean="0"/>
              <a:t>Discussion </a:t>
            </a:r>
            <a:r>
              <a:rPr lang="en-US" dirty="0"/>
              <a:t>will include strategies for </a:t>
            </a:r>
            <a:r>
              <a:rPr lang="en-US" dirty="0" smtClean="0"/>
              <a:t>developing new and innovative programs and surmounting </a:t>
            </a:r>
            <a:r>
              <a:rPr lang="en-US" dirty="0"/>
              <a:t>institutional obstacles to new program approaches.</a:t>
            </a:r>
          </a:p>
          <a:p>
            <a:pPr marL="0" indent="0">
              <a:buNone/>
            </a:pPr>
            <a:endParaRPr lang="en-US" dirty="0"/>
          </a:p>
          <a:p>
            <a:pPr lvl="0"/>
            <a:endParaRPr lang="en-US" dirty="0"/>
          </a:p>
          <a:p>
            <a:endParaRPr lang="en-US" dirty="0" smtClean="0"/>
          </a:p>
        </p:txBody>
      </p:sp>
      <p:sp>
        <p:nvSpPr>
          <p:cNvPr id="3" name="Title 2"/>
          <p:cNvSpPr>
            <a:spLocks noGrp="1"/>
          </p:cNvSpPr>
          <p:nvPr>
            <p:ph type="title"/>
          </p:nvPr>
        </p:nvSpPr>
        <p:spPr>
          <a:xfrm>
            <a:off x="610845" y="474570"/>
            <a:ext cx="7972378" cy="813210"/>
          </a:xfrm>
        </p:spPr>
        <p:txBody>
          <a:bodyPr/>
          <a:lstStyle/>
          <a:p>
            <a:r>
              <a:rPr lang="en-US" dirty="0" smtClean="0"/>
              <a:t>Agenda</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4274232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551710"/>
            <a:ext cx="7972380" cy="4574454"/>
          </a:xfrm>
        </p:spPr>
        <p:txBody>
          <a:bodyPr>
            <a:normAutofit fontScale="85000" lnSpcReduction="20000"/>
          </a:bodyPr>
          <a:lstStyle/>
          <a:p>
            <a:r>
              <a:rPr lang="en-US" dirty="0" smtClean="0"/>
              <a:t>Institutional limits on autonomy and extended approval process</a:t>
            </a:r>
          </a:p>
          <a:p>
            <a:r>
              <a:rPr lang="en-US" dirty="0" smtClean="0"/>
              <a:t>Time involved and delays with collaborative program development </a:t>
            </a:r>
          </a:p>
          <a:p>
            <a:r>
              <a:rPr lang="en-US" dirty="0" smtClean="0"/>
              <a:t>Compromise on curriculum with partner school</a:t>
            </a:r>
          </a:p>
          <a:p>
            <a:r>
              <a:rPr lang="en-US" dirty="0" smtClean="0"/>
              <a:t>Lack of full ownership of courses</a:t>
            </a:r>
          </a:p>
          <a:p>
            <a:r>
              <a:rPr lang="en-US" dirty="0" smtClean="0"/>
              <a:t>Inefficiencies with working with other school’s course scheduling and faculty</a:t>
            </a:r>
          </a:p>
          <a:p>
            <a:r>
              <a:rPr lang="en-US" dirty="0" smtClean="0"/>
              <a:t>Lack of policy about fair revenue sharing, given SCPS administrative and marketing support</a:t>
            </a:r>
          </a:p>
          <a:p>
            <a:r>
              <a:rPr lang="en-US" dirty="0" smtClean="0"/>
              <a:t>Lack of institutional clarity about flexible credentialing, even as it’s promoted</a:t>
            </a:r>
          </a:p>
          <a:p>
            <a:endParaRPr lang="en-US" dirty="0"/>
          </a:p>
        </p:txBody>
      </p:sp>
      <p:sp>
        <p:nvSpPr>
          <p:cNvPr id="3" name="Title 2"/>
          <p:cNvSpPr>
            <a:spLocks noGrp="1"/>
          </p:cNvSpPr>
          <p:nvPr>
            <p:ph type="title"/>
          </p:nvPr>
        </p:nvSpPr>
        <p:spPr>
          <a:xfrm>
            <a:off x="610846" y="459972"/>
            <a:ext cx="7972378" cy="914400"/>
          </a:xfrm>
        </p:spPr>
        <p:txBody>
          <a:bodyPr/>
          <a:lstStyle/>
          <a:p>
            <a:r>
              <a:rPr lang="en-US" dirty="0" smtClean="0"/>
              <a:t>Challenges</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5984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418706"/>
            <a:ext cx="7972380" cy="4707458"/>
          </a:xfrm>
        </p:spPr>
        <p:txBody>
          <a:bodyPr>
            <a:normAutofit fontScale="70000" lnSpcReduction="20000"/>
          </a:bodyPr>
          <a:lstStyle/>
          <a:p>
            <a:pPr marL="0" indent="0">
              <a:buNone/>
            </a:pPr>
            <a:r>
              <a:rPr lang="en-US" dirty="0" smtClean="0"/>
              <a:t>On a programmatic level (for Instructional Design):</a:t>
            </a:r>
          </a:p>
          <a:p>
            <a:r>
              <a:rPr lang="en-US" dirty="0"/>
              <a:t>Stackable </a:t>
            </a:r>
            <a:r>
              <a:rPr lang="en-US" dirty="0" smtClean="0"/>
              <a:t>certificates </a:t>
            </a:r>
            <a:r>
              <a:rPr lang="en-US" dirty="0"/>
              <a:t>leading to </a:t>
            </a:r>
            <a:r>
              <a:rPr lang="en-US" dirty="0" smtClean="0"/>
              <a:t>subsequent admission to the MPS degree is working as and even better than intended: </a:t>
            </a:r>
          </a:p>
          <a:p>
            <a:r>
              <a:rPr lang="en-US" dirty="0" smtClean="0"/>
              <a:t>Though MPS intended for students without graduate degrees, students already with graduate degrees (Masters and PhDs) have gone on to take it after completing a certificate</a:t>
            </a:r>
            <a:endParaRPr lang="en-US" dirty="0"/>
          </a:p>
          <a:p>
            <a:r>
              <a:rPr lang="en-US" dirty="0" smtClean="0"/>
              <a:t>Getting </a:t>
            </a:r>
            <a:r>
              <a:rPr lang="en-US" dirty="0"/>
              <a:t>intended audience – academic and organizational </a:t>
            </a:r>
            <a:endParaRPr lang="en-US" dirty="0" smtClean="0"/>
          </a:p>
          <a:p>
            <a:pPr marL="0" indent="0">
              <a:buNone/>
            </a:pPr>
            <a:r>
              <a:rPr lang="en-US" dirty="0" smtClean="0"/>
              <a:t>On an organizational level:</a:t>
            </a:r>
            <a:endParaRPr lang="en-US" dirty="0"/>
          </a:p>
          <a:p>
            <a:r>
              <a:rPr lang="en-US" dirty="0" smtClean="0"/>
              <a:t>Good partnerships –strengthened collaboration with other schools</a:t>
            </a:r>
          </a:p>
          <a:p>
            <a:r>
              <a:rPr lang="en-US" dirty="0" smtClean="0"/>
              <a:t>Increased validation/elevated status of our school</a:t>
            </a:r>
          </a:p>
          <a:p>
            <a:r>
              <a:rPr lang="en-US" dirty="0" smtClean="0"/>
              <a:t>MPS as first step: once </a:t>
            </a:r>
            <a:r>
              <a:rPr lang="en-US" dirty="0"/>
              <a:t>SCPS was approved to offer a graduate degree, </a:t>
            </a:r>
            <a:r>
              <a:rPr lang="en-US" dirty="0" smtClean="0"/>
              <a:t>Provost’s </a:t>
            </a:r>
            <a:r>
              <a:rPr lang="en-US" dirty="0"/>
              <a:t>O</a:t>
            </a:r>
            <a:r>
              <a:rPr lang="en-US" dirty="0" smtClean="0"/>
              <a:t>ffice </a:t>
            </a:r>
            <a:r>
              <a:rPr lang="en-US" dirty="0"/>
              <a:t>supported housing other, current application-oriented MA </a:t>
            </a:r>
            <a:r>
              <a:rPr lang="en-US"/>
              <a:t>degrees </a:t>
            </a:r>
            <a:r>
              <a:rPr lang="en-US" smtClean="0"/>
              <a:t>in </a:t>
            </a:r>
            <a:r>
              <a:rPr lang="en-US" dirty="0"/>
              <a:t>SCPS</a:t>
            </a:r>
          </a:p>
          <a:p>
            <a:endParaRPr lang="en-US" dirty="0" smtClean="0"/>
          </a:p>
          <a:p>
            <a:endParaRPr lang="en-US" dirty="0"/>
          </a:p>
        </p:txBody>
      </p:sp>
      <p:sp>
        <p:nvSpPr>
          <p:cNvPr id="3" name="Title 2"/>
          <p:cNvSpPr>
            <a:spLocks noGrp="1"/>
          </p:cNvSpPr>
          <p:nvPr>
            <p:ph type="title"/>
          </p:nvPr>
        </p:nvSpPr>
        <p:spPr>
          <a:xfrm>
            <a:off x="610846" y="448888"/>
            <a:ext cx="7972378" cy="742604"/>
          </a:xfrm>
        </p:spPr>
        <p:txBody>
          <a:bodyPr/>
          <a:lstStyle/>
          <a:p>
            <a:r>
              <a:rPr lang="en-US" dirty="0" smtClean="0"/>
              <a:t>successes</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99276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241367"/>
            <a:ext cx="7972380" cy="4884797"/>
          </a:xfrm>
        </p:spPr>
        <p:txBody>
          <a:bodyPr>
            <a:normAutofit fontScale="70000" lnSpcReduction="20000"/>
          </a:bodyPr>
          <a:lstStyle/>
          <a:p>
            <a:endParaRPr lang="en-US" dirty="0" smtClean="0"/>
          </a:p>
          <a:p>
            <a:r>
              <a:rPr lang="en-US" dirty="0" smtClean="0"/>
              <a:t>Advocacy – had to get </a:t>
            </a:r>
            <a:r>
              <a:rPr lang="en-US" dirty="0"/>
              <a:t>buy-in for institutional </a:t>
            </a:r>
            <a:r>
              <a:rPr lang="en-US" dirty="0" smtClean="0"/>
              <a:t>change as well as program promotion </a:t>
            </a:r>
          </a:p>
          <a:p>
            <a:r>
              <a:rPr lang="en-US" dirty="0"/>
              <a:t>Coordination – had to work with internal and external working groups at same time; had to build and promote new degree type and new program at same time</a:t>
            </a:r>
          </a:p>
          <a:p>
            <a:r>
              <a:rPr lang="en-US" dirty="0" smtClean="0"/>
              <a:t>Relationship building– needed to approach partnerships with spirit of mutual respect, appreciation, openness, and enthusiasm</a:t>
            </a:r>
          </a:p>
          <a:p>
            <a:r>
              <a:rPr lang="en-US" dirty="0" smtClean="0"/>
              <a:t>Compromise and flexibility – needed to accept limitations and adjustments; needed to pivot and look for win-win solutions</a:t>
            </a:r>
          </a:p>
          <a:p>
            <a:r>
              <a:rPr lang="en-US" dirty="0" smtClean="0"/>
              <a:t>Patience – had to allow for working on other people’s timelines, not my own; had to manage frustration at processes taking much longer than I wanted</a:t>
            </a:r>
          </a:p>
          <a:p>
            <a:r>
              <a:rPr lang="en-US" dirty="0" smtClean="0"/>
              <a:t>Tenacity – had to manage setbacks and keep eye on goal</a:t>
            </a:r>
            <a:endParaRPr lang="en-US" dirty="0"/>
          </a:p>
          <a:p>
            <a:endParaRPr lang="en-US" dirty="0" smtClean="0"/>
          </a:p>
          <a:p>
            <a:endParaRPr lang="en-US" dirty="0"/>
          </a:p>
        </p:txBody>
      </p:sp>
      <p:sp>
        <p:nvSpPr>
          <p:cNvPr id="3" name="Title 2"/>
          <p:cNvSpPr>
            <a:spLocks noGrp="1"/>
          </p:cNvSpPr>
          <p:nvPr>
            <p:ph type="title"/>
          </p:nvPr>
        </p:nvSpPr>
        <p:spPr>
          <a:xfrm>
            <a:off x="610845" y="227216"/>
            <a:ext cx="7972379" cy="964276"/>
          </a:xfrm>
        </p:spPr>
        <p:txBody>
          <a:bodyPr>
            <a:normAutofit/>
          </a:bodyPr>
          <a:lstStyle/>
          <a:p>
            <a:r>
              <a:rPr lang="en-US" dirty="0" smtClean="0"/>
              <a:t>Leadership Lessons</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0328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62500" lnSpcReduction="20000"/>
          </a:bodyPr>
          <a:lstStyle/>
          <a:p>
            <a:pPr marL="0" lvl="0" indent="0">
              <a:buNone/>
            </a:pPr>
            <a:r>
              <a:rPr lang="en-US" dirty="0" smtClean="0"/>
              <a:t>Q&amp;A</a:t>
            </a:r>
          </a:p>
          <a:p>
            <a:pPr marL="0" lvl="0" indent="0">
              <a:buNone/>
            </a:pPr>
            <a:endParaRPr lang="en-US" dirty="0"/>
          </a:p>
          <a:p>
            <a:pPr marL="0" lvl="0" indent="0">
              <a:buNone/>
            </a:pPr>
            <a:r>
              <a:rPr lang="en-US" u="sng" dirty="0" smtClean="0"/>
              <a:t>New program approaches: </a:t>
            </a:r>
          </a:p>
          <a:p>
            <a:pPr marL="0" lvl="0" indent="0">
              <a:buNone/>
            </a:pPr>
            <a:r>
              <a:rPr lang="en-US" dirty="0" smtClean="0"/>
              <a:t>What </a:t>
            </a:r>
            <a:r>
              <a:rPr lang="en-US" dirty="0"/>
              <a:t>challenges or obstacles have you encountered or anticipated in developing new kinds </a:t>
            </a:r>
            <a:r>
              <a:rPr lang="en-US" dirty="0" smtClean="0"/>
              <a:t>of programs </a:t>
            </a:r>
            <a:r>
              <a:rPr lang="en-US" dirty="0"/>
              <a:t>or credentials? </a:t>
            </a:r>
            <a:endParaRPr lang="en-US" dirty="0" smtClean="0"/>
          </a:p>
          <a:p>
            <a:pPr marL="0" lvl="0" indent="0">
              <a:buNone/>
            </a:pPr>
            <a:r>
              <a:rPr lang="en-US" dirty="0" smtClean="0"/>
              <a:t>What </a:t>
            </a:r>
            <a:r>
              <a:rPr lang="en-US" dirty="0"/>
              <a:t>strategies have you tried or would like to try to address </a:t>
            </a:r>
            <a:r>
              <a:rPr lang="en-US" dirty="0" smtClean="0"/>
              <a:t>them? </a:t>
            </a:r>
          </a:p>
          <a:p>
            <a:pPr marL="0" lvl="0" indent="0">
              <a:buNone/>
            </a:pPr>
            <a:r>
              <a:rPr lang="en-US" dirty="0" smtClean="0"/>
              <a:t>What </a:t>
            </a:r>
            <a:r>
              <a:rPr lang="en-US" dirty="0"/>
              <a:t>are your successes in these areas?</a:t>
            </a:r>
          </a:p>
          <a:p>
            <a:pPr marL="0" indent="0">
              <a:buNone/>
            </a:pPr>
            <a:endParaRPr lang="en-US" dirty="0" smtClean="0"/>
          </a:p>
          <a:p>
            <a:pPr marL="0" indent="0">
              <a:buNone/>
            </a:pPr>
            <a:r>
              <a:rPr lang="en-US" u="sng" dirty="0" smtClean="0"/>
              <a:t>Interdisciplinary </a:t>
            </a:r>
            <a:r>
              <a:rPr lang="en-US" u="sng" dirty="0"/>
              <a:t>partnerships: </a:t>
            </a:r>
            <a:endParaRPr lang="en-US" u="sng" dirty="0" smtClean="0"/>
          </a:p>
          <a:p>
            <a:pPr marL="0" indent="0">
              <a:buNone/>
            </a:pPr>
            <a:r>
              <a:rPr lang="en-US" dirty="0" smtClean="0"/>
              <a:t>What </a:t>
            </a:r>
            <a:r>
              <a:rPr lang="en-US" dirty="0"/>
              <a:t>mix of proprietary programs and partnerships is optimal for your unit? </a:t>
            </a:r>
            <a:endParaRPr lang="en-US" dirty="0" smtClean="0"/>
          </a:p>
          <a:p>
            <a:pPr marL="0" indent="0">
              <a:buNone/>
            </a:pPr>
            <a:r>
              <a:rPr lang="en-US" dirty="0" smtClean="0"/>
              <a:t>What </a:t>
            </a:r>
            <a:r>
              <a:rPr lang="en-US" dirty="0"/>
              <a:t>kinds of partnerships have been successful to your unit? </a:t>
            </a:r>
          </a:p>
          <a:p>
            <a:pPr marL="0" indent="0">
              <a:buNone/>
            </a:pPr>
            <a:endParaRPr lang="en-US" dirty="0" smtClean="0"/>
          </a:p>
          <a:p>
            <a:pPr marL="0" indent="0">
              <a:buNone/>
            </a:pPr>
            <a:r>
              <a:rPr lang="en-US" u="sng" dirty="0" smtClean="0"/>
              <a:t>Flexible </a:t>
            </a:r>
            <a:r>
              <a:rPr lang="en-US" u="sng" dirty="0"/>
              <a:t>credentialing:</a:t>
            </a:r>
            <a:r>
              <a:rPr lang="en-US" b="1" u="sng" dirty="0"/>
              <a:t> </a:t>
            </a:r>
            <a:endParaRPr lang="en-US" b="1" u="sng" dirty="0" smtClean="0"/>
          </a:p>
          <a:p>
            <a:pPr marL="0" indent="0">
              <a:buNone/>
            </a:pPr>
            <a:r>
              <a:rPr lang="en-US" dirty="0" smtClean="0"/>
              <a:t>What </a:t>
            </a:r>
            <a:r>
              <a:rPr lang="en-US" dirty="0"/>
              <a:t>successes or challenges have you had in this area?</a:t>
            </a:r>
          </a:p>
          <a:p>
            <a:pPr marL="0" indent="0">
              <a:buNone/>
            </a:pPr>
            <a:endParaRPr lang="en-US" dirty="0" smtClean="0"/>
          </a:p>
        </p:txBody>
      </p:sp>
      <p:sp>
        <p:nvSpPr>
          <p:cNvPr id="3" name="Title 2"/>
          <p:cNvSpPr>
            <a:spLocks noGrp="1"/>
          </p:cNvSpPr>
          <p:nvPr>
            <p:ph type="title"/>
          </p:nvPr>
        </p:nvSpPr>
        <p:spPr>
          <a:xfrm>
            <a:off x="610845" y="474570"/>
            <a:ext cx="7972378" cy="813210"/>
          </a:xfrm>
        </p:spPr>
        <p:txBody>
          <a:bodyPr/>
          <a:lstStyle/>
          <a:p>
            <a:r>
              <a:rPr lang="en-US" dirty="0" smtClean="0"/>
              <a:t>Closing Discussion</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1621726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225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a:bodyPr>
          <a:lstStyle/>
          <a:p>
            <a:pPr marL="0" lvl="0" indent="0">
              <a:buNone/>
            </a:pPr>
            <a:endParaRPr lang="en-US" dirty="0" smtClean="0"/>
          </a:p>
          <a:p>
            <a:pPr marL="0" lvl="0" indent="0">
              <a:buNone/>
            </a:pPr>
            <a:r>
              <a:rPr lang="en-US" dirty="0" smtClean="0"/>
              <a:t>How many of you offer</a:t>
            </a:r>
          </a:p>
          <a:p>
            <a:r>
              <a:rPr lang="en-US" sz="2600" dirty="0"/>
              <a:t>interdisciplinary programs</a:t>
            </a:r>
          </a:p>
          <a:p>
            <a:pPr lvl="0"/>
            <a:r>
              <a:rPr lang="en-US" sz="2600" dirty="0" smtClean="0"/>
              <a:t>graduate </a:t>
            </a:r>
            <a:r>
              <a:rPr lang="en-US" sz="2600" dirty="0"/>
              <a:t>degrees</a:t>
            </a:r>
          </a:p>
          <a:p>
            <a:pPr lvl="0"/>
            <a:r>
              <a:rPr lang="en-US" sz="2600" dirty="0"/>
              <a:t>stackable </a:t>
            </a:r>
            <a:r>
              <a:rPr lang="en-US" sz="2600" dirty="0" smtClean="0"/>
              <a:t>certificates or other flexible credentialing</a:t>
            </a:r>
          </a:p>
          <a:p>
            <a:pPr marL="0" lvl="0" indent="0">
              <a:buNone/>
            </a:pPr>
            <a:r>
              <a:rPr lang="en-US" dirty="0" smtClean="0"/>
              <a:t>How many of you have been engaged in the development of new or innovative programs?</a:t>
            </a:r>
          </a:p>
          <a:p>
            <a:pPr marL="0" lvl="0" indent="0">
              <a:buNone/>
            </a:pPr>
            <a:r>
              <a:rPr lang="en-US" dirty="0" smtClean="0"/>
              <a:t>What programs are they?</a:t>
            </a:r>
          </a:p>
          <a:p>
            <a:endParaRPr lang="en-US" dirty="0"/>
          </a:p>
          <a:p>
            <a:endParaRPr lang="en-US" dirty="0"/>
          </a:p>
          <a:p>
            <a:endParaRPr lang="en-US" dirty="0" smtClean="0"/>
          </a:p>
        </p:txBody>
      </p:sp>
      <p:sp>
        <p:nvSpPr>
          <p:cNvPr id="3" name="Title 2"/>
          <p:cNvSpPr>
            <a:spLocks noGrp="1"/>
          </p:cNvSpPr>
          <p:nvPr>
            <p:ph type="title"/>
          </p:nvPr>
        </p:nvSpPr>
        <p:spPr>
          <a:xfrm>
            <a:off x="610845" y="474570"/>
            <a:ext cx="7972378" cy="813210"/>
          </a:xfrm>
        </p:spPr>
        <p:txBody>
          <a:bodyPr/>
          <a:lstStyle/>
          <a:p>
            <a:r>
              <a:rPr lang="en-US" dirty="0" smtClean="0"/>
              <a:t>Group survey</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857754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751216"/>
            <a:ext cx="7972380" cy="4374948"/>
          </a:xfrm>
        </p:spPr>
        <p:txBody>
          <a:bodyPr>
            <a:normAutofit fontScale="70000" lnSpcReduction="20000"/>
          </a:bodyPr>
          <a:lstStyle/>
          <a:p>
            <a:pPr marL="0" indent="0">
              <a:buNone/>
            </a:pPr>
            <a:r>
              <a:rPr lang="en-US" dirty="0"/>
              <a:t>SCPS serves non-traditional and working adult students with flexible, accessible, high-quality programs and student </a:t>
            </a:r>
            <a:r>
              <a:rPr lang="en-US" dirty="0" smtClean="0"/>
              <a:t>support.</a:t>
            </a:r>
          </a:p>
          <a:p>
            <a:pPr marL="0" indent="0">
              <a:buNone/>
            </a:pPr>
            <a:endParaRPr lang="en-US" dirty="0" smtClean="0"/>
          </a:p>
          <a:p>
            <a:pPr marL="0" indent="0">
              <a:buNone/>
            </a:pPr>
            <a:r>
              <a:rPr lang="en-US" dirty="0" smtClean="0"/>
              <a:t>In </a:t>
            </a:r>
            <a:r>
              <a:rPr lang="en-US" dirty="0"/>
              <a:t>the last decade, SCPS focused its efforts on undergraduate degrees and certificates for non-traditional and working adult </a:t>
            </a:r>
            <a:r>
              <a:rPr lang="en-US" dirty="0" smtClean="0"/>
              <a:t>students.</a:t>
            </a:r>
          </a:p>
          <a:p>
            <a:pPr marL="0" indent="0">
              <a:buNone/>
            </a:pPr>
            <a:endParaRPr lang="en-US" dirty="0"/>
          </a:p>
          <a:p>
            <a:pPr marL="0" indent="0">
              <a:buNone/>
            </a:pPr>
            <a:r>
              <a:rPr lang="en-US" i="1" dirty="0" smtClean="0"/>
              <a:t>Mission</a:t>
            </a:r>
          </a:p>
          <a:p>
            <a:pPr marL="0" indent="0">
              <a:buNone/>
            </a:pPr>
            <a:r>
              <a:rPr lang="en-US" i="1" dirty="0" smtClean="0"/>
              <a:t>Loyola </a:t>
            </a:r>
            <a:r>
              <a:rPr lang="en-US" i="1" dirty="0"/>
              <a:t>University Chicago’s School of Continuing and Professional Studies empowers adult learners through an accessible, impactful and holistic education that positions them for success.</a:t>
            </a:r>
            <a:endParaRPr lang="en-US" i="1" dirty="0" smtClean="0"/>
          </a:p>
        </p:txBody>
      </p:sp>
      <p:sp>
        <p:nvSpPr>
          <p:cNvPr id="3" name="Title 2"/>
          <p:cNvSpPr>
            <a:spLocks noGrp="1"/>
          </p:cNvSpPr>
          <p:nvPr>
            <p:ph type="title"/>
          </p:nvPr>
        </p:nvSpPr>
        <p:spPr>
          <a:xfrm>
            <a:off x="610846" y="554182"/>
            <a:ext cx="7972378" cy="892233"/>
          </a:xfrm>
        </p:spPr>
        <p:txBody>
          <a:bodyPr/>
          <a:lstStyle/>
          <a:p>
            <a:r>
              <a:rPr lang="en-US" dirty="0" smtClean="0"/>
              <a:t>SCPS</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65291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437" y="1141615"/>
            <a:ext cx="7680959" cy="5159431"/>
          </a:xfrm>
        </p:spPr>
        <p:txBody>
          <a:bodyPr>
            <a:normAutofit fontScale="32500" lnSpcReduction="20000"/>
          </a:bodyPr>
          <a:lstStyle/>
          <a:p>
            <a:pPr marL="0" indent="0">
              <a:buNone/>
            </a:pPr>
            <a:endParaRPr lang="en-US" dirty="0" smtClean="0"/>
          </a:p>
          <a:p>
            <a:pPr marL="0" indent="0">
              <a:buNone/>
            </a:pPr>
            <a:r>
              <a:rPr lang="en-US" sz="4900" dirty="0" smtClean="0"/>
              <a:t>Our current strategic plan includes a new </a:t>
            </a:r>
            <a:r>
              <a:rPr lang="en-US" sz="4900" dirty="0"/>
              <a:t>focus on developing interdisciplinary, workplace oriented graduate programs for working professionals seeking career change or advancement.</a:t>
            </a:r>
          </a:p>
          <a:p>
            <a:pPr marL="0" indent="0">
              <a:buNone/>
            </a:pPr>
            <a:endParaRPr lang="en-US" sz="4900" dirty="0" smtClean="0"/>
          </a:p>
          <a:p>
            <a:pPr marL="0" indent="0">
              <a:buNone/>
            </a:pPr>
            <a:r>
              <a:rPr lang="en-US" sz="4900" dirty="0" smtClean="0"/>
              <a:t>Our recent </a:t>
            </a:r>
            <a:r>
              <a:rPr lang="en-US" sz="4900" dirty="0"/>
              <a:t>strategic </a:t>
            </a:r>
            <a:r>
              <a:rPr lang="en-US" sz="4900" dirty="0" smtClean="0"/>
              <a:t>plan directs </a:t>
            </a:r>
            <a:r>
              <a:rPr lang="en-US" sz="4900" dirty="0"/>
              <a:t>us to </a:t>
            </a:r>
          </a:p>
          <a:p>
            <a:pPr lvl="0"/>
            <a:r>
              <a:rPr lang="en-US" sz="4900" dirty="0"/>
              <a:t>E</a:t>
            </a:r>
            <a:r>
              <a:rPr lang="en-US" sz="4900" dirty="0" smtClean="0"/>
              <a:t>xpand </a:t>
            </a:r>
            <a:r>
              <a:rPr lang="en-US" sz="4900" dirty="0"/>
              <a:t>adult education by building on our success with </a:t>
            </a:r>
            <a:r>
              <a:rPr lang="en-US" sz="4900" dirty="0" smtClean="0"/>
              <a:t>online programs and applied </a:t>
            </a:r>
            <a:r>
              <a:rPr lang="en-US" sz="4900" dirty="0"/>
              <a:t>undergraduate degrees and certificates for non-traditional and working adult students </a:t>
            </a:r>
            <a:endParaRPr lang="en-US" sz="4900" dirty="0" smtClean="0"/>
          </a:p>
          <a:p>
            <a:r>
              <a:rPr lang="en-US" sz="4900" dirty="0" smtClean="0"/>
              <a:t>Offer interdisciplinary and applied graduate degrees</a:t>
            </a:r>
          </a:p>
          <a:p>
            <a:r>
              <a:rPr lang="en-US" sz="4900" dirty="0"/>
              <a:t>P</a:t>
            </a:r>
            <a:r>
              <a:rPr lang="en-US" sz="4900" dirty="0" smtClean="0"/>
              <a:t>rovide </a:t>
            </a:r>
            <a:r>
              <a:rPr lang="en-US" sz="4900" dirty="0"/>
              <a:t>flexibility in formats and </a:t>
            </a:r>
            <a:r>
              <a:rPr lang="en-US" sz="4900" dirty="0" smtClean="0"/>
              <a:t>credentialing options </a:t>
            </a:r>
            <a:r>
              <a:rPr lang="en-US" sz="4900" dirty="0"/>
              <a:t>to </a:t>
            </a:r>
            <a:r>
              <a:rPr lang="en-US" sz="4900" dirty="0" smtClean="0"/>
              <a:t>meet </a:t>
            </a:r>
            <a:r>
              <a:rPr lang="en-US" sz="4900" dirty="0"/>
              <a:t>the needs of working adult students, including </a:t>
            </a:r>
            <a:r>
              <a:rPr lang="en-US" sz="4900" dirty="0" smtClean="0"/>
              <a:t>career advancement, re-training</a:t>
            </a:r>
            <a:r>
              <a:rPr lang="en-US" sz="4900" dirty="0"/>
              <a:t>, re-tooling and </a:t>
            </a:r>
            <a:r>
              <a:rPr lang="en-US" sz="4900" dirty="0" smtClean="0"/>
              <a:t>upskilling, including stackable certificates and degrees and micro-credentials</a:t>
            </a:r>
            <a:endParaRPr lang="en-US" sz="4900" dirty="0"/>
          </a:p>
          <a:p>
            <a:pPr marL="0" indent="0">
              <a:buNone/>
            </a:pPr>
            <a:endParaRPr lang="en-US" sz="4900" dirty="0"/>
          </a:p>
          <a:p>
            <a:pPr marL="0" indent="0">
              <a:buNone/>
            </a:pPr>
            <a:r>
              <a:rPr lang="en-US" sz="4900" dirty="0" smtClean="0"/>
              <a:t>This </a:t>
            </a:r>
            <a:r>
              <a:rPr lang="en-US" sz="4900" dirty="0"/>
              <a:t>focus of program development was a response in part to the decline in the traditional undergraduate population, as well as to the continuing education needs of working adults. </a:t>
            </a:r>
            <a:endParaRPr lang="en-US" sz="4900" dirty="0" smtClean="0"/>
          </a:p>
          <a:p>
            <a:pPr marL="0" indent="0">
              <a:buNone/>
            </a:pPr>
            <a:endParaRPr lang="en-US" sz="4900" dirty="0"/>
          </a:p>
          <a:p>
            <a:pPr marL="0" indent="0">
              <a:buNone/>
            </a:pPr>
            <a:r>
              <a:rPr lang="en-US" sz="4900" dirty="0" smtClean="0"/>
              <a:t>The plan was </a:t>
            </a:r>
            <a:r>
              <a:rPr lang="en-US" sz="4900" dirty="0"/>
              <a:t>founded on a new vision of leadership for our school </a:t>
            </a:r>
            <a:r>
              <a:rPr lang="en-US" sz="4900" dirty="0" smtClean="0"/>
              <a:t>that </a:t>
            </a:r>
            <a:r>
              <a:rPr lang="en-US" sz="4900" dirty="0"/>
              <a:t>calls on us to collaborate with other units to </a:t>
            </a:r>
            <a:r>
              <a:rPr lang="en-US" sz="4900" dirty="0" smtClean="0"/>
              <a:t>develop interdisciplinary programs.</a:t>
            </a:r>
          </a:p>
          <a:p>
            <a:pPr marL="0" indent="0">
              <a:buNone/>
            </a:pPr>
            <a:endParaRPr lang="en-US" sz="4900" dirty="0"/>
          </a:p>
          <a:p>
            <a:pPr marL="0" indent="0">
              <a:buNone/>
            </a:pPr>
            <a:r>
              <a:rPr lang="en-US" sz="4900" dirty="0" smtClean="0"/>
              <a:t>Our MPS degrees with stackable certificates </a:t>
            </a:r>
            <a:r>
              <a:rPr lang="en-US" sz="4900" dirty="0" smtClean="0"/>
              <a:t>was</a:t>
            </a:r>
            <a:r>
              <a:rPr lang="en-US" sz="4900" dirty="0" smtClean="0"/>
              <a:t> </a:t>
            </a:r>
            <a:r>
              <a:rPr lang="en-US" sz="4900" dirty="0" smtClean="0"/>
              <a:t>a result of these strategic priorities.</a:t>
            </a:r>
          </a:p>
          <a:p>
            <a:pPr marL="0" indent="0">
              <a:buNone/>
            </a:pPr>
            <a:endParaRPr lang="en-US" dirty="0"/>
          </a:p>
          <a:p>
            <a:pPr marL="0" indent="0">
              <a:buNone/>
            </a:pPr>
            <a:endParaRPr lang="en-US" dirty="0"/>
          </a:p>
        </p:txBody>
      </p:sp>
      <p:sp>
        <p:nvSpPr>
          <p:cNvPr id="3" name="Title 2"/>
          <p:cNvSpPr>
            <a:spLocks noGrp="1"/>
          </p:cNvSpPr>
          <p:nvPr>
            <p:ph type="title"/>
          </p:nvPr>
        </p:nvSpPr>
        <p:spPr>
          <a:xfrm>
            <a:off x="610846" y="454429"/>
            <a:ext cx="7972378" cy="648393"/>
          </a:xfrm>
        </p:spPr>
        <p:txBody>
          <a:bodyPr/>
          <a:lstStyle/>
          <a:p>
            <a:r>
              <a:rPr lang="en-US" dirty="0" smtClean="0"/>
              <a:t>Strategic plan</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60377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92500" lnSpcReduction="20000"/>
          </a:bodyPr>
          <a:lstStyle/>
          <a:p>
            <a:pPr marL="0" lvl="0" indent="0">
              <a:buNone/>
            </a:pPr>
            <a:r>
              <a:rPr lang="en-US" dirty="0"/>
              <a:t>T</a:t>
            </a:r>
            <a:r>
              <a:rPr lang="en-US" dirty="0" smtClean="0"/>
              <a:t>he characteristics of the MPS degree are a good fit for our work-place oriented graduate programs.</a:t>
            </a:r>
          </a:p>
          <a:p>
            <a:pPr marL="0" lvl="0" indent="0">
              <a:buNone/>
            </a:pPr>
            <a:endParaRPr lang="en-US" dirty="0"/>
          </a:p>
          <a:p>
            <a:pPr marL="0" lvl="0" indent="0">
              <a:buNone/>
            </a:pPr>
            <a:r>
              <a:rPr lang="en-US" dirty="0" smtClean="0"/>
              <a:t>Summary of defining characteristics of MPS from:</a:t>
            </a:r>
            <a:endParaRPr lang="en-US" dirty="0"/>
          </a:p>
          <a:p>
            <a:pPr marL="0" indent="0">
              <a:buNone/>
            </a:pPr>
            <a:r>
              <a:rPr lang="en-US" dirty="0"/>
              <a:t> </a:t>
            </a:r>
            <a:r>
              <a:rPr lang="en-US" u="sng" dirty="0">
                <a:hlinkClick r:id="rId3"/>
              </a:rPr>
              <a:t>https://www.gyandhan.com/blogs/master-of-professional-studies-vs-master-of-science</a:t>
            </a:r>
            <a:r>
              <a:rPr lang="en-US" u="sng" dirty="0"/>
              <a:t> </a:t>
            </a:r>
            <a:endParaRPr lang="en-US" u="sng" dirty="0" smtClean="0"/>
          </a:p>
          <a:p>
            <a:pPr marL="0" indent="0">
              <a:buNone/>
            </a:pPr>
            <a:endParaRPr lang="en-US" dirty="0"/>
          </a:p>
          <a:p>
            <a:pPr marL="0" indent="0">
              <a:buNone/>
            </a:pPr>
            <a:r>
              <a:rPr lang="en-US" u="sng" dirty="0">
                <a:hlinkClick r:id="rId4"/>
              </a:rPr>
              <a:t>https://www.masterstudies.com/article/Three-Reasons-to-Consider-a-Masters-in-Professional-Studies/</a:t>
            </a:r>
            <a:endParaRPr lang="en-US" dirty="0"/>
          </a:p>
          <a:p>
            <a:pPr marL="0" lvl="0" indent="0">
              <a:buNone/>
            </a:pPr>
            <a:endParaRPr lang="en-US" dirty="0"/>
          </a:p>
        </p:txBody>
      </p:sp>
      <p:sp>
        <p:nvSpPr>
          <p:cNvPr id="3" name="Title 2"/>
          <p:cNvSpPr>
            <a:spLocks noGrp="1"/>
          </p:cNvSpPr>
          <p:nvPr>
            <p:ph type="title"/>
          </p:nvPr>
        </p:nvSpPr>
        <p:spPr>
          <a:xfrm>
            <a:off x="610845" y="474570"/>
            <a:ext cx="7972378" cy="813210"/>
          </a:xfrm>
        </p:spPr>
        <p:txBody>
          <a:bodyPr/>
          <a:lstStyle/>
          <a:p>
            <a:r>
              <a:rPr lang="en-US" dirty="0" smtClean="0"/>
              <a:t>Suitability of the </a:t>
            </a:r>
            <a:r>
              <a:rPr lang="en-US" dirty="0" err="1" smtClean="0"/>
              <a:t>mps</a:t>
            </a:r>
            <a:r>
              <a:rPr lang="en-US" dirty="0" smtClean="0"/>
              <a:t> degree </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382771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a:bodyPr>
          <a:lstStyle/>
          <a:p>
            <a:pPr marL="0" indent="0">
              <a:buNone/>
            </a:pPr>
            <a:r>
              <a:rPr lang="en-US" i="1" dirty="0" smtClean="0"/>
              <a:t>In </a:t>
            </a:r>
            <a:r>
              <a:rPr lang="en-US" i="1" dirty="0"/>
              <a:t>contrast to more research-oriented graduate degrees, the MPS is tailored to an applied field of study, with a focus on practical skills related to a particular domain or industry</a:t>
            </a:r>
            <a:r>
              <a:rPr lang="en-US" i="1" dirty="0" smtClean="0"/>
              <a:t>.</a:t>
            </a:r>
          </a:p>
          <a:p>
            <a:pPr marL="0" indent="0">
              <a:buNone/>
            </a:pPr>
            <a:endParaRPr lang="en-US" dirty="0" smtClean="0"/>
          </a:p>
          <a:p>
            <a:pPr marL="0" indent="0">
              <a:buNone/>
            </a:pPr>
            <a:r>
              <a:rPr lang="en-US" dirty="0" smtClean="0"/>
              <a:t>The </a:t>
            </a:r>
            <a:r>
              <a:rPr lang="en-US" dirty="0"/>
              <a:t>MPS is a fitting credential for our programs that </a:t>
            </a:r>
            <a:r>
              <a:rPr lang="en-US" dirty="0" smtClean="0"/>
              <a:t>focus </a:t>
            </a:r>
            <a:r>
              <a:rPr lang="en-US" dirty="0"/>
              <a:t>on application-oriented skills and knowledge tailored to a specific field.</a:t>
            </a:r>
          </a:p>
          <a:p>
            <a:endParaRPr lang="en-US" i="1" dirty="0" smtClean="0"/>
          </a:p>
          <a:p>
            <a:pPr marL="0" indent="0">
              <a:buNone/>
            </a:pPr>
            <a:endParaRPr lang="en-US" dirty="0"/>
          </a:p>
        </p:txBody>
      </p:sp>
      <p:sp>
        <p:nvSpPr>
          <p:cNvPr id="3" name="Title 2"/>
          <p:cNvSpPr>
            <a:spLocks noGrp="1"/>
          </p:cNvSpPr>
          <p:nvPr>
            <p:ph type="title"/>
          </p:nvPr>
        </p:nvSpPr>
        <p:spPr>
          <a:xfrm>
            <a:off x="610845" y="474570"/>
            <a:ext cx="7972378" cy="813210"/>
          </a:xfrm>
        </p:spPr>
        <p:txBody>
          <a:bodyPr/>
          <a:lstStyle/>
          <a:p>
            <a:r>
              <a:rPr lang="en-US" dirty="0" smtClean="0"/>
              <a:t>Application-oriented</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134086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92500"/>
          </a:bodyPr>
          <a:lstStyle/>
          <a:p>
            <a:pPr marL="0" indent="0">
              <a:buNone/>
            </a:pPr>
            <a:endParaRPr lang="en-US" i="1" dirty="0" smtClean="0"/>
          </a:p>
          <a:p>
            <a:pPr marL="0" indent="0">
              <a:buNone/>
            </a:pPr>
            <a:r>
              <a:rPr lang="en-US" i="1" dirty="0" smtClean="0"/>
              <a:t>Commonly</a:t>
            </a:r>
            <a:r>
              <a:rPr lang="en-US" i="1" dirty="0"/>
              <a:t>, they teach interdisciplinary subjects intended for a particular domain or industry. </a:t>
            </a:r>
            <a:endParaRPr lang="en-US" i="1" dirty="0" smtClean="0"/>
          </a:p>
          <a:p>
            <a:pPr marL="0" indent="0">
              <a:buNone/>
            </a:pPr>
            <a:endParaRPr lang="en-US" dirty="0" smtClean="0"/>
          </a:p>
          <a:p>
            <a:pPr marL="0" indent="0">
              <a:buNone/>
            </a:pPr>
            <a:r>
              <a:rPr lang="en-US" dirty="0" smtClean="0"/>
              <a:t>Our graduate programs are interdisciplinary and developed collaboratively with other schools</a:t>
            </a:r>
          </a:p>
          <a:p>
            <a:pPr lvl="1"/>
            <a:r>
              <a:rPr lang="en-US" dirty="0" smtClean="0"/>
              <a:t>Instructional Design with School of Education</a:t>
            </a:r>
          </a:p>
          <a:p>
            <a:pPr lvl="1"/>
            <a:r>
              <a:rPr lang="en-US" dirty="0" smtClean="0"/>
              <a:t>IT Leadership and Strategy with Computer Science Department in College of Arts and Sciences</a:t>
            </a:r>
            <a:endParaRPr lang="en-US" dirty="0"/>
          </a:p>
          <a:p>
            <a:endParaRPr lang="en-US" i="1" dirty="0" smtClean="0"/>
          </a:p>
          <a:p>
            <a:pPr marL="0" indent="0">
              <a:buNone/>
            </a:pPr>
            <a:endParaRPr lang="en-US" dirty="0"/>
          </a:p>
          <a:p>
            <a:pPr marL="0" indent="0">
              <a:buNone/>
            </a:pPr>
            <a:endParaRPr lang="en-US" i="1" dirty="0"/>
          </a:p>
        </p:txBody>
      </p:sp>
      <p:sp>
        <p:nvSpPr>
          <p:cNvPr id="3" name="Title 2"/>
          <p:cNvSpPr>
            <a:spLocks noGrp="1"/>
          </p:cNvSpPr>
          <p:nvPr>
            <p:ph type="title"/>
          </p:nvPr>
        </p:nvSpPr>
        <p:spPr>
          <a:xfrm>
            <a:off x="610845" y="474570"/>
            <a:ext cx="7972378" cy="813210"/>
          </a:xfrm>
        </p:spPr>
        <p:txBody>
          <a:bodyPr>
            <a:normAutofit/>
          </a:bodyPr>
          <a:lstStyle/>
          <a:p>
            <a:r>
              <a:rPr lang="en-US" dirty="0" smtClean="0"/>
              <a:t>interdisciplinary</a:t>
            </a:r>
            <a:endParaRPr lang="en-US" dirty="0"/>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650266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845" y="1394460"/>
            <a:ext cx="7972380" cy="4731703"/>
          </a:xfrm>
        </p:spPr>
        <p:txBody>
          <a:bodyPr>
            <a:normAutofit fontScale="92500" lnSpcReduction="20000"/>
          </a:bodyPr>
          <a:lstStyle/>
          <a:p>
            <a:pPr marL="0" indent="0">
              <a:buNone/>
            </a:pPr>
            <a:r>
              <a:rPr lang="en-US" i="1" dirty="0" smtClean="0"/>
              <a:t>While </a:t>
            </a:r>
            <a:r>
              <a:rPr lang="en-US" i="1" dirty="0"/>
              <a:t>undergraduates can transition directly into MPS programs, they are frequently geared towards professionals who want to develop or change their </a:t>
            </a:r>
            <a:r>
              <a:rPr lang="en-US" i="1" dirty="0" smtClean="0"/>
              <a:t>careers.</a:t>
            </a:r>
          </a:p>
          <a:p>
            <a:endParaRPr lang="en-US" dirty="0" smtClean="0"/>
          </a:p>
          <a:p>
            <a:pPr marL="0" indent="0">
              <a:buNone/>
            </a:pPr>
            <a:r>
              <a:rPr lang="en-US" dirty="0" smtClean="0"/>
              <a:t>SCPS serves working </a:t>
            </a:r>
            <a:r>
              <a:rPr lang="en-US" dirty="0"/>
              <a:t>adult learners who seek relevant workplace skills and </a:t>
            </a:r>
            <a:r>
              <a:rPr lang="en-US" dirty="0" smtClean="0"/>
              <a:t>knowledge. </a:t>
            </a:r>
          </a:p>
          <a:p>
            <a:pPr marL="0" indent="0">
              <a:buNone/>
            </a:pPr>
            <a:endParaRPr lang="en-US" dirty="0"/>
          </a:p>
          <a:p>
            <a:pPr marL="0" indent="0">
              <a:buNone/>
            </a:pPr>
            <a:r>
              <a:rPr lang="en-US" dirty="0" smtClean="0"/>
              <a:t>Working professionals </a:t>
            </a:r>
            <a:r>
              <a:rPr lang="en-US" dirty="0"/>
              <a:t>seeking growth within their fields or </a:t>
            </a:r>
            <a:r>
              <a:rPr lang="en-US" dirty="0" smtClean="0"/>
              <a:t>a career change are the audience for our new graduate degrees. </a:t>
            </a:r>
            <a:endParaRPr lang="en-US" dirty="0"/>
          </a:p>
          <a:p>
            <a:pPr marL="0" indent="0">
              <a:buNone/>
            </a:pPr>
            <a:endParaRPr lang="en-US" i="1" dirty="0"/>
          </a:p>
        </p:txBody>
      </p:sp>
      <p:sp>
        <p:nvSpPr>
          <p:cNvPr id="3" name="Title 2"/>
          <p:cNvSpPr>
            <a:spLocks noGrp="1"/>
          </p:cNvSpPr>
          <p:nvPr>
            <p:ph type="title"/>
          </p:nvPr>
        </p:nvSpPr>
        <p:spPr>
          <a:xfrm>
            <a:off x="610845" y="474570"/>
            <a:ext cx="7972378" cy="813210"/>
          </a:xfrm>
        </p:spPr>
        <p:txBody>
          <a:bodyPr>
            <a:normAutofit/>
          </a:bodyPr>
          <a:lstStyle/>
          <a:p>
            <a:r>
              <a:rPr lang="en-US" dirty="0" smtClean="0"/>
              <a:t>professional </a:t>
            </a:r>
            <a:r>
              <a:rPr lang="en-US" dirty="0"/>
              <a:t>audience</a:t>
            </a:r>
          </a:p>
        </p:txBody>
      </p:sp>
      <p:sp>
        <p:nvSpPr>
          <p:cNvPr id="4" name="Text Placeholder 3"/>
          <p:cNvSpPr>
            <a:spLocks noGrp="1"/>
          </p:cNvSpPr>
          <p:nvPr>
            <p:ph type="body" sz="quarter" idx="13"/>
          </p:nvPr>
        </p:nvSpPr>
        <p:spPr/>
        <p:txBody>
          <a:bodyPr/>
          <a:lstStyle/>
          <a:p>
            <a:r>
              <a:rPr lang="en-US" dirty="0" smtClean="0"/>
              <a:t>Loyola University </a:t>
            </a:r>
            <a:r>
              <a:rPr lang="en-US" dirty="0" err="1" smtClean="0"/>
              <a:t>chicago</a:t>
            </a:r>
            <a:endParaRPr lang="en-US" dirty="0"/>
          </a:p>
        </p:txBody>
      </p:sp>
    </p:spTree>
    <p:extLst>
      <p:ext uri="{BB962C8B-B14F-4D97-AF65-F5344CB8AC3E}">
        <p14:creationId xmlns:p14="http://schemas.microsoft.com/office/powerpoint/2010/main" val="773014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_powerPointMaster_university_myriadMinion">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powerPoint_university_minionMyriad</Template>
  <TotalTime>0</TotalTime>
  <Words>1921</Words>
  <Application>Microsoft Office PowerPoint</Application>
  <PresentationFormat>On-screen Show (4:3)</PresentationFormat>
  <Paragraphs>267</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Minion Pro</vt:lpstr>
      <vt:lpstr>Myriad Pro</vt:lpstr>
      <vt:lpstr>_powerPointMaster_university_myriadMinion</vt:lpstr>
      <vt:lpstr>Ache annual conference – October 16, 2023</vt:lpstr>
      <vt:lpstr>Agenda</vt:lpstr>
      <vt:lpstr>Group survey</vt:lpstr>
      <vt:lpstr>SCPS</vt:lpstr>
      <vt:lpstr>Strategic plan</vt:lpstr>
      <vt:lpstr>Suitability of the mps degree </vt:lpstr>
      <vt:lpstr>Application-oriented</vt:lpstr>
      <vt:lpstr>interdisciplinary</vt:lpstr>
      <vt:lpstr>professional audience</vt:lpstr>
      <vt:lpstr>flexible</vt:lpstr>
      <vt:lpstr>Taught by experts in the field</vt:lpstr>
      <vt:lpstr>Some Schools that offer the mps</vt:lpstr>
      <vt:lpstr>Hanover study</vt:lpstr>
      <vt:lpstr>Institutional buy-in</vt:lpstr>
      <vt:lpstr>University task force</vt:lpstr>
      <vt:lpstr>Approval process </vt:lpstr>
      <vt:lpstr>Program development process</vt:lpstr>
      <vt:lpstr>Stackable Certificates   Instructional design</vt:lpstr>
      <vt:lpstr>Stackable certificates - IT LeaDership</vt:lpstr>
      <vt:lpstr>Challenges</vt:lpstr>
      <vt:lpstr>successes</vt:lpstr>
      <vt:lpstr>Leadership Lessons</vt:lpstr>
      <vt:lpstr>Closing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2014-10-20T16:32:03Z</dcterms:created>
  <dcterms:modified xsi:type="dcterms:W3CDTF">2023-10-16T01:46:06Z</dcterms:modified>
</cp:coreProperties>
</file>