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439" r:id="rId6"/>
    <p:sldId id="440" r:id="rId7"/>
    <p:sldId id="441" r:id="rId8"/>
    <p:sldId id="442" r:id="rId9"/>
    <p:sldId id="443" r:id="rId10"/>
    <p:sldId id="452" r:id="rId11"/>
    <p:sldId id="290" r:id="rId12"/>
    <p:sldId id="455" r:id="rId13"/>
    <p:sldId id="444" r:id="rId14"/>
    <p:sldId id="453" r:id="rId15"/>
    <p:sldId id="446" r:id="rId16"/>
    <p:sldId id="447" r:id="rId17"/>
    <p:sldId id="448" r:id="rId18"/>
    <p:sldId id="451" r:id="rId19"/>
    <p:sldId id="450" r:id="rId20"/>
    <p:sldId id="454" r:id="rId21"/>
    <p:sldId id="456" r:id="rId22"/>
    <p:sldId id="45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9293B-17C3-4C1B-8D15-A76E43CE754F}" v="4" dt="2023-10-16T02:25:51.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89234" autoAdjust="0"/>
  </p:normalViewPr>
  <p:slideViewPr>
    <p:cSldViewPr snapToGrid="0">
      <p:cViewPr varScale="1">
        <p:scale>
          <a:sx n="68" d="100"/>
          <a:sy n="68" d="100"/>
        </p:scale>
        <p:origin x="4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DE94E-FE58-44D2-922A-BAFE4C57574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CDF1BC-DAC3-4986-8A34-52AF705DC27C}">
      <dgm:prSet/>
      <dgm:spPr/>
      <dgm:t>
        <a:bodyPr/>
        <a:lstStyle/>
        <a:p>
          <a:pPr>
            <a:defRPr cap="all"/>
          </a:pPr>
          <a:r>
            <a:rPr lang="en-US"/>
            <a:t>Know who your allies are, and form a team/work group/etc.</a:t>
          </a:r>
        </a:p>
      </dgm:t>
    </dgm:pt>
    <dgm:pt modelId="{8F399B27-156F-4CAC-904A-F96D7DFC8B37}" type="parTrans" cxnId="{264FAF43-0178-4B72-B993-DFD03C0ABE2D}">
      <dgm:prSet/>
      <dgm:spPr/>
      <dgm:t>
        <a:bodyPr/>
        <a:lstStyle/>
        <a:p>
          <a:endParaRPr lang="en-US"/>
        </a:p>
      </dgm:t>
    </dgm:pt>
    <dgm:pt modelId="{712778F9-7F53-4518-A28F-4C7FC2867806}" type="sibTrans" cxnId="{264FAF43-0178-4B72-B993-DFD03C0ABE2D}">
      <dgm:prSet/>
      <dgm:spPr/>
      <dgm:t>
        <a:bodyPr/>
        <a:lstStyle/>
        <a:p>
          <a:endParaRPr lang="en-US"/>
        </a:p>
      </dgm:t>
    </dgm:pt>
    <dgm:pt modelId="{797E6D5E-8721-4D4B-A07D-B5E15FD89683}">
      <dgm:prSet/>
      <dgm:spPr/>
      <dgm:t>
        <a:bodyPr/>
        <a:lstStyle/>
        <a:p>
          <a:pPr>
            <a:defRPr cap="all"/>
          </a:pPr>
          <a:r>
            <a:rPr lang="en-US"/>
            <a:t>Track your progress and pain points</a:t>
          </a:r>
        </a:p>
      </dgm:t>
    </dgm:pt>
    <dgm:pt modelId="{7134E5EA-F80D-42D3-8BA0-77152B4C8D80}" type="parTrans" cxnId="{82F17116-D086-42E3-90E0-7A6AB45F2F3D}">
      <dgm:prSet/>
      <dgm:spPr/>
      <dgm:t>
        <a:bodyPr/>
        <a:lstStyle/>
        <a:p>
          <a:endParaRPr lang="en-US"/>
        </a:p>
      </dgm:t>
    </dgm:pt>
    <dgm:pt modelId="{46AE1A60-DB12-49D5-A330-DA73B3750C15}" type="sibTrans" cxnId="{82F17116-D086-42E3-90E0-7A6AB45F2F3D}">
      <dgm:prSet/>
      <dgm:spPr/>
      <dgm:t>
        <a:bodyPr/>
        <a:lstStyle/>
        <a:p>
          <a:endParaRPr lang="en-US"/>
        </a:p>
      </dgm:t>
    </dgm:pt>
    <dgm:pt modelId="{C69853E4-4726-4526-8822-C6B74405D8E8}">
      <dgm:prSet/>
      <dgm:spPr/>
      <dgm:t>
        <a:bodyPr/>
        <a:lstStyle/>
        <a:p>
          <a:pPr>
            <a:defRPr cap="all"/>
          </a:pPr>
          <a:r>
            <a:rPr lang="en-US"/>
            <a:t>Talk to others about the benefits for students </a:t>
          </a:r>
        </a:p>
      </dgm:t>
    </dgm:pt>
    <dgm:pt modelId="{075133D1-FD55-4354-B2F2-B76CD1F0655B}" type="parTrans" cxnId="{7D94EDEF-D091-4E33-9389-D93C4466F131}">
      <dgm:prSet/>
      <dgm:spPr/>
      <dgm:t>
        <a:bodyPr/>
        <a:lstStyle/>
        <a:p>
          <a:endParaRPr lang="en-US"/>
        </a:p>
      </dgm:t>
    </dgm:pt>
    <dgm:pt modelId="{A7A2C65A-4D2E-4012-8959-A6F2BECC9B0C}" type="sibTrans" cxnId="{7D94EDEF-D091-4E33-9389-D93C4466F131}">
      <dgm:prSet/>
      <dgm:spPr/>
      <dgm:t>
        <a:bodyPr/>
        <a:lstStyle/>
        <a:p>
          <a:endParaRPr lang="en-US"/>
        </a:p>
      </dgm:t>
    </dgm:pt>
    <dgm:pt modelId="{1FF7CD0C-E522-442F-B5B4-B041B23F3017}">
      <dgm:prSet/>
      <dgm:spPr/>
      <dgm:t>
        <a:bodyPr/>
        <a:lstStyle/>
        <a:p>
          <a:pPr>
            <a:defRPr cap="all"/>
          </a:pPr>
          <a:r>
            <a:rPr lang="en-US"/>
            <a:t>Delegate work out</a:t>
          </a:r>
        </a:p>
      </dgm:t>
    </dgm:pt>
    <dgm:pt modelId="{74AC4C59-D4A6-4734-B941-6C027D35EF1F}" type="parTrans" cxnId="{D8AABB33-5E84-4466-9B62-1CEA68D005C7}">
      <dgm:prSet/>
      <dgm:spPr/>
      <dgm:t>
        <a:bodyPr/>
        <a:lstStyle/>
        <a:p>
          <a:endParaRPr lang="en-US"/>
        </a:p>
      </dgm:t>
    </dgm:pt>
    <dgm:pt modelId="{91FBFDB4-A6A4-4869-9327-947936091B0A}" type="sibTrans" cxnId="{D8AABB33-5E84-4466-9B62-1CEA68D005C7}">
      <dgm:prSet/>
      <dgm:spPr/>
      <dgm:t>
        <a:bodyPr/>
        <a:lstStyle/>
        <a:p>
          <a:endParaRPr lang="en-US"/>
        </a:p>
      </dgm:t>
    </dgm:pt>
    <dgm:pt modelId="{854087B3-265C-4F4D-A06E-E2D1B0906E43}">
      <dgm:prSet/>
      <dgm:spPr/>
      <dgm:t>
        <a:bodyPr/>
        <a:lstStyle/>
        <a:p>
          <a:pPr>
            <a:defRPr cap="all"/>
          </a:pPr>
          <a:r>
            <a:rPr lang="en-US"/>
            <a:t>Have weekly check ins</a:t>
          </a:r>
        </a:p>
      </dgm:t>
    </dgm:pt>
    <dgm:pt modelId="{0AF7C43C-7559-42CE-B11A-FAEF0C190292}" type="parTrans" cxnId="{F6465C01-FD7A-47AE-9A6B-E484346553A5}">
      <dgm:prSet/>
      <dgm:spPr/>
      <dgm:t>
        <a:bodyPr/>
        <a:lstStyle/>
        <a:p>
          <a:endParaRPr lang="en-US"/>
        </a:p>
      </dgm:t>
    </dgm:pt>
    <dgm:pt modelId="{1053601D-FAD5-4B53-BFD0-EA40801887F6}" type="sibTrans" cxnId="{F6465C01-FD7A-47AE-9A6B-E484346553A5}">
      <dgm:prSet/>
      <dgm:spPr/>
      <dgm:t>
        <a:bodyPr/>
        <a:lstStyle/>
        <a:p>
          <a:endParaRPr lang="en-US"/>
        </a:p>
      </dgm:t>
    </dgm:pt>
    <dgm:pt modelId="{AD64C78D-4295-4903-BD94-2AB3FF421CDF}" type="pres">
      <dgm:prSet presAssocID="{C61DE94E-FE58-44D2-922A-BAFE4C57574F}" presName="root" presStyleCnt="0">
        <dgm:presLayoutVars>
          <dgm:dir/>
          <dgm:resizeHandles val="exact"/>
        </dgm:presLayoutVars>
      </dgm:prSet>
      <dgm:spPr/>
    </dgm:pt>
    <dgm:pt modelId="{04EFA904-0A14-4DA0-9AD2-F302FB51F7F3}" type="pres">
      <dgm:prSet presAssocID="{F7CDF1BC-DAC3-4986-8A34-52AF705DC27C}" presName="compNode" presStyleCnt="0"/>
      <dgm:spPr/>
    </dgm:pt>
    <dgm:pt modelId="{A2BA2624-9DDC-4740-BAAE-E441C69573DD}" type="pres">
      <dgm:prSet presAssocID="{F7CDF1BC-DAC3-4986-8A34-52AF705DC27C}" presName="iconBgRect" presStyleLbl="bgShp" presStyleIdx="0" presStyleCnt="5"/>
      <dgm:spPr/>
    </dgm:pt>
    <dgm:pt modelId="{96105783-CB21-452F-BFCC-9C9E45BDA838}" type="pres">
      <dgm:prSet presAssocID="{F7CDF1BC-DAC3-4986-8A34-52AF705DC27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AE6B8F4C-C4C9-430B-9981-08D9331714BC}" type="pres">
      <dgm:prSet presAssocID="{F7CDF1BC-DAC3-4986-8A34-52AF705DC27C}" presName="spaceRect" presStyleCnt="0"/>
      <dgm:spPr/>
    </dgm:pt>
    <dgm:pt modelId="{B5F1DB18-1D96-42AF-AE95-354DB3AA8DE2}" type="pres">
      <dgm:prSet presAssocID="{F7CDF1BC-DAC3-4986-8A34-52AF705DC27C}" presName="textRect" presStyleLbl="revTx" presStyleIdx="0" presStyleCnt="5">
        <dgm:presLayoutVars>
          <dgm:chMax val="1"/>
          <dgm:chPref val="1"/>
        </dgm:presLayoutVars>
      </dgm:prSet>
      <dgm:spPr/>
    </dgm:pt>
    <dgm:pt modelId="{F49B94BF-CFCB-42C1-BCF8-6D2763394E12}" type="pres">
      <dgm:prSet presAssocID="{712778F9-7F53-4518-A28F-4C7FC2867806}" presName="sibTrans" presStyleCnt="0"/>
      <dgm:spPr/>
    </dgm:pt>
    <dgm:pt modelId="{FB5A5F61-0E2A-4BB8-92FA-33240086A75C}" type="pres">
      <dgm:prSet presAssocID="{797E6D5E-8721-4D4B-A07D-B5E15FD89683}" presName="compNode" presStyleCnt="0"/>
      <dgm:spPr/>
    </dgm:pt>
    <dgm:pt modelId="{FF0FB30B-6956-4B8F-8B73-5133AD1B8E91}" type="pres">
      <dgm:prSet presAssocID="{797E6D5E-8721-4D4B-A07D-B5E15FD89683}" presName="iconBgRect" presStyleLbl="bgShp" presStyleIdx="1" presStyleCnt="5"/>
      <dgm:spPr/>
    </dgm:pt>
    <dgm:pt modelId="{CF60C3B7-1E70-4E99-A94F-DB4D8388B290}" type="pres">
      <dgm:prSet presAssocID="{797E6D5E-8721-4D4B-A07D-B5E15FD896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12CB060-72F3-451E-BE73-91ED59CD0575}" type="pres">
      <dgm:prSet presAssocID="{797E6D5E-8721-4D4B-A07D-B5E15FD89683}" presName="spaceRect" presStyleCnt="0"/>
      <dgm:spPr/>
    </dgm:pt>
    <dgm:pt modelId="{CE4B834D-F624-49E3-B2A0-46785710AD62}" type="pres">
      <dgm:prSet presAssocID="{797E6D5E-8721-4D4B-A07D-B5E15FD89683}" presName="textRect" presStyleLbl="revTx" presStyleIdx="1" presStyleCnt="5">
        <dgm:presLayoutVars>
          <dgm:chMax val="1"/>
          <dgm:chPref val="1"/>
        </dgm:presLayoutVars>
      </dgm:prSet>
      <dgm:spPr/>
    </dgm:pt>
    <dgm:pt modelId="{840F95CA-3410-44A1-8939-8CCA86F535B6}" type="pres">
      <dgm:prSet presAssocID="{46AE1A60-DB12-49D5-A330-DA73B3750C15}" presName="sibTrans" presStyleCnt="0"/>
      <dgm:spPr/>
    </dgm:pt>
    <dgm:pt modelId="{2808F3AB-19AD-4CA2-AC8E-A4F3B6ADD290}" type="pres">
      <dgm:prSet presAssocID="{C69853E4-4726-4526-8822-C6B74405D8E8}" presName="compNode" presStyleCnt="0"/>
      <dgm:spPr/>
    </dgm:pt>
    <dgm:pt modelId="{07A0C7A6-63A6-4212-B5FD-41046AF13B8E}" type="pres">
      <dgm:prSet presAssocID="{C69853E4-4726-4526-8822-C6B74405D8E8}" presName="iconBgRect" presStyleLbl="bgShp" presStyleIdx="2" presStyleCnt="5"/>
      <dgm:spPr/>
    </dgm:pt>
    <dgm:pt modelId="{560ED09B-67C2-4652-B491-F4CA30FF4B82}" type="pres">
      <dgm:prSet presAssocID="{C69853E4-4726-4526-8822-C6B74405D8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A0E729F-829D-44B6-A37F-89E19DB5FA9E}" type="pres">
      <dgm:prSet presAssocID="{C69853E4-4726-4526-8822-C6B74405D8E8}" presName="spaceRect" presStyleCnt="0"/>
      <dgm:spPr/>
    </dgm:pt>
    <dgm:pt modelId="{134FA741-150E-43AF-87B2-2D8A2DE6A877}" type="pres">
      <dgm:prSet presAssocID="{C69853E4-4726-4526-8822-C6B74405D8E8}" presName="textRect" presStyleLbl="revTx" presStyleIdx="2" presStyleCnt="5">
        <dgm:presLayoutVars>
          <dgm:chMax val="1"/>
          <dgm:chPref val="1"/>
        </dgm:presLayoutVars>
      </dgm:prSet>
      <dgm:spPr/>
    </dgm:pt>
    <dgm:pt modelId="{1ADCE5FB-5DEC-479B-9ADC-2AB929666DE2}" type="pres">
      <dgm:prSet presAssocID="{A7A2C65A-4D2E-4012-8959-A6F2BECC9B0C}" presName="sibTrans" presStyleCnt="0"/>
      <dgm:spPr/>
    </dgm:pt>
    <dgm:pt modelId="{EE3A1EEB-251D-4B72-8D82-A49666C74AC3}" type="pres">
      <dgm:prSet presAssocID="{1FF7CD0C-E522-442F-B5B4-B041B23F3017}" presName="compNode" presStyleCnt="0"/>
      <dgm:spPr/>
    </dgm:pt>
    <dgm:pt modelId="{4558F593-2F4B-474D-AEEE-C855C54063D4}" type="pres">
      <dgm:prSet presAssocID="{1FF7CD0C-E522-442F-B5B4-B041B23F3017}" presName="iconBgRect" presStyleLbl="bgShp" presStyleIdx="3" presStyleCnt="5"/>
      <dgm:spPr/>
    </dgm:pt>
    <dgm:pt modelId="{7E55A94C-D1B1-498C-9914-42912B4420E5}" type="pres">
      <dgm:prSet presAssocID="{1FF7CD0C-E522-442F-B5B4-B041B23F30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7AC80F5F-0A3E-40AF-9EB2-AF881D68FE31}" type="pres">
      <dgm:prSet presAssocID="{1FF7CD0C-E522-442F-B5B4-B041B23F3017}" presName="spaceRect" presStyleCnt="0"/>
      <dgm:spPr/>
    </dgm:pt>
    <dgm:pt modelId="{08FCE285-DA4F-4793-AF5F-D2125221F19D}" type="pres">
      <dgm:prSet presAssocID="{1FF7CD0C-E522-442F-B5B4-B041B23F3017}" presName="textRect" presStyleLbl="revTx" presStyleIdx="3" presStyleCnt="5">
        <dgm:presLayoutVars>
          <dgm:chMax val="1"/>
          <dgm:chPref val="1"/>
        </dgm:presLayoutVars>
      </dgm:prSet>
      <dgm:spPr/>
    </dgm:pt>
    <dgm:pt modelId="{E3226B53-5D69-46F8-9FFB-AD91A4BCEF3D}" type="pres">
      <dgm:prSet presAssocID="{91FBFDB4-A6A4-4869-9327-947936091B0A}" presName="sibTrans" presStyleCnt="0"/>
      <dgm:spPr/>
    </dgm:pt>
    <dgm:pt modelId="{0199B3FB-18E1-4FD8-9829-4F1FA155BDAB}" type="pres">
      <dgm:prSet presAssocID="{854087B3-265C-4F4D-A06E-E2D1B0906E43}" presName="compNode" presStyleCnt="0"/>
      <dgm:spPr/>
    </dgm:pt>
    <dgm:pt modelId="{A8A1D413-81C5-4232-AEFD-A8317A320CFA}" type="pres">
      <dgm:prSet presAssocID="{854087B3-265C-4F4D-A06E-E2D1B0906E43}" presName="iconBgRect" presStyleLbl="bgShp" presStyleIdx="4" presStyleCnt="5"/>
      <dgm:spPr/>
    </dgm:pt>
    <dgm:pt modelId="{E4815BD1-F234-4E70-9F80-0F3E136E39C9}" type="pres">
      <dgm:prSet presAssocID="{854087B3-265C-4F4D-A06E-E2D1B0906E4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CAC5676A-62F5-49F2-89C5-1A67D345B291}" type="pres">
      <dgm:prSet presAssocID="{854087B3-265C-4F4D-A06E-E2D1B0906E43}" presName="spaceRect" presStyleCnt="0"/>
      <dgm:spPr/>
    </dgm:pt>
    <dgm:pt modelId="{86008E8B-8AAB-4F75-87DF-34825D9CC78A}" type="pres">
      <dgm:prSet presAssocID="{854087B3-265C-4F4D-A06E-E2D1B0906E43}" presName="textRect" presStyleLbl="revTx" presStyleIdx="4" presStyleCnt="5">
        <dgm:presLayoutVars>
          <dgm:chMax val="1"/>
          <dgm:chPref val="1"/>
        </dgm:presLayoutVars>
      </dgm:prSet>
      <dgm:spPr/>
    </dgm:pt>
  </dgm:ptLst>
  <dgm:cxnLst>
    <dgm:cxn modelId="{F6465C01-FD7A-47AE-9A6B-E484346553A5}" srcId="{C61DE94E-FE58-44D2-922A-BAFE4C57574F}" destId="{854087B3-265C-4F4D-A06E-E2D1B0906E43}" srcOrd="4" destOrd="0" parTransId="{0AF7C43C-7559-42CE-B11A-FAEF0C190292}" sibTransId="{1053601D-FAD5-4B53-BFD0-EA40801887F6}"/>
    <dgm:cxn modelId="{82F17116-D086-42E3-90E0-7A6AB45F2F3D}" srcId="{C61DE94E-FE58-44D2-922A-BAFE4C57574F}" destId="{797E6D5E-8721-4D4B-A07D-B5E15FD89683}" srcOrd="1" destOrd="0" parTransId="{7134E5EA-F80D-42D3-8BA0-77152B4C8D80}" sibTransId="{46AE1A60-DB12-49D5-A330-DA73B3750C15}"/>
    <dgm:cxn modelId="{45C9671F-EA72-4679-A0F8-D0534FF04A16}" type="presOf" srcId="{854087B3-265C-4F4D-A06E-E2D1B0906E43}" destId="{86008E8B-8AAB-4F75-87DF-34825D9CC78A}" srcOrd="0" destOrd="0" presId="urn:microsoft.com/office/officeart/2018/5/layout/IconCircleLabelList"/>
    <dgm:cxn modelId="{C5778B32-C3D1-476A-ADB2-BF77CA75A3DE}" type="presOf" srcId="{C69853E4-4726-4526-8822-C6B74405D8E8}" destId="{134FA741-150E-43AF-87B2-2D8A2DE6A877}" srcOrd="0" destOrd="0" presId="urn:microsoft.com/office/officeart/2018/5/layout/IconCircleLabelList"/>
    <dgm:cxn modelId="{D8AABB33-5E84-4466-9B62-1CEA68D005C7}" srcId="{C61DE94E-FE58-44D2-922A-BAFE4C57574F}" destId="{1FF7CD0C-E522-442F-B5B4-B041B23F3017}" srcOrd="3" destOrd="0" parTransId="{74AC4C59-D4A6-4734-B941-6C027D35EF1F}" sibTransId="{91FBFDB4-A6A4-4869-9327-947936091B0A}"/>
    <dgm:cxn modelId="{264FAF43-0178-4B72-B993-DFD03C0ABE2D}" srcId="{C61DE94E-FE58-44D2-922A-BAFE4C57574F}" destId="{F7CDF1BC-DAC3-4986-8A34-52AF705DC27C}" srcOrd="0" destOrd="0" parTransId="{8F399B27-156F-4CAC-904A-F96D7DFC8B37}" sibTransId="{712778F9-7F53-4518-A28F-4C7FC2867806}"/>
    <dgm:cxn modelId="{B3CBAC5A-CE6B-4373-8F87-336A9ED06296}" type="presOf" srcId="{F7CDF1BC-DAC3-4986-8A34-52AF705DC27C}" destId="{B5F1DB18-1D96-42AF-AE95-354DB3AA8DE2}" srcOrd="0" destOrd="0" presId="urn:microsoft.com/office/officeart/2018/5/layout/IconCircleLabelList"/>
    <dgm:cxn modelId="{FC5F4482-C6FB-4E82-B639-F3090E89FED2}" type="presOf" srcId="{C61DE94E-FE58-44D2-922A-BAFE4C57574F}" destId="{AD64C78D-4295-4903-BD94-2AB3FF421CDF}" srcOrd="0" destOrd="0" presId="urn:microsoft.com/office/officeart/2018/5/layout/IconCircleLabelList"/>
    <dgm:cxn modelId="{A34D9399-56DA-4143-B16A-BFC93C81E1C4}" type="presOf" srcId="{797E6D5E-8721-4D4B-A07D-B5E15FD89683}" destId="{CE4B834D-F624-49E3-B2A0-46785710AD62}" srcOrd="0" destOrd="0" presId="urn:microsoft.com/office/officeart/2018/5/layout/IconCircleLabelList"/>
    <dgm:cxn modelId="{39E0B7E9-39FE-4F9E-901F-D3B16B3FB7FB}" type="presOf" srcId="{1FF7CD0C-E522-442F-B5B4-B041B23F3017}" destId="{08FCE285-DA4F-4793-AF5F-D2125221F19D}" srcOrd="0" destOrd="0" presId="urn:microsoft.com/office/officeart/2018/5/layout/IconCircleLabelList"/>
    <dgm:cxn modelId="{7D94EDEF-D091-4E33-9389-D93C4466F131}" srcId="{C61DE94E-FE58-44D2-922A-BAFE4C57574F}" destId="{C69853E4-4726-4526-8822-C6B74405D8E8}" srcOrd="2" destOrd="0" parTransId="{075133D1-FD55-4354-B2F2-B76CD1F0655B}" sibTransId="{A7A2C65A-4D2E-4012-8959-A6F2BECC9B0C}"/>
    <dgm:cxn modelId="{D381E345-0C9D-4923-B3BC-2905C5248CB6}" type="presParOf" srcId="{AD64C78D-4295-4903-BD94-2AB3FF421CDF}" destId="{04EFA904-0A14-4DA0-9AD2-F302FB51F7F3}" srcOrd="0" destOrd="0" presId="urn:microsoft.com/office/officeart/2018/5/layout/IconCircleLabelList"/>
    <dgm:cxn modelId="{119FD294-0BCD-4860-B5C5-9B19DE024833}" type="presParOf" srcId="{04EFA904-0A14-4DA0-9AD2-F302FB51F7F3}" destId="{A2BA2624-9DDC-4740-BAAE-E441C69573DD}" srcOrd="0" destOrd="0" presId="urn:microsoft.com/office/officeart/2018/5/layout/IconCircleLabelList"/>
    <dgm:cxn modelId="{0DFF1331-4D19-4659-BBBF-E0257AE3E1DD}" type="presParOf" srcId="{04EFA904-0A14-4DA0-9AD2-F302FB51F7F3}" destId="{96105783-CB21-452F-BFCC-9C9E45BDA838}" srcOrd="1" destOrd="0" presId="urn:microsoft.com/office/officeart/2018/5/layout/IconCircleLabelList"/>
    <dgm:cxn modelId="{2CD56D5A-C5A9-4CBA-8F5A-F4B603812AAD}" type="presParOf" srcId="{04EFA904-0A14-4DA0-9AD2-F302FB51F7F3}" destId="{AE6B8F4C-C4C9-430B-9981-08D9331714BC}" srcOrd="2" destOrd="0" presId="urn:microsoft.com/office/officeart/2018/5/layout/IconCircleLabelList"/>
    <dgm:cxn modelId="{D0D54F53-C64C-4693-9450-11FAAF26FB0F}" type="presParOf" srcId="{04EFA904-0A14-4DA0-9AD2-F302FB51F7F3}" destId="{B5F1DB18-1D96-42AF-AE95-354DB3AA8DE2}" srcOrd="3" destOrd="0" presId="urn:microsoft.com/office/officeart/2018/5/layout/IconCircleLabelList"/>
    <dgm:cxn modelId="{7B07D475-4351-45FD-B517-301D160F2419}" type="presParOf" srcId="{AD64C78D-4295-4903-BD94-2AB3FF421CDF}" destId="{F49B94BF-CFCB-42C1-BCF8-6D2763394E12}" srcOrd="1" destOrd="0" presId="urn:microsoft.com/office/officeart/2018/5/layout/IconCircleLabelList"/>
    <dgm:cxn modelId="{F855D696-C906-426C-A721-E1132B64848A}" type="presParOf" srcId="{AD64C78D-4295-4903-BD94-2AB3FF421CDF}" destId="{FB5A5F61-0E2A-4BB8-92FA-33240086A75C}" srcOrd="2" destOrd="0" presId="urn:microsoft.com/office/officeart/2018/5/layout/IconCircleLabelList"/>
    <dgm:cxn modelId="{710199F9-9C59-4944-B0A9-A1D7335E9A95}" type="presParOf" srcId="{FB5A5F61-0E2A-4BB8-92FA-33240086A75C}" destId="{FF0FB30B-6956-4B8F-8B73-5133AD1B8E91}" srcOrd="0" destOrd="0" presId="urn:microsoft.com/office/officeart/2018/5/layout/IconCircleLabelList"/>
    <dgm:cxn modelId="{ACB5E53C-4A0D-4F22-851D-C113F2E5BF66}" type="presParOf" srcId="{FB5A5F61-0E2A-4BB8-92FA-33240086A75C}" destId="{CF60C3B7-1E70-4E99-A94F-DB4D8388B290}" srcOrd="1" destOrd="0" presId="urn:microsoft.com/office/officeart/2018/5/layout/IconCircleLabelList"/>
    <dgm:cxn modelId="{B502EB83-919B-4CFD-9DD4-BD324B12FC67}" type="presParOf" srcId="{FB5A5F61-0E2A-4BB8-92FA-33240086A75C}" destId="{012CB060-72F3-451E-BE73-91ED59CD0575}" srcOrd="2" destOrd="0" presId="urn:microsoft.com/office/officeart/2018/5/layout/IconCircleLabelList"/>
    <dgm:cxn modelId="{D73167CF-56E8-440D-9EB0-FC3C32E77184}" type="presParOf" srcId="{FB5A5F61-0E2A-4BB8-92FA-33240086A75C}" destId="{CE4B834D-F624-49E3-B2A0-46785710AD62}" srcOrd="3" destOrd="0" presId="urn:microsoft.com/office/officeart/2018/5/layout/IconCircleLabelList"/>
    <dgm:cxn modelId="{16A86417-9B48-46B3-9546-089284D9ECDB}" type="presParOf" srcId="{AD64C78D-4295-4903-BD94-2AB3FF421CDF}" destId="{840F95CA-3410-44A1-8939-8CCA86F535B6}" srcOrd="3" destOrd="0" presId="urn:microsoft.com/office/officeart/2018/5/layout/IconCircleLabelList"/>
    <dgm:cxn modelId="{463EA338-D1D4-4E9C-B6A5-3312213AD29C}" type="presParOf" srcId="{AD64C78D-4295-4903-BD94-2AB3FF421CDF}" destId="{2808F3AB-19AD-4CA2-AC8E-A4F3B6ADD290}" srcOrd="4" destOrd="0" presId="urn:microsoft.com/office/officeart/2018/5/layout/IconCircleLabelList"/>
    <dgm:cxn modelId="{3E4B7896-D5A7-41DF-AD1D-5A6171741944}" type="presParOf" srcId="{2808F3AB-19AD-4CA2-AC8E-A4F3B6ADD290}" destId="{07A0C7A6-63A6-4212-B5FD-41046AF13B8E}" srcOrd="0" destOrd="0" presId="urn:microsoft.com/office/officeart/2018/5/layout/IconCircleLabelList"/>
    <dgm:cxn modelId="{099F3352-7A23-4908-BB26-C7B96E91021A}" type="presParOf" srcId="{2808F3AB-19AD-4CA2-AC8E-A4F3B6ADD290}" destId="{560ED09B-67C2-4652-B491-F4CA30FF4B82}" srcOrd="1" destOrd="0" presId="urn:microsoft.com/office/officeart/2018/5/layout/IconCircleLabelList"/>
    <dgm:cxn modelId="{AE92D676-6E21-42EE-9D40-11A60D3B419F}" type="presParOf" srcId="{2808F3AB-19AD-4CA2-AC8E-A4F3B6ADD290}" destId="{9A0E729F-829D-44B6-A37F-89E19DB5FA9E}" srcOrd="2" destOrd="0" presId="urn:microsoft.com/office/officeart/2018/5/layout/IconCircleLabelList"/>
    <dgm:cxn modelId="{DB2F892B-6A2B-45CB-968F-4BE3E35844A0}" type="presParOf" srcId="{2808F3AB-19AD-4CA2-AC8E-A4F3B6ADD290}" destId="{134FA741-150E-43AF-87B2-2D8A2DE6A877}" srcOrd="3" destOrd="0" presId="urn:microsoft.com/office/officeart/2018/5/layout/IconCircleLabelList"/>
    <dgm:cxn modelId="{C167233D-9A03-4609-8E2E-3C6502CED9BC}" type="presParOf" srcId="{AD64C78D-4295-4903-BD94-2AB3FF421CDF}" destId="{1ADCE5FB-5DEC-479B-9ADC-2AB929666DE2}" srcOrd="5" destOrd="0" presId="urn:microsoft.com/office/officeart/2018/5/layout/IconCircleLabelList"/>
    <dgm:cxn modelId="{5210E134-3194-4541-AE7A-D8C059450159}" type="presParOf" srcId="{AD64C78D-4295-4903-BD94-2AB3FF421CDF}" destId="{EE3A1EEB-251D-4B72-8D82-A49666C74AC3}" srcOrd="6" destOrd="0" presId="urn:microsoft.com/office/officeart/2018/5/layout/IconCircleLabelList"/>
    <dgm:cxn modelId="{51F49CFE-5695-4D34-BA9C-FA8F443ACD5D}" type="presParOf" srcId="{EE3A1EEB-251D-4B72-8D82-A49666C74AC3}" destId="{4558F593-2F4B-474D-AEEE-C855C54063D4}" srcOrd="0" destOrd="0" presId="urn:microsoft.com/office/officeart/2018/5/layout/IconCircleLabelList"/>
    <dgm:cxn modelId="{86ED87D8-B9E3-496F-BB81-9A1BF785C45A}" type="presParOf" srcId="{EE3A1EEB-251D-4B72-8D82-A49666C74AC3}" destId="{7E55A94C-D1B1-498C-9914-42912B4420E5}" srcOrd="1" destOrd="0" presId="urn:microsoft.com/office/officeart/2018/5/layout/IconCircleLabelList"/>
    <dgm:cxn modelId="{71329241-A5CA-4745-BE6D-689156452E9E}" type="presParOf" srcId="{EE3A1EEB-251D-4B72-8D82-A49666C74AC3}" destId="{7AC80F5F-0A3E-40AF-9EB2-AF881D68FE31}" srcOrd="2" destOrd="0" presId="urn:microsoft.com/office/officeart/2018/5/layout/IconCircleLabelList"/>
    <dgm:cxn modelId="{E39DB994-89F8-4104-91F2-69C71BDEA8AC}" type="presParOf" srcId="{EE3A1EEB-251D-4B72-8D82-A49666C74AC3}" destId="{08FCE285-DA4F-4793-AF5F-D2125221F19D}" srcOrd="3" destOrd="0" presId="urn:microsoft.com/office/officeart/2018/5/layout/IconCircleLabelList"/>
    <dgm:cxn modelId="{63F07D91-69B1-44FB-94A4-66985C7B479F}" type="presParOf" srcId="{AD64C78D-4295-4903-BD94-2AB3FF421CDF}" destId="{E3226B53-5D69-46F8-9FFB-AD91A4BCEF3D}" srcOrd="7" destOrd="0" presId="urn:microsoft.com/office/officeart/2018/5/layout/IconCircleLabelList"/>
    <dgm:cxn modelId="{D2FD4BC7-564F-456D-A8CE-8AD6C3ABE958}" type="presParOf" srcId="{AD64C78D-4295-4903-BD94-2AB3FF421CDF}" destId="{0199B3FB-18E1-4FD8-9829-4F1FA155BDAB}" srcOrd="8" destOrd="0" presId="urn:microsoft.com/office/officeart/2018/5/layout/IconCircleLabelList"/>
    <dgm:cxn modelId="{9A76AF6F-C3EC-4EC6-99EC-D7E16547BABA}" type="presParOf" srcId="{0199B3FB-18E1-4FD8-9829-4F1FA155BDAB}" destId="{A8A1D413-81C5-4232-AEFD-A8317A320CFA}" srcOrd="0" destOrd="0" presId="urn:microsoft.com/office/officeart/2018/5/layout/IconCircleLabelList"/>
    <dgm:cxn modelId="{5B4E128A-7FD8-4345-B66B-84BA0D0B33FA}" type="presParOf" srcId="{0199B3FB-18E1-4FD8-9829-4F1FA155BDAB}" destId="{E4815BD1-F234-4E70-9F80-0F3E136E39C9}" srcOrd="1" destOrd="0" presId="urn:microsoft.com/office/officeart/2018/5/layout/IconCircleLabelList"/>
    <dgm:cxn modelId="{ABC2F52F-4276-4E95-8750-DEC6AB57E3EB}" type="presParOf" srcId="{0199B3FB-18E1-4FD8-9829-4F1FA155BDAB}" destId="{CAC5676A-62F5-49F2-89C5-1A67D345B291}" srcOrd="2" destOrd="0" presId="urn:microsoft.com/office/officeart/2018/5/layout/IconCircleLabelList"/>
    <dgm:cxn modelId="{D6451DBF-9195-43FF-86F6-E21A9C370A48}" type="presParOf" srcId="{0199B3FB-18E1-4FD8-9829-4F1FA155BDAB}" destId="{86008E8B-8AAB-4F75-87DF-34825D9CC78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A2624-9DDC-4740-BAAE-E441C69573DD}">
      <dsp:nvSpPr>
        <dsp:cNvPr id="0" name=""/>
        <dsp:cNvSpPr/>
      </dsp:nvSpPr>
      <dsp:spPr>
        <a:xfrm>
          <a:off x="735974" y="75911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05783-CB21-452F-BFCC-9C9E45BDA838}">
      <dsp:nvSpPr>
        <dsp:cNvPr id="0" name=""/>
        <dsp:cNvSpPr/>
      </dsp:nvSpPr>
      <dsp:spPr>
        <a:xfrm>
          <a:off x="969974" y="99311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F1DB18-1D96-42AF-AE95-354DB3AA8DE2}">
      <dsp:nvSpPr>
        <dsp:cNvPr id="0" name=""/>
        <dsp:cNvSpPr/>
      </dsp:nvSpPr>
      <dsp:spPr>
        <a:xfrm>
          <a:off x="384974"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Know who your allies are, and form a team/work group/etc.</a:t>
          </a:r>
        </a:p>
      </dsp:txBody>
      <dsp:txXfrm>
        <a:off x="384974" y="2199119"/>
        <a:ext cx="1800000" cy="720000"/>
      </dsp:txXfrm>
    </dsp:sp>
    <dsp:sp modelId="{FF0FB30B-6956-4B8F-8B73-5133AD1B8E91}">
      <dsp:nvSpPr>
        <dsp:cNvPr id="0" name=""/>
        <dsp:cNvSpPr/>
      </dsp:nvSpPr>
      <dsp:spPr>
        <a:xfrm>
          <a:off x="2850974" y="75911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0C3B7-1E70-4E99-A94F-DB4D8388B290}">
      <dsp:nvSpPr>
        <dsp:cNvPr id="0" name=""/>
        <dsp:cNvSpPr/>
      </dsp:nvSpPr>
      <dsp:spPr>
        <a:xfrm>
          <a:off x="3084974" y="99311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4B834D-F624-49E3-B2A0-46785710AD62}">
      <dsp:nvSpPr>
        <dsp:cNvPr id="0" name=""/>
        <dsp:cNvSpPr/>
      </dsp:nvSpPr>
      <dsp:spPr>
        <a:xfrm>
          <a:off x="2499974"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Track your progress and pain points</a:t>
          </a:r>
        </a:p>
      </dsp:txBody>
      <dsp:txXfrm>
        <a:off x="2499974" y="2199119"/>
        <a:ext cx="1800000" cy="720000"/>
      </dsp:txXfrm>
    </dsp:sp>
    <dsp:sp modelId="{07A0C7A6-63A6-4212-B5FD-41046AF13B8E}">
      <dsp:nvSpPr>
        <dsp:cNvPr id="0" name=""/>
        <dsp:cNvSpPr/>
      </dsp:nvSpPr>
      <dsp:spPr>
        <a:xfrm>
          <a:off x="4965975" y="75911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ED09B-67C2-4652-B491-F4CA30FF4B82}">
      <dsp:nvSpPr>
        <dsp:cNvPr id="0" name=""/>
        <dsp:cNvSpPr/>
      </dsp:nvSpPr>
      <dsp:spPr>
        <a:xfrm>
          <a:off x="5199975" y="99311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4FA741-150E-43AF-87B2-2D8A2DE6A877}">
      <dsp:nvSpPr>
        <dsp:cNvPr id="0" name=""/>
        <dsp:cNvSpPr/>
      </dsp:nvSpPr>
      <dsp:spPr>
        <a:xfrm>
          <a:off x="4614975"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Talk to others about the benefits for students </a:t>
          </a:r>
        </a:p>
      </dsp:txBody>
      <dsp:txXfrm>
        <a:off x="4614975" y="2199119"/>
        <a:ext cx="1800000" cy="720000"/>
      </dsp:txXfrm>
    </dsp:sp>
    <dsp:sp modelId="{4558F593-2F4B-474D-AEEE-C855C54063D4}">
      <dsp:nvSpPr>
        <dsp:cNvPr id="0" name=""/>
        <dsp:cNvSpPr/>
      </dsp:nvSpPr>
      <dsp:spPr>
        <a:xfrm>
          <a:off x="7080975" y="75911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5A94C-D1B1-498C-9914-42912B4420E5}">
      <dsp:nvSpPr>
        <dsp:cNvPr id="0" name=""/>
        <dsp:cNvSpPr/>
      </dsp:nvSpPr>
      <dsp:spPr>
        <a:xfrm>
          <a:off x="7314975" y="99311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CE285-DA4F-4793-AF5F-D2125221F19D}">
      <dsp:nvSpPr>
        <dsp:cNvPr id="0" name=""/>
        <dsp:cNvSpPr/>
      </dsp:nvSpPr>
      <dsp:spPr>
        <a:xfrm>
          <a:off x="6729975"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Delegate work out</a:t>
          </a:r>
        </a:p>
      </dsp:txBody>
      <dsp:txXfrm>
        <a:off x="6729975" y="2199119"/>
        <a:ext cx="1800000" cy="720000"/>
      </dsp:txXfrm>
    </dsp:sp>
    <dsp:sp modelId="{A8A1D413-81C5-4232-AEFD-A8317A320CFA}">
      <dsp:nvSpPr>
        <dsp:cNvPr id="0" name=""/>
        <dsp:cNvSpPr/>
      </dsp:nvSpPr>
      <dsp:spPr>
        <a:xfrm>
          <a:off x="9195975" y="75911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15BD1-F234-4E70-9F80-0F3E136E39C9}">
      <dsp:nvSpPr>
        <dsp:cNvPr id="0" name=""/>
        <dsp:cNvSpPr/>
      </dsp:nvSpPr>
      <dsp:spPr>
        <a:xfrm>
          <a:off x="9429975" y="99311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008E8B-8AAB-4F75-87DF-34825D9CC78A}">
      <dsp:nvSpPr>
        <dsp:cNvPr id="0" name=""/>
        <dsp:cNvSpPr/>
      </dsp:nvSpPr>
      <dsp:spPr>
        <a:xfrm>
          <a:off x="8844975" y="219911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Have weekly check ins</a:t>
          </a:r>
        </a:p>
      </dsp:txBody>
      <dsp:txXfrm>
        <a:off x="8844975" y="219911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D7F4A787-40A9-4CED-91A3-B1BA85D022F0}" type="datetimeFigureOut">
              <a:rPr lang="en-US" smtClean="0"/>
              <a:t>10/15/2023</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0260309A-75C8-4DE9-AB11-548F0BCDF2CB}" type="slidenum">
              <a:rPr lang="en-US" smtClean="0"/>
              <a:t>‹#›</a:t>
            </a:fld>
            <a:endParaRPr lang="en-US"/>
          </a:p>
        </p:txBody>
      </p:sp>
    </p:spTree>
    <p:extLst>
      <p:ext uri="{BB962C8B-B14F-4D97-AF65-F5344CB8AC3E}">
        <p14:creationId xmlns:p14="http://schemas.microsoft.com/office/powerpoint/2010/main" val="172487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735" cy="466088"/>
          </a:xfrm>
          <a:prstGeom prst="rect">
            <a:avLst/>
          </a:prstGeom>
        </p:spPr>
        <p:txBody>
          <a:bodyPr vert="horz" lIns="91267" tIns="45635" rIns="91267" bIns="45635" rtlCol="0"/>
          <a:lstStyle>
            <a:lvl1pPr algn="l">
              <a:defRPr sz="1200"/>
            </a:lvl1pPr>
          </a:lstStyle>
          <a:p>
            <a:endParaRPr lang="en-US" dirty="0"/>
          </a:p>
        </p:txBody>
      </p:sp>
      <p:sp>
        <p:nvSpPr>
          <p:cNvPr id="3" name="Date Placeholder 2"/>
          <p:cNvSpPr>
            <a:spLocks noGrp="1"/>
          </p:cNvSpPr>
          <p:nvPr>
            <p:ph type="dt" idx="1"/>
          </p:nvPr>
        </p:nvSpPr>
        <p:spPr>
          <a:xfrm>
            <a:off x="3971081" y="4"/>
            <a:ext cx="3037735" cy="466088"/>
          </a:xfrm>
          <a:prstGeom prst="rect">
            <a:avLst/>
          </a:prstGeom>
        </p:spPr>
        <p:txBody>
          <a:bodyPr vert="horz" lIns="91267" tIns="45635" rIns="91267" bIns="45635" rtlCol="0"/>
          <a:lstStyle>
            <a:lvl1pPr algn="r">
              <a:defRPr sz="1200"/>
            </a:lvl1pPr>
          </a:lstStyle>
          <a:p>
            <a:fld id="{EC10BEB9-CDAC-43E5-96A8-9988F4333020}" type="datetimeFigureOut">
              <a:rPr lang="en-US" smtClean="0"/>
              <a:t>10/15/2023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67" tIns="45635" rIns="91267" bIns="45635" rtlCol="0" anchor="ctr"/>
          <a:lstStyle/>
          <a:p>
            <a:endParaRPr lang="en-US" dirty="0"/>
          </a:p>
        </p:txBody>
      </p:sp>
      <p:sp>
        <p:nvSpPr>
          <p:cNvPr id="5" name="Notes Placeholder 4"/>
          <p:cNvSpPr>
            <a:spLocks noGrp="1"/>
          </p:cNvSpPr>
          <p:nvPr>
            <p:ph type="body" sz="quarter" idx="3"/>
          </p:nvPr>
        </p:nvSpPr>
        <p:spPr>
          <a:xfrm>
            <a:off x="700409" y="4473813"/>
            <a:ext cx="5609588" cy="3660537"/>
          </a:xfrm>
          <a:prstGeom prst="rect">
            <a:avLst/>
          </a:prstGeom>
        </p:spPr>
        <p:txBody>
          <a:bodyPr vert="horz" lIns="91267" tIns="45635" rIns="91267" bIns="456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6088"/>
          </a:xfrm>
          <a:prstGeom prst="rect">
            <a:avLst/>
          </a:prstGeom>
        </p:spPr>
        <p:txBody>
          <a:bodyPr vert="horz" lIns="91267" tIns="45635" rIns="91267" bIns="456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6088"/>
          </a:xfrm>
          <a:prstGeom prst="rect">
            <a:avLst/>
          </a:prstGeom>
        </p:spPr>
        <p:txBody>
          <a:bodyPr vert="horz" lIns="91267" tIns="45635" rIns="91267" bIns="45635" rtlCol="0" anchor="b"/>
          <a:lstStyle>
            <a:lvl1pPr algn="r">
              <a:defRPr sz="1200"/>
            </a:lvl1pPr>
          </a:lstStyle>
          <a:p>
            <a:fld id="{42444834-6685-461A-AEC8-8DF7075436C0}" type="slidenum">
              <a:rPr lang="en-US" smtClean="0"/>
              <a:t>‹#›</a:t>
            </a:fld>
            <a:endParaRPr lang="en-US" dirty="0"/>
          </a:p>
        </p:txBody>
      </p:sp>
    </p:spTree>
    <p:extLst>
      <p:ext uri="{BB962C8B-B14F-4D97-AF65-F5344CB8AC3E}">
        <p14:creationId xmlns:p14="http://schemas.microsoft.com/office/powerpoint/2010/main" val="122697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99C9A-693D-4CD3-B19B-CEEC34D59952}" type="slidenum">
              <a:rPr lang="en-US" smtClean="0"/>
              <a:t>8</a:t>
            </a:fld>
            <a:endParaRPr lang="en-US"/>
          </a:p>
        </p:txBody>
      </p:sp>
    </p:spTree>
    <p:extLst>
      <p:ext uri="{BB962C8B-B14F-4D97-AF65-F5344CB8AC3E}">
        <p14:creationId xmlns:p14="http://schemas.microsoft.com/office/powerpoint/2010/main" val="130312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4834-6685-461A-AEC8-8DF7075436C0}" type="slidenum">
              <a:rPr lang="en-US" smtClean="0"/>
              <a:t>10</a:t>
            </a:fld>
            <a:endParaRPr lang="en-US" dirty="0"/>
          </a:p>
        </p:txBody>
      </p:sp>
    </p:spTree>
    <p:extLst>
      <p:ext uri="{BB962C8B-B14F-4D97-AF65-F5344CB8AC3E}">
        <p14:creationId xmlns:p14="http://schemas.microsoft.com/office/powerpoint/2010/main" val="370778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10/15/2023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137842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mu.instructure.com/courses/172205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Creating an In-House Prior learning Assessment Program </a:t>
            </a:r>
          </a:p>
        </p:txBody>
      </p:sp>
      <p:sp>
        <p:nvSpPr>
          <p:cNvPr id="3" name="Subtitle 2"/>
          <p:cNvSpPr>
            <a:spLocks noGrp="1"/>
          </p:cNvSpPr>
          <p:nvPr>
            <p:ph type="subTitle" idx="1"/>
          </p:nvPr>
        </p:nvSpPr>
        <p:spPr>
          <a:xfrm>
            <a:off x="581191" y="3429000"/>
            <a:ext cx="10993546" cy="590321"/>
          </a:xfrm>
        </p:spPr>
        <p:txBody>
          <a:bodyPr>
            <a:noAutofit/>
          </a:bodyPr>
          <a:lstStyle/>
          <a:p>
            <a:pPr algn="ctr"/>
            <a:r>
              <a:rPr lang="en-US" sz="2800" dirty="0">
                <a:solidFill>
                  <a:schemeClr val="bg1"/>
                </a:solidFill>
                <a:latin typeface="Avenir LT Std 35 Light" panose="020B0402020203020204" pitchFamily="34" charset="0"/>
              </a:rPr>
              <a:t>Presented by:</a:t>
            </a:r>
          </a:p>
          <a:p>
            <a:pPr algn="ctr"/>
            <a:r>
              <a:rPr lang="en-US" sz="2800" dirty="0">
                <a:solidFill>
                  <a:schemeClr val="bg1"/>
                </a:solidFill>
                <a:latin typeface="Avenir LT Std 35 Light" panose="020B0402020203020204" pitchFamily="34" charset="0"/>
              </a:rPr>
              <a:t>Cara Nissen</a:t>
            </a:r>
          </a:p>
          <a:p>
            <a:pPr algn="ctr"/>
            <a:r>
              <a:rPr lang="en-US" sz="2800" dirty="0">
                <a:solidFill>
                  <a:schemeClr val="bg1"/>
                </a:solidFill>
                <a:latin typeface="Avenir LT Std 35 Light" panose="020B0402020203020204" pitchFamily="34" charset="0"/>
              </a:rPr>
              <a:t>Student Success and Retention Manager</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4215" y="5094877"/>
            <a:ext cx="1648294" cy="1097280"/>
          </a:xfrm>
          <a:prstGeom prst="rect">
            <a:avLst/>
          </a:prstGeom>
        </p:spPr>
      </p:pic>
    </p:spTree>
    <p:extLst>
      <p:ext uri="{BB962C8B-B14F-4D97-AF65-F5344CB8AC3E}">
        <p14:creationId xmlns:p14="http://schemas.microsoft.com/office/powerpoint/2010/main" val="365800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D6AD-BB23-F944-46CC-D89150609EA1}"/>
              </a:ext>
            </a:extLst>
          </p:cNvPr>
          <p:cNvSpPr>
            <a:spLocks noGrp="1"/>
          </p:cNvSpPr>
          <p:nvPr>
            <p:ph type="title"/>
          </p:nvPr>
        </p:nvSpPr>
        <p:spPr/>
        <p:txBody>
          <a:bodyPr/>
          <a:lstStyle/>
          <a:p>
            <a:r>
              <a:rPr lang="en-US" dirty="0"/>
              <a:t>Current Process as of Sept 2023</a:t>
            </a:r>
          </a:p>
        </p:txBody>
      </p:sp>
      <p:sp>
        <p:nvSpPr>
          <p:cNvPr id="3" name="Content Placeholder 2">
            <a:extLst>
              <a:ext uri="{FF2B5EF4-FFF2-40B4-BE49-F238E27FC236}">
                <a16:creationId xmlns:a16="http://schemas.microsoft.com/office/drawing/2014/main" id="{7F3D980C-15D3-567D-2ED2-F2494C69BDA7}"/>
              </a:ext>
            </a:extLst>
          </p:cNvPr>
          <p:cNvSpPr>
            <a:spLocks noGrp="1"/>
          </p:cNvSpPr>
          <p:nvPr>
            <p:ph idx="1"/>
          </p:nvPr>
        </p:nvSpPr>
        <p:spPr>
          <a:xfrm>
            <a:off x="581192" y="1838036"/>
            <a:ext cx="11029615" cy="4895274"/>
          </a:xfrm>
        </p:spPr>
        <p:txBody>
          <a:bodyPr>
            <a:normAutofit/>
          </a:bodyPr>
          <a:lstStyle/>
          <a:p>
            <a:r>
              <a:rPr lang="en-US" sz="2000" b="0" i="0" dirty="0">
                <a:effectLst/>
                <a:latin typeface="Avenir LT Std 45 Book"/>
              </a:rPr>
              <a:t>Created a PA working group May 2021 to start the process of creating an in-house process for Portfolio Assessment previously done via </a:t>
            </a:r>
            <a:r>
              <a:rPr lang="en-US" sz="2000" b="0" i="0" dirty="0" err="1">
                <a:effectLst/>
                <a:latin typeface="Avenir LT Std 45 Book"/>
              </a:rPr>
              <a:t>LearningCounts</a:t>
            </a:r>
            <a:r>
              <a:rPr lang="en-US" sz="2000" b="0" i="0" dirty="0">
                <a:effectLst/>
                <a:latin typeface="Avenir LT Std 45 Book"/>
              </a:rPr>
              <a:t>. When </a:t>
            </a:r>
            <a:r>
              <a:rPr lang="en-US" sz="2000" b="0" i="0" dirty="0" err="1">
                <a:effectLst/>
                <a:latin typeface="Avenir LT Std 45 Book"/>
              </a:rPr>
              <a:t>LearningCounts</a:t>
            </a:r>
            <a:r>
              <a:rPr lang="en-US" sz="2000" b="0" i="0" dirty="0">
                <a:effectLst/>
                <a:latin typeface="Avenir LT Std 45 Book"/>
              </a:rPr>
              <a:t> closed we, along with other adult undergrad programs, had to create our in-house process. The working group met throughout summer 2021 and AY20-21. Two faculty created our </a:t>
            </a:r>
            <a:r>
              <a:rPr lang="en-US" sz="2000" b="1" i="1" dirty="0">
                <a:effectLst/>
                <a:latin typeface="Avenir LT Std 45 Book"/>
              </a:rPr>
              <a:t>Introduction to Learning Portfolio </a:t>
            </a:r>
            <a:r>
              <a:rPr lang="en-US" sz="2000" b="0" i="0" dirty="0">
                <a:effectLst/>
                <a:latin typeface="Avenir LT Std 45 Book"/>
              </a:rPr>
              <a:t>self-pace FREE online course.  </a:t>
            </a:r>
          </a:p>
          <a:p>
            <a:r>
              <a:rPr lang="en-US" sz="2000" b="0" i="0" dirty="0">
                <a:effectLst/>
                <a:latin typeface="Avenir LT Std 45 Book"/>
              </a:rPr>
              <a:t>Students complete the </a:t>
            </a:r>
            <a:r>
              <a:rPr lang="en-US" sz="2000" b="0" i="0" u="sng" strike="noStrike" dirty="0">
                <a:solidFill>
                  <a:srgbClr val="0563C1"/>
                </a:solidFill>
                <a:effectLst/>
                <a:latin typeface="Avenir LT Std 45 Book"/>
                <a:hlinkClick r:id="rId3"/>
              </a:rPr>
              <a:t>free ILP course</a:t>
            </a:r>
            <a:r>
              <a:rPr lang="en-US" sz="2000" b="0" i="0" dirty="0">
                <a:effectLst/>
                <a:latin typeface="Avenir LT Std 45 Book"/>
              </a:rPr>
              <a:t> in order to successfully complete a portfolio with regular check-ins with their Faculty Assessor who is a subject matter expert (SME), and PA Coordinator, Cara.  </a:t>
            </a:r>
            <a:endParaRPr lang="en-US" sz="2000" dirty="0">
              <a:latin typeface="Avenir LT Std 45 Book"/>
            </a:endParaRPr>
          </a:p>
          <a:p>
            <a:r>
              <a:rPr lang="en-US" sz="2000" b="0" i="0" dirty="0">
                <a:effectLst/>
                <a:latin typeface="Avenir LT Std 45 Book"/>
              </a:rPr>
              <a:t>Our in-house process was created by faculty (Andree Leighton, Angela Benveniste, Ira Lovitch). OID Academic Director Christopher Tsang, former WEOC Admissions staff, WEOC Student Success/Retention Manager, Cara Nissen, Suzanne Williams, Dean, along with input from Rocio DeLeon, Registrar. La Royce Housley, Director of Financial Aid, Susanna Nelson, Director of Student Accounts, Michele Starkey, Associate Provost and Bob Perrins, Provost. </a:t>
            </a:r>
          </a:p>
          <a:p>
            <a:r>
              <a:rPr lang="en-US" sz="2000" b="0" i="0" dirty="0">
                <a:effectLst/>
                <a:latin typeface="Avenir LT Std 45 Book"/>
              </a:rPr>
              <a:t>During the pilot year, AY2022-23, one Applied Psychology student, successfully completed PA working with Faculty Assessor/SME.  </a:t>
            </a:r>
          </a:p>
        </p:txBody>
      </p:sp>
    </p:spTree>
    <p:extLst>
      <p:ext uri="{BB962C8B-B14F-4D97-AF65-F5344CB8AC3E}">
        <p14:creationId xmlns:p14="http://schemas.microsoft.com/office/powerpoint/2010/main" val="328910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88B7-D5AB-4F57-12E9-4DCB568C74FA}"/>
              </a:ext>
            </a:extLst>
          </p:cNvPr>
          <p:cNvSpPr>
            <a:spLocks noGrp="1"/>
          </p:cNvSpPr>
          <p:nvPr>
            <p:ph type="ctrTitle"/>
          </p:nvPr>
        </p:nvSpPr>
        <p:spPr/>
        <p:txBody>
          <a:bodyPr vert="horz" lIns="91440" tIns="45720" rIns="91440" bIns="45720" rtlCol="0" anchor="ctr">
            <a:normAutofit/>
          </a:bodyPr>
          <a:lstStyle/>
          <a:p>
            <a:r>
              <a:rPr lang="en-US" sz="3200" dirty="0">
                <a:solidFill>
                  <a:srgbClr val="FFFFFF"/>
                </a:solidFill>
              </a:rPr>
              <a:t>Walk through of Course</a:t>
            </a:r>
          </a:p>
        </p:txBody>
      </p:sp>
      <p:sp>
        <p:nvSpPr>
          <p:cNvPr id="4" name="Subtitle 3">
            <a:extLst>
              <a:ext uri="{FF2B5EF4-FFF2-40B4-BE49-F238E27FC236}">
                <a16:creationId xmlns:a16="http://schemas.microsoft.com/office/drawing/2014/main" id="{CB237C7E-6311-B5A3-EF21-8C666EBA92E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63063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CE51-EB8A-7778-0002-0C8A911AE99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0C5F091-EE6B-5275-3452-FDD4D0D1A8E0}"/>
              </a:ext>
            </a:extLst>
          </p:cNvPr>
          <p:cNvSpPr>
            <a:spLocks noGrp="1"/>
          </p:cNvSpPr>
          <p:nvPr>
            <p:ph idx="1"/>
          </p:nvPr>
        </p:nvSpPr>
        <p:spPr/>
        <p:txBody>
          <a:bodyPr>
            <a:normAutofit lnSpcReduction="10000"/>
          </a:bodyPr>
          <a:lstStyle/>
          <a:p>
            <a:r>
              <a:rPr lang="en-US" sz="2400" dirty="0">
                <a:solidFill>
                  <a:schemeClr val="tx1"/>
                </a:solidFill>
                <a:latin typeface="Avenir LT Std 45 Book"/>
              </a:rPr>
              <a:t>During end of 2022-2023 AY, President formed a taskforce to re-imagine the WEOC due to enrollment challenges, economic challenges, etc.</a:t>
            </a:r>
          </a:p>
          <a:p>
            <a:pPr lvl="1"/>
            <a:r>
              <a:rPr lang="en-US" sz="2000" dirty="0">
                <a:solidFill>
                  <a:schemeClr val="tx1"/>
                </a:solidFill>
                <a:latin typeface="Avenir LT Std 45 Book"/>
              </a:rPr>
              <a:t>Our charge: be bold, be creative… nothing is off the table</a:t>
            </a:r>
          </a:p>
          <a:p>
            <a:r>
              <a:rPr lang="en-US" sz="2400" dirty="0">
                <a:solidFill>
                  <a:schemeClr val="tx1"/>
                </a:solidFill>
                <a:latin typeface="Avenir LT Std 45 Book"/>
              </a:rPr>
              <a:t>Taskforce is chaired by Interim Provost and Dean Suzanne Williams (ACHE lifetime member and Director at Large!)</a:t>
            </a:r>
          </a:p>
          <a:p>
            <a:r>
              <a:rPr lang="en-US" sz="2400" dirty="0">
                <a:solidFill>
                  <a:schemeClr val="tx1"/>
                </a:solidFill>
                <a:latin typeface="Avenir LT Std 45 Book"/>
              </a:rPr>
              <a:t>Meetings started at end of Spring 2023 semester, continued through the summer, and are currently meeting</a:t>
            </a:r>
          </a:p>
          <a:p>
            <a:r>
              <a:rPr lang="en-US" sz="2400" dirty="0">
                <a:solidFill>
                  <a:schemeClr val="tx1"/>
                </a:solidFill>
                <a:latin typeface="Avenir LT Std 45 Book"/>
              </a:rPr>
              <a:t>Recommendations from taskforce and Interim Provost to make the process less complicated, arduous, and discouraging </a:t>
            </a:r>
          </a:p>
        </p:txBody>
      </p:sp>
    </p:spTree>
    <p:extLst>
      <p:ext uri="{BB962C8B-B14F-4D97-AF65-F5344CB8AC3E}">
        <p14:creationId xmlns:p14="http://schemas.microsoft.com/office/powerpoint/2010/main" val="165737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7CBD-D99F-ED4E-D9B1-BE602037969E}"/>
              </a:ext>
            </a:extLst>
          </p:cNvPr>
          <p:cNvSpPr>
            <a:spLocks noGrp="1"/>
          </p:cNvSpPr>
          <p:nvPr>
            <p:ph type="title"/>
          </p:nvPr>
        </p:nvSpPr>
        <p:spPr/>
        <p:txBody>
          <a:bodyPr/>
          <a:lstStyle/>
          <a:p>
            <a:r>
              <a:rPr lang="en-US" dirty="0"/>
              <a:t>current process</a:t>
            </a:r>
          </a:p>
        </p:txBody>
      </p:sp>
      <p:sp>
        <p:nvSpPr>
          <p:cNvPr id="3" name="Content Placeholder 2">
            <a:extLst>
              <a:ext uri="{FF2B5EF4-FFF2-40B4-BE49-F238E27FC236}">
                <a16:creationId xmlns:a16="http://schemas.microsoft.com/office/drawing/2014/main" id="{02E1B2D4-AEF7-535E-F10C-6A5A072D7415}"/>
              </a:ext>
            </a:extLst>
          </p:cNvPr>
          <p:cNvSpPr>
            <a:spLocks noGrp="1"/>
          </p:cNvSpPr>
          <p:nvPr>
            <p:ph idx="1"/>
          </p:nvPr>
        </p:nvSpPr>
        <p:spPr>
          <a:xfrm>
            <a:off x="359519" y="2678546"/>
            <a:ext cx="11029615" cy="4695017"/>
          </a:xfrm>
        </p:spPr>
        <p:txBody>
          <a:bodyPr>
            <a:normAutofit fontScale="92500" lnSpcReduction="20000"/>
          </a:bodyPr>
          <a:lstStyle/>
          <a:p>
            <a:r>
              <a:rPr lang="en-US" sz="2300" dirty="0">
                <a:solidFill>
                  <a:schemeClr val="tx1"/>
                </a:solidFill>
                <a:latin typeface="Avenir LT Std 45 Book"/>
              </a:rPr>
              <a:t>Current process only allows for </a:t>
            </a:r>
            <a:r>
              <a:rPr lang="en-US" sz="2300" b="1" dirty="0">
                <a:solidFill>
                  <a:schemeClr val="tx1"/>
                </a:solidFill>
                <a:latin typeface="Avenir LT Std 45 Book"/>
              </a:rPr>
              <a:t>elective credit</a:t>
            </a:r>
          </a:p>
          <a:p>
            <a:r>
              <a:rPr lang="en-US" sz="2300" dirty="0">
                <a:solidFill>
                  <a:schemeClr val="tx1"/>
                </a:solidFill>
                <a:latin typeface="Avenir LT Std 45 Book" panose="020B0502020203020204"/>
              </a:rPr>
              <a:t>Students enrolled in an undergraduate program at Mount Saint Mary’s University may receive academic credit through Prior Learning Assessment (PLA) for college-level learning gained from life or work experience prior to admission to Mount Saint Mary’s University. Students who wish to pursue credit for PLA portfolio assessment must meet with their Academic Advisor and work with a faculty subject matter expert who will serve as the faculty assessor for the portfolio. Students working with their Advisor and faculty assessor must identify the MSMU course that matches their learning and for which they would like to earn PLA credit. Students will complete an online module to assess readiness for portfolio assessment.  </a:t>
            </a:r>
            <a:r>
              <a:rPr lang="en-US" sz="2300" dirty="0">
                <a:solidFill>
                  <a:schemeClr val="tx1"/>
                </a:solidFill>
                <a:highlight>
                  <a:srgbClr val="FFFF00"/>
                </a:highlight>
                <a:latin typeface="Avenir LT Std 45 Book" panose="020B0502020203020204"/>
              </a:rPr>
              <a:t>After successfully completing the module, the student would be able to submit three portfolios for a cost of $500 per portfolio. </a:t>
            </a:r>
            <a:r>
              <a:rPr lang="en-US" sz="2300" dirty="0">
                <a:solidFill>
                  <a:schemeClr val="tx1"/>
                </a:solidFill>
                <a:latin typeface="Avenir LT Std 45 Book" panose="020B0502020203020204"/>
              </a:rPr>
              <a:t>Each successful portfolio may receive 3-units of elective credit. Each course credit will be noted based on the existing course at MSMU that the completed portfolio assessment matches. Credit obtained through PLA will be noted as such on the student's official MSMU transcript. The University may grant up to </a:t>
            </a:r>
            <a:r>
              <a:rPr lang="en-US" sz="2300" dirty="0">
                <a:solidFill>
                  <a:schemeClr val="tx1"/>
                </a:solidFill>
                <a:highlight>
                  <a:srgbClr val="FFFF00"/>
                </a:highlight>
                <a:latin typeface="Avenir LT Std 45 Book" panose="020B0502020203020204"/>
              </a:rPr>
              <a:t>12 lower or upper division elective unit</a:t>
            </a:r>
            <a:r>
              <a:rPr lang="en-US" sz="2300" dirty="0">
                <a:solidFill>
                  <a:schemeClr val="tx1"/>
                </a:solidFill>
                <a:latin typeface="Avenir LT Std 45 Book" panose="020B0502020203020204"/>
              </a:rPr>
              <a:t>s for Prior Learning Assessment portfolio assessment. </a:t>
            </a:r>
            <a:r>
              <a:rPr lang="en-US" sz="2300" dirty="0">
                <a:solidFill>
                  <a:schemeClr val="tx1"/>
                </a:solidFill>
                <a:highlight>
                  <a:srgbClr val="FFFF00"/>
                </a:highlight>
                <a:latin typeface="Avenir LT Std 45 Book" panose="020B0502020203020204"/>
              </a:rPr>
              <a:t>PLA units may not be used to fulfill general education requirements. No letter grades will be awarded for this academic elective credit</a:t>
            </a:r>
            <a:r>
              <a:rPr lang="en-US" sz="2300" dirty="0">
                <a:solidFill>
                  <a:schemeClr val="tx1"/>
                </a:solidFill>
                <a:latin typeface="Avenir LT Std 45 Book" panose="020B0502020203020204"/>
              </a:rPr>
              <a:t>.</a:t>
            </a:r>
            <a:endParaRPr lang="en-US" sz="2300" b="1" dirty="0">
              <a:solidFill>
                <a:schemeClr val="tx1"/>
              </a:solidFill>
              <a:latin typeface="Avenir LT Std 45 Book" panose="020B0502020203020204"/>
            </a:endParaRPr>
          </a:p>
          <a:p>
            <a:endParaRPr lang="en-US" sz="2300" b="1" dirty="0">
              <a:solidFill>
                <a:schemeClr val="tx1"/>
              </a:solidFill>
              <a:latin typeface="Avenir LT Std 45 Book" panose="020B0502020203020204"/>
            </a:endParaRPr>
          </a:p>
          <a:p>
            <a:endParaRPr lang="en-US" sz="2200" b="1" dirty="0">
              <a:solidFill>
                <a:schemeClr val="tx1"/>
              </a:solidFill>
              <a:latin typeface="Avenir LT Std 45 Book" panose="020B0502020203020204"/>
            </a:endParaRPr>
          </a:p>
          <a:p>
            <a:endParaRPr lang="en-US" sz="2200" dirty="0">
              <a:solidFill>
                <a:schemeClr val="tx1"/>
              </a:solidFill>
              <a:latin typeface="Avenir LT Std 45 Book" panose="020B0502020203020204"/>
            </a:endParaRPr>
          </a:p>
          <a:p>
            <a:endParaRPr lang="en-US" sz="2000" dirty="0">
              <a:solidFill>
                <a:schemeClr val="tx1"/>
              </a:solidFill>
              <a:latin typeface="Avenir LT Std 45 Book"/>
            </a:endParaRPr>
          </a:p>
          <a:p>
            <a:endParaRPr lang="en-US" dirty="0"/>
          </a:p>
        </p:txBody>
      </p:sp>
    </p:spTree>
    <p:extLst>
      <p:ext uri="{BB962C8B-B14F-4D97-AF65-F5344CB8AC3E}">
        <p14:creationId xmlns:p14="http://schemas.microsoft.com/office/powerpoint/2010/main" val="328297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C38D-FD68-7B99-F177-9D864B00C6C8}"/>
              </a:ext>
            </a:extLst>
          </p:cNvPr>
          <p:cNvSpPr>
            <a:spLocks noGrp="1"/>
          </p:cNvSpPr>
          <p:nvPr>
            <p:ph type="title"/>
          </p:nvPr>
        </p:nvSpPr>
        <p:spPr/>
        <p:txBody>
          <a:bodyPr/>
          <a:lstStyle/>
          <a:p>
            <a:r>
              <a:rPr lang="en-US"/>
              <a:t>Proposed Changes </a:t>
            </a:r>
            <a:endParaRPr lang="en-US" dirty="0"/>
          </a:p>
        </p:txBody>
      </p:sp>
      <p:sp>
        <p:nvSpPr>
          <p:cNvPr id="3" name="Content Placeholder 2">
            <a:extLst>
              <a:ext uri="{FF2B5EF4-FFF2-40B4-BE49-F238E27FC236}">
                <a16:creationId xmlns:a16="http://schemas.microsoft.com/office/drawing/2014/main" id="{AFE8483D-3AF8-C8FC-1411-DB2ABA76150A}"/>
              </a:ext>
            </a:extLst>
          </p:cNvPr>
          <p:cNvSpPr>
            <a:spLocks noGrp="1"/>
          </p:cNvSpPr>
          <p:nvPr>
            <p:ph idx="1"/>
          </p:nvPr>
        </p:nvSpPr>
        <p:spPr>
          <a:xfrm>
            <a:off x="406400" y="2115319"/>
            <a:ext cx="11204408" cy="4742681"/>
          </a:xfrm>
        </p:spPr>
        <p:txBody>
          <a:bodyPr>
            <a:normAutofit/>
          </a:bodyPr>
          <a:lstStyle/>
          <a:p>
            <a:r>
              <a:rPr lang="en-US" sz="2400" dirty="0">
                <a:solidFill>
                  <a:schemeClr val="tx1"/>
                </a:solidFill>
                <a:latin typeface="Avenir LT Std 45 Book"/>
              </a:rPr>
              <a:t>Expand policy to give major credit and general education credit</a:t>
            </a:r>
          </a:p>
          <a:p>
            <a:r>
              <a:rPr lang="en-US" sz="2400" dirty="0">
                <a:solidFill>
                  <a:schemeClr val="tx1"/>
                </a:solidFill>
                <a:latin typeface="Avenir LT Std 45 Book"/>
              </a:rPr>
              <a:t>Clarify the process for students applying to CPL</a:t>
            </a:r>
          </a:p>
          <a:p>
            <a:r>
              <a:rPr lang="en-US" sz="2400" dirty="0">
                <a:solidFill>
                  <a:schemeClr val="tx1"/>
                </a:solidFill>
                <a:latin typeface="Avenir LT Std 45 Book"/>
              </a:rPr>
              <a:t>Clarify the roles of Program Assessment (PA) coordinator and subject matter experts (SME)</a:t>
            </a:r>
          </a:p>
          <a:p>
            <a:r>
              <a:rPr lang="en-US" sz="2400" dirty="0">
                <a:solidFill>
                  <a:schemeClr val="tx1"/>
                </a:solidFill>
                <a:latin typeface="Avenir LT Std 45 Book"/>
              </a:rPr>
              <a:t>Clarify terms!</a:t>
            </a:r>
          </a:p>
          <a:p>
            <a:r>
              <a:rPr lang="en-US" sz="2400" dirty="0">
                <a:solidFill>
                  <a:schemeClr val="tx1"/>
                </a:solidFill>
                <a:latin typeface="Avenir LT Std 45 Book"/>
              </a:rPr>
              <a:t>Revise fee structure to make CPL a “free” process </a:t>
            </a:r>
          </a:p>
          <a:p>
            <a:pPr lvl="1"/>
            <a:r>
              <a:rPr lang="en-US" sz="2400" dirty="0">
                <a:solidFill>
                  <a:schemeClr val="tx1"/>
                </a:solidFill>
                <a:latin typeface="Avenir LT Std 45 Book"/>
              </a:rPr>
              <a:t>Currently, it is $500 for each potential course of credit/no credit (total could be $1,500). </a:t>
            </a:r>
          </a:p>
          <a:p>
            <a:pPr lvl="1"/>
            <a:endParaRPr lang="en-US" sz="1800" dirty="0">
              <a:solidFill>
                <a:schemeClr val="tx1"/>
              </a:solidFill>
              <a:latin typeface="Avenir LT Std 45 Book"/>
            </a:endParaRPr>
          </a:p>
          <a:p>
            <a:pPr marL="324000" lvl="1" indent="0">
              <a:buNone/>
            </a:pPr>
            <a:endParaRPr lang="en-US" sz="1800" dirty="0">
              <a:solidFill>
                <a:schemeClr val="tx1"/>
              </a:solidFill>
              <a:latin typeface="Avenir LT Std 45 Book"/>
            </a:endParaRPr>
          </a:p>
          <a:p>
            <a:pPr lvl="1"/>
            <a:endParaRPr lang="en-US" sz="1800" dirty="0">
              <a:solidFill>
                <a:schemeClr val="tx1"/>
              </a:solidFill>
              <a:latin typeface="Avenir LT Std 45 Book"/>
            </a:endParaRPr>
          </a:p>
        </p:txBody>
      </p:sp>
    </p:spTree>
    <p:extLst>
      <p:ext uri="{BB962C8B-B14F-4D97-AF65-F5344CB8AC3E}">
        <p14:creationId xmlns:p14="http://schemas.microsoft.com/office/powerpoint/2010/main" val="188119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C38D-FD68-7B99-F177-9D864B00C6C8}"/>
              </a:ext>
            </a:extLst>
          </p:cNvPr>
          <p:cNvSpPr>
            <a:spLocks noGrp="1"/>
          </p:cNvSpPr>
          <p:nvPr>
            <p:ph type="title"/>
          </p:nvPr>
        </p:nvSpPr>
        <p:spPr/>
        <p:txBody>
          <a:bodyPr/>
          <a:lstStyle/>
          <a:p>
            <a:r>
              <a:rPr lang="en-US" dirty="0"/>
              <a:t>Proposed Changes </a:t>
            </a:r>
          </a:p>
        </p:txBody>
      </p:sp>
      <p:sp>
        <p:nvSpPr>
          <p:cNvPr id="3" name="Content Placeholder 2">
            <a:extLst>
              <a:ext uri="{FF2B5EF4-FFF2-40B4-BE49-F238E27FC236}">
                <a16:creationId xmlns:a16="http://schemas.microsoft.com/office/drawing/2014/main" id="{AFE8483D-3AF8-C8FC-1411-DB2ABA76150A}"/>
              </a:ext>
            </a:extLst>
          </p:cNvPr>
          <p:cNvSpPr>
            <a:spLocks noGrp="1"/>
          </p:cNvSpPr>
          <p:nvPr>
            <p:ph idx="1"/>
          </p:nvPr>
        </p:nvSpPr>
        <p:spPr>
          <a:xfrm>
            <a:off x="406400" y="2115319"/>
            <a:ext cx="11204408" cy="4742681"/>
          </a:xfrm>
        </p:spPr>
        <p:txBody>
          <a:bodyPr>
            <a:normAutofit/>
          </a:bodyPr>
          <a:lstStyle/>
          <a:p>
            <a:pPr marL="0" indent="0">
              <a:buNone/>
            </a:pPr>
            <a:endParaRPr lang="en-US" sz="1800" dirty="0">
              <a:solidFill>
                <a:schemeClr val="tx1"/>
              </a:solidFill>
              <a:latin typeface="Avenir LT Std 45 Book"/>
            </a:endParaRPr>
          </a:p>
          <a:p>
            <a:r>
              <a:rPr lang="en-US" sz="3200" dirty="0">
                <a:solidFill>
                  <a:schemeClr val="tx1"/>
                </a:solidFill>
                <a:latin typeface="Avenir LT Std 45 Book"/>
              </a:rPr>
              <a:t>Offer a free one unit for credit course after students are admitted and before classes start </a:t>
            </a:r>
          </a:p>
          <a:p>
            <a:pPr lvl="1"/>
            <a:r>
              <a:rPr lang="en-US" sz="3200" dirty="0">
                <a:solidFill>
                  <a:schemeClr val="tx1"/>
                </a:solidFill>
                <a:latin typeface="Avenir LT Std 45 Book"/>
              </a:rPr>
              <a:t>During this time, their portfolio would be accessed </a:t>
            </a:r>
          </a:p>
          <a:p>
            <a:pPr lvl="1"/>
            <a:r>
              <a:rPr lang="en-US" sz="3200" dirty="0">
                <a:solidFill>
                  <a:schemeClr val="tx1"/>
                </a:solidFill>
                <a:latin typeface="Avenir LT Std 45 Book"/>
              </a:rPr>
              <a:t>Currently, the process can take months and is confusing to students, staff, and faculty</a:t>
            </a:r>
          </a:p>
          <a:p>
            <a:pPr lvl="1"/>
            <a:r>
              <a:rPr lang="en-US" sz="3200" dirty="0">
                <a:solidFill>
                  <a:schemeClr val="tx1"/>
                </a:solidFill>
                <a:latin typeface="Avenir LT Std 45 Book"/>
              </a:rPr>
              <a:t>Our goal is for their portfolio to be accessed in weeks vs. months</a:t>
            </a:r>
          </a:p>
          <a:p>
            <a:pPr lvl="1"/>
            <a:endParaRPr lang="en-US" sz="1800" dirty="0">
              <a:solidFill>
                <a:schemeClr val="tx1"/>
              </a:solidFill>
              <a:latin typeface="Avenir LT Std 45 Book"/>
            </a:endParaRPr>
          </a:p>
          <a:p>
            <a:pPr lvl="1"/>
            <a:endParaRPr lang="en-US" sz="1800" dirty="0">
              <a:solidFill>
                <a:schemeClr val="tx1"/>
              </a:solidFill>
              <a:latin typeface="Avenir LT Std 45 Book"/>
            </a:endParaRPr>
          </a:p>
        </p:txBody>
      </p:sp>
    </p:spTree>
    <p:extLst>
      <p:ext uri="{BB962C8B-B14F-4D97-AF65-F5344CB8AC3E}">
        <p14:creationId xmlns:p14="http://schemas.microsoft.com/office/powerpoint/2010/main" val="359392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28AE-BCA4-D7E0-ED80-F5DE20C72537}"/>
              </a:ext>
            </a:extLst>
          </p:cNvPr>
          <p:cNvSpPr>
            <a:spLocks noGrp="1"/>
          </p:cNvSpPr>
          <p:nvPr>
            <p:ph type="title"/>
          </p:nvPr>
        </p:nvSpPr>
        <p:spPr/>
        <p:txBody>
          <a:bodyPr/>
          <a:lstStyle/>
          <a:p>
            <a:r>
              <a:rPr lang="en-US" dirty="0"/>
              <a:t>Proposed New Policy- currently undergoing faculty </a:t>
            </a:r>
            <a:r>
              <a:rPr lang="en-US"/>
              <a:t>governance review </a:t>
            </a:r>
          </a:p>
        </p:txBody>
      </p:sp>
      <p:sp>
        <p:nvSpPr>
          <p:cNvPr id="3" name="Content Placeholder 2">
            <a:extLst>
              <a:ext uri="{FF2B5EF4-FFF2-40B4-BE49-F238E27FC236}">
                <a16:creationId xmlns:a16="http://schemas.microsoft.com/office/drawing/2014/main" id="{5EB2FFD7-8342-4325-6182-5865C6DAE583}"/>
              </a:ext>
            </a:extLst>
          </p:cNvPr>
          <p:cNvSpPr>
            <a:spLocks noGrp="1"/>
          </p:cNvSpPr>
          <p:nvPr>
            <p:ph idx="1"/>
          </p:nvPr>
        </p:nvSpPr>
        <p:spPr>
          <a:xfrm>
            <a:off x="581193" y="2073897"/>
            <a:ext cx="11029615" cy="3992292"/>
          </a:xfrm>
        </p:spPr>
        <p:txBody>
          <a:bodyPr>
            <a:normAutofit fontScale="85000" lnSpcReduction="20000"/>
          </a:bodyPr>
          <a:lstStyle/>
          <a:p>
            <a:pPr marL="0" marR="0" indent="0">
              <a:spcBef>
                <a:spcPts val="0"/>
              </a:spcBef>
              <a:spcAft>
                <a:spcPts val="0"/>
              </a:spcAft>
              <a:buNone/>
            </a:pPr>
            <a:r>
              <a:rPr lang="en-US" sz="2200" dirty="0">
                <a:solidFill>
                  <a:srgbClr val="000000"/>
                </a:solidFill>
                <a:effectLst/>
                <a:latin typeface="Avenir LT Std 45 Book" panose="020B0502020203020204"/>
                <a:ea typeface="Times New Roman" panose="02020603050405020304" pitchFamily="18" charset="0"/>
              </a:rPr>
              <a:t>Students enrolled in the post-traditional undergraduate program at Mount Saint Mary’s University </a:t>
            </a:r>
            <a:r>
              <a:rPr lang="en-US" sz="2200" b="1" dirty="0">
                <a:solidFill>
                  <a:srgbClr val="000000"/>
                </a:solidFill>
                <a:effectLst/>
                <a:latin typeface="Avenir LT Std 45 Book" panose="020B0502020203020204"/>
                <a:ea typeface="Times New Roman" panose="02020603050405020304" pitchFamily="18" charset="0"/>
              </a:rPr>
              <a:t>(</a:t>
            </a:r>
            <a:r>
              <a:rPr lang="en-US" sz="2200" dirty="0">
                <a:solidFill>
                  <a:srgbClr val="000000"/>
                </a:solidFill>
                <a:effectLst/>
                <a:latin typeface="Avenir LT Std 45 Book" panose="020B0502020203020204"/>
                <a:ea typeface="Times New Roman" panose="02020603050405020304" pitchFamily="18" charset="0"/>
              </a:rPr>
              <a:t>MSMU</a:t>
            </a:r>
            <a:r>
              <a:rPr lang="en-US" sz="2200" b="1" dirty="0">
                <a:solidFill>
                  <a:srgbClr val="000000"/>
                </a:solidFill>
                <a:effectLst/>
                <a:latin typeface="Avenir LT Std 45 Book" panose="020B0502020203020204"/>
                <a:ea typeface="Times New Roman" panose="02020603050405020304" pitchFamily="18" charset="0"/>
              </a:rPr>
              <a:t>) </a:t>
            </a:r>
            <a:r>
              <a:rPr lang="en-US" sz="2200" dirty="0">
                <a:solidFill>
                  <a:srgbClr val="000000"/>
                </a:solidFill>
                <a:effectLst/>
                <a:latin typeface="Avenir LT Std 45 Book" panose="020B0502020203020204"/>
                <a:ea typeface="Times New Roman" panose="02020603050405020304" pitchFamily="18" charset="0"/>
              </a:rPr>
              <a:t>may receive academic credit via Portfolio Assessment (PA) for college-level learning gained from life or work experience prior to admission to</a:t>
            </a:r>
            <a:r>
              <a:rPr lang="en-US" sz="2200" b="1" dirty="0">
                <a:solidFill>
                  <a:srgbClr val="000000"/>
                </a:solidFill>
                <a:effectLst/>
                <a:latin typeface="Avenir LT Std 45 Book" panose="020B0502020203020204"/>
                <a:ea typeface="Times New Roman" panose="02020603050405020304" pitchFamily="18" charset="0"/>
              </a:rPr>
              <a:t> </a:t>
            </a:r>
            <a:r>
              <a:rPr lang="en-US" sz="2200" dirty="0">
                <a:solidFill>
                  <a:srgbClr val="000000"/>
                </a:solidFill>
                <a:effectLst/>
                <a:latin typeface="Avenir LT Std 45 Book" panose="020B0502020203020204"/>
                <a:ea typeface="Times New Roman" panose="02020603050405020304" pitchFamily="18" charset="0"/>
              </a:rPr>
              <a:t>MSMU.  </a:t>
            </a:r>
            <a:endParaRPr lang="en-US" sz="2200" dirty="0">
              <a:effectLst/>
              <a:latin typeface="Avenir LT Std 45 Book" panose="020B0502020203020204"/>
              <a:ea typeface="Times New Roman" panose="02020603050405020304" pitchFamily="18" charset="0"/>
            </a:endParaRPr>
          </a:p>
          <a:p>
            <a:pPr marL="0" marR="0" indent="0">
              <a:spcBef>
                <a:spcPts val="0"/>
              </a:spcBef>
              <a:spcAft>
                <a:spcPts val="0"/>
              </a:spcAft>
              <a:buNone/>
            </a:pPr>
            <a:r>
              <a:rPr lang="en-US" sz="2200" dirty="0">
                <a:solidFill>
                  <a:srgbClr val="000000"/>
                </a:solidFill>
                <a:effectLst/>
                <a:latin typeface="Avenir LT Std 45 Book" panose="020B0502020203020204"/>
                <a:ea typeface="Times New Roman" panose="02020603050405020304" pitchFamily="18" charset="0"/>
              </a:rPr>
              <a:t> </a:t>
            </a:r>
            <a:endParaRPr lang="en-US" sz="2200" dirty="0">
              <a:effectLst/>
              <a:latin typeface="Avenir LT Std 45 Book" panose="020B0502020203020204"/>
              <a:ea typeface="Times New Roman" panose="02020603050405020304" pitchFamily="18" charset="0"/>
            </a:endParaRPr>
          </a:p>
          <a:p>
            <a:pPr marL="0" marR="0" indent="0">
              <a:spcBef>
                <a:spcPts val="0"/>
              </a:spcBef>
              <a:spcAft>
                <a:spcPts val="0"/>
              </a:spcAft>
              <a:buNone/>
            </a:pPr>
            <a:r>
              <a:rPr lang="en-US" sz="2200" dirty="0">
                <a:solidFill>
                  <a:srgbClr val="000000"/>
                </a:solidFill>
                <a:effectLst/>
                <a:latin typeface="Avenir LT Std 45 Book" panose="020B0502020203020204"/>
                <a:ea typeface="Times New Roman" panose="02020603050405020304" pitchFamily="18" charset="0"/>
              </a:rPr>
              <a:t>Students who wish to pursue credit for Portfolio Assessment (PA) must meet with the PA Coordinator and work with a faculty subject matter expert who will also assess the portfolio. Students working with the PA Coordinator and a</a:t>
            </a:r>
            <a:r>
              <a:rPr lang="en-US" sz="2200" b="1" dirty="0">
                <a:solidFill>
                  <a:srgbClr val="000000"/>
                </a:solidFill>
                <a:effectLst/>
                <a:latin typeface="Avenir LT Std 45 Book" panose="020B0502020203020204"/>
                <a:ea typeface="Times New Roman" panose="02020603050405020304" pitchFamily="18" charset="0"/>
              </a:rPr>
              <a:t> </a:t>
            </a:r>
            <a:r>
              <a:rPr lang="en-US" sz="2200" dirty="0">
                <a:solidFill>
                  <a:srgbClr val="000000"/>
                </a:solidFill>
                <a:effectLst/>
                <a:latin typeface="Avenir LT Std 45 Book" panose="020B0502020203020204"/>
                <a:ea typeface="Times New Roman" panose="02020603050405020304" pitchFamily="18" charset="0"/>
              </a:rPr>
              <a:t>faculty assessor must identify the MSMU course that matches the prior</a:t>
            </a:r>
            <a:r>
              <a:rPr lang="en-US" sz="2200" b="1" dirty="0">
                <a:solidFill>
                  <a:srgbClr val="000000"/>
                </a:solidFill>
                <a:effectLst/>
                <a:latin typeface="Avenir LT Std 45 Book" panose="020B0502020203020204"/>
                <a:ea typeface="Times New Roman" panose="02020603050405020304" pitchFamily="18" charset="0"/>
              </a:rPr>
              <a:t> </a:t>
            </a:r>
            <a:r>
              <a:rPr lang="en-US" sz="2200" dirty="0">
                <a:solidFill>
                  <a:srgbClr val="000000"/>
                </a:solidFill>
                <a:effectLst/>
                <a:latin typeface="Avenir LT Std 45 Book" panose="020B0502020203020204"/>
                <a:ea typeface="Times New Roman" panose="02020603050405020304" pitchFamily="18" charset="0"/>
              </a:rPr>
              <a:t>learning that may qualify to earn PA credit. </a:t>
            </a:r>
            <a:endParaRPr lang="en-US" sz="2200" dirty="0">
              <a:effectLst/>
              <a:latin typeface="Avenir LT Std 45 Book" panose="020B0502020203020204"/>
              <a:ea typeface="Times New Roman" panose="02020603050405020304" pitchFamily="18" charset="0"/>
            </a:endParaRPr>
          </a:p>
          <a:p>
            <a:pPr marL="0" marR="0" indent="0">
              <a:spcBef>
                <a:spcPts val="0"/>
              </a:spcBef>
              <a:spcAft>
                <a:spcPts val="0"/>
              </a:spcAft>
              <a:buNone/>
            </a:pPr>
            <a:r>
              <a:rPr lang="en-US" sz="2200" dirty="0">
                <a:solidFill>
                  <a:srgbClr val="000000"/>
                </a:solidFill>
                <a:effectLst/>
                <a:latin typeface="Avenir LT Std 45 Book" panose="020B0502020203020204"/>
                <a:ea typeface="Times New Roman" panose="02020603050405020304" pitchFamily="18" charset="0"/>
              </a:rPr>
              <a:t> </a:t>
            </a:r>
            <a:endParaRPr lang="en-US" sz="2200" dirty="0">
              <a:effectLst/>
              <a:latin typeface="Avenir LT Std 45 Book" panose="020B0502020203020204"/>
              <a:ea typeface="Times New Roman" panose="02020603050405020304" pitchFamily="18" charset="0"/>
            </a:endParaRPr>
          </a:p>
          <a:p>
            <a:pPr marL="0" marR="0" indent="0">
              <a:spcBef>
                <a:spcPts val="0"/>
              </a:spcBef>
              <a:spcAft>
                <a:spcPts val="0"/>
              </a:spcAft>
              <a:buNone/>
            </a:pPr>
            <a:r>
              <a:rPr lang="en-US" sz="2200" dirty="0">
                <a:solidFill>
                  <a:srgbClr val="000000"/>
                </a:solidFill>
                <a:effectLst/>
                <a:latin typeface="Avenir LT Std 45 Book" panose="020B0502020203020204"/>
                <a:ea typeface="Times New Roman" panose="02020603050405020304" pitchFamily="18" charset="0"/>
              </a:rPr>
              <a:t>Students will complete a free self-paced online portfolio process to prepare and submit up to four portfolios for possible academic credit. Each successful portfolio may receive 3-units of elective, LACE or major course credit. Course credit will be awarded according to the MSMU course that the portfolio successfully matches and noted as obtained through PA on the student's official MSMU transcript. The University may grant academic credit for up to 12 lower or upper division elective units, LACE coursework, or major requirements through Portfolio Assessment (PA). No letter grades will be awarded for this academic credit.</a:t>
            </a:r>
            <a:endParaRPr lang="en-US" sz="2200" dirty="0">
              <a:effectLst/>
              <a:latin typeface="Avenir LT Std 45 Book" panose="020B0502020203020204"/>
              <a:ea typeface="Times New Roman" panose="02020603050405020304" pitchFamily="18" charset="0"/>
            </a:endParaRPr>
          </a:p>
          <a:p>
            <a:pPr marL="0" marR="0" indent="0">
              <a:spcBef>
                <a:spcPts val="0"/>
              </a:spcBef>
              <a:spcAft>
                <a:spcPts val="0"/>
              </a:spcAft>
              <a:buNone/>
            </a:pPr>
            <a:r>
              <a:rPr lang="en-US" sz="2200" kern="100" dirty="0">
                <a:effectLst/>
                <a:latin typeface="Avenir LT Std 45 Book" panose="020B0502020203020204"/>
                <a:ea typeface="Calibri" panose="020F0502020204030204" pitchFamily="34" charset="0"/>
                <a:cs typeface="Times New Roman" panose="02020603050405020304" pitchFamily="18" charset="0"/>
              </a:rPr>
              <a:t> </a:t>
            </a:r>
            <a:endParaRPr lang="en-US" sz="1900" kern="100" dirty="0">
              <a:effectLst/>
              <a:latin typeface="Avenir LT Std 45 Book" panose="020B0502020203020204"/>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8638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514C-F89D-211E-5AFF-9BBB2C476E79}"/>
              </a:ext>
            </a:extLst>
          </p:cNvPr>
          <p:cNvSpPr>
            <a:spLocks noGrp="1"/>
          </p:cNvSpPr>
          <p:nvPr>
            <p:ph type="title"/>
          </p:nvPr>
        </p:nvSpPr>
        <p:spPr>
          <a:xfrm>
            <a:off x="581192" y="702156"/>
            <a:ext cx="11029616" cy="1013800"/>
          </a:xfrm>
        </p:spPr>
        <p:txBody>
          <a:bodyPr>
            <a:normAutofit/>
          </a:bodyPr>
          <a:lstStyle/>
          <a:p>
            <a:r>
              <a:rPr lang="en-US">
                <a:solidFill>
                  <a:srgbClr val="FFFEFF"/>
                </a:solidFill>
              </a:rPr>
              <a:t>Recommendations </a:t>
            </a:r>
          </a:p>
        </p:txBody>
      </p:sp>
      <p:graphicFrame>
        <p:nvGraphicFramePr>
          <p:cNvPr id="5" name="Content Placeholder 2">
            <a:extLst>
              <a:ext uri="{FF2B5EF4-FFF2-40B4-BE49-F238E27FC236}">
                <a16:creationId xmlns:a16="http://schemas.microsoft.com/office/drawing/2014/main" id="{443E1A6E-8FE1-DD66-7104-69535B79EC05}"/>
              </a:ext>
            </a:extLst>
          </p:cNvPr>
          <p:cNvGraphicFramePr>
            <a:graphicFrameLocks noGrp="1"/>
          </p:cNvGraphicFramePr>
          <p:nvPr>
            <p:ph idx="1"/>
            <p:extLst>
              <p:ext uri="{D42A27DB-BD31-4B8C-83A1-F6EECF244321}">
                <p14:modId xmlns:p14="http://schemas.microsoft.com/office/powerpoint/2010/main" val="253660685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2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34F34AF-75E7-4149-A3CF-2E483C744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EA5C2250-5174-4342-66E3-1212A413BF51}"/>
              </a:ext>
            </a:extLst>
          </p:cNvPr>
          <p:cNvPicPr>
            <a:picLocks noChangeAspect="1"/>
          </p:cNvPicPr>
          <p:nvPr/>
        </p:nvPicPr>
        <p:blipFill rotWithShape="1">
          <a:blip r:embed="rId2">
            <a:grayscl/>
          </a:blip>
          <a:srcRect t="3243" b="12488"/>
          <a:stretch/>
        </p:blipFill>
        <p:spPr>
          <a:xfrm>
            <a:off x="20" y="10"/>
            <a:ext cx="12191980" cy="6857990"/>
          </a:xfrm>
          <a:prstGeom prst="rect">
            <a:avLst/>
          </a:prstGeom>
        </p:spPr>
      </p:pic>
      <p:grpSp>
        <p:nvGrpSpPr>
          <p:cNvPr id="19" name="Group 18">
            <a:extLst>
              <a:ext uri="{FF2B5EF4-FFF2-40B4-BE49-F238E27FC236}">
                <a16:creationId xmlns:a16="http://schemas.microsoft.com/office/drawing/2014/main" id="{1654C7F9-AF92-42BD-A713-6B020F63B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D4E3B121-1133-4B7A-BF30-80EF7C9F0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C0F23FC-3B0D-4C62-B729-C43F56DC1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55DDDF1-8288-981E-B27B-1B33EB1E05DB}"/>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100">
                <a:solidFill>
                  <a:srgbClr val="FFFFFF"/>
                </a:solidFill>
              </a:rPr>
              <a:t>Brainstorming and Questions</a:t>
            </a:r>
          </a:p>
        </p:txBody>
      </p:sp>
    </p:spTree>
    <p:extLst>
      <p:ext uri="{BB962C8B-B14F-4D97-AF65-F5344CB8AC3E}">
        <p14:creationId xmlns:p14="http://schemas.microsoft.com/office/powerpoint/2010/main" val="149397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7" name="Rectangle 3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8F7581-3ED6-5609-84E8-42E426A8D8BF}"/>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2500" dirty="0">
                <a:solidFill>
                  <a:srgbClr val="FFFFFF"/>
                </a:solidFill>
              </a:rPr>
              <a:t>Thank you! Let’s Connect and support one another!</a:t>
            </a:r>
            <a:br>
              <a:rPr lang="en-US" sz="2500" dirty="0">
                <a:solidFill>
                  <a:srgbClr val="FFFFFF"/>
                </a:solidFill>
              </a:rPr>
            </a:br>
            <a:br>
              <a:rPr lang="en-US" sz="2500" dirty="0">
                <a:solidFill>
                  <a:srgbClr val="FFFFFF"/>
                </a:solidFill>
              </a:rPr>
            </a:br>
            <a:r>
              <a:rPr lang="en-US" sz="2500" dirty="0">
                <a:solidFill>
                  <a:srgbClr val="FFFFFF"/>
                </a:solidFill>
              </a:rPr>
              <a:t>Cnissen@msmu.edu</a:t>
            </a:r>
          </a:p>
        </p:txBody>
      </p:sp>
      <p:sp>
        <p:nvSpPr>
          <p:cNvPr id="39" name="Rectangle 3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qr code with dots&#10;&#10;Description automatically generated">
            <a:extLst>
              <a:ext uri="{FF2B5EF4-FFF2-40B4-BE49-F238E27FC236}">
                <a16:creationId xmlns:a16="http://schemas.microsoft.com/office/drawing/2014/main" id="{6A83D344-5EC7-65FD-FF6B-972F0AAC7145}"/>
              </a:ext>
            </a:extLst>
          </p:cNvPr>
          <p:cNvPicPr>
            <a:picLocks noGrp="1" noChangeAspect="1"/>
          </p:cNvPicPr>
          <p:nvPr>
            <p:ph idx="1"/>
          </p:nvPr>
        </p:nvPicPr>
        <p:blipFill rotWithShape="1">
          <a:blip r:embed="rId2"/>
          <a:srcRect t="7806" r="-2" b="8936"/>
          <a:stretch/>
        </p:blipFill>
        <p:spPr>
          <a:xfrm>
            <a:off x="4654295" y="457200"/>
            <a:ext cx="7086151" cy="5899650"/>
          </a:xfrm>
          <a:prstGeom prst="rect">
            <a:avLst/>
          </a:prstGeom>
        </p:spPr>
      </p:pic>
    </p:spTree>
    <p:extLst>
      <p:ext uri="{BB962C8B-B14F-4D97-AF65-F5344CB8AC3E}">
        <p14:creationId xmlns:p14="http://schemas.microsoft.com/office/powerpoint/2010/main" val="156623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695356"/>
            <a:ext cx="11029616" cy="1013800"/>
          </a:xfrm>
        </p:spPr>
        <p:txBody>
          <a:bodyPr>
            <a:normAutofit/>
          </a:bodyPr>
          <a:lstStyle/>
          <a:p>
            <a:r>
              <a:rPr lang="en-US" dirty="0"/>
              <a:t>Agenda</a:t>
            </a:r>
          </a:p>
        </p:txBody>
      </p:sp>
      <p:sp>
        <p:nvSpPr>
          <p:cNvPr id="5" name="Content Placeholder 4"/>
          <p:cNvSpPr>
            <a:spLocks noGrp="1"/>
          </p:cNvSpPr>
          <p:nvPr>
            <p:ph idx="1"/>
          </p:nvPr>
        </p:nvSpPr>
        <p:spPr>
          <a:xfrm>
            <a:off x="581192" y="2484582"/>
            <a:ext cx="11029616" cy="4123608"/>
          </a:xfrm>
        </p:spPr>
        <p:txBody>
          <a:bodyPr>
            <a:normAutofit lnSpcReduction="10000"/>
          </a:bodyPr>
          <a:lstStyle/>
          <a:p>
            <a:r>
              <a:rPr lang="en-US" sz="2800" dirty="0">
                <a:solidFill>
                  <a:schemeClr val="tx1"/>
                </a:solidFill>
                <a:latin typeface="Avenir LT Std 45 Book" panose="020B0502020203020204" pitchFamily="34" charset="0"/>
              </a:rPr>
              <a:t>Background of Mount Saint Mary’s University, Los Angeles</a:t>
            </a:r>
          </a:p>
          <a:p>
            <a:r>
              <a:rPr lang="en-US" sz="2800" dirty="0">
                <a:solidFill>
                  <a:schemeClr val="tx1"/>
                </a:solidFill>
                <a:latin typeface="Avenir LT Std 45 Book" panose="020B0502020203020204" pitchFamily="34" charset="0"/>
              </a:rPr>
              <a:t>Overview of our Weekend/Evening &amp; Online College (WEOC)</a:t>
            </a:r>
          </a:p>
          <a:p>
            <a:r>
              <a:rPr lang="en-US" sz="2800" dirty="0">
                <a:solidFill>
                  <a:schemeClr val="tx1"/>
                </a:solidFill>
                <a:latin typeface="Avenir LT Std 45 Book" panose="020B0502020203020204" pitchFamily="34" charset="0"/>
              </a:rPr>
              <a:t>Current Process </a:t>
            </a:r>
          </a:p>
          <a:p>
            <a:r>
              <a:rPr lang="en-US" sz="2800" dirty="0">
                <a:solidFill>
                  <a:schemeClr val="tx1"/>
                </a:solidFill>
                <a:latin typeface="Avenir LT Std 45 Book" panose="020B0502020203020204" pitchFamily="34" charset="0"/>
              </a:rPr>
              <a:t>Walk through of Free Intro to Learning Portfolio Course </a:t>
            </a:r>
          </a:p>
          <a:p>
            <a:r>
              <a:rPr lang="en-US" sz="2800" dirty="0">
                <a:solidFill>
                  <a:schemeClr val="tx1"/>
                </a:solidFill>
                <a:latin typeface="Avenir LT Std 45 Book" panose="020B0502020203020204" pitchFamily="34" charset="0"/>
              </a:rPr>
              <a:t>Next Steps</a:t>
            </a:r>
          </a:p>
          <a:p>
            <a:r>
              <a:rPr lang="en-US" sz="2800" dirty="0">
                <a:solidFill>
                  <a:schemeClr val="tx1"/>
                </a:solidFill>
                <a:latin typeface="Avenir LT Std 45 Book" panose="020B0502020203020204" pitchFamily="34" charset="0"/>
              </a:rPr>
              <a:t>Recommendations</a:t>
            </a:r>
          </a:p>
          <a:p>
            <a:r>
              <a:rPr lang="en-US" sz="2800" dirty="0">
                <a:solidFill>
                  <a:schemeClr val="tx1"/>
                </a:solidFill>
                <a:latin typeface="Avenir LT Std 45 Book" panose="020B0502020203020204" pitchFamily="34" charset="0"/>
              </a:rPr>
              <a:t>Brainstorming and Questions</a:t>
            </a:r>
          </a:p>
          <a:p>
            <a:endParaRPr lang="en-US" sz="2800" dirty="0">
              <a:latin typeface="Avenir LT Std 45 Book" panose="020B0502020203020204" pitchFamily="34" charset="0"/>
            </a:endParaRPr>
          </a:p>
          <a:p>
            <a:pPr marL="0" indent="0">
              <a:buNone/>
            </a:pPr>
            <a:endParaRPr lang="en-US" dirty="0"/>
          </a:p>
        </p:txBody>
      </p:sp>
    </p:spTree>
    <p:extLst>
      <p:ext uri="{BB962C8B-B14F-4D97-AF65-F5344CB8AC3E}">
        <p14:creationId xmlns:p14="http://schemas.microsoft.com/office/powerpoint/2010/main" val="297839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F73D-CA75-F4DB-7912-503E85E49701}"/>
              </a:ext>
            </a:extLst>
          </p:cNvPr>
          <p:cNvSpPr>
            <a:spLocks noGrp="1"/>
          </p:cNvSpPr>
          <p:nvPr>
            <p:ph type="title"/>
          </p:nvPr>
        </p:nvSpPr>
        <p:spPr/>
        <p:txBody>
          <a:bodyPr/>
          <a:lstStyle/>
          <a:p>
            <a:r>
              <a:rPr lang="en-US" dirty="0"/>
              <a:t>Background of Mount Saint Mary’s University, </a:t>
            </a:r>
            <a:r>
              <a:rPr lang="en-US" dirty="0" err="1"/>
              <a:t>LoS</a:t>
            </a:r>
            <a:r>
              <a:rPr lang="en-US" dirty="0"/>
              <a:t> Angeles (MSMU)</a:t>
            </a:r>
          </a:p>
        </p:txBody>
      </p:sp>
      <p:sp>
        <p:nvSpPr>
          <p:cNvPr id="3" name="Content Placeholder 2">
            <a:extLst>
              <a:ext uri="{FF2B5EF4-FFF2-40B4-BE49-F238E27FC236}">
                <a16:creationId xmlns:a16="http://schemas.microsoft.com/office/drawing/2014/main" id="{856A940D-E9B5-E20D-12D8-86AF66E8E6E3}"/>
              </a:ext>
            </a:extLst>
          </p:cNvPr>
          <p:cNvSpPr>
            <a:spLocks noGrp="1"/>
          </p:cNvSpPr>
          <p:nvPr>
            <p:ph idx="1"/>
          </p:nvPr>
        </p:nvSpPr>
        <p:spPr>
          <a:xfrm>
            <a:off x="442996" y="2201259"/>
            <a:ext cx="11306008" cy="3954585"/>
          </a:xfrm>
        </p:spPr>
        <p:txBody>
          <a:bodyPr>
            <a:normAutofit fontScale="40000" lnSpcReduction="20000"/>
          </a:bodyPr>
          <a:lstStyle/>
          <a:p>
            <a:pPr algn="l"/>
            <a:r>
              <a:rPr lang="en-US" sz="5000" dirty="0">
                <a:effectLst/>
                <a:latin typeface="Avenir LT Std 45 Book" panose="020B0502020203020204"/>
              </a:rPr>
              <a:t>We were founded by the </a:t>
            </a:r>
            <a:r>
              <a:rPr lang="en-US" sz="5000" dirty="0" err="1">
                <a:effectLst/>
                <a:latin typeface="Avenir LT Std 45 Book" panose="020B0502020203020204"/>
              </a:rPr>
              <a:t>The</a:t>
            </a:r>
            <a:r>
              <a:rPr lang="en-US" sz="5000" dirty="0">
                <a:effectLst/>
                <a:latin typeface="Avenir LT Std 45 Book" panose="020B0502020203020204"/>
              </a:rPr>
              <a:t> Sisters of St. Joseph of Carondelet (CSJs) in 1925!</a:t>
            </a:r>
          </a:p>
          <a:p>
            <a:pPr algn="l"/>
            <a:r>
              <a:rPr lang="en-US" sz="5000" dirty="0">
                <a:effectLst/>
                <a:latin typeface="Avenir LT Std 45 Book" panose="020B0502020203020204"/>
              </a:rPr>
              <a:t>Mount Saint Mary’s is the only women’s university in Los Angeles and one of the most diverse in the nation. The University is known nationally for its research on gender equality, its innovative health and science programs, and its commitment to community service.</a:t>
            </a:r>
          </a:p>
          <a:p>
            <a:pPr algn="l"/>
            <a:r>
              <a:rPr lang="en-US" sz="5000" dirty="0">
                <a:effectLst/>
                <a:latin typeface="Avenir LT Std 45 Book" panose="020B0502020203020204"/>
              </a:rPr>
              <a:t>As a leading liberal arts institution, Mount Saint Mary’s provides year-round, flexible, and online programs at the undergraduate and graduate level. Weekend, evening, and graduate programs are offered to all genders. Mount alums are engaged, active global citizens who use their knowledge and skills to better themselves, their communities and the world.</a:t>
            </a:r>
          </a:p>
          <a:p>
            <a:pPr algn="l"/>
            <a:r>
              <a:rPr lang="en-US" sz="5000" dirty="0">
                <a:effectLst/>
                <a:latin typeface="Avenir LT Std 45 Book" panose="020B0502020203020204"/>
              </a:rPr>
              <a:t> #1 For Student Social Mobility- U.S. News &amp; World Report</a:t>
            </a:r>
          </a:p>
          <a:p>
            <a:pPr algn="l"/>
            <a:r>
              <a:rPr lang="en-US" sz="5000" dirty="0">
                <a:effectLst/>
                <a:latin typeface="Avenir LT Std 45 Book" panose="020B0502020203020204"/>
              </a:rPr>
              <a:t> #3 Most Transformative- Money magazine has ranked the Mount as a top university with the power to change life trajectory and earnings for its graduates.</a:t>
            </a:r>
          </a:p>
          <a:p>
            <a:pPr algn="l"/>
            <a:endParaRPr lang="en-US" sz="2000" dirty="0">
              <a:effectLst/>
              <a:latin typeface="Avenir LT Std 45 Book" panose="020B0502020203020204"/>
            </a:endParaRPr>
          </a:p>
          <a:p>
            <a:pPr marL="0" indent="0" algn="l">
              <a:buNone/>
            </a:pPr>
            <a:br>
              <a:rPr lang="en-US" sz="2000" dirty="0">
                <a:effectLst/>
                <a:latin typeface="Avenir LT Std 45 Book" panose="020B0502020203020204"/>
              </a:rPr>
            </a:br>
            <a:endParaRPr lang="en-US" dirty="0"/>
          </a:p>
        </p:txBody>
      </p:sp>
    </p:spTree>
    <p:extLst>
      <p:ext uri="{BB962C8B-B14F-4D97-AF65-F5344CB8AC3E}">
        <p14:creationId xmlns:p14="http://schemas.microsoft.com/office/powerpoint/2010/main" val="392235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9C1C-4EE7-B902-AE67-EF0EFEE2D3D7}"/>
              </a:ext>
            </a:extLst>
          </p:cNvPr>
          <p:cNvSpPr>
            <a:spLocks noGrp="1"/>
          </p:cNvSpPr>
          <p:nvPr>
            <p:ph type="title"/>
          </p:nvPr>
        </p:nvSpPr>
        <p:spPr/>
        <p:txBody>
          <a:bodyPr/>
          <a:lstStyle/>
          <a:p>
            <a:r>
              <a:rPr lang="en-US" dirty="0"/>
              <a:t>About the WEOC</a:t>
            </a:r>
          </a:p>
        </p:txBody>
      </p:sp>
      <p:sp>
        <p:nvSpPr>
          <p:cNvPr id="3" name="Content Placeholder 2">
            <a:extLst>
              <a:ext uri="{FF2B5EF4-FFF2-40B4-BE49-F238E27FC236}">
                <a16:creationId xmlns:a16="http://schemas.microsoft.com/office/drawing/2014/main" id="{9E758FF7-9D01-25B3-6FAD-1FE6CDAE5432}"/>
              </a:ext>
            </a:extLst>
          </p:cNvPr>
          <p:cNvSpPr>
            <a:spLocks noGrp="1"/>
          </p:cNvSpPr>
          <p:nvPr>
            <p:ph idx="1"/>
          </p:nvPr>
        </p:nvSpPr>
        <p:spPr>
          <a:xfrm>
            <a:off x="581192" y="2661263"/>
            <a:ext cx="11029615" cy="3678303"/>
          </a:xfrm>
        </p:spPr>
        <p:txBody>
          <a:bodyPr/>
          <a:lstStyle/>
          <a:p>
            <a:r>
              <a:rPr lang="en-US" sz="2400" dirty="0">
                <a:solidFill>
                  <a:schemeClr val="tx1"/>
                </a:solidFill>
                <a:latin typeface="Avenir LT Std 35 Light" panose="020B0402020203020204"/>
                <a:cs typeface="Times New Roman"/>
              </a:rPr>
              <a:t>The Weekend College began in 1991 with 91 students and was located on the Chalon Campus. In 2006 we moved to Doheny Campus in historic West Adams area of Downtown LA. Evolved into Weekend/Evening and then Weekend/Evening &amp; Online College.</a:t>
            </a:r>
          </a:p>
          <a:p>
            <a:r>
              <a:rPr lang="en-US" sz="2400" dirty="0">
                <a:latin typeface="Avenir LT Std 35 Light" panose="020B0402020203020204" pitchFamily="34" charset="0"/>
              </a:rPr>
              <a:t>196 million age 21 and older. 36 million before pandemic and now 39 million adults 25-64 have “some college/no degree”. 4 million of these in CA.</a:t>
            </a:r>
          </a:p>
          <a:p>
            <a:r>
              <a:rPr lang="en-US" sz="2400" dirty="0">
                <a:latin typeface="Avenir LT Std 35 Light" panose="020B0402020203020204" pitchFamily="34" charset="0"/>
              </a:rPr>
              <a:t>CA has about 400,000 high school grads each year.</a:t>
            </a:r>
          </a:p>
          <a:p>
            <a:r>
              <a:rPr lang="en-US" sz="2400" dirty="0">
                <a:latin typeface="Avenir LT Std 35 Light" panose="020B0402020203020204" pitchFamily="34" charset="0"/>
              </a:rPr>
              <a:t>Demographic cliff/long known changes in higher ed population across the U.S.</a:t>
            </a:r>
          </a:p>
          <a:p>
            <a:endParaRPr lang="en-US" sz="1600" dirty="0"/>
          </a:p>
          <a:p>
            <a:endParaRPr lang="en-US" sz="1800" dirty="0">
              <a:solidFill>
                <a:schemeClr val="tx1"/>
              </a:solidFill>
              <a:latin typeface="Avenir LT Std 35 Light" panose="020B0402020203020204"/>
              <a:cs typeface="Times New Roman"/>
            </a:endParaRPr>
          </a:p>
          <a:p>
            <a:endParaRPr lang="en-US" dirty="0"/>
          </a:p>
        </p:txBody>
      </p:sp>
    </p:spTree>
    <p:extLst>
      <p:ext uri="{BB962C8B-B14F-4D97-AF65-F5344CB8AC3E}">
        <p14:creationId xmlns:p14="http://schemas.microsoft.com/office/powerpoint/2010/main" val="244146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EECE-78E4-D403-72FE-C559A65B4254}"/>
              </a:ext>
            </a:extLst>
          </p:cNvPr>
          <p:cNvSpPr>
            <a:spLocks noGrp="1"/>
          </p:cNvSpPr>
          <p:nvPr>
            <p:ph type="title"/>
          </p:nvPr>
        </p:nvSpPr>
        <p:spPr/>
        <p:txBody>
          <a:bodyPr>
            <a:normAutofit/>
          </a:bodyPr>
          <a:lstStyle/>
          <a:p>
            <a:r>
              <a:rPr lang="en-US" sz="3200" dirty="0">
                <a:cs typeface="Times New Roman" panose="02020603050405020304" pitchFamily="18" charset="0"/>
              </a:rPr>
              <a:t>Student Population Overview</a:t>
            </a:r>
            <a:endParaRPr lang="en-US" sz="3200" dirty="0"/>
          </a:p>
        </p:txBody>
      </p:sp>
      <p:sp>
        <p:nvSpPr>
          <p:cNvPr id="3" name="Content Placeholder 2">
            <a:extLst>
              <a:ext uri="{FF2B5EF4-FFF2-40B4-BE49-F238E27FC236}">
                <a16:creationId xmlns:a16="http://schemas.microsoft.com/office/drawing/2014/main" id="{19BEF478-5F92-662A-3AB0-FC1D8B9A39A9}"/>
              </a:ext>
            </a:extLst>
          </p:cNvPr>
          <p:cNvSpPr>
            <a:spLocks noGrp="1"/>
          </p:cNvSpPr>
          <p:nvPr>
            <p:ph idx="1"/>
          </p:nvPr>
        </p:nvSpPr>
        <p:spPr>
          <a:xfrm>
            <a:off x="581192" y="1951348"/>
            <a:ext cx="11029615" cy="3907451"/>
          </a:xfrm>
        </p:spPr>
        <p:txBody>
          <a:bodyPr/>
          <a:lstStyle/>
          <a:p>
            <a:r>
              <a:rPr lang="en-US" sz="2400" dirty="0">
                <a:solidFill>
                  <a:schemeClr val="tx1"/>
                </a:solidFill>
                <a:latin typeface="Avenir LT Std 35 Light" panose="020B0402020203020204"/>
                <a:cs typeface="Times New Roman" panose="02020603050405020304" pitchFamily="18" charset="0"/>
              </a:rPr>
              <a:t>80% work 40 hours+ per week</a:t>
            </a:r>
          </a:p>
          <a:p>
            <a:r>
              <a:rPr lang="en-US" sz="2400" dirty="0">
                <a:solidFill>
                  <a:schemeClr val="tx1"/>
                </a:solidFill>
                <a:latin typeface="Avenir LT Std 35 Light" panose="020B0402020203020204"/>
                <a:cs typeface="Times New Roman" panose="02020603050405020304" pitchFamily="18" charset="0"/>
              </a:rPr>
              <a:t>Over 90% are first generation college students </a:t>
            </a:r>
          </a:p>
          <a:p>
            <a:r>
              <a:rPr lang="en-US" sz="2400" dirty="0">
                <a:solidFill>
                  <a:schemeClr val="tx1"/>
                </a:solidFill>
                <a:latin typeface="Avenir LT Std 35 Light" panose="020B0402020203020204"/>
                <a:cs typeface="Times New Roman" panose="02020603050405020304" pitchFamily="18" charset="0"/>
              </a:rPr>
              <a:t>51% pursue graduate coursework</a:t>
            </a:r>
            <a:endParaRPr lang="en-US" sz="2400" b="1" dirty="0">
              <a:solidFill>
                <a:schemeClr val="tx1"/>
              </a:solidFill>
              <a:latin typeface="Avenir LT Std 35 Light" panose="020B0402020203020204"/>
              <a:cs typeface="Times New Roman" panose="02020603050405020304" pitchFamily="18" charset="0"/>
            </a:endParaRPr>
          </a:p>
          <a:p>
            <a:r>
              <a:rPr lang="en-US" sz="2400" dirty="0">
                <a:solidFill>
                  <a:schemeClr val="tx1"/>
                </a:solidFill>
                <a:latin typeface="Avenir LT Std 35 Light" panose="020B0402020203020204"/>
                <a:cs typeface="Times New Roman" panose="02020603050405020304" pitchFamily="18" charset="0"/>
              </a:rPr>
              <a:t>Average age:  36</a:t>
            </a:r>
          </a:p>
          <a:p>
            <a:r>
              <a:rPr lang="en-US" sz="2400" dirty="0">
                <a:solidFill>
                  <a:schemeClr val="tx1"/>
                </a:solidFill>
                <a:latin typeface="Avenir LT Std 35 Light" panose="020B0402020203020204"/>
                <a:cs typeface="Times New Roman" panose="02020603050405020304" pitchFamily="18" charset="0"/>
              </a:rPr>
              <a:t>Average Transfer Units: 40-45</a:t>
            </a:r>
          </a:p>
          <a:p>
            <a:r>
              <a:rPr lang="en-US" sz="2400" dirty="0">
                <a:solidFill>
                  <a:schemeClr val="tx1"/>
                </a:solidFill>
                <a:latin typeface="Avenir LT Std 35 Light" panose="020B0402020203020204"/>
                <a:cs typeface="Times New Roman" panose="02020603050405020304" pitchFamily="18" charset="0"/>
              </a:rPr>
              <a:t>Average CUM GPA: 3.2</a:t>
            </a:r>
          </a:p>
          <a:p>
            <a:r>
              <a:rPr lang="en-US" sz="2400" dirty="0">
                <a:solidFill>
                  <a:schemeClr val="tx1"/>
                </a:solidFill>
                <a:latin typeface="Avenir LT Std 35 Light" panose="020B0402020203020204"/>
                <a:cs typeface="Times New Roman" panose="02020603050405020304" pitchFamily="18" charset="0"/>
              </a:rPr>
              <a:t>Average Transfer GPA: 2.4</a:t>
            </a:r>
          </a:p>
          <a:p>
            <a:endParaRPr lang="en-US" dirty="0"/>
          </a:p>
        </p:txBody>
      </p:sp>
    </p:spTree>
    <p:extLst>
      <p:ext uri="{BB962C8B-B14F-4D97-AF65-F5344CB8AC3E}">
        <p14:creationId xmlns:p14="http://schemas.microsoft.com/office/powerpoint/2010/main" val="311674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CE6B-A61F-3673-7916-834A10CEDF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B21CC5-F303-0DA2-FF36-AB4FBC9B1970}"/>
              </a:ext>
            </a:extLst>
          </p:cNvPr>
          <p:cNvSpPr>
            <a:spLocks noGrp="1"/>
          </p:cNvSpPr>
          <p:nvPr>
            <p:ph idx="1"/>
          </p:nvPr>
        </p:nvSpPr>
        <p:spPr>
          <a:xfrm>
            <a:off x="581193" y="1970203"/>
            <a:ext cx="11029615" cy="4185642"/>
          </a:xfrm>
        </p:spPr>
        <p:txBody>
          <a:bodyPr>
            <a:normAutofit/>
          </a:bodyPr>
          <a:lstStyle/>
          <a:p>
            <a:r>
              <a:rPr lang="en-US" sz="2200" dirty="0">
                <a:solidFill>
                  <a:schemeClr val="tx1"/>
                </a:solidFill>
                <a:latin typeface="Avenir LT Std 45 Book" panose="020B0502020203020204"/>
              </a:rPr>
              <a:t>Majority female – about 3-4 % male</a:t>
            </a:r>
          </a:p>
          <a:p>
            <a:r>
              <a:rPr lang="en-US" sz="2200" dirty="0">
                <a:solidFill>
                  <a:schemeClr val="tx1"/>
                </a:solidFill>
                <a:latin typeface="Avenir LT Std 45 Book" panose="020B0502020203020204"/>
              </a:rPr>
              <a:t>Race &amp; Ethnicity– Hispanic 84%, American Indian or Alaska Native 3.8%  Asian 18%, Black/African American, 16% White 23% </a:t>
            </a:r>
          </a:p>
          <a:p>
            <a:r>
              <a:rPr lang="en-US" sz="2200" dirty="0">
                <a:solidFill>
                  <a:schemeClr val="tx1"/>
                </a:solidFill>
                <a:latin typeface="Avenir LT Std 45 Book" panose="020B0502020203020204"/>
              </a:rPr>
              <a:t>Average age 36 on-campus, 30 online</a:t>
            </a:r>
          </a:p>
          <a:p>
            <a:r>
              <a:rPr lang="en-US" sz="2200" dirty="0">
                <a:solidFill>
                  <a:schemeClr val="tx1"/>
                </a:solidFill>
                <a:latin typeface="Avenir LT Std 45 Book" panose="020B0502020203020204"/>
              </a:rPr>
              <a:t>96% female on-campus, 97% online identify as female</a:t>
            </a:r>
          </a:p>
          <a:p>
            <a:r>
              <a:rPr lang="en-US" sz="2200" dirty="0">
                <a:solidFill>
                  <a:schemeClr val="tx1"/>
                </a:solidFill>
                <a:latin typeface="Avenir LT Std 45 Book" panose="020B0502020203020204"/>
              </a:rPr>
              <a:t>Top majors – on-campus Business, Applied Psychology, Liberal Arts. Online Liberal Arts and Business</a:t>
            </a:r>
          </a:p>
          <a:p>
            <a:r>
              <a:rPr lang="en-US" sz="2200" dirty="0">
                <a:solidFill>
                  <a:schemeClr val="tx1"/>
                </a:solidFill>
                <a:latin typeface="Avenir LT Std 45 Book" panose="020B0502020203020204"/>
              </a:rPr>
              <a:t>90% Satisfied / very satisfied with academic advising</a:t>
            </a:r>
          </a:p>
          <a:p>
            <a:r>
              <a:rPr lang="en-US" sz="2200" dirty="0">
                <a:solidFill>
                  <a:schemeClr val="tx1"/>
                </a:solidFill>
                <a:latin typeface="Avenir LT Std 45 Book" panose="020B0502020203020204"/>
              </a:rPr>
              <a:t>94% Likely/very likely to recommend to friends/family</a:t>
            </a:r>
          </a:p>
          <a:p>
            <a:endParaRPr lang="en-US" dirty="0"/>
          </a:p>
        </p:txBody>
      </p:sp>
    </p:spTree>
    <p:extLst>
      <p:ext uri="{BB962C8B-B14F-4D97-AF65-F5344CB8AC3E}">
        <p14:creationId xmlns:p14="http://schemas.microsoft.com/office/powerpoint/2010/main" val="137560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B6B5-7791-B746-D4B2-747D06621DD7}"/>
              </a:ext>
            </a:extLst>
          </p:cNvPr>
          <p:cNvSpPr>
            <a:spLocks noGrp="1"/>
          </p:cNvSpPr>
          <p:nvPr>
            <p:ph type="title" idx="4294967295"/>
          </p:nvPr>
        </p:nvSpPr>
        <p:spPr>
          <a:xfrm>
            <a:off x="0" y="701675"/>
            <a:ext cx="11029950" cy="1014413"/>
          </a:xfrm>
        </p:spPr>
        <p:txBody>
          <a:bodyPr/>
          <a:lstStyle/>
          <a:p>
            <a:r>
              <a:rPr lang="en-US" dirty="0"/>
              <a:t>Enrollment in WEOC</a:t>
            </a:r>
          </a:p>
        </p:txBody>
      </p:sp>
      <p:pic>
        <p:nvPicPr>
          <p:cNvPr id="5" name="Content Placeholder 4">
            <a:extLst>
              <a:ext uri="{FF2B5EF4-FFF2-40B4-BE49-F238E27FC236}">
                <a16:creationId xmlns:a16="http://schemas.microsoft.com/office/drawing/2014/main" id="{5165175C-8713-AFAF-B732-864AFDA5F96B}"/>
              </a:ext>
            </a:extLst>
          </p:cNvPr>
          <p:cNvPicPr>
            <a:picLocks noGrp="1" noChangeAspect="1"/>
          </p:cNvPicPr>
          <p:nvPr>
            <p:ph idx="4294967295"/>
          </p:nvPr>
        </p:nvPicPr>
        <p:blipFill rotWithShape="1">
          <a:blip r:embed="rId2"/>
          <a:srcRect l="3117" t="17309" r="23281" b="8193"/>
          <a:stretch/>
        </p:blipFill>
        <p:spPr>
          <a:xfrm>
            <a:off x="1311348" y="701675"/>
            <a:ext cx="9569303" cy="6053727"/>
          </a:xfrm>
        </p:spPr>
      </p:pic>
    </p:spTree>
    <p:extLst>
      <p:ext uri="{BB962C8B-B14F-4D97-AF65-F5344CB8AC3E}">
        <p14:creationId xmlns:p14="http://schemas.microsoft.com/office/powerpoint/2010/main" val="423349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LT Std 35 Light" panose="020B0402020203020204"/>
                <a:cs typeface="Times New Roman" panose="02020603050405020304" pitchFamily="18" charset="0"/>
              </a:rPr>
              <a:t>Flexibility Matters	</a:t>
            </a:r>
          </a:p>
        </p:txBody>
      </p:sp>
      <p:sp>
        <p:nvSpPr>
          <p:cNvPr id="3" name="Content Placeholder 2"/>
          <p:cNvSpPr>
            <a:spLocks noGrp="1"/>
          </p:cNvSpPr>
          <p:nvPr>
            <p:ph type="body" idx="1"/>
          </p:nvPr>
        </p:nvSpPr>
        <p:spPr>
          <a:xfrm>
            <a:off x="1142438" y="2940845"/>
            <a:ext cx="3141878" cy="576262"/>
          </a:xfrm>
        </p:spPr>
        <p:txBody>
          <a:bodyPr/>
          <a:lstStyle/>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algn="ctr"/>
            <a:r>
              <a:rPr lang="en-US" b="1" dirty="0">
                <a:solidFill>
                  <a:schemeClr val="tx1"/>
                </a:solidFill>
                <a:latin typeface="Avenir LT Std 35 Light" panose="020B0402020203020204"/>
                <a:cs typeface="Times New Roman" panose="02020603050405020304" pitchFamily="18" charset="0"/>
              </a:rPr>
              <a:t>Weekends:</a:t>
            </a:r>
            <a:endParaRPr lang="en-US" sz="1400" b="1" dirty="0">
              <a:solidFill>
                <a:schemeClr val="tx1"/>
              </a:solidFill>
              <a:latin typeface="Avenir LT Std 35 Light" panose="020B0402020203020204"/>
              <a:cs typeface="Times New Roman" panose="02020603050405020304" pitchFamily="18" charset="0"/>
            </a:endParaRPr>
          </a:p>
        </p:txBody>
      </p:sp>
      <p:sp>
        <p:nvSpPr>
          <p:cNvPr id="6" name="Text Placeholder 5"/>
          <p:cNvSpPr>
            <a:spLocks noGrp="1"/>
          </p:cNvSpPr>
          <p:nvPr>
            <p:ph type="body" sz="half" idx="15"/>
          </p:nvPr>
        </p:nvSpPr>
        <p:spPr>
          <a:xfrm>
            <a:off x="1154953" y="3867151"/>
            <a:ext cx="3141879" cy="1705514"/>
          </a:xfrm>
        </p:spPr>
        <p:txBody>
          <a:bodyPr>
            <a:normAutofit/>
          </a:bodyPr>
          <a:lstStyle/>
          <a:p>
            <a:r>
              <a:rPr lang="en-US" sz="1800" dirty="0">
                <a:latin typeface="Avenir LT Std 35 Light"/>
                <a:cs typeface="Times New Roman" panose="02020603050405020304" pitchFamily="18" charset="0"/>
              </a:rPr>
              <a:t>C</a:t>
            </a:r>
            <a:r>
              <a:rPr lang="en-US" sz="1800" dirty="0">
                <a:solidFill>
                  <a:schemeClr val="tx1"/>
                </a:solidFill>
                <a:latin typeface="Avenir LT Std 35 Light"/>
                <a:cs typeface="Times New Roman" panose="02020603050405020304" pitchFamily="18" charset="0"/>
              </a:rPr>
              <a:t>lasses meet on 6 non-consecutive weekends (BOTH SATURDAY &amp; SUNDAY)</a:t>
            </a:r>
          </a:p>
          <a:p>
            <a:r>
              <a:rPr lang="en-US" sz="1800" dirty="0">
                <a:solidFill>
                  <a:schemeClr val="tx1"/>
                </a:solidFill>
                <a:latin typeface="Avenir LT Std 35 Light"/>
                <a:cs typeface="Times New Roman" panose="02020603050405020304" pitchFamily="18" charset="0"/>
              </a:rPr>
              <a:t>Approximately 1 to 2 weekends a month</a:t>
            </a:r>
          </a:p>
        </p:txBody>
      </p:sp>
      <p:sp>
        <p:nvSpPr>
          <p:cNvPr id="4" name="Text Placeholder 3"/>
          <p:cNvSpPr>
            <a:spLocks noGrp="1"/>
          </p:cNvSpPr>
          <p:nvPr>
            <p:ph type="body" sz="quarter" idx="3"/>
          </p:nvPr>
        </p:nvSpPr>
        <p:spPr>
          <a:xfrm>
            <a:off x="4512721" y="2932908"/>
            <a:ext cx="3147009" cy="576262"/>
          </a:xfrm>
        </p:spPr>
        <p:txBody>
          <a:bodyPr/>
          <a:lstStyle/>
          <a:p>
            <a:pPr algn="ctr"/>
            <a:r>
              <a:rPr lang="en-US" b="1" dirty="0">
                <a:solidFill>
                  <a:schemeClr val="tx1"/>
                </a:solidFill>
                <a:latin typeface="Avenir LT Std 35 Light" panose="020B0402020203020204"/>
                <a:cs typeface="Times New Roman" panose="02020603050405020304" pitchFamily="18" charset="0"/>
              </a:rPr>
              <a:t>Evenings:</a:t>
            </a:r>
            <a:endParaRPr lang="en-US" dirty="0">
              <a:solidFill>
                <a:schemeClr val="tx1"/>
              </a:solidFill>
              <a:latin typeface="Avenir LT Std 35 Light" panose="020B0402020203020204"/>
            </a:endParaRPr>
          </a:p>
        </p:txBody>
      </p:sp>
      <p:sp>
        <p:nvSpPr>
          <p:cNvPr id="7" name="Text Placeholder 6"/>
          <p:cNvSpPr>
            <a:spLocks noGrp="1"/>
          </p:cNvSpPr>
          <p:nvPr>
            <p:ph type="body" sz="half" idx="16"/>
          </p:nvPr>
        </p:nvSpPr>
        <p:spPr>
          <a:xfrm>
            <a:off x="4512721" y="3867150"/>
            <a:ext cx="3147009" cy="1463975"/>
          </a:xfrm>
        </p:spPr>
        <p:txBody>
          <a:bodyPr>
            <a:normAutofit/>
          </a:bodyPr>
          <a:lstStyle/>
          <a:p>
            <a:r>
              <a:rPr lang="en-US" sz="1800" dirty="0">
                <a:latin typeface="Avenir LT Std 35 Light"/>
                <a:cs typeface="Times New Roman" panose="02020603050405020304" pitchFamily="18" charset="0"/>
              </a:rPr>
              <a:t>C</a:t>
            </a:r>
            <a:r>
              <a:rPr lang="en-US" sz="1800" dirty="0">
                <a:solidFill>
                  <a:schemeClr val="tx1"/>
                </a:solidFill>
                <a:latin typeface="Avenir LT Std 35 Light"/>
                <a:cs typeface="Times New Roman" panose="02020603050405020304" pitchFamily="18" charset="0"/>
              </a:rPr>
              <a:t>lasses meet once a week, per class (for example: Every Monday of the semester from 6:00pm-9:00pm)</a:t>
            </a:r>
          </a:p>
          <a:p>
            <a:endParaRPr lang="en-US" sz="1600" dirty="0">
              <a:solidFill>
                <a:schemeClr val="tx1"/>
              </a:solidFill>
            </a:endParaRPr>
          </a:p>
        </p:txBody>
      </p:sp>
      <p:sp>
        <p:nvSpPr>
          <p:cNvPr id="5" name="Text Placeholder 4"/>
          <p:cNvSpPr>
            <a:spLocks noGrp="1"/>
          </p:cNvSpPr>
          <p:nvPr>
            <p:ph type="body" sz="quarter" idx="13"/>
          </p:nvPr>
        </p:nvSpPr>
        <p:spPr>
          <a:xfrm>
            <a:off x="7888232" y="2940845"/>
            <a:ext cx="3145730" cy="576262"/>
          </a:xfrm>
        </p:spPr>
        <p:txBody>
          <a:bodyPr/>
          <a:lstStyle/>
          <a:p>
            <a:pPr algn="ctr"/>
            <a:r>
              <a:rPr lang="en-US" b="1" dirty="0">
                <a:solidFill>
                  <a:schemeClr val="tx1"/>
                </a:solidFill>
                <a:latin typeface="Avenir LT Std 35 Light" panose="020B0402020203020204"/>
                <a:cs typeface="Times New Roman" panose="02020603050405020304" pitchFamily="18" charset="0"/>
              </a:rPr>
              <a:t>Online</a:t>
            </a:r>
            <a:r>
              <a:rPr lang="en-US" dirty="0">
                <a:solidFill>
                  <a:schemeClr val="tx1"/>
                </a:solidFill>
                <a:latin typeface="Avenir LT Std 35 Light" panose="020B0402020203020204"/>
                <a:cs typeface="Times New Roman" panose="02020603050405020304" pitchFamily="18" charset="0"/>
              </a:rPr>
              <a:t>:</a:t>
            </a:r>
            <a:endParaRPr lang="en-US" sz="1400" dirty="0">
              <a:solidFill>
                <a:schemeClr val="tx1"/>
              </a:solidFill>
              <a:latin typeface="Avenir LT Std 35 Light" panose="020B0402020203020204"/>
              <a:cs typeface="Times New Roman" panose="02020603050405020304" pitchFamily="18" charset="0"/>
            </a:endParaRPr>
          </a:p>
        </p:txBody>
      </p:sp>
      <p:sp>
        <p:nvSpPr>
          <p:cNvPr id="8" name="Text Placeholder 7"/>
          <p:cNvSpPr>
            <a:spLocks noGrp="1"/>
          </p:cNvSpPr>
          <p:nvPr>
            <p:ph type="body" sz="half" idx="17"/>
          </p:nvPr>
        </p:nvSpPr>
        <p:spPr>
          <a:xfrm>
            <a:off x="7974593" y="3867150"/>
            <a:ext cx="3145536" cy="1463975"/>
          </a:xfrm>
        </p:spPr>
        <p:txBody>
          <a:bodyPr>
            <a:normAutofit/>
          </a:bodyPr>
          <a:lstStyle/>
          <a:p>
            <a:r>
              <a:rPr lang="en-US" sz="1800" dirty="0">
                <a:latin typeface="Avenir LT Std 35 Light"/>
                <a:cs typeface="Times New Roman" panose="02020603050405020304" pitchFamily="18" charset="0"/>
              </a:rPr>
              <a:t>C</a:t>
            </a:r>
            <a:r>
              <a:rPr lang="en-US" sz="1800" dirty="0">
                <a:solidFill>
                  <a:schemeClr val="tx1"/>
                </a:solidFill>
                <a:latin typeface="Avenir LT Std 35 Light"/>
                <a:cs typeface="Times New Roman" panose="02020603050405020304" pitchFamily="18" charset="0"/>
              </a:rPr>
              <a:t>lasses take place in an virtual format </a:t>
            </a:r>
            <a:endParaRPr lang="en-US" sz="1800" dirty="0">
              <a:solidFill>
                <a:schemeClr val="tx1"/>
              </a:solidFill>
              <a:latin typeface="Avenir LT Std 35 Light"/>
            </a:endParaRPr>
          </a:p>
        </p:txBody>
      </p:sp>
    </p:spTree>
    <p:extLst>
      <p:ext uri="{BB962C8B-B14F-4D97-AF65-F5344CB8AC3E}">
        <p14:creationId xmlns:p14="http://schemas.microsoft.com/office/powerpoint/2010/main" val="413048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student's work flow&#10;&#10;Description automatically generated">
            <a:extLst>
              <a:ext uri="{FF2B5EF4-FFF2-40B4-BE49-F238E27FC236}">
                <a16:creationId xmlns:a16="http://schemas.microsoft.com/office/drawing/2014/main" id="{D2BF7D0A-EF60-9398-4850-EF56A6CF704C}"/>
              </a:ext>
            </a:extLst>
          </p:cNvPr>
          <p:cNvPicPr>
            <a:picLocks noChangeAspect="1"/>
          </p:cNvPicPr>
          <p:nvPr/>
        </p:nvPicPr>
        <p:blipFill>
          <a:blip r:embed="rId2"/>
          <a:stretch>
            <a:fillRect/>
          </a:stretch>
        </p:blipFill>
        <p:spPr>
          <a:xfrm>
            <a:off x="4870366" y="203728"/>
            <a:ext cx="2838239" cy="6450544"/>
          </a:xfrm>
          <a:prstGeom prst="rect">
            <a:avLst/>
          </a:prstGeom>
        </p:spPr>
      </p:pic>
    </p:spTree>
    <p:extLst>
      <p:ext uri="{BB962C8B-B14F-4D97-AF65-F5344CB8AC3E}">
        <p14:creationId xmlns:p14="http://schemas.microsoft.com/office/powerpoint/2010/main" val="2913133848"/>
      </p:ext>
    </p:extLst>
  </p:cSld>
  <p:clrMapOvr>
    <a:masterClrMapping/>
  </p:clrMapOvr>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D3D3D"/>
      </a:dk2>
      <a:lt2>
        <a:srgbClr val="EBEBEB"/>
      </a:lt2>
      <a:accent1>
        <a:srgbClr val="553377"/>
      </a:accent1>
      <a:accent2>
        <a:srgbClr val="9D7CB3"/>
      </a:accent2>
      <a:accent3>
        <a:srgbClr val="B2324B"/>
      </a:accent3>
      <a:accent4>
        <a:srgbClr val="EEAA11"/>
      </a:accent4>
      <a:accent5>
        <a:srgbClr val="66B1CE"/>
      </a:accent5>
      <a:accent6>
        <a:srgbClr val="40619D"/>
      </a:accent6>
      <a:hlink>
        <a:srgbClr val="828282"/>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de49000-afa8-4e57-8dd0-13c9ba5f2b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81112E6EF5764CB2CCEE8ED4606789" ma:contentTypeVersion="16" ma:contentTypeDescription="Create a new document." ma:contentTypeScope="" ma:versionID="69dd4a8dd3a414cb440ecd591de2f850">
  <xsd:schema xmlns:xsd="http://www.w3.org/2001/XMLSchema" xmlns:xs="http://www.w3.org/2001/XMLSchema" xmlns:p="http://schemas.microsoft.com/office/2006/metadata/properties" xmlns:ns3="ade49000-afa8-4e57-8dd0-13c9ba5f2b0b" xmlns:ns4="d8e434d1-33cc-40c3-b42d-eec2fceb43c3" targetNamespace="http://schemas.microsoft.com/office/2006/metadata/properties" ma:root="true" ma:fieldsID="9edd4c43eebc1087886950d27c701328" ns3:_="" ns4:_="">
    <xsd:import namespace="ade49000-afa8-4e57-8dd0-13c9ba5f2b0b"/>
    <xsd:import namespace="d8e434d1-33cc-40c3-b42d-eec2fceb43c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49000-afa8-4e57-8dd0-13c9ba5f2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e434d1-33cc-40c3-b42d-eec2fceb43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8AF3C7-6838-449A-8536-3D0F0612605A}">
  <ds:schemaRefs>
    <ds:schemaRef ds:uri="http://schemas.microsoft.com/sharepoint/v3/contenttype/forms"/>
  </ds:schemaRefs>
</ds:datastoreItem>
</file>

<file path=customXml/itemProps2.xml><?xml version="1.0" encoding="utf-8"?>
<ds:datastoreItem xmlns:ds="http://schemas.openxmlformats.org/officeDocument/2006/customXml" ds:itemID="{11A50961-1A4B-4023-AD9B-674B957279A2}">
  <ds:schemaRef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d8e434d1-33cc-40c3-b42d-eec2fceb43c3"/>
    <ds:schemaRef ds:uri="ade49000-afa8-4e57-8dd0-13c9ba5f2b0b"/>
    <ds:schemaRef ds:uri="http://schemas.microsoft.com/office/2006/metadata/properties"/>
  </ds:schemaRefs>
</ds:datastoreItem>
</file>

<file path=customXml/itemProps3.xml><?xml version="1.0" encoding="utf-8"?>
<ds:datastoreItem xmlns:ds="http://schemas.openxmlformats.org/officeDocument/2006/customXml" ds:itemID="{887888F5-3E02-40F5-8434-0624C6B97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e49000-afa8-4e57-8dd0-13c9ba5f2b0b"/>
    <ds:schemaRef ds:uri="d8e434d1-33cc-40c3-b42d-eec2fceb4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5109</TotalTime>
  <Words>1493</Words>
  <Application>Microsoft Office PowerPoint</Application>
  <PresentationFormat>Widescreen</PresentationFormat>
  <Paragraphs>102</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Avenir LT Std 35 Light</vt:lpstr>
      <vt:lpstr>Avenir LT Std 45 Book</vt:lpstr>
      <vt:lpstr>Calibri</vt:lpstr>
      <vt:lpstr>Century Gothic</vt:lpstr>
      <vt:lpstr>Gill Sans MT</vt:lpstr>
      <vt:lpstr>Times New Roman</vt:lpstr>
      <vt:lpstr>Wingdings 2</vt:lpstr>
      <vt:lpstr>Dividend</vt:lpstr>
      <vt:lpstr>Creating an In-House Prior learning Assessment Program </vt:lpstr>
      <vt:lpstr>Agenda</vt:lpstr>
      <vt:lpstr>Background of Mount Saint Mary’s University, LoS Angeles (MSMU)</vt:lpstr>
      <vt:lpstr>About the WEOC</vt:lpstr>
      <vt:lpstr>Student Population Overview</vt:lpstr>
      <vt:lpstr>PowerPoint Presentation</vt:lpstr>
      <vt:lpstr>Enrollment in WEOC</vt:lpstr>
      <vt:lpstr>Flexibility Matters </vt:lpstr>
      <vt:lpstr>PowerPoint Presentation</vt:lpstr>
      <vt:lpstr>Current Process as of Sept 2023</vt:lpstr>
      <vt:lpstr>Walk through of Course</vt:lpstr>
      <vt:lpstr>Next Steps</vt:lpstr>
      <vt:lpstr>current process</vt:lpstr>
      <vt:lpstr>Proposed Changes </vt:lpstr>
      <vt:lpstr>Proposed Changes </vt:lpstr>
      <vt:lpstr>Proposed New Policy- currently undergoing faculty governance review </vt:lpstr>
      <vt:lpstr>Recommendations </vt:lpstr>
      <vt:lpstr>Brainstorming and Questions</vt:lpstr>
      <vt:lpstr>Thank you! Let’s Connect and support one another!  Cnissen@msmu.edu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MARKETING &amp; COMMUNITY OUTREACH PLAN</dc:title>
  <dc:creator>Alanna R. Madrid</dc:creator>
  <cp:lastModifiedBy>Cara Nissen</cp:lastModifiedBy>
  <cp:revision>458</cp:revision>
  <cp:lastPrinted>2023-03-13T22:22:03Z</cp:lastPrinted>
  <dcterms:created xsi:type="dcterms:W3CDTF">2016-12-06T22:20:39Z</dcterms:created>
  <dcterms:modified xsi:type="dcterms:W3CDTF">2023-10-16T02:33:28Z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0x0101009681112E6EF5764CB2CCEE8ED4606789</vt:lpwstr>
  </property>
</Properties>
</file>