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5143500" type="screen16x9"/>
  <p:notesSz cx="6858000" cy="9144000"/>
  <p:embeddedFontLst>
    <p:embeddedFont>
      <p:font typeface="Playfair Display" pitchFamily="2" charset="77"/>
      <p:regular r:id="rId17"/>
      <p:bold r:id="rId18"/>
      <p:italic r:id="rId19"/>
      <p:boldItalic r:id="rId20"/>
    </p:embeddedFont>
    <p:embeddedFont>
      <p:font typeface="Playfair Display Medium" pitchFamily="2" charset="77"/>
      <p:regular r:id="rId21"/>
      <p:bold r:id="rId22"/>
      <p:italic r:id="rId23"/>
      <p:boldItalic r:id="rId24"/>
    </p:embeddedFont>
    <p:embeddedFont>
      <p:font typeface="Playfair Display SemiBold" pitchFamily="2" charset="77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6F46F7-EB8B-4160-AFD7-DECA8CB0588F}">
  <a:tblStyle styleId="{D66F46F7-EB8B-4160-AFD7-DECA8CB058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/>
    <p:restoredTop sz="94694"/>
  </p:normalViewPr>
  <p:slideViewPr>
    <p:cSldViewPr snapToGrid="0">
      <p:cViewPr varScale="1">
        <p:scale>
          <a:sx n="150" d="100"/>
          <a:sy n="150" d="100"/>
        </p:scale>
        <p:origin x="176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f4bd1d0d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f4bd1d0d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9e2eb838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89e2eb838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7. Future Applications and Practical Takeaways (5 minutes – 8%)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3.01: Develop individualized plan of care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Implications for early-career professionals and graduate students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Recommendations for integrating the Zones of Leisure in clinical and academic settings</a:t>
            </a: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89e2eb838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89e2eb838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6. Zones of Leisure Framework Feedback and Reflection (8 minutes – 13%)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3.02: Design program services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Practitioners engage in providing first-time feedback on the Zones of Leisure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Encouraging critical reflection on the use of models and theories in RT practice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Promoting dialogue about the future direction of therapeutic recreation frameworks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Zones of Leisure Framework – Feedback &amp; Reflection Questions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Section 1: Initial Impressions and Conceptual Understanding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What initial impressions do you have of the </a:t>
            </a:r>
            <a:r>
              <a:rPr lang="en" b="1">
                <a:solidFill>
                  <a:schemeClr val="dk1"/>
                </a:solidFill>
              </a:rPr>
              <a:t>Zones of Leisure Framework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How well do you feel this framework captures the </a:t>
            </a:r>
            <a:r>
              <a:rPr lang="en" b="1">
                <a:solidFill>
                  <a:schemeClr val="dk1"/>
                </a:solidFill>
              </a:rPr>
              <a:t>progression from guided to independent leisure participation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Which elements or concepts within the framework resonate most strongly with your understanding of </a:t>
            </a:r>
            <a:r>
              <a:rPr lang="en" b="1">
                <a:solidFill>
                  <a:schemeClr val="dk1"/>
                </a:solidFill>
              </a:rPr>
              <a:t>client growth and development</a:t>
            </a:r>
            <a:r>
              <a:rPr lang="en">
                <a:solidFill>
                  <a:schemeClr val="dk1"/>
                </a:solidFill>
              </a:rPr>
              <a:t> in recreational therapy?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Are there areas within the framework where you would like </a:t>
            </a:r>
            <a:r>
              <a:rPr lang="en" b="1">
                <a:solidFill>
                  <a:schemeClr val="dk1"/>
                </a:solidFill>
              </a:rPr>
              <a:t>greater clarity or explanation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How effectively do you think the framework integrates both </a:t>
            </a:r>
            <a:r>
              <a:rPr lang="en" b="1">
                <a:solidFill>
                  <a:schemeClr val="dk1"/>
                </a:solidFill>
              </a:rPr>
              <a:t>theoretical depth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 b="1">
                <a:solidFill>
                  <a:schemeClr val="dk1"/>
                </a:solidFill>
              </a:rPr>
              <a:t>practical application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Section 2: Application and Relevance to Practice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6"/>
            </a:pPr>
            <a:r>
              <a:rPr lang="en">
                <a:solidFill>
                  <a:schemeClr val="dk1"/>
                </a:solidFill>
              </a:rPr>
              <a:t>Which aspects of the framework seem most </a:t>
            </a:r>
            <a:r>
              <a:rPr lang="en" b="1">
                <a:solidFill>
                  <a:schemeClr val="dk1"/>
                </a:solidFill>
              </a:rPr>
              <a:t>applicable or valuable</a:t>
            </a:r>
            <a:r>
              <a:rPr lang="en">
                <a:solidFill>
                  <a:schemeClr val="dk1"/>
                </a:solidFill>
              </a:rPr>
              <a:t> in your current practice or educational setting?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6"/>
            </a:pPr>
            <a:r>
              <a:rPr lang="en">
                <a:solidFill>
                  <a:schemeClr val="dk1"/>
                </a:solidFill>
              </a:rPr>
              <a:t>How do you see the </a:t>
            </a:r>
            <a:r>
              <a:rPr lang="en" b="1">
                <a:solidFill>
                  <a:schemeClr val="dk1"/>
                </a:solidFill>
              </a:rPr>
              <a:t>Zones of Leisure</a:t>
            </a:r>
            <a:r>
              <a:rPr lang="en">
                <a:solidFill>
                  <a:schemeClr val="dk1"/>
                </a:solidFill>
              </a:rPr>
              <a:t> supporting </a:t>
            </a:r>
            <a:r>
              <a:rPr lang="en" b="1">
                <a:solidFill>
                  <a:schemeClr val="dk1"/>
                </a:solidFill>
              </a:rPr>
              <a:t>goal setting, progress tracking, or treatment planning</a:t>
            </a:r>
            <a:r>
              <a:rPr lang="en">
                <a:solidFill>
                  <a:schemeClr val="dk1"/>
                </a:solidFill>
              </a:rPr>
              <a:t> for clients?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6"/>
            </a:pPr>
            <a:r>
              <a:rPr lang="en">
                <a:solidFill>
                  <a:schemeClr val="dk1"/>
                </a:solidFill>
              </a:rPr>
              <a:t>In what ways could the framework enhance </a:t>
            </a:r>
            <a:r>
              <a:rPr lang="en" b="1">
                <a:solidFill>
                  <a:schemeClr val="dk1"/>
                </a:solidFill>
              </a:rPr>
              <a:t>interdisciplinary collaboration</a:t>
            </a:r>
            <a:r>
              <a:rPr lang="en">
                <a:solidFill>
                  <a:schemeClr val="dk1"/>
                </a:solidFill>
              </a:rPr>
              <a:t> or </a:t>
            </a:r>
            <a:r>
              <a:rPr lang="en" b="1">
                <a:solidFill>
                  <a:schemeClr val="dk1"/>
                </a:solidFill>
              </a:rPr>
              <a:t>documentation of outcomes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Section 3: Feasibility and Implementation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9"/>
            </a:pPr>
            <a:r>
              <a:rPr lang="en">
                <a:solidFill>
                  <a:schemeClr val="dk1"/>
                </a:solidFill>
              </a:rPr>
              <a:t>What </a:t>
            </a:r>
            <a:r>
              <a:rPr lang="en" b="1">
                <a:solidFill>
                  <a:schemeClr val="dk1"/>
                </a:solidFill>
              </a:rPr>
              <a:t>barriers or challenges</a:t>
            </a:r>
            <a:r>
              <a:rPr lang="en">
                <a:solidFill>
                  <a:schemeClr val="dk1"/>
                </a:solidFill>
              </a:rPr>
              <a:t> might exist to implementing a framework like the Zones of Leisure in your workplace or field setting?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9"/>
            </a:pPr>
            <a:r>
              <a:rPr lang="en">
                <a:solidFill>
                  <a:schemeClr val="dk1"/>
                </a:solidFill>
              </a:rPr>
              <a:t>What </a:t>
            </a:r>
            <a:r>
              <a:rPr lang="en" b="1">
                <a:solidFill>
                  <a:schemeClr val="dk1"/>
                </a:solidFill>
              </a:rPr>
              <a:t>training, professional development, or educational preparation</a:t>
            </a:r>
            <a:r>
              <a:rPr lang="en">
                <a:solidFill>
                  <a:schemeClr val="dk1"/>
                </a:solidFill>
              </a:rPr>
              <a:t> would be necessary to effectively use this framework in practice?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9"/>
            </a:pPr>
            <a:r>
              <a:rPr lang="en">
                <a:solidFill>
                  <a:schemeClr val="dk1"/>
                </a:solidFill>
              </a:rPr>
              <a:t>Are there specific </a:t>
            </a:r>
            <a:r>
              <a:rPr lang="en" b="1">
                <a:solidFill>
                  <a:schemeClr val="dk1"/>
                </a:solidFill>
              </a:rPr>
              <a:t>client populations or service settings</a:t>
            </a:r>
            <a:r>
              <a:rPr lang="en">
                <a:solidFill>
                  <a:schemeClr val="dk1"/>
                </a:solidFill>
              </a:rPr>
              <a:t> where you anticipate greater or lesser feasibility in applying this framework?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Section 4: Theoretical and Psychological Alignment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2"/>
            </a:pPr>
            <a:r>
              <a:rPr lang="en">
                <a:solidFill>
                  <a:schemeClr val="dk1"/>
                </a:solidFill>
              </a:rPr>
              <a:t>How do you see the Zones of Leisure Framework interacting with key </a:t>
            </a:r>
            <a:r>
              <a:rPr lang="en" b="1">
                <a:solidFill>
                  <a:schemeClr val="dk1"/>
                </a:solidFill>
              </a:rPr>
              <a:t>psychological constructs</a:t>
            </a:r>
            <a:r>
              <a:rPr lang="en">
                <a:solidFill>
                  <a:schemeClr val="dk1"/>
                </a:solidFill>
              </a:rPr>
              <a:t> such as: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Self-determination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Intrinsic motivation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Choice and autonomy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Locus of control and causal attribution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Flow or engagement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3"/>
            </a:pPr>
            <a:r>
              <a:rPr lang="en">
                <a:solidFill>
                  <a:schemeClr val="dk1"/>
                </a:solidFill>
              </a:rPr>
              <a:t>Do you feel the framework adequately supports progression from </a:t>
            </a:r>
            <a:r>
              <a:rPr lang="en" b="1">
                <a:solidFill>
                  <a:schemeClr val="dk1"/>
                </a:solidFill>
              </a:rPr>
              <a:t>dependence to mastery</a:t>
            </a:r>
            <a:r>
              <a:rPr lang="en">
                <a:solidFill>
                  <a:schemeClr val="dk1"/>
                </a:solidFill>
              </a:rPr>
              <a:t> in these areas? Please explain.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Section 5: Broader Impact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4"/>
            </a:pPr>
            <a:r>
              <a:rPr lang="en">
                <a:solidFill>
                  <a:schemeClr val="dk1"/>
                </a:solidFill>
              </a:rPr>
              <a:t>In what ways could this framework contribute to advancing </a:t>
            </a:r>
            <a:r>
              <a:rPr lang="en" b="1">
                <a:solidFill>
                  <a:schemeClr val="dk1"/>
                </a:solidFill>
              </a:rPr>
              <a:t>evidence-based practice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 b="1">
                <a:solidFill>
                  <a:schemeClr val="dk1"/>
                </a:solidFill>
              </a:rPr>
              <a:t>theoretical consistency</a:t>
            </a:r>
            <a:r>
              <a:rPr lang="en">
                <a:solidFill>
                  <a:schemeClr val="dk1"/>
                </a:solidFill>
              </a:rPr>
              <a:t>within recreational therapy?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4"/>
            </a:pPr>
            <a:r>
              <a:rPr lang="en">
                <a:solidFill>
                  <a:schemeClr val="dk1"/>
                </a:solidFill>
              </a:rPr>
              <a:t>How might you envision using or adapting the </a:t>
            </a:r>
            <a:r>
              <a:rPr lang="en" b="1">
                <a:solidFill>
                  <a:schemeClr val="dk1"/>
                </a:solidFill>
              </a:rPr>
              <a:t>Zones of Leisure Framework</a:t>
            </a:r>
            <a:r>
              <a:rPr lang="en">
                <a:solidFill>
                  <a:schemeClr val="dk1"/>
                </a:solidFill>
              </a:rPr>
              <a:t> in your own practice, research, or academic setting moving forward?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9e2eb838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89e2eb838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8. Q&amp;A and Discussion (5 minutes – 8%)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Open floor for participant questions and reflections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Group discussion on applying the session content to real-world RT practice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b1ab6e4d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b1ab6e4d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89e2eb83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89e2eb83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1. Introduction and Session Overview (5 minutes – 8%)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Welcome and brief introduction of presenters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Overview of session goals and learning objectives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9e2eb838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9e2eb838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2. Role of Evidence-Based Practice in Recreational Therapy (8 minutes – 13%)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3.01: Develop individualized plan of care</a:t>
            </a:r>
            <a:endParaRPr sz="1200" i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 need for evidence-based practice in recreational therapy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Current gaps in research and their impact on consumer outcomes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Benefits of EBP in RT service delivery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Role of models and frameworks in supporting EBP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Introduction to the Leisure Ability Model (LAM) as a widely used practice model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4b6daf94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4b6daf94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4. Critique of LAM and Introduction to the Zones of Leisure (7 minutes – 12%)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3.02: Design program services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Critique of LAM’s limitations in today’s evidence-focused landscape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Introduction of the Zones of Leisure as a possible theoretical foundation for LAM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Integration possibilities: Should Zones of Leisure complement, extend, or reframe LAM?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9e2eb838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9e2eb838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3. Use of Models to Inform Practice: Leisure Ability Model (12 minutes – 20%)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3.01: Develop individualized plan of care</a:t>
            </a: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3.02: Design program services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Origin of LAM: Contributions by Pedersen, Gunn, and Stumbo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Overview of LAM’s structure and historical use in practice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LAM as a “living, breathing model” across RT generations, use in program planning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Strengths of the model and recognition of its lack of theoretical foundation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9e2eb838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9e2eb838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4. Critique of LAM and Introduction to the Zones of Leisure (7 minutes – 12%)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3.02: Design program services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Critique of LAM’s limitations in today’s evidence-focused landscape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Introduction of the Zones of Leisure as a possible theoretical foundation for LAM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Integration possibilities: Should Zones of Leisure complement, extend, or reframe LAM?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4b6daf9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94b6daf9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4. Critique of LAM and Introduction to the Zones of Leisure (7 minutes – 12%)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3.02: Design program services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Critique of LAM’s limitations in today’s evidence-focused landscape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Introduction of the Zones of Leisure as a possible theoretical foundation for LAM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Integration possibilities: Should Zones of Leisure complement, extend, or reframe LAM?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4b6daf94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94b6daf94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4. Critique of LAM and Introduction to the Zones of Leisure (7 minutes – 12%)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3.02: Design program services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Critique of LAM’s limitations in today’s evidence-focused landscape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Introduction of the Zones of Leisure as a possible theoretical foundation for LAM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Integration possibilities: Should Zones of Leisure complement, extend, or reframe LAM?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9e2eb838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9e2eb838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5. Introduction to the Zones of Leisure Framework (10 minutes – 17%)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3.01: Develop individualized plan of care</a:t>
            </a: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NCTRC Job Task 3.02: Design program services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Explanation of the Zones of Leisure and its theoretical foundations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How the framework addresses gaps in LAM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 potential for strengthening RT practice through integration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Integration possibilities: Should Zones of Leisure complement, extend, or reframe LAM?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68175" y="2455100"/>
            <a:ext cx="368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588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Future Applications, Practical Takeaways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418318" y="1266996"/>
            <a:ext cx="8212115" cy="294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Zones of Leisure Framework offers an evidence-informed structure for participant development, program design, and evaluation in adaptive sport and recreation.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integrating the Leisure Ability Model (LAM) with the Zone of Proximal Development (ZPD), practitioners can </a:t>
            </a: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intentionally align interventions</a:t>
            </a: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participants’ evolving skills, motivation, and level of support/challenge in recreational therapy programs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participant progression</a:t>
            </a: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identifying each individual’s optimal “zone” for growth, balancing support and challenge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evidence-based practice by introducing measurable </a:t>
            </a:r>
          </a:p>
          <a:p>
            <a:pPr marL="1460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outcomes and theoretical grounding for program design.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0" y="4841875"/>
            <a:ext cx="46038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3.01: Develop individualized plan of care</a:t>
            </a:r>
            <a:endParaRPr sz="100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4EC41-C053-489F-D00D-E012F4648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482" y="3609137"/>
            <a:ext cx="3124200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311700" y="49226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Framework Feedback and Reflection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0" y="4773825"/>
            <a:ext cx="42636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3.02: Design program services</a:t>
            </a:r>
            <a:endParaRPr sz="100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80300" y="1064966"/>
            <a:ext cx="84411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initial impressions of the Zones of Leisure Framework?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well do you feel this framework captures the progression from guided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independent leisure participation?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aspects of the framework seem most applicable or valuable in your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practice or academic setting?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see the Zones of Leisure supporting goal setting, progress tracking, or treatment planning?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barriers or challenges might exist to implementing the Zones of Leisure Framework in your setting?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see this framework interacting with key psychological concepts such as self-determination, intrinsic motivation, choice, locus of control, or flow?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what ways could this framework contribute to advancing evidence-based and theory-informed practice within recreational therapy?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could modify or expand one part of the Zones of Leisure Framework to make it more applicable to your practice, what would it be and why?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062275" y="4399600"/>
            <a:ext cx="691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588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do you see the Zones of Leisure fitting within current practice — as a complement to the Leisure Ability Model, an integration that deepens it, or a new framework that stands on its own?</a:t>
            </a:r>
            <a:endParaRPr sz="1200">
              <a:solidFill>
                <a:srgbClr val="2C588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3" name="Google Shape;183;p23" title="Screenshot 2025-10-15 at 6.46.2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725" y="176000"/>
            <a:ext cx="2048875" cy="20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5275" y="74850"/>
            <a:ext cx="42603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Questions?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195" name="Google Shape;195;p25" title="Zones of Leisure Mod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50" y="1170875"/>
            <a:ext cx="4488201" cy="35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4780800" y="1986900"/>
            <a:ext cx="4363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588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Emily Higgins, MS, CTRS</a:t>
            </a:r>
            <a:endParaRPr sz="2000">
              <a:solidFill>
                <a:srgbClr val="2C588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C588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Sport Program and Outreach Manager</a:t>
            </a:r>
            <a:endParaRPr sz="1600">
              <a:solidFill>
                <a:srgbClr val="2C588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Great Lakes Adaptive Sports Association</a:t>
            </a:r>
            <a:endParaRPr>
              <a:solidFill>
                <a:srgbClr val="2C588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ehiggins@glasa.org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4685050" y="4266875"/>
            <a:ext cx="5095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Thank You!</a:t>
            </a:r>
            <a:endParaRPr sz="5200"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References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311700" y="895200"/>
            <a:ext cx="85911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Means, W. T., Taylor, J., &amp; Delong, T. (2024). RT Open Eagles: Answering the call for evidence-based practice. American Journal of Recreation Therapy, 23(1), 6-8.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Anderson, L. S., &amp; 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Heyne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L. A. (2012).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Flourishing through leisure: An ecological extension of the Leisure and Well-Being Model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(Conceptual paper).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Therapeutic Recreation Journal, 46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(2), 129–152. Retrieved from https://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bctra.org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/wp-content/uploads/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tr_journals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/2675-10396-1-PB.pdf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Hood, C. D., &amp; Carruthers, C. (2007).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Enhancing leisure experience and developing resources: The Leisure and Well-Being Model, Part II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Therapeutic Recreation Journal, 41(4), 298–325. Retrieved from https://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www.bctra.org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/wp-content/uploads/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tr_journals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/932-3643-1-PB.pdf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Austin, D. R. (1998).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Health Protection / Health Promotion Model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(Conceptual article).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Therapeutic Recreation Journal, 32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(2), 109-117. Retrieved from https://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www.bctra.org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/wp-content/uploads/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tr_journals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/1160-4544-1-PB.pdf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Ervin, A., &amp; 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Litchke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L. G. (2023). Comparison Between Maslow’s Hierarchy of Needs and the Leisure Ability Model: Theory to Practice. Canadian Journal of Recreation Therapy, 2(1).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Bullock, C. C. (1998). The Leisure Ability Model: Implications for the Researcher.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Therapeutic Recreation Journal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Quarter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97–102.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Austin, PhD, D. R., McCormick, PhD, CTRS, B. P., &amp; Van 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Puymbroeck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PhD, CTRS, M. (2010). Positive psychology: A theoretical foundation for recreation therapy practice.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Journal of Recreation Therapy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(3), 17–24. https://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/10.5055/ajrt.2010.0020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Stumbo, N. J., &amp; Pederson, C. A. (1998). The leisure ability model. British Columbia Therapeutic Recreation Association. https://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www.bctra.org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/wp-content/uploads/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tr_journals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/1157-4532-1-PB.pdf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Clapper, T. C. (2015). Cooperative-based learning and the zone of proximal development. Simulation &amp;amp; Gaming, 46(2), 148–158. https://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/10.1177/1046878115569044 https://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/10.1016/s0959-4752(99)00025-0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Allal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L., &amp; 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Pelgrims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Ducrey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G. (2000). Assessment of—or in—the zone of proximal development. Learning and Instruction, 10(2), 137–152. https://</a:t>
            </a:r>
            <a:r>
              <a:rPr lang="en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/10.1016/s0959-4752(99)00025-0</a:t>
            </a:r>
            <a:endParaRPr sz="11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Welcome!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415050" y="1428989"/>
            <a:ext cx="2177700" cy="41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Shay Dawson, PhD, CTRS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8475" y="1017734"/>
            <a:ext cx="435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Introducing the Speakers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44250" y="1428989"/>
            <a:ext cx="2084700" cy="41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Emily Higgins, MS, CTRS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325800" y="1428989"/>
            <a:ext cx="2492400" cy="41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Thomas W Means, PhD, CTRS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18463" y="2166307"/>
            <a:ext cx="4019700" cy="377400"/>
          </a:xfrm>
          <a:prstGeom prst="rect">
            <a:avLst/>
          </a:prstGeom>
        </p:spPr>
        <p:txBody>
          <a:bodyPr spcFirstLastPara="1" wrap="square" lIns="60225" tIns="60225" rIns="60225" bIns="602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Session Overview</a:t>
            </a:r>
            <a:endParaRPr sz="1400" dirty="0"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4545065" y="2372539"/>
            <a:ext cx="4227300" cy="334200"/>
          </a:xfrm>
          <a:prstGeom prst="rect">
            <a:avLst/>
          </a:prstGeom>
        </p:spPr>
        <p:txBody>
          <a:bodyPr spcFirstLastPara="1" wrap="square" lIns="60225" tIns="60225" rIns="60225" bIns="60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attending this session, participants will be able to: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79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23648" y="2166312"/>
            <a:ext cx="4019700" cy="377400"/>
          </a:xfrm>
          <a:prstGeom prst="rect">
            <a:avLst/>
          </a:prstGeom>
        </p:spPr>
        <p:txBody>
          <a:bodyPr spcFirstLastPara="1" wrap="square" lIns="60225" tIns="60225" rIns="60225" bIns="602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Learning Outcomes</a:t>
            </a:r>
            <a:endParaRPr sz="1400" dirty="0"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075900" y="2565115"/>
            <a:ext cx="4915200" cy="25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the integration of the Leisure Ability Model (LAM) and the Zones of Leisure framework can enhance therapeutic recreation practice and promote client growth in skill development and independence.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influence of key theoretical foundations on evidence-based practice within recreational therapy, emphasizing how theory strengthens consistency, intentionality, and outcomes across diverse settings.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potential of the Zones of Leisure framework to inform the evolution of future models and guide continued innovation in therapeutic recreation.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-30935" y="2543698"/>
            <a:ext cx="4318500" cy="179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Evidence-Based Practice in Recreational Therapy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Models and Theories to Inform Practice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Leisure Ability Model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Zones of Leisure Framework</a:t>
            </a:r>
            <a:endParaRPr sz="13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and Reflections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Applications, Takeaways, Q&amp;A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Evidence-Based Practice in Recreational Therapy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The Need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0" y="4836818"/>
            <a:ext cx="56412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3.01: Develop individualized plan of care</a:t>
            </a:r>
            <a:endParaRPr sz="1000" i="1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631700" y="1137313"/>
            <a:ext cx="43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The Relationship Between Theories and Models</a:t>
            </a:r>
            <a:endParaRPr dirty="0"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11700" y="2332275"/>
            <a:ext cx="43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Gaps on Consumer Outcome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11700" y="3469250"/>
            <a:ext cx="43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Benefits of RT Service Delivery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79" name="Google Shape;79;p15"/>
          <p:cNvGrpSpPr/>
          <p:nvPr/>
        </p:nvGrpSpPr>
        <p:grpSpPr>
          <a:xfrm>
            <a:off x="6684272" y="1756037"/>
            <a:ext cx="2023295" cy="1569600"/>
            <a:chOff x="3071457" y="2013875"/>
            <a:chExt cx="2023295" cy="1569600"/>
          </a:xfrm>
        </p:grpSpPr>
        <p:sp>
          <p:nvSpPr>
            <p:cNvPr id="80" name="Google Shape;80;p1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3203252" y="2015147"/>
              <a:ext cx="18915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Models of Practice</a:t>
              </a:r>
              <a:endParaRPr b="1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4749850" y="1759012"/>
            <a:ext cx="1944600" cy="1569600"/>
            <a:chOff x="1126863" y="2013875"/>
            <a:chExt cx="1944600" cy="1569600"/>
          </a:xfrm>
        </p:grpSpPr>
        <p:sp>
          <p:nvSpPr>
            <p:cNvPr id="83" name="Google Shape;83;p1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1663413" y="2013875"/>
              <a:ext cx="8715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Theory</a:t>
              </a:r>
              <a:endParaRPr b="1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1226463" y="2487063"/>
              <a:ext cx="1745400" cy="6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Provides the foundation for understanding </a:t>
              </a:r>
              <a:r>
                <a:rPr lang="en" sz="1200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how</a:t>
              </a:r>
              <a:r>
                <a:rPr lang="en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en" sz="1200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why</a:t>
              </a:r>
              <a:r>
                <a:rPr lang="en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change occurs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4722025" y="3325637"/>
            <a:ext cx="3999900" cy="1569600"/>
            <a:chOff x="4590925" y="2013875"/>
            <a:chExt cx="3999900" cy="1569600"/>
          </a:xfrm>
        </p:grpSpPr>
        <p:sp>
          <p:nvSpPr>
            <p:cNvPr id="87" name="Google Shape;87;p15"/>
            <p:cNvSpPr/>
            <p:nvPr/>
          </p:nvSpPr>
          <p:spPr>
            <a:xfrm>
              <a:off x="4590925" y="2013875"/>
              <a:ext cx="39999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5360226" y="217773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4904150" y="2087825"/>
              <a:ext cx="3452100" cy="12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When theory and model align, interventions become intentional, measurable, and evidence-based. This alignment ensures that every clinical decision supports meaningful client outcomes, strengthens professional credibility, and promotes growth that is truly client-centered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5"/>
          <p:cNvGrpSpPr/>
          <p:nvPr/>
        </p:nvGrpSpPr>
        <p:grpSpPr>
          <a:xfrm rot="5400000">
            <a:off x="6563784" y="3199801"/>
            <a:ext cx="261571" cy="260379"/>
            <a:chOff x="4858109" y="2631368"/>
            <a:chExt cx="316442" cy="315000"/>
          </a:xfrm>
        </p:grpSpPr>
        <p:sp>
          <p:nvSpPr>
            <p:cNvPr id="91" name="Google Shape;91;p1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6611128" y="2586251"/>
            <a:ext cx="166898" cy="166898"/>
            <a:chOff x="3157188" y="909150"/>
            <a:chExt cx="470400" cy="470400"/>
          </a:xfrm>
        </p:grpSpPr>
        <p:sp>
          <p:nvSpPr>
            <p:cNvPr id="94" name="Google Shape;94;p1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8600" tIns="58600" rIns="58600" bIns="58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58600" tIns="58600" rIns="58600" bIns="58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5"/>
          <p:cNvSpPr txBox="1"/>
          <p:nvPr/>
        </p:nvSpPr>
        <p:spPr>
          <a:xfrm>
            <a:off x="6635370" y="2109859"/>
            <a:ext cx="2023200" cy="106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Translates theory into structured, goal-directed action. Guides the selection, sequencing, and organization of interventions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74225" y="1408875"/>
            <a:ext cx="45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Guides RT’s in making informed, client-centered decisions instead of relying on tradition or intuition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justify services to stakeholders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 scientific foundation for RT interventions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74225" y="2633600"/>
            <a:ext cx="413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CTRSs acknowledge research is valuable, EBP is not used consistently in everyday planning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 areas or interventions lack rigorous evidence or standardized protocols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51650" y="3779302"/>
            <a:ext cx="432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Enhances client outcomes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continuity and generalization of service effects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Encourages accountability, program evaluation, and continuous improvement through measurable outcomes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3336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Models of Practice in the Field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2125" y="4787250"/>
            <a:ext cx="41274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3.02: Design program services</a:t>
            </a:r>
            <a:endParaRPr sz="100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5884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0" y="1224775"/>
            <a:ext cx="433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C5884"/>
              </a:buClr>
              <a:buSzPts val="1400"/>
              <a:buFont typeface="Playfair Display Medium"/>
              <a:buChar char="●"/>
            </a:pPr>
            <a:r>
              <a:rPr lang="en" dirty="0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Leisure Ability Model </a:t>
            </a:r>
            <a:endParaRPr dirty="0"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(Pedersen &amp; Gunn, 1984; Stumbo &amp; Peterson, 1988)</a:t>
            </a:r>
            <a:endParaRPr dirty="0"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07" name="Google Shape;107;p16" title="Leisure Ability 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000" y="333637"/>
            <a:ext cx="1842842" cy="13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6674" y="209700"/>
            <a:ext cx="1678375" cy="1900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0" y="1953440"/>
            <a:ext cx="4662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C5884"/>
              </a:buClr>
              <a:buSzPts val="1400"/>
              <a:buFont typeface="Playfair Display Medium"/>
              <a:buChar char="●"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Health Protection/Health Promotion Model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(Austin, 1998)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10" name="Google Shape;110;p16" title="Screenshot 2025-10-15 at 2.47.31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4075" y="1824989"/>
            <a:ext cx="2235645" cy="1541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0" y="2682125"/>
            <a:ext cx="4159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350" tIns="76350" rIns="76350" bIns="76350" anchor="t" anchorCtr="0">
            <a:spAutoFit/>
          </a:bodyPr>
          <a:lstStyle/>
          <a:p>
            <a:pPr marL="381798" lvl="0" indent="-279800" algn="l" rtl="0">
              <a:spcBef>
                <a:spcPts val="0"/>
              </a:spcBef>
              <a:spcAft>
                <a:spcPts val="0"/>
              </a:spcAft>
              <a:buClr>
                <a:srgbClr val="2C5884"/>
              </a:buClr>
              <a:buSzPts val="1400"/>
              <a:buFont typeface="Playfair Display Medium"/>
              <a:buChar char="●"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Leisure and Well-Being Model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(Hood &amp; Carruthers, 2007)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12" name="Google Shape;112;p16" title="Screenshot 2025-10-15 at 2.39.39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3925" y="2569050"/>
            <a:ext cx="1678375" cy="2396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32125" y="3528350"/>
            <a:ext cx="412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C5884"/>
              </a:buClr>
              <a:buSzPts val="1400"/>
              <a:buFont typeface="Playfair Display Medium"/>
              <a:buChar char="●"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Flourishing Through Leisure Model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(Anderson &amp; Heyne, 2012)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14" name="Google Shape;114;p16" title="Screenshot 2025-10-15 at 2.36.53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67650" y="3469555"/>
            <a:ext cx="2179599" cy="16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11700" y="4224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Informing Practice: Leisure Ability Model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0" y="4757525"/>
            <a:ext cx="581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3.01: Develop individualized plan of care; NCTRC Job Task 3.02: Design program services</a:t>
            </a:r>
            <a:endParaRPr sz="100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02119" y="957650"/>
            <a:ext cx="684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Origin and Development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02127" y="1033745"/>
            <a:ext cx="5817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Pedersen &amp; Gunn (1984)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to help individuals establish an independent leisure lifestyle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Integrates three service phases: Functional Intervention, Leisure Education, and Recreation Participation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2855" y="3343837"/>
            <a:ext cx="567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Use in Practice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02128" y="3619470"/>
            <a:ext cx="5076900" cy="1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structure and continuity across treatment settings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Adaptable and flexible, meeting diverse client needs across populations and programs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Effectively guides program planning and consistent, client-centered service delivery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02120" y="1882102"/>
            <a:ext cx="58170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Refined by Stumbo &amp; Peterson (1988)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 health, well-being, and quality of life through leisure engagement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Emphasizes client control, autonomy, and individualized approaches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Introduced concepts of learned helplessness vs. mastery or self-determination, intrinsic motivation, internal locus of control, causal attribution, choice, and flow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1449" y="1226250"/>
            <a:ext cx="2953975" cy="33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Critiques of LAM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11700" y="1353225"/>
            <a:ext cx="7900200" cy="3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before the modern emphasis on </a:t>
            </a: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evidence-based practice (EBP)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 is practical but limited in theoretical depth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Leisure orientation versus therapy orientation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311150">
              <a:spcBef>
                <a:spcPts val="1000"/>
              </a:spcBef>
              <a:buClr>
                <a:schemeClr val="dk1"/>
              </a:buClr>
              <a:buSzPts val="1300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Leisure Orientation:</a:t>
            </a: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emphasizes a fulfilling leisure lifestyle as the end goal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311150">
              <a:spcBef>
                <a:spcPts val="1000"/>
              </a:spcBef>
              <a:buClr>
                <a:schemeClr val="dk1"/>
              </a:buClr>
              <a:buSzPts val="1300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Therapy Orientation</a:t>
            </a: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uses leisure as a tool to achieve broader functional improvements 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Lacks explanation for </a:t>
            </a:r>
            <a:r>
              <a:rPr lang="en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 occurs during progression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2125" y="4787250"/>
            <a:ext cx="41274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3.02: Design program services</a:t>
            </a:r>
            <a:endParaRPr sz="100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5884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54144" y="1017725"/>
            <a:ext cx="44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Context Within EBP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Adding Theory: The Zone of Proximal Development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2125" y="4787250"/>
            <a:ext cx="41274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3.02: Design program services</a:t>
            </a:r>
            <a:endParaRPr sz="100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5884"/>
              </a:solidFill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259025" y="1417913"/>
            <a:ext cx="4903800" cy="31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 Vygotsky (1896–1934):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Psychologist whose work laid the foundation for theories of learning and cognitive development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of Proximal Development (ZPD)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gap between what a learner can do independently and what they can achieve with guidance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Combined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interaction and scaffolded learning,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growth occurs through collaboration and supported challenge.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Knowledgeable Others (MKOs)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Individuals with greater experience or expertise who provide structure, feedback, and support.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facilitation within the ZPD ensures learners receive the </a:t>
            </a: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balance of challenge and support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promoting autonomy, skill mastery, and long-term engagement.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59032" y="1017725"/>
            <a:ext cx="44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Foundational Knowledge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825" y="1494512"/>
            <a:ext cx="3916950" cy="26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5035550" y="4271075"/>
            <a:ext cx="417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Key Zones: Structured, Mentorship, Independent</a:t>
            </a:r>
            <a:endParaRPr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ZPD Through the Lens of the Leisure Ability Model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2125" y="4787250"/>
            <a:ext cx="41274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3.02: Design program services</a:t>
            </a:r>
            <a:endParaRPr sz="100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5884"/>
              </a:solidFill>
            </a:endParaRPr>
          </a:p>
        </p:txBody>
      </p:sp>
      <p:graphicFrame>
        <p:nvGraphicFramePr>
          <p:cNvPr id="151" name="Google Shape;151;p20"/>
          <p:cNvGraphicFramePr/>
          <p:nvPr/>
        </p:nvGraphicFramePr>
        <p:xfrm>
          <a:off x="102900" y="1017722"/>
          <a:ext cx="8938200" cy="3773600"/>
        </p:xfrm>
        <a:graphic>
          <a:graphicData uri="http://schemas.openxmlformats.org/drawingml/2006/table">
            <a:tbl>
              <a:tblPr>
                <a:noFill/>
                <a:tableStyleId>{D66F46F7-EB8B-4160-AFD7-DECA8CB0588F}</a:tableStyleId>
              </a:tblPr>
              <a:tblGrid>
                <a:gridCol w="13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C5884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LAM Component</a:t>
                      </a:r>
                      <a:endParaRPr sz="1300" b="1">
                        <a:solidFill>
                          <a:srgbClr val="2C5884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C5884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ZPD Alignment</a:t>
                      </a:r>
                      <a:endParaRPr sz="1300" b="1">
                        <a:solidFill>
                          <a:srgbClr val="2C5884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C5884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LAM Related Concept</a:t>
                      </a:r>
                      <a:endParaRPr sz="1300" b="1">
                        <a:solidFill>
                          <a:srgbClr val="2C5884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C5884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Example in Practice</a:t>
                      </a:r>
                      <a:endParaRPr sz="1300" b="1">
                        <a:solidFill>
                          <a:srgbClr val="2C5884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C5884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Functional Intervention</a:t>
                      </a:r>
                      <a:endParaRPr sz="1300" b="1">
                        <a:solidFill>
                          <a:srgbClr val="2C5884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Structured: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Facilitator identifies where the participant’s skills currently are and provides structured, scaffolded support to promote success.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Learned Helplessness → Mastery or Self-Determination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participant strengths and challenges, set achievable goals, and build mastery of skills through guided, scaffolded practice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C5884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Leisure Education</a:t>
                      </a:r>
                      <a:endParaRPr sz="1300" b="1">
                        <a:solidFill>
                          <a:srgbClr val="2C5884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Mentorship and Coaching: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Participants learn through guided discovery and structured support until skills become internalized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Motivation &amp; Choice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interests and readiness, create supportive learning opportunities, and empower self-directed choice and reflection.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C5884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Recreation Participation</a:t>
                      </a:r>
                      <a:endParaRPr sz="1300" b="1">
                        <a:solidFill>
                          <a:srgbClr val="2C5884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Participants act within their 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independent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zone, using learned skills autonomously while the facilitator steps back.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Flow, Personal Causality/Control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environments that balance challenge and skill, design opportunities for self-directed participation, and observe sustained engagement and flow as indicators of independence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2" name="Google Shape;152;p20" title="Screenshot 2025-10-15 at 5.59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725" y="1638750"/>
            <a:ext cx="7508375" cy="10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 title="Screenshot 2025-10-15 at 5.59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000" y="2655400"/>
            <a:ext cx="7508375" cy="10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title="Screenshot 2025-10-15 at 5.59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000" y="3687068"/>
            <a:ext cx="7508375" cy="10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ike with a seat&#10;&#10;Description automatically generated">
            <a:extLst>
              <a:ext uri="{FF2B5EF4-FFF2-40B4-BE49-F238E27FC236}">
                <a16:creationId xmlns:a16="http://schemas.microsoft.com/office/drawing/2014/main" id="{9099FF14-B137-D260-FF96-326B5CD7BA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2" b="15613"/>
          <a:stretch/>
        </p:blipFill>
        <p:spPr bwMode="auto">
          <a:xfrm>
            <a:off x="7729847" y="143627"/>
            <a:ext cx="1311253" cy="733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588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Zones of Leisure Framework </a:t>
            </a:r>
            <a:endParaRPr>
              <a:solidFill>
                <a:srgbClr val="2C588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311700" y="758446"/>
            <a:ext cx="41355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C588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Theoretical Integration and Application</a:t>
            </a:r>
            <a:endParaRPr dirty="0"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C588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0" y="4804800"/>
            <a:ext cx="5941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NCTRC Job Task 3.01: Develop individualized plan of care; NCTRC Job Task 3.02: Design program services</a:t>
            </a:r>
            <a:endParaRPr sz="100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401200" y="1200498"/>
            <a:ext cx="821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Foundations: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Integrates the </a:t>
            </a:r>
            <a:r>
              <a:rPr lang="en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Leisure Ability Model (LAM)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of Proximal Development (ZPD)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show how clients progress from supported to independent leisure participation throughout recreational therapy programs. The </a:t>
            </a: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 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structures programs by defining session categories and practitioner involvement. The </a:t>
            </a: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ZPD 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guides skill progression, balancing support and autonomy.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401200" y="1868791"/>
            <a:ext cx="843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Explains the </a:t>
            </a:r>
            <a:r>
              <a:rPr lang="en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“how”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“why”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behind skill development, motivation, and autonomy in leisure. </a:t>
            </a: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416950" y="2175146"/>
            <a:ext cx="534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Gaps in LAM: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Adds focus on learning progression and therapeutic scaffolding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Highlights motivation, flow, and choice within each stage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Emphasizes client–therapist collaboration and growth</a:t>
            </a: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401200" y="2989009"/>
            <a:ext cx="53757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RT Practice: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Encourages measurable progression and reflective facilitation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Connects evidence, theory, and person-centered outcomes</a:t>
            </a: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416950" y="3735650"/>
            <a:ext cx="5605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Integration Possibilities:</a:t>
            </a:r>
            <a:endParaRPr sz="1200" b="1" dirty="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 dirty="0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Complement: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alongside the Leisure Ability Model to guide session design.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 dirty="0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Extend:</a:t>
            </a:r>
            <a:r>
              <a:rPr lang="en" sz="1200" dirty="0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 ZPD principles within LAM to deepen theoretical understanding and application.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 dirty="0">
                <a:solidFill>
                  <a:srgbClr val="2C5884"/>
                </a:solidFill>
                <a:latin typeface="Calibri"/>
                <a:ea typeface="Calibri"/>
                <a:cs typeface="Calibri"/>
                <a:sym typeface="Calibri"/>
              </a:rPr>
              <a:t>Reframe: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Establish the Zones of Leisure as a distinct, evolving model of practice.</a:t>
            </a:r>
            <a:endParaRPr sz="1200" b="1" dirty="0">
              <a:solidFill>
                <a:srgbClr val="2C58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1" title="Zones of Leisure Mod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1800" y="2331687"/>
            <a:ext cx="3041224" cy="237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6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2891</Words>
  <Application>Microsoft Macintosh PowerPoint</Application>
  <PresentationFormat>On-screen Show (16:9)</PresentationFormat>
  <Paragraphs>247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Playfair Display SemiBold</vt:lpstr>
      <vt:lpstr>Roboto</vt:lpstr>
      <vt:lpstr>Arial</vt:lpstr>
      <vt:lpstr>Calibri</vt:lpstr>
      <vt:lpstr>Playfair Display Medium</vt:lpstr>
      <vt:lpstr>Playfair Display</vt:lpstr>
      <vt:lpstr>Simple Light</vt:lpstr>
      <vt:lpstr>PowerPoint Presentation</vt:lpstr>
      <vt:lpstr>Welcome!</vt:lpstr>
      <vt:lpstr>Evidence-Based Practice in Recreational Therapy</vt:lpstr>
      <vt:lpstr>Models of Practice in the Field</vt:lpstr>
      <vt:lpstr>Informing Practice: Leisure Ability Model</vt:lpstr>
      <vt:lpstr>Critiques of LAM</vt:lpstr>
      <vt:lpstr>Adding Theory: The Zone of Proximal Development</vt:lpstr>
      <vt:lpstr>ZPD Through the Lens of the Leisure Ability Model</vt:lpstr>
      <vt:lpstr>Zones of Leisure Framework </vt:lpstr>
      <vt:lpstr>Future Applications, Practical Takeaways</vt:lpstr>
      <vt:lpstr>Framework Feedback and Reflection</vt:lpstr>
      <vt:lpstr>Questions?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Emily Higgins</cp:lastModifiedBy>
  <cp:revision>3</cp:revision>
  <dcterms:modified xsi:type="dcterms:W3CDTF">2025-10-19T01:56:48Z</dcterms:modified>
</cp:coreProperties>
</file>