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7" r:id="rId2"/>
    <p:sldId id="256" r:id="rId3"/>
    <p:sldId id="333" r:id="rId4"/>
    <p:sldId id="327" r:id="rId5"/>
    <p:sldId id="258" r:id="rId6"/>
    <p:sldId id="259" r:id="rId7"/>
    <p:sldId id="260" r:id="rId8"/>
    <p:sldId id="261" r:id="rId9"/>
    <p:sldId id="262" r:id="rId10"/>
    <p:sldId id="305" r:id="rId11"/>
    <p:sldId id="263" r:id="rId12"/>
    <p:sldId id="306" r:id="rId13"/>
    <p:sldId id="264" r:id="rId14"/>
    <p:sldId id="265" r:id="rId15"/>
    <p:sldId id="266" r:id="rId16"/>
    <p:sldId id="329" r:id="rId17"/>
    <p:sldId id="328" r:id="rId18"/>
    <p:sldId id="267" r:id="rId19"/>
    <p:sldId id="307" r:id="rId20"/>
    <p:sldId id="278" r:id="rId21"/>
    <p:sldId id="308" r:id="rId22"/>
    <p:sldId id="311" r:id="rId23"/>
    <p:sldId id="290" r:id="rId24"/>
    <p:sldId id="337" r:id="rId25"/>
    <p:sldId id="318" r:id="rId26"/>
    <p:sldId id="282" r:id="rId27"/>
    <p:sldId id="319" r:id="rId28"/>
    <p:sldId id="338" r:id="rId29"/>
    <p:sldId id="284" r:id="rId30"/>
    <p:sldId id="320" r:id="rId31"/>
    <p:sldId id="283" r:id="rId32"/>
    <p:sldId id="339" r:id="rId33"/>
    <p:sldId id="295" r:id="rId34"/>
    <p:sldId id="340" r:id="rId35"/>
    <p:sldId id="322" r:id="rId36"/>
    <p:sldId id="309" r:id="rId37"/>
    <p:sldId id="269" r:id="rId38"/>
    <p:sldId id="298" r:id="rId39"/>
    <p:sldId id="299" r:id="rId40"/>
    <p:sldId id="324" r:id="rId41"/>
    <p:sldId id="285" r:id="rId42"/>
    <p:sldId id="268" r:id="rId43"/>
    <p:sldId id="293" r:id="rId44"/>
    <p:sldId id="270" r:id="rId45"/>
    <p:sldId id="271" r:id="rId46"/>
    <p:sldId id="288" r:id="rId47"/>
    <p:sldId id="301" r:id="rId48"/>
    <p:sldId id="310" r:id="rId49"/>
    <p:sldId id="317" r:id="rId50"/>
    <p:sldId id="326" r:id="rId51"/>
    <p:sldId id="331" r:id="rId52"/>
    <p:sldId id="303" r:id="rId53"/>
    <p:sldId id="297" r:id="rId54"/>
    <p:sldId id="272" r:id="rId55"/>
    <p:sldId id="274" r:id="rId56"/>
    <p:sldId id="277" r:id="rId57"/>
    <p:sldId id="300" r:id="rId58"/>
    <p:sldId id="323" r:id="rId59"/>
    <p:sldId id="325" r:id="rId60"/>
    <p:sldId id="332" r:id="rId61"/>
    <p:sldId id="336" r:id="rId62"/>
    <p:sldId id="313" r:id="rId63"/>
    <p:sldId id="335" r:id="rId64"/>
    <p:sldId id="279" r:id="rId65"/>
    <p:sldId id="280" r:id="rId66"/>
    <p:sldId id="28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01702"/>
    <a:srgbClr val="FAFA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A7234-E0C7-4481-9D24-DD917E8973D6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815E-88FA-4D0E-8DF3-C8D7C7350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2B958-3697-4BF1-B2B3-6B5F4DC69E5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BCB2A-571A-4C51-B24F-B0D35BA6D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CB2A-571A-4C51-B24F-B0D35BA6D6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CB2A-571A-4C51-B24F-B0D35BA6D6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CB2A-571A-4C51-B24F-B0D35BA6D6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CB2A-571A-4C51-B24F-B0D35BA6D66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B284-B0CB-4FBC-AE5E-8E9ECEC37AE0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EA17-0DA0-47BC-9FD8-02FE35F2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bert\Desktop\V-hous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“A THEORY OF CHANGE is </a:t>
            </a:r>
            <a:r>
              <a:rPr lang="en-US" sz="5400" dirty="0" smtClean="0">
                <a:solidFill>
                  <a:srgbClr val="FF0000"/>
                </a:solidFill>
              </a:rPr>
              <a:t>the empirical basis </a:t>
            </a:r>
            <a:r>
              <a:rPr lang="en-US" sz="5400" dirty="0" smtClean="0"/>
              <a:t>underlying any social intervention.”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“</a:t>
            </a:r>
            <a:r>
              <a:rPr lang="en-US" sz="4800" dirty="0" smtClean="0">
                <a:solidFill>
                  <a:srgbClr val="FF0000"/>
                </a:solidFill>
              </a:rPr>
              <a:t>[T]he product of a series of critical-thinking exercises </a:t>
            </a:r>
            <a:r>
              <a:rPr lang="en-US" sz="4800" dirty="0" smtClean="0"/>
              <a:t>that provides a comprehensive picture of the early- and intermediate-term changes in a given community that are needed to reach a long-term goal articulated by the community.”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bert\Desktop\GEOTheory of Change talk\confused person, as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438400"/>
            <a:ext cx="9525000" cy="1426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oe.org/joe/2002june/images/a4-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060" y="609600"/>
            <a:ext cx="606574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5105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Theory of Change  ≠  Logic Model …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… for most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lbert\Desktop\GEOTheory of Change talk\confu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5603" y="0"/>
            <a:ext cx="123096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moviestore.com/library/photos/161/161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355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So what </a:t>
            </a:r>
            <a:r>
              <a:rPr lang="en-US" sz="8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is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a theory of change?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fastweb.com/nfs/fastweb/attachment_images/0045/2075/iStock_000003424449XSmall-african-american-graduate-female_crop380w.jpg?1252086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241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62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A program theory is </a:t>
            </a:r>
            <a:r>
              <a:rPr lang="en-US" sz="4800" dirty="0" smtClean="0">
                <a:solidFill>
                  <a:srgbClr val="C00000"/>
                </a:solidFill>
              </a:rPr>
              <a:t>a sequence of causes and effects</a:t>
            </a:r>
            <a:r>
              <a:rPr lang="en-US" sz="4800" dirty="0" smtClean="0"/>
              <a:t>, in which our interventions function as the instigating causes and certain hoped-for social benefits function as their ultimate effects.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5980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  B    C   …     OUTCOME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6304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Philanthropy’s Albatross</a:t>
            </a:r>
            <a:endParaRPr lang="en-US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8486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Debunking Theories of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786735"/>
            <a:ext cx="876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http://postcards.typepad.com/Philanthropy%20s%20Albatross.doc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6700" y="6243935"/>
            <a:ext cx="2282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albert@gnof.org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cornerstoneapartments.com/neighborhood/8/full/Wash_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51339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Parks, Inc.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albert\Desktop\GEOTheory of Change talk\parchment.jpg"/>
          <p:cNvPicPr>
            <a:picLocks noChangeAspect="1" noChangeArrowheads="1"/>
          </p:cNvPicPr>
          <p:nvPr/>
        </p:nvPicPr>
        <p:blipFill>
          <a:blip r:embed="rId2" cstate="print">
            <a:lum bright="14000" contrast="-13000"/>
          </a:blip>
          <a:srcRect/>
          <a:stretch>
            <a:fillRect/>
          </a:stretch>
        </p:blipFill>
        <p:spPr bwMode="auto">
          <a:xfrm>
            <a:off x="457200" y="0"/>
            <a:ext cx="8323148" cy="65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16764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01702"/>
                </a:solidFill>
              </a:rPr>
              <a:t>We propose to create a park in Neighborhood X so residents can use and enjoy it …  This will lead to better health outcomes for residents …</a:t>
            </a:r>
            <a:endParaRPr lang="en-US" sz="3600" dirty="0">
              <a:solidFill>
                <a:srgbClr val="3017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What’s your theory of change</a:t>
            </a:r>
            <a:endParaRPr lang="en-US" sz="8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026" name="Picture 2" descr="http://www.hdhpexpert.com/wp-content/uploads/2010/11/question_mark_bub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7432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ufomystic.com/wp-content/uploads/disclosure-al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430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we create a park within walking distance of neighborhood homes, and residents participate in the design of the park, and the city commits to its upkeep  </a:t>
            </a:r>
            <a:r>
              <a:rPr lang="en-US" sz="4400" dirty="0" smtClean="0">
                <a:sym typeface="Wingdings" pitchFamily="2" charset="2"/>
              </a:rPr>
              <a:t>  R</a:t>
            </a:r>
            <a:r>
              <a:rPr lang="en-US" sz="4400" dirty="0" smtClean="0"/>
              <a:t>esidents will use the park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twilightandliteracy.webs.com/Hour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0104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randomfunnypicture.com/pictures/1322drug_dealer_at_school_kill_you_nunchucks.jpg"/>
          <p:cNvPicPr>
            <a:picLocks noChangeAspect="1" noChangeArrowheads="1"/>
          </p:cNvPicPr>
          <p:nvPr/>
        </p:nvPicPr>
        <p:blipFill>
          <a:blip r:embed="rId2" cstate="print">
            <a:lum bright="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ninthlink.com/wp-content/uploads/2009/07/chinese-woman-at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56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we create a park within walking distance of neighborhood homes, and residents participate in the design of the park, and the city commits to its upkeep, </a:t>
            </a:r>
            <a:r>
              <a:rPr lang="en-US" sz="4400" b="1" dirty="0" smtClean="0">
                <a:solidFill>
                  <a:srgbClr val="FF0000"/>
                </a:solidFill>
              </a:rPr>
              <a:t>and residents feel safe in the park</a:t>
            </a:r>
            <a:r>
              <a:rPr lang="en-US" sz="4400" dirty="0" smtClean="0"/>
              <a:t>  </a:t>
            </a:r>
            <a:r>
              <a:rPr lang="en-US" sz="4400" dirty="0" smtClean="0">
                <a:sym typeface="Wingdings" pitchFamily="2" charset="2"/>
              </a:rPr>
              <a:t>  R</a:t>
            </a:r>
            <a:r>
              <a:rPr lang="en-US" sz="4400" dirty="0" smtClean="0"/>
              <a:t>esidents will use the park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utomotive-insight.net/2011-dodge/images/2011-dodge-charger-police-cruiser%20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772400" cy="146304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Four primary uses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572000"/>
          </a:xfrm>
        </p:spPr>
        <p:txBody>
          <a:bodyPr>
            <a:no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en-US" sz="4400" dirty="0" smtClean="0">
                <a:solidFill>
                  <a:srgbClr val="FFC000"/>
                </a:solidFill>
              </a:rPr>
              <a:t> Planning a program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4400" dirty="0" smtClean="0">
                <a:solidFill>
                  <a:srgbClr val="FFC000"/>
                </a:solidFill>
              </a:rPr>
              <a:t> Evaluating a program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4400" dirty="0" smtClean="0">
                <a:solidFill>
                  <a:srgbClr val="FFC000"/>
                </a:solidFill>
              </a:rPr>
              <a:t> Enriching consultants (like me)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4400" dirty="0" smtClean="0">
                <a:solidFill>
                  <a:srgbClr val="FFC000"/>
                </a:solidFill>
              </a:rPr>
              <a:t> Befuddling grantees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morgancarter.files.wordpress.com/2011/02/time_flies_by_janussyndic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34" y="609600"/>
            <a:ext cx="8734466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redstaplerchronicles.com/wp-content/uploads/2008/05/bad%20neighborh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15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we create a park within walking distance of neighborhood homes, and residents participate in the design of the park, and the city commits to its upkeep, and residents feel safe in the park, </a:t>
            </a:r>
            <a:r>
              <a:rPr lang="en-US" sz="4400" b="1" dirty="0" smtClean="0">
                <a:solidFill>
                  <a:srgbClr val="FF0000"/>
                </a:solidFill>
              </a:rPr>
              <a:t>and residents feel safe walking from their homes to the park</a:t>
            </a:r>
            <a:r>
              <a:rPr lang="en-US" sz="4400" dirty="0" smtClean="0"/>
              <a:t>  </a:t>
            </a:r>
            <a:r>
              <a:rPr lang="en-US" sz="4400" dirty="0" smtClean="0">
                <a:sym typeface="Wingdings" pitchFamily="2" charset="2"/>
              </a:rPr>
              <a:t>  R</a:t>
            </a:r>
            <a:r>
              <a:rPr lang="en-US" sz="4400" dirty="0" smtClean="0"/>
              <a:t>esidents will use the park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772400" cy="146304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Some Lessons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57200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The most relevant parts of the theory of change were already implicit in the original grant proposal.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Articulating all the conditions necessary for the desired change to occur can get ridiculously complicated.  In general, you cannot know ahead of time what the “relevant” conditions will be.</a:t>
            </a:r>
          </a:p>
          <a:p>
            <a:pPr marL="457200" lvl="0" indent="-457200" algn="l">
              <a:buFont typeface="+mj-lt"/>
              <a:buAutoNum type="arabicPeriod"/>
            </a:pP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15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If we create a park within walking distance of neighborhood homes, and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residents participate in the design of the park, and the city commits to its upkeep, and</a:t>
            </a:r>
            <a:r>
              <a:rPr lang="en-US" sz="4400" b="1" dirty="0" smtClean="0">
                <a:solidFill>
                  <a:srgbClr val="FF0000"/>
                </a:solidFill>
              </a:rPr>
              <a:t> residents feel safe in the park, and residents feel safe walking from their homes to the park 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 R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esidents will use the park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46304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Some Lessons, Cont.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001000" cy="4572000"/>
          </a:xfrm>
        </p:spPr>
        <p:txBody>
          <a:bodyPr>
            <a:noAutofit/>
          </a:bodyPr>
          <a:lstStyle/>
          <a:p>
            <a:pPr marL="514350" lvl="0" indent="-514350" algn="l">
              <a:buFont typeface="+mj-lt"/>
              <a:buAutoNum type="arabicPeriod" startAt="3"/>
            </a:pPr>
            <a:r>
              <a:rPr lang="en-US" dirty="0" smtClean="0">
                <a:solidFill>
                  <a:srgbClr val="FFC000"/>
                </a:solidFill>
              </a:rPr>
              <a:t>Your theory of change is not helping you to plan your work.</a:t>
            </a:r>
          </a:p>
          <a:p>
            <a:pPr marL="514350" lvl="0" indent="-514350" algn="l">
              <a:buFont typeface="+mj-lt"/>
              <a:buAutoNum type="arabicPeriod" startAt="3"/>
            </a:pPr>
            <a:r>
              <a:rPr lang="en-US" dirty="0" smtClean="0">
                <a:solidFill>
                  <a:srgbClr val="FFC000"/>
                </a:solidFill>
              </a:rPr>
              <a:t>Your theory of change is not helping you to evaluate your work.</a:t>
            </a:r>
          </a:p>
          <a:p>
            <a:pPr marL="514350" lvl="0" indent="-514350" algn="l">
              <a:buFont typeface="+mj-lt"/>
              <a:buAutoNum type="arabicPeriod" startAt="3"/>
            </a:pPr>
            <a:r>
              <a:rPr lang="en-US" dirty="0" smtClean="0">
                <a:solidFill>
                  <a:srgbClr val="FFC000"/>
                </a:solidFill>
              </a:rPr>
              <a:t>Your theory of change is not working for you: you are working for </a:t>
            </a:r>
            <a:r>
              <a:rPr lang="en-US" i="1" dirty="0" smtClean="0">
                <a:solidFill>
                  <a:srgbClr val="FFC000"/>
                </a:solidFill>
              </a:rPr>
              <a:t>it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albert\Desktop\GEOTheory of Change talk\parchment-memories-blank-pap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019799" cy="66379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1219200"/>
            <a:ext cx="510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01702"/>
                </a:solidFill>
              </a:rPr>
              <a:t>In order to improve conditions at Public Housing Project X, we propose to include tenants on the managing board.</a:t>
            </a:r>
            <a:endParaRPr lang="en-US" sz="4400" dirty="0">
              <a:solidFill>
                <a:srgbClr val="3017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"/>
            <a:ext cx="6172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albert\Desktop\GEOTheory of Change talk\confus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1143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"/>
            <a:ext cx="6172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86400" y="762000"/>
            <a:ext cx="1676400" cy="2133600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71800" y="1676400"/>
            <a:ext cx="24384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0" y="4191000"/>
            <a:ext cx="6858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819400" y="2057400"/>
            <a:ext cx="2667000" cy="2667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rary.uwf.edu/eli2/new_tutorials/module_copyright/images/Disclai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399"/>
            <a:ext cx="5882432" cy="647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772400" cy="146304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Keep in Mind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19100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dirty="0" smtClean="0">
                <a:solidFill>
                  <a:srgbClr val="FFC000"/>
                </a:solidFill>
              </a:rPr>
              <a:t>This TOC, as unwieldy as it is, doesn’t </a:t>
            </a:r>
            <a:r>
              <a:rPr lang="en-US" sz="2800" i="1" dirty="0" smtClean="0">
                <a:solidFill>
                  <a:srgbClr val="FFC000"/>
                </a:solidFill>
              </a:rPr>
              <a:t>begin</a:t>
            </a:r>
            <a:r>
              <a:rPr lang="en-US" sz="2800" dirty="0" smtClean="0">
                <a:solidFill>
                  <a:srgbClr val="FFC000"/>
                </a:solidFill>
              </a:rPr>
              <a:t> to articulate all the conditions that might be critical to the success of the project.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smtClean="0">
                <a:solidFill>
                  <a:srgbClr val="FFC000"/>
                </a:solidFill>
              </a:rPr>
              <a:t>If, after a year, the property doesn’t improve, it’s unlikely the TOC will indicate how to fix the intervention.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smtClean="0">
                <a:solidFill>
                  <a:srgbClr val="FFC000"/>
                </a:solidFill>
              </a:rPr>
              <a:t>We can imagine many scenarios in which the property improves </a:t>
            </a:r>
            <a:r>
              <a:rPr lang="en-US" sz="2800" i="1" dirty="0" smtClean="0">
                <a:solidFill>
                  <a:srgbClr val="FFC000"/>
                </a:solidFill>
              </a:rPr>
              <a:t>but for none of the reasons outlined in the TOC!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457200" indent="-457200" algn="l"/>
            <a:endParaRPr lang="en-US" sz="2800" dirty="0" smtClean="0">
              <a:solidFill>
                <a:srgbClr val="FFC000"/>
              </a:solidFill>
            </a:endParaRPr>
          </a:p>
          <a:p>
            <a:pPr marL="457200" indent="-457200" algn="l"/>
            <a:endParaRPr lang="en-US" sz="2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lbert\Desktop\GEOTheory of Change talk\TO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463550"/>
            <a:ext cx="8043256" cy="586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lbert\Desktop\GEOTheory of Change talk\hair-on-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438400"/>
            <a:ext cx="9448800" cy="18288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Plausibility Test</a:t>
            </a:r>
            <a:endParaRPr lang="en-US" sz="8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lbert\Desktop\GEOTheory of Change talk\poetrybythese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65759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://furmangreenscene.files.wordpress.com/2010/12/chesapeake_bay__mary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91000" y="2514600"/>
            <a:ext cx="822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sym typeface="Wingdings 3"/>
              </a:rPr>
              <a:t>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http://wsa.wesleyan.edu/wp-content/uploads/Question-Mar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0"/>
            <a:ext cx="2447925" cy="2676525"/>
          </a:xfrm>
          <a:prstGeom prst="rect">
            <a:avLst/>
          </a:prstGeom>
          <a:noFill/>
        </p:spPr>
      </p:pic>
      <p:pic>
        <p:nvPicPr>
          <p:cNvPr id="7" name="Picture 2" descr="http://wsa.wesleyan.edu/wp-content/uploads/Question-Mar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4800"/>
            <a:ext cx="244792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lbert\Desktop\GEOTheory of Change talk\ziporig2b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6644"/>
            <a:ext cx="3962400" cy="609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blogs.dallasobserver.com/sportatorium/Question%20Ma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3505200" cy="467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772400" cy="146304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Try This At Home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382000" cy="4572000"/>
          </a:xfrm>
        </p:spPr>
        <p:txBody>
          <a:bodyPr>
            <a:no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en-US" sz="2800" dirty="0" smtClean="0">
                <a:solidFill>
                  <a:srgbClr val="FFC000"/>
                </a:solidFill>
              </a:rPr>
              <a:t>Don’t request a separate theory of change.  Read the proposal carefully and/or ask appropriate questions during the site visit, then simply apply the Plausibility Test.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800" dirty="0" smtClean="0">
                <a:solidFill>
                  <a:srgbClr val="FFC000"/>
                </a:solidFill>
              </a:rPr>
              <a:t>Ask yourself this question: What, beyond what’s stated in the proposal, do I believe a theory of change will buy me?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800" dirty="0" smtClean="0">
                <a:solidFill>
                  <a:srgbClr val="FFC000"/>
                </a:solidFill>
              </a:rPr>
              <a:t>If you must ask applicants to articulate a theory of change, encourage them to keep it simple.</a:t>
            </a:r>
            <a:endParaRPr lang="en-US" sz="2800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bert\Desktop\GEOTheory of Change talk\SSIR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4806950" cy="480695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762000" y="6858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828800" y="31242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1676400" y="31242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000" y="55626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laney.edu/wp/graduation/files/2010/04/Paul-22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04101"/>
            <a:ext cx="3185160" cy="417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371600" y="5939135"/>
            <a:ext cx="6196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“The Power of Theories of Change”  Spring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ashingtonexaminer.com/files/blog_images/e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7726"/>
            <a:ext cx="3429000" cy="503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6628" y="5955268"/>
            <a:ext cx="311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Schambra, Hudson Institute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143000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dirty="0" err="1" smtClean="0"/>
              <a:t>Schambra</a:t>
            </a:r>
            <a:r>
              <a:rPr lang="en-US" sz="2800" dirty="0" smtClean="0"/>
              <a:t> … argue[s] that funders … should trust an organization’s leaders without requiring them to articulate theories of change …”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       — Paul Brest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1838742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Funding a brilliant nonprofit leader who has produced spectacular results in th</a:t>
            </a:r>
            <a:r>
              <a:rPr lang="en-US" sz="4400" dirty="0" smtClean="0"/>
              <a:t>e past</a:t>
            </a:r>
            <a:r>
              <a:rPr lang="en-US" sz="4400" dirty="0" smtClean="0"/>
              <a:t>  </a:t>
            </a:r>
            <a:r>
              <a:rPr lang="en-US" sz="4400" dirty="0" smtClean="0">
                <a:sym typeface="Wingdings" pitchFamily="2" charset="2"/>
              </a:rPr>
              <a:t></a:t>
            </a:r>
          </a:p>
          <a:p>
            <a:r>
              <a:rPr lang="en-US" sz="4400" dirty="0" smtClean="0">
                <a:sym typeface="Wingdings" pitchFamily="2" charset="2"/>
              </a:rPr>
              <a:t>Spectacular results from him/her in the future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bert\Desktop\GEOTheory of Change talk\SSIR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4806950" cy="480695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762000" y="6858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828800" y="31242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1676400" y="31242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000" y="55626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laney.edu/wp/graduation/files/2010/04/Paul-22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040" y="727727"/>
            <a:ext cx="3108960" cy="407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447800" y="5943600"/>
            <a:ext cx="6196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“The Power of Theories of Change”  Spring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7848600" cy="17526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Arial" pitchFamily="34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6304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Philanthropy’s Albatross</a:t>
            </a:r>
            <a:endParaRPr lang="en-US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8486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Debunking Theories of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786735"/>
            <a:ext cx="876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http://postcards.typepad.com/Philanthropy%20s%20Albatross.doc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6700" y="6243935"/>
            <a:ext cx="2282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albert@gnof.org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bert\Desktop\V-h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Documents and Settings\albert\Desktop\GEOTheory of Change talk\couple-arg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2999"/>
            <a:ext cx="5867400" cy="4521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lbert\Desktop\GEOTheory of Change talk\logic-model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587668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467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Creating a park within walking distance of neighborhood residents  </a:t>
            </a:r>
            <a:r>
              <a:rPr lang="en-US" sz="4400" dirty="0" smtClean="0">
                <a:sym typeface="Wingdings"/>
              </a:rPr>
              <a:t></a:t>
            </a:r>
            <a:r>
              <a:rPr lang="en-US" sz="4400" dirty="0" smtClean="0"/>
              <a:t> </a:t>
            </a:r>
          </a:p>
          <a:p>
            <a:endParaRPr lang="en-US" sz="4400" dirty="0" smtClean="0"/>
          </a:p>
          <a:p>
            <a:r>
              <a:rPr lang="en-US" sz="4400" dirty="0" smtClean="0"/>
              <a:t>Residents’ use of the park  </a:t>
            </a:r>
            <a:r>
              <a:rPr lang="en-US" sz="4400" dirty="0" smtClean="0">
                <a:sym typeface="Wingdings"/>
              </a:rPr>
              <a:t></a:t>
            </a:r>
            <a:r>
              <a:rPr lang="en-US" sz="4400" dirty="0" smtClean="0"/>
              <a:t> </a:t>
            </a:r>
          </a:p>
          <a:p>
            <a:endParaRPr lang="en-US" sz="4400" dirty="0" smtClean="0"/>
          </a:p>
          <a:p>
            <a:r>
              <a:rPr lang="en-US" sz="4400" dirty="0" smtClean="0"/>
              <a:t>Better health outcomes for residents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467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Creating a park within walking distance of neighborhood residents  </a:t>
            </a:r>
            <a:r>
              <a:rPr lang="en-US" sz="4400" dirty="0" smtClean="0">
                <a:sym typeface="Wingdings"/>
              </a:rPr>
              <a:t></a:t>
            </a:r>
            <a:r>
              <a:rPr lang="en-US" sz="4400" dirty="0" smtClean="0"/>
              <a:t> </a:t>
            </a:r>
          </a:p>
          <a:p>
            <a:endParaRPr lang="en-US" sz="4400" dirty="0" smtClean="0"/>
          </a:p>
          <a:p>
            <a:r>
              <a:rPr lang="en-US" sz="4400" dirty="0" smtClean="0"/>
              <a:t>Residents’ use of the park  </a:t>
            </a: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</a:t>
            </a: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endParaRPr lang="en-US" sz="4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Better health outcomes for residents</a:t>
            </a:r>
            <a:endParaRPr 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066800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Every time I’ve given nonprofit leader X a grant and simply asked her to spend it wisely to make the world a better place, she has succeeded beyond my expectations.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 will give nonprofit leader X a grant and ask her to spend it wisely to make the world a better place.</a:t>
            </a:r>
          </a:p>
          <a:p>
            <a:pPr marL="514350" indent="-514350"/>
            <a:r>
              <a:rPr lang="en-US" sz="2800" dirty="0" smtClean="0"/>
              <a:t>____________________________________</a:t>
            </a:r>
          </a:p>
          <a:p>
            <a:pPr lvl="0"/>
            <a:endParaRPr lang="en-US" sz="2800" dirty="0" smtClean="0"/>
          </a:p>
          <a:p>
            <a:pPr marL="514350" lvl="0" indent="-514350">
              <a:buFont typeface="+mj-lt"/>
              <a:buAutoNum type="arabicPeriod" startAt="3"/>
            </a:pPr>
            <a:r>
              <a:rPr lang="en-US" sz="2800" dirty="0" smtClean="0"/>
              <a:t>Therefore, nonprofit leader X will likely succeed beyond my expectations.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772400" cy="146304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Keep in Mind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57200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dirty="0" smtClean="0">
                <a:solidFill>
                  <a:srgbClr val="FFC000"/>
                </a:solidFill>
              </a:rPr>
              <a:t>This TOC, as unwieldy as it is, doesn’t </a:t>
            </a:r>
            <a:r>
              <a:rPr lang="en-US" sz="2800" i="1" dirty="0" smtClean="0">
                <a:solidFill>
                  <a:srgbClr val="FFC000"/>
                </a:solidFill>
              </a:rPr>
              <a:t>begin</a:t>
            </a:r>
            <a:r>
              <a:rPr lang="en-US" sz="2800" dirty="0" smtClean="0">
                <a:solidFill>
                  <a:srgbClr val="FFC000"/>
                </a:solidFill>
              </a:rPr>
              <a:t> to articulate all the underlying beliefs and conditions that might be critical to the success of the project.</a:t>
            </a:r>
          </a:p>
          <a:p>
            <a:pPr marL="457200" indent="-457200" algn="l"/>
            <a:endParaRPr lang="en-US" sz="2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"/>
            <a:ext cx="6172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What </a:t>
            </a:r>
            <a:r>
              <a:rPr lang="en-US" sz="8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is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a theory of change,</a:t>
            </a:r>
          </a:p>
          <a:p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anyway?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33400"/>
            <a:ext cx="2722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  B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362200"/>
            <a:ext cx="57246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1.   If  A,  then  B</a:t>
            </a:r>
          </a:p>
          <a:p>
            <a:pPr marL="342900" indent="-342900"/>
            <a:r>
              <a:rPr lang="en-US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2.  A					</a:t>
            </a:r>
          </a:p>
          <a:p>
            <a:pPr marL="342900" indent="-342900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3.  Therefore  B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ilosophy.hku.hk/think/graphics/fishbone-gener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237" y="2362200"/>
            <a:ext cx="6620163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32556" y="1219200"/>
            <a:ext cx="6792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  B    C   …     OUTCOME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t2.gstatic.com/images?q=tbn:ANd9GcSVG3ROXprpsEWIiWy8zWUbDSOMUzJ3rE2tJ3WUfLCtyeOiEqHK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3352800" cy="455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52578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Carl Gustav </a:t>
            </a:r>
            <a:r>
              <a:rPr lang="en-US" sz="3200" b="1" dirty="0" err="1" smtClean="0"/>
              <a:t>Hempel</a:t>
            </a:r>
            <a:endParaRPr lang="en-US" sz="3200" b="1" dirty="0" smtClean="0"/>
          </a:p>
          <a:p>
            <a:pPr algn="ctr"/>
            <a:r>
              <a:rPr lang="en-US" sz="3200" dirty="0" smtClean="0"/>
              <a:t>1905 – 1997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758857"/>
            <a:ext cx="7086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a child is given a caring adult mentor, then his/her sense of self-worth will increase.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My program will provide child A with a caring adult mentor.</a:t>
            </a:r>
          </a:p>
          <a:p>
            <a:pPr marL="514350" indent="-514350"/>
            <a:r>
              <a:rPr lang="en-US" sz="2800" dirty="0" smtClean="0"/>
              <a:t>_____________________________________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Therefore, child A’s sense of self-worth will likely increase.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858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Giving a child a caring adult mentor  </a:t>
            </a:r>
            <a:r>
              <a:rPr lang="en-US" sz="2800" dirty="0" smtClean="0">
                <a:sym typeface="Wingdings" pitchFamily="2" charset="2"/>
              </a:rPr>
              <a:t>  </a:t>
            </a:r>
          </a:p>
          <a:p>
            <a:r>
              <a:rPr lang="en-US" sz="2800" dirty="0" smtClean="0">
                <a:sym typeface="Wingdings" pitchFamily="2" charset="2"/>
              </a:rPr>
              <a:t>An increase in that child’s sense of self-worth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38285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If we create a park within walking distance of neighborhood homes, </a:t>
            </a:r>
            <a:r>
              <a:rPr lang="en-US" sz="2400" b="1" dirty="0" smtClean="0">
                <a:solidFill>
                  <a:srgbClr val="FF0000"/>
                </a:solidFill>
              </a:rPr>
              <a:t>and residents participate in the design of the park, and the city commits to its upkeep,</a:t>
            </a:r>
            <a:r>
              <a:rPr lang="en-US" sz="2400" dirty="0" smtClean="0"/>
              <a:t> then residents will use the park.</a:t>
            </a:r>
          </a:p>
          <a:p>
            <a:pPr marL="514350" indent="-514350"/>
            <a:endParaRPr lang="en-US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Our organization will create a park within walking distance of neighborhood homes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residents will participate in the design of the park, and the city will commit to its upkeep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__________________________________________</a:t>
            </a:r>
          </a:p>
          <a:p>
            <a:endParaRPr lang="en-US" sz="24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/>
              <a:t>Therefore, residents will use the park.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85800"/>
            <a:ext cx="708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If we create a park within walking distance of neighborhood homes, and residents participate in the design of the park, and the city commits to its upkeep, </a:t>
            </a:r>
            <a:r>
              <a:rPr lang="en-US" sz="2400" b="1" dirty="0" smtClean="0">
                <a:solidFill>
                  <a:srgbClr val="FF0000"/>
                </a:solidFill>
              </a:rPr>
              <a:t>and residents feel safe in the park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then residents will use the park.</a:t>
            </a:r>
          </a:p>
          <a:p>
            <a:pPr marL="514350" indent="-514350"/>
            <a:endParaRPr lang="en-US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Our organization will create a park within walking distance of neighborhood homes , residents will participate in the design of the park, the city will commit to its upkeep,</a:t>
            </a:r>
            <a:r>
              <a:rPr lang="en-US" sz="2400" b="1" dirty="0" smtClean="0">
                <a:solidFill>
                  <a:srgbClr val="FF0000"/>
                </a:solidFill>
              </a:rPr>
              <a:t> and we’ll take steps to ensure that residents feel safe in the park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__________________________________________</a:t>
            </a:r>
          </a:p>
          <a:p>
            <a:endParaRPr lang="en-US" sz="24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/>
              <a:t>Therefore, residents will use the park.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0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If we create a park within walking distance of neighborhood homes, and residents participate in the design of the park, and the city commits to its upkeep, and residents feel safe in the park, </a:t>
            </a:r>
            <a:r>
              <a:rPr lang="en-US" sz="2400" b="1" dirty="0" smtClean="0">
                <a:solidFill>
                  <a:srgbClr val="FF0000"/>
                </a:solidFill>
              </a:rPr>
              <a:t>and residents feel safe walking from their homes to the park ,</a:t>
            </a:r>
            <a:r>
              <a:rPr lang="en-US" sz="2400" b="1" dirty="0" smtClean="0"/>
              <a:t> </a:t>
            </a:r>
            <a:r>
              <a:rPr lang="en-US" sz="2400" dirty="0" smtClean="0"/>
              <a:t>then residents will use the park.</a:t>
            </a:r>
          </a:p>
          <a:p>
            <a:pPr marL="514350" indent="-514350"/>
            <a:endParaRPr lang="en-US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Our organization will create a park within walking distance of neighborhood homes , etc.</a:t>
            </a:r>
          </a:p>
          <a:p>
            <a:r>
              <a:rPr lang="en-US" sz="2400" dirty="0" smtClean="0"/>
              <a:t>__________________________________________</a:t>
            </a:r>
          </a:p>
          <a:p>
            <a:endParaRPr lang="en-US" sz="24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/>
              <a:t>Therefore, residents will use the park.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0"/>
            <a:ext cx="7848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“A theory of change </a:t>
            </a:r>
            <a:r>
              <a:rPr lang="en-US" sz="5400" dirty="0" smtClean="0">
                <a:solidFill>
                  <a:srgbClr val="FF0000"/>
                </a:solidFill>
              </a:rPr>
              <a:t>describes a process of planned social change</a:t>
            </a:r>
            <a:r>
              <a:rPr lang="en-US" sz="5400" dirty="0" smtClean="0"/>
              <a:t>, from the assumptions that guide its design to the long-term goals it seeks to achieve.”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54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“Grant makers who use the term may be describing anything from </a:t>
            </a:r>
            <a:r>
              <a:rPr lang="en-US" sz="5400" dirty="0" smtClean="0">
                <a:solidFill>
                  <a:srgbClr val="FF0000"/>
                </a:solidFill>
              </a:rPr>
              <a:t>a detailed map</a:t>
            </a:r>
            <a:r>
              <a:rPr lang="en-US" sz="5400" dirty="0" smtClean="0"/>
              <a:t> to </a:t>
            </a:r>
            <a:r>
              <a:rPr lang="en-US" sz="5400" dirty="0" smtClean="0">
                <a:solidFill>
                  <a:srgbClr val="FF0000"/>
                </a:solidFill>
              </a:rPr>
              <a:t>a general storyline</a:t>
            </a:r>
            <a:r>
              <a:rPr lang="en-US" sz="5400" dirty="0" smtClean="0"/>
              <a:t>.”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746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A theory of change “</a:t>
            </a:r>
            <a:r>
              <a:rPr lang="en-US" sz="5400" dirty="0" smtClean="0">
                <a:solidFill>
                  <a:srgbClr val="FF0000"/>
                </a:solidFill>
              </a:rPr>
              <a:t>defines all the building blocks</a:t>
            </a:r>
            <a:r>
              <a:rPr lang="en-US" sz="5400" dirty="0" smtClean="0"/>
              <a:t> required to bring about a given long-term goal.”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1293</Words>
  <Application>Microsoft Office PowerPoint</Application>
  <PresentationFormat>On-screen Show (4:3)</PresentationFormat>
  <Paragraphs>113</Paragraphs>
  <Slides>66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Philanthropy’s Albatross</vt:lpstr>
      <vt:lpstr>Four primary uses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Some Lessons</vt:lpstr>
      <vt:lpstr>Slide 34</vt:lpstr>
      <vt:lpstr>Some Lessons, Cont.</vt:lpstr>
      <vt:lpstr>Slide 36</vt:lpstr>
      <vt:lpstr>Slide 37</vt:lpstr>
      <vt:lpstr>Slide 38</vt:lpstr>
      <vt:lpstr>Slide 39</vt:lpstr>
      <vt:lpstr>Keep in Mind</vt:lpstr>
      <vt:lpstr>Slide 41</vt:lpstr>
      <vt:lpstr>Slide 42</vt:lpstr>
      <vt:lpstr>Plausibility Test</vt:lpstr>
      <vt:lpstr>Slide 44</vt:lpstr>
      <vt:lpstr>Slide 45</vt:lpstr>
      <vt:lpstr>Try This At Home</vt:lpstr>
      <vt:lpstr>Slide 47</vt:lpstr>
      <vt:lpstr>Slide 48</vt:lpstr>
      <vt:lpstr>Slide 49</vt:lpstr>
      <vt:lpstr>Slide 50</vt:lpstr>
      <vt:lpstr>Philanthropy’s Albatross</vt:lpstr>
      <vt:lpstr>Slide 52</vt:lpstr>
      <vt:lpstr>Slide 53</vt:lpstr>
      <vt:lpstr>Slide 54</vt:lpstr>
      <vt:lpstr>Slide 55</vt:lpstr>
      <vt:lpstr>Slide 56</vt:lpstr>
      <vt:lpstr>Slide 57</vt:lpstr>
      <vt:lpstr>Keep in Mind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</dc:creator>
  <cp:lastModifiedBy>Albert Ruesga</cp:lastModifiedBy>
  <cp:revision>104</cp:revision>
  <dcterms:created xsi:type="dcterms:W3CDTF">2011-05-26T19:02:59Z</dcterms:created>
  <dcterms:modified xsi:type="dcterms:W3CDTF">2011-06-06T03:32:58Z</dcterms:modified>
</cp:coreProperties>
</file>