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webp" ContentType="image/webp"/>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Before we talk about code, I want to tell you a story about language. We created our own flavour of the customModule. I'll explain in an hour how NDE boots, the different building blocks of our customModule. Ask questions any time. I am not a native English speaker I will be using simple English.  If a word is unclear, raise your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has seen Arrival? [Ask for hands] Twelve alien ships land on Earth. Nobody understands them. A linguist, Louise Banks, is asked to learn their language. The whole film is about one idea: before you can work together, you need a common language. That is also the idea of this talk.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small confession: I love science fiction from the 1940s to the 1960s. Although the special effects are simple they contain a form of not knowing or naivity that still exists today in this kind of movies.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film Arrival, the world reacts in three steps. First fear: the aliens are unknown, so they must be dangerous. Then force: armies get ready, countries stop talking to each other. And then one person says: wait, let us learn to know them first. I think we do the same with new technology. The perfect example is AI we have been talking about it for some time. First some of us were reluctant to use it then we saw its benefits and now you can not afford to ignore it. When NDE arrived, many of us were a bit afraid. Angular? Module Federation? We choose to fight it and I'm not an exception. For me personally the timing is wrong the technology stack wrong and yes it will always have issues but so does your favourite AI stack but you are still using it. Let us take some steps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Day the Earth Stood Still (1951), Klaatu lands in Washington with a message of peace, and the first thing that happens is a soldier shoots him. Sixty-five years later, Arrival tells the same story with better special effects. The lesson did not change: fear first, understanding later. Let us try to do it in the other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Fear is only half of human nature. The other half is curiosity. We want to know what, why, who and where. In Arrival, Louise starts with the simplest words: her name, "human", "walk". We will do the same: start small and simple, and build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heptapod language is non-linear. They write a full sentence as one circle; they know the end when they start. We are not heptapods. We think we have everything planned, but then Angular has a new version, a library we use changes, Clarivate ships a new NDE release. Willing or unwilling, our software must move with the world. That made us think what can we do to ease the pain when problems are identified that need a more drastic fix. That is the goal of our flavour of the customModule.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conference we have a common language: English. Most of us are not native speakers, and that is fine. In code, NDE is the common language. It forces us to think and build in a certain way. And that language is built from many smaller languages: TypeScript, Angular, Module Federation, RxJS, NgRx, Webpack. For a newcomer, that is a lot. It is a bit like arriving in Taipei and being asked to read Mandarin in a week. Our customModule tries to be a phrase book. 
Words: 
TypeScript: JavaScript with types, so many mistakes show up before the code runs. 
Angular: a framework from Google for building web applications out of components. 
Module Federation: a Webpack feature to load code from another, separately built application while the page runs. 
RxJS: a library for streams: values that arrive one after another over time. 
NgRx: one central store that holds the state of the application (user, search results, filters). 
Webpack: the tool that turns all our source files into a few files the browser can load. 
runtime: the moment the code runs in the browser, not when we build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with one common language, words carry different weight. A simple example: "let us table this". In a British meeting it means: put it on the table, discuss it now. In an American meeting it means the opposite: put it aside for later. Same language, same words, opposite action. Translation is easy; context is hard. In our field it happens too: "view", "component", "module" all mean something different to a librarian, an Alma admin and an Angular developer. So today, when I use such a word, I will say which meaning I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flavours. The original from Clarivate is a minimal starter: an Angular app with Module Federation, an empty component map and build scripts. Our flavour, on the LIBIS branch, starts from the same base. It is not "better", it is organised differently: in the way we find more logical for LIBISnet, where one network serves many institutions and views. Two examples on the next slides: one file for all configuration, and a proxy that tells you where every file comes from. The other choices, like the registry, interceptors and shared state, come later in the talk.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flavour is not "better". We organised it in the way that we find more logical. The first choice: one place for all configuration, the "nde" block in package.json. That is the first thing a curious developer opens anyway. Every environment is listed: each view of the network and the central package(we are a consortium), with host, institution, view and its assets. defaultEnvironment says what to use when you do not name one. The URL templates build the proxy URL and the asset path. And three blocks say which folders are scanned for components, interceptors and events. The build, the proxy, and even primo-alpine read this same file. When a new colleague asks "where is this configured?", the answer is always the same. 
Words: 
package.json: the standard file in every JavaScript project that lists its name, scripts and dependencies. 
environment: one Primo view we work against, with its host, institution and view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choice: the proxy tells you what it does. npm run start:proxy prints one line per request. Green LOCAL: the file came from your own machine, the dev server or src/assets, and the arrow says from where. Cyan PROXY: the request went to Primo, for example the view configuration, translations or a search. The most common question during development is "why do I not see my change?". With these logs you see at once if the browser got your file or the one on the server. The asset-manifest.json is also answered locally, merged from Primo, dist and src/assets. 
Words: 
proxy: a program in the middle: the browser asks it, and it answers from our disk or forwards the question to Primo. 
dev server: a small local web server that rebuilds our code every time we save a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plan for the rest of the hour. Seven words of our phrase book. We start with the boot process, because everything else makes sense once you know when each piece is loaded. Number 7, Primo Alpine, is for people who want results without learning Angular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all the actors. On the left: the browser and the page. In the middle: the NDE host, the shell. Clarivate builds it and runs it. On the right: what the host reads. The Alma configuration, the customization package with custom.css, custom.js and the asset manifest, and our custom module. The green dot shows where the work happens in each phase. Let us follow it. 
Words: 
host: the main application that loads other code; here NDE itself. 
remote: code that is built separately and loaded by the host; here our custom module. 
slot: a named place in the NDE page where our component can appear. 
asset: a static file like an image, a CSS file or an icon.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1. The browser loads index.html. main.ts does a dynamic import of bootstrap. The host reads a small config (CENTRAL_CODE.txt) and bootstraps its AppModule as the "shell". It creates the NgRx stores: search, user, view config, filters and more. Nothing of ours runs yet. 
Words: 
bootstrap: starting up an application, step by step. 
dynamic import: loading a piece of code only when it is needed, not at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2. AppInitService calls the Alma configuration API for this view. The answer contains everything the view needs: settings, the list of add-ons (ndeAddons), and the customization block. In proxy mode, our proxy merges the "customization" block from package.json into this answer, so you can test a new logo without changing Alma. 
Words: 
API: a fixed way for programs to ask each other for data, here over HTTP. 
vid: the view id, for example 32KUL_KUL:KULeuven_NDE.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3. The host loads custom.css, custom.js and the favicon. It looks in three places, in order: custom/{institution-view}/, then custom/{network}-CENTRAL_PACKAGE/, then the default. That is why a central package for a whole network works: a view only needs to override what is different. Remember this moment: custom.js runs here, before our Angular module exists. 
Words: 
fallback: the next place to look when a file is not found in the first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4: Module Federation. The LookupService finds remoteEntry.js. The host calls __webpack_init_sharing__, then container.init with the shared scope, so Angular, RxJS and NgRx are shared, not loaded twice. Then container.get('./custom-module') returns bootstrapRemoteApp. The host calls it and gives us its Store, TranslateService and router. Our bootstrap.ts runs here. In the LIBIS flavour its very first line installs the global HTTP interceptor. 
Words: 
remoteEntry.js: the small file a remote publishes; it tells the host what the remote offers. 
shared scope: the list of libraries that host and remote agree to use together, only one copy. 
interceptor: code that sits between the application and the server and can look at or change requests and responses.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5. Our module bootstraps as a "microfrontend": it shares NgZone and the platform with the host. In ngDoBootstrap every component in the registry is turned into a web component with createCustomElement. The host's BaseCustomDirective scans each NDE slot, asks our module for a matching name, defines the custom element and puts it in the page. The name decides the place: nde-search-bar replaces, nde-search-bar-before and -after go next to it, -top and -bottom go inside.
Words: 
web component: a custom HTML tag, a browser standard, that works in any page. 
NgZone: the part of Angular that notices when something happened and the screen must update.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zoom in on phase 4. Two applications, built separately, by different teams, at different times. At runtime they meet in one page. The host loads our remoteEntry.js, we give back a function, and the host calls it. Below: the libraries both sides share as singletons. Because of this, the NgRx store we see is the same object as the host's store. That is the basis for Primo Shared State we created. Words: singleton: there is exactly one copy, used by everybody.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Federation is a Webpack feature. It lets one application load code from another application at runtime, in the browser, even if they were built separately. Think of this conference. The organisers provide the room, the stage, the microphone and the schedule. Each speaker brings only a talk. NDE is the room. Our custom module is the talk. Angular, RxJS and NgRx are the microphone: shared, only one copy, so we do not each bring 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real config from webpack.config.js, shortened. Three words to remember. remoteEntry.js is the menu: a small file that tells the host what we offer. exposes is the door: NDE always knocks on ./custom-module for a view package; our central build uses ./CustomModuleCentral. shared says: do not bring your own Angular, use the host's. For @ngrx/store and ngx-translate we say singleton: there must be exactly one. A host is the app that loads; a remote is the app that is loaded. NDE is the host, we are the remote. 
Words: 
exposes: the list of things a remote makes available to a host. 
requiredVersion: which version of a shared library the remote expects.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saves a lot of frustration. Clarivate owns the host: its release schedule, the Angular version, the list of slots, the internal state shape, the Content Security Policy and the configuration API. When they upgrade Angular, we must follow. We own everything on the right. Good design means: depend as little as possible on the left column, and when you must, put that dependency in one place. That is exactly why primo-shared-state exists. 
Words: 
CSP: Content Security Policy: browser rules that say which scripts and servers a page may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Federation is powerful, but you are a guest in someone else's house. We just saw who controls what. Here is what that means in practice: three things surprised us while building our own custom module. The first one is the most important: Primo does not wait for our code. Then two smaller ones: the central package has its own build pipeline, and the host's tag names are a contract we do not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main pitfall. Remember the boot animation: the host starts, gets its config, loads assets, and only then loads our module. But Primo does not stop and wait for us. As soon as it can, it starts its own API calls. In our flavour we have a global HTTP interceptor: it can change API responses, for example search results, before Primo reads them. We look at it in detail later. It is installed in the first line of our bootstrap.ts, but that file is only loaded in phase 4. So anything Primo asks before that moment, we never see. Words: asynchronous: started now, finished later; the program does not wait for it. bundle: one JavaScript file made by Webpack from many source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real numbers, measured on a direct search URL, times from the start of the page. At 14.52 seconds Primo fires its first /pnxs search request, and at exactly the same moment it starts loading our remoteEntry.js. At 15.70 seconds the search response is back and Primo puts it in its NgRx store. At 15.76 seconds our bundle with the interceptor has just finished loading. We lose the race by about 60 milliseconds. On a slower network or a bigger bundle we lose it by more. The orange band is the gap. Later searches, made from the search bar, are intercepted fine, because by then we are loaded. 
Words: 
race condition: two things run at the same time, and the result depends on which one finishes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who sees the problem? Everyone who arrives on a page with work already to do: a shared link to a search, a bookmark, a refresh. Also everything Primo fetches during its own bootstrap. Once the page is running, the user searches from the search bar, and from then on every request goes through our interceptor. That is why a test looks perfect if you start from the home page, and broken if you paste a search URL.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did we try? Our test case was an interceptor that reverses every string in the search results, so you see at once whether a result was changed. First: detect and re-run. Our interceptor remembers every recordid it changed. When the module is loaded and the first results in the store were never seen, we call primo.search.search with the current parameters. It works, but it costs a second /pnxs request, and the user sees the unchanged results flash before the changed ones arrive. Second: rewrite the store directly by dispatching searchSuccessAction with modified docs. No extra request, but Primo's delivery effect listens to that action and runs again for every record, and primo-shared-state, the library we introduce later, documents this action as risky for remotes. Third: a full record view opened directly loads one record, not a search, so neither trick covers it. Conclusion: whatever a remote does here is a workaround. The host decides the timing. 
Words: 
dispatch: send an action to the store. 
action: a message to the store that says what happened, for example 'search succeeded'. 
effect: code that the store runs after an action, for example a call to the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fix is on the Clarivate side, and there are two clean options. Option A: Primo waits for the custom-module remotes before it starts its first API calls. To keep Primo fast for everybody, this could be opt-in: a remote that declares itself "blocking". Option B: an official hook for requests and responses, which Primo registers before its first request, so our code can be plugged in even if our bundle is still loading. Either one would make interceptors like ours reliable, and would remove a whole class of workarounds. This is something we as a community can ask for, through IGeLU.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pitfall, smaller but painful. A view can use two remotes: its own view package, and a shared central package named in CENTRAL_CODE.txt. They are separate remotes with separate builds. In local development the dev server only serves the view package. The proxy serves the central package from a static dist folder, or even from production. So you edit a central component, save, and nothing changes. Worse, it can quietly fall back to the production version, and you debug old code. Our answer is one setting in package.json, centralPackage false: the central package is switched off and central components are built into the view, so everything comes from one dev server and recompiles on save.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pitfall. Our components attach to the host's tag names, for example nde-search-bar-container-after. That name is the contract, and we do not own it. In one release the host renamed nde-search-bar to nde-search-bar-container. Every component registered for nde-search-bar-after simply stopped rendering. No error, no warning, nothing in the console: it just does not appear. So after every Primo release, check that your slots still exist. A quick way: in DevTools, look for elements whose tag name contains -from-remote-; those are the components the host injected from a remote. If yours is missing, the slot name probably changed. 
Words: 
DOM: the tree of HTML elements the browser builds from the page. 
DevTools: the developer tools in the browser, opened with F12.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sentence to remember from this part: Module Federation lets you add to the host app, but the host still decides when and where your code runs. When: the load order, pitfall 1. Where: the slots and the tag names, pitfall 3. Knowing this is part of speaking the common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add-on is also a Module Federation remote, but a separate one. It is not part of our customization package. A vendor, a consortium or the community builds it, hosts it, and updates it. In Alma, under Configuration, Discovery, Other, Add-on Configuration, you add a row: the add-on name, its URL, the views, and a JSON file with parameters, at most 5 KB. Example: Third Iron LibKey. The name must be exactly "LibKey". The URL is discovery-adapters.thirdiron.com/primo-nde/production/. The JSON holds your apiKey, libraryId and options like viewOption. Inside the add-on code, these parameters arrive through the MODULE_PARAMETERS injection token. In our flavour you build an add-on by setting addonName and assetBaseUrl in package.json. 
Words: 
add-on: a separate remote from a vendor or the community, switched on in Alma.
 njection token: a name that Angular uses to look up a value, here the add-on settings.
JSON: a simple text format for data, with names and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words that sound alike. An Angular component is a TypeScript class with a template and styles; it only lives inside an Angular application and gets its services through dependency injection. A web component is a browser standard: a custom HTML tag that works on any page. NDE needs to place our code by tag name, so in ngDoBootstrap we call createCustomElement from @angular/elements. Our Angular component goes in, a web component comes out, still connected to our injector. Best of both worlds. Words: component: a piece of the screen with its own code, HTML and style. template: the HTML part of a component. 
dependency injection: Angular gives a component the services it needs, so it does not have to create them itself. 
injector: the part of Angular that creates and hands out those services. 
service: a class with shared logic or data, used by many components.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wrapper. A normal Angular component, plus one decorator on top. @NDEComponent says where: the slot, from the NDE_SLOTS list, and the position. It says for whom: viewPattern is a regular expression on the view id; if it does not match, the component is simply not registered. And it says the order: priority, lower first, default 100. The decorator builds the full name, for example nde-search-bar-after, and puts the class in a registry. No mapping file to edit. 
Words: 
decorator: a label with @ above a class that adds extra information or behaviour. 
regular expression: a short pattern to match text, for example /KULeuven/. 
standalone: a component that does not need an Angular module around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a component is one command. Target is the slot, position is where, build_target is which package. Without build_target the component goes to central and is part of the network-wide package. With a view name it only goes into that view's package. On the right: the five positions. Replace takes the place of the original NDE element. Before and after are siblings. Top and bottom are inside, as first or last child. Live demo here if time allows. 
Words: 
CLI: command line interface: a program you use by typing commands in a terminal. 
build target: which package we build: the central package or one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registry work? Two halves. At build time: NdeComponentDiscoveryPlugin runs before every compilation. It walks src/app/components/shared, plus central for the central build or views/your-view for a view build. For every *.component.ts it writes one import line into a generated file, .nde/generated/.../customComponentMappings.ts, which webpack knows as @nde/component-mappings. In the browser: importing a file runs its decorators. @NDEComponent builds the key, slot plus position, for example nde-search-bar-after. It reads the vid from window.__BOOTSTRAP_CFG__ and checks viewPattern; if it does not match, the component is simply not added. Duplicate keys give a warning. getComponentRegistry() sorts by priority and returns the Map that app.module calls selectorComponentMap. In ngDoBootstrap each entry becomes a custom element, and when NDE finds a slot it asks getComponentRef(key). Events and interceptors use exactly the same idea with their own _registry.ts files, and primo-alpine generates one *.island.component.ts per island so the same plugin picks it up. 
Words: 
registry: a central list where every component writes its name and place. 
import: a line that loads another file, so its code runs. 
plugin: an extra piece that adds a feature to a tool, here to Webpack.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 wrapper? In the original, you add each component to customComponentMappings.ts by hand, with the exact selector string. Forget it, and nothing happens, no error. Our NdeComponentDiscoveryPlugin scans the component folder of the selected build target before each build and writes the imports for you. The decorator does the rest. viewPattern and build targets let one Git repository serve the central package and every view. NDE_SLOTS gives you names with autocomplete, and an invalid selector gives a warning in the console. The logs tell you exactly what was registered, which is the first thing you check when a component does not show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custom.js is the oldest trick in the book. It lives in assets/js/custom.js and the host loads it in phase 3, with custom.css and the favicon, using the same fallback chain. It is a classic script, so no import statements and no Angular. Use it for small things: a tracking snippet, a chat widget, a global helper. Be careful with timing: it runs before our module and before NDE has drawn the page, so you often need a MutationObserver or an event to wait for elements. In our flavour, external scripts like Altmetric go through the Angular script loader instead, so we know when they are ready. 
Words: 
classic script: an old style script file; it cannot use import. 
ES module: a modern JavaScript file that can import other files. 
MutationObserver: a browser feature that tells you when the page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manifest is the table of contents of our customization package: a JSON file with all files and folders. Postbuild writes it, sorted, every time we build. The host reads it to know which custom assets exist, for example whether this view has its own logo or should fall back to the central package. During development the proxy answers /custom/*/asset-manifest.json itself: it merges the remote manifest from Primo, our local dist folder and our src/assets folder, live on every request. So a new image in src/assets shows up without a rebuild. Tip: run a build once before start:proxy so dist exists. 
Words: 
manifest: a list of all files in a package.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we need something special? In Module Federation, host and remote share the page but have separate Angular injector trees. Angular's HTTP_INTERCEPTORS are registered in an injector, so ours only see requests from our own HttpClient. They never see the host's calls: the search to /primaws/rest/pub/pnxs, the login, the delivery lookups. But that is exactly the data we often want to change. 
Words: 
HTTP request: a question from the browser to a server; the answer is the response.
HttpClient: Angular's tool to make HTTP requests.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answer: do what Sentry and DataDog do. We patch XMLHttpRequest and window.fetch at the browser level, before Angular starts. It is the very first line of bootstrap.ts. All Angular HttpClient calls go through XHR in the end, so we see everything. Layer 1 has no Angular imports and keeps its state on window, so it is installed only once. It buffers events that happen before Angular is ready. Layer 2 is an Angular service that listens to those events and gives RxJS streams. On top we have two decorators. @NDEEvent for all traffic: observe, change requests and responses, or block. @NDEInterceptor for a classic Angular interceptor on our own calls. Both auto-register like components. 
Words: 
XMLHttpRequest and fetch: the two ways a browser can call a server from JavaScript. 
patch: replace a built-in function with our own version that calls the original. 
observable stream: values you can subscribe to; you get each new value when it arrives.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trick I like most. A real example from our Lirias view. The search response contains identifiers like DOI, PMID and Scopus id as plain text. We want them as links. The normal way: replace the NDE component with our own. That is a lot of work and breaks on every NDE update. Instead, our SearchEvent listens to responses from /pnxs and /delivery, and changes the identifier text before the host reads it. The data enters the NgRx store already changed, and NDE renders the link itself. We make the UI think it must behave differently, and we save an extra component. The same file also rewrites creator fields with ORCID ids. Note the marker on each doc so we never process it twice.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singleton store from Module Federation? Host and module share exactly one NgRx store. That is the memory of NDE: the current user, the search results, the filters, the view config. @libis/primo-shared-state is our library on top of it. You inject one service, PrimoStateService, and reach six domains: search, filters, user, config, entity, account. Each read comes in three styles: an Observable ending in $, an Angular Signal, or a one-time Promise. For writing, there are typed dispatch helpers, only for actions that are safe. 
Words: 
Observable: a stream of values; the screen updates on each new value. 
Signal: a value that Angular watches; when it changes, the screen updates. 
Promise: a value you get one time, a little later. 
selector: a small function that picks one piece out of the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simple question: is the user logged in? Without the library you write raw NgRx selectors against a state shape you had to discover yourself. When Clarivate changes that shape in a release, your code does not crash, it just gets undefined, and you find out from a user. And every component has its own copy. With the library it is one call, typed. When NDE changes, we update the library once; all components follow. The library is regenerated from the host source for each NDE release, the version follows the release, for example 2026.10.1. And it is a safety gate: only 49 curated actions are exported, so you cannot dispatch something that corrupts the host state or triggers unwanted HTTP calls. That is the "who controls what" slide, put into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everybody wants to learn TypeScript, Angular, RxJS and Module Federation to show a banner or a link. For them we have Primo Alpine. It is based on Alpine.js, a very small JavaScript framework where you write behaviour directly in HTML attributes. It feels a lot like jQuery: you stay close to the HTML. The bars show the learning curve: jQuery is easy but messy, Angular is powerful but steep, Alpine sits in between. Primo Alpine (github.com/libis/primo-alpine) builds on Alpine.js: you write "islands", small pieces of plain HTML, and they read host state through primo-shared-state, read-only. It works in the original customModule and in our flavour. Words: Alpine.js: a very small JavaScript framework where behaviour is written in HTML attributes. island: a small piece of HTML with Alpine behaviour, placed in an NDE slot.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primo-alpine is not on npm yet, so we build it once from GitHub: clone, npm install, npm run pack. That gives a tgz, just like primo-shared-state, which we put in the nde folder. Then three commands in NDE_customModule. Install the tgz together with Alpine 3.17.3. Run init with registration nde-decorator: in our flavour every island becomes a normal @NDEComponent class, so the registry we just saw picks it up. init also writes a "primoAlpine" block into package.json, again our one place for configuration; islands live in src/app/components, and islands in central are CSP-safe by default. In our flavour two lines are added by hand, or by the demo script: providePrimoAlpine() in app.module, and "primo-alpine codegen" before build and start. The version follows Angular: 19.x for Angular 19. 
Words:
npm: the package manager for JavaScript: it downloads and installs libraries. tgz: a packed library file that npm can install, like a zip. 
codegen: code generation: a tool writes code for you from simple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island is just a folder. island.json says where: the slot and the position, optionally a viewPattern and a priority, the same words as @NDEComponent. template.html is plain HTML with Alpine attributes: x-data gives it data, x-show shows or hides, x-text fills in text, @click reacts to a click. logic.js is optional and holds the behaviour; islands in the central folder are CSP-safe, so expressions stay simple names and the logic goes there. The magic is $primo: it is primo-shared-state, read-only. $primo.search.totalResults calls primo.search.selectTotalResults$() for you, and only what the template reads is subscribed. $record gives the current record in record-level slots. primo-alpine codegen turns each island into an Angular component with @NDEComponent, so you never write Angular yourself. Good for banners, toggles, links. For HTTP interception or dispatching actions, move up to Angular. 
Words: 
x- attribute: an Alpine instruction in HTML, like x-show or x-text. magic ($primo, $record): a ready-made helper you can use inside Alpine expressions. 
CSP-safe: works under strict browser security rules, because it does not build code from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on time? Skip this slide and go to the next one: the whole demo is on GitHub, step by step.) Now we put all the words together. Everything was prepared with one script; every step is a tag, so on stage I only jump: ./demo-taipei.sh goto 1, goto 2, and so on (or Run Task, "Taipei: go to step"), and show the changed files in Source Control. No installs, no waiting. Step 1: a new branch called taipei, and we remove every existing component, so we start from a clean page. Step 2: generate an @NDEComponent after the search bar; it shows the view, whether you are signed in and the number of results, all signals from PrimoStateService. Step 3: an @NDEEvent on /pnxs responses: it keeps a copy of each record on window.__taipeiPnx and reverses every string, except pnx.control, which NDE needs for ids. It reads the store back through primo-shared-state to prove the reversed titles arrived. Step 4: install primo-alpine and add an island on top of the search results, reading $primo. Step 5: the build is done; ./demo-taipei.sh start runs the proxy with live island regeneration. Search for "taipei" and read the titles backwards. Watch the console for the registration lines from the registry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we talked about today is in one branch, so you can try it yourself, now or at home. Scan the code, or clone the repository and check out tag taipei-1. Every step is a commit with a tag, taipei-1 to taipei-5: an empty start, an @NDEComponent, an @NDEEvent that reverses the search results, a primo-alpine island, and the build. To move on, or if you fall behind, just jump: ./demo-taipei.sh goto 3 checks out the tag and runs npm install when the packages changed. In VS Code you can do the same from the Command Palette: Run Task, "Taipei: go to step". To compare two steps, open Source Control and compare with the previous tag. Words: git branch: a separate line of work in a repository. commit: a saved snapshot of the code. tag: a fixed name for one commit, like taipei-3.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Arrival, learning the heptapod language changes how Louise thinks: she starts to see time as they do. Learning NDE does the same to us. At first it feels alien and we want to fight it. Once we speak the language, we start to think in components, slots, streams and shared state. Boot process, Module Federation, components, custom.js and the manifest, interceptors, shared state, Alpine: seven words. The rest comes with practice, and it is easier if we learn together, as a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xiè xie. All code is on GitHub: our flavour on the LIBIS branch, the original from Ex Libris, and primo-shared-state. Questions are welcome, in simple English, and if you prefer, come and find me after the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8FB"/>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487660"/>
          </a:xfrm>
          <a:prstGeom prst="rect">
            <a:avLst/>
          </a:prstGeom>
          <a:noFill/>
          <a:ln/>
        </p:spPr>
        <p:txBody>
          <a:bodyPr wrap="square" lIns="0" tIns="0" rIns="0" bIns="0" rtlCol="0" anchor="t"/>
          <a:lstStyle>
            <a:lvl1pPr algn="l" indent="0" marL="0">
              <a:lnSpc>
                <a:spcPct val="115000"/>
              </a:lnSpc>
              <a:buNone/>
              <a:defRPr lang="en-US" sz="3200" dirty="0">
                <a:solidFill>
                  <a:srgbClr val="051931"/>
                </a:solidFill>
                <a:latin typeface="Montserrat" pitchFamily="34" charset="0"/>
                <a:ea typeface="Montserrat" pitchFamily="34" charset="-122"/>
                <a:cs typeface="Montserrat"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920180"/>
            <a:ext cx="10566400" cy="4125020"/>
          </a:xfrm>
          <a:prstGeom prst="rect">
            <a:avLst/>
          </a:prstGeom>
          <a:noFill/>
          <a:ln/>
        </p:spPr>
        <p:txBody>
          <a:bodyPr wrap="square" lIns="0" tIns="0" rIns="0" bIns="0" rtlCol="0" anchor="t"/>
          <a:lstStyle>
            <a:lvl1pPr algn="l" indent="0" marL="0">
              <a:lnSpc>
                <a:spcPct val="140000"/>
              </a:lnSpc>
              <a:buNone/>
              <a:defRPr lang="en-US" sz="1600" dirty="0">
                <a:solidFill>
                  <a:srgbClr val="051931"/>
                </a:solidFill>
                <a:latin typeface="Poppins" pitchFamily="34" charset="0"/>
                <a:ea typeface="Poppins" pitchFamily="34" charset="-122"/>
                <a:cs typeface="Poppi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8FB"/>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487660"/>
          </a:xfrm>
          <a:prstGeom prst="rect">
            <a:avLst/>
          </a:prstGeom>
          <a:noFill/>
          <a:ln/>
        </p:spPr>
        <p:txBody>
          <a:bodyPr wrap="square" lIns="0" tIns="0" rIns="0" bIns="0" rtlCol="0" anchor="t"/>
          <a:lstStyle>
            <a:lvl1pPr algn="l" indent="0" marL="0">
              <a:lnSpc>
                <a:spcPct val="115000"/>
              </a:lnSpc>
              <a:buNone/>
              <a:defRPr lang="en-US" sz="3200" dirty="0">
                <a:solidFill>
                  <a:srgbClr val="051931"/>
                </a:solidFill>
                <a:latin typeface="Montserrat" pitchFamily="34" charset="0"/>
                <a:ea typeface="Montserrat" pitchFamily="34" charset="-122"/>
                <a:cs typeface="Montserrat"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920180"/>
            <a:ext cx="10566400" cy="4125020"/>
          </a:xfrm>
          <a:prstGeom prst="rect">
            <a:avLst/>
          </a:prstGeom>
          <a:noFill/>
          <a:ln/>
        </p:spPr>
        <p:txBody>
          <a:bodyPr wrap="square" lIns="0" tIns="0" rIns="0" bIns="0" rtlCol="0" anchor="t"/>
          <a:lstStyle>
            <a:lvl1pPr algn="l" indent="0" marL="0">
              <a:lnSpc>
                <a:spcPct val="140000"/>
              </a:lnSpc>
              <a:buNone/>
              <a:defRPr lang="en-US" sz="1600" dirty="0">
                <a:solidFill>
                  <a:srgbClr val="051931"/>
                </a:solidFill>
                <a:latin typeface="Poppins" pitchFamily="34" charset="0"/>
                <a:ea typeface="Poppins" pitchFamily="34" charset="-122"/>
                <a:cs typeface="Poppi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webp"/><Relationship Id="rId2" Type="http://schemas.openxmlformats.org/officeDocument/2006/relationships/image" Target="../media/image-1-2.webp"/><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en.wikipedia.org/wiki/Arrival_(film)" TargetMode="External"/><Relationship Id="rId2" Type="http://schemas.openxmlformats.org/officeDocument/2006/relationships/hyperlink" Target="https://www.scribd.com/document/781617351/Copia-de-An-Analysis-of-Heptapod-B" TargetMode="External"/><Relationship Id="rId3" Type="http://schemas.openxmlformats.org/officeDocument/2006/relationships/image" Target="../media/image-2-1.png"/><Relationship Id="rId4" Type="http://schemas.openxmlformats.org/officeDocument/2006/relationships/slideLayout" Target="../slideLayouts/slideLayout2.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jpeg"/><Relationship Id="rId3" Type="http://schemas.openxmlformats.org/officeDocument/2006/relationships/image" Target="../media/image-3-3.webp"/><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2.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2.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2.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2.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image" Target="../media/image-37-4.png"/><Relationship Id="rId5" Type="http://schemas.openxmlformats.org/officeDocument/2006/relationships/slideLayout" Target="../slideLayouts/slideLayout2.xml"/><Relationship Id="rId6"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2.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931"/>
        </a:solidFill>
      </p:bgPr>
    </p:bg>
    <p:spTree>
      <p:nvGrpSpPr>
        <p:cNvPr id="1" name=""/>
        <p:cNvGrpSpPr/>
        <p:nvPr/>
      </p:nvGrpSpPr>
      <p:grpSpPr>
        <a:xfrm>
          <a:off x="0" y="0"/>
          <a:ext cx="0" cy="0"/>
          <a:chOff x="0" y="0"/>
          <a:chExt cx="0" cy="0"/>
        </a:xfrm>
      </p:grpSpPr>
      <p:pic>
        <p:nvPicPr>
          <p:cNvPr id="2" name="Image 0" descr="A circular ink ring, like a heptapod logogram">    </p:cNvPr>
          <p:cNvPicPr>
            <a:picLocks noChangeAspect="1"/>
          </p:cNvPicPr>
          <p:nvPr/>
        </p:nvPicPr>
        <p:blipFill>
          <a:blip r:embed="rId1"/>
          <a:srcRect l="0" r="0" t="-6544" b="-6544"/>
          <a:stretch/>
        </p:blipFill>
        <p:spPr>
          <a:xfrm>
            <a:off x="7428706" y="1433562"/>
            <a:ext cx="3556000" cy="3556000"/>
          </a:xfrm>
          <a:prstGeom prst="rect">
            <a:avLst/>
          </a:prstGeom>
        </p:spPr>
      </p:pic>
      <p:sp>
        <p:nvSpPr>
          <p:cNvPr id="3" name="Text 0"/>
          <p:cNvSpPr/>
          <p:nvPr>
            <p:ph type="title"/>
          </p:nvPr>
        </p:nvSpPr>
        <p:spPr>
          <a:xfrm>
            <a:off x="812800" y="2194620"/>
            <a:ext cx="6932930" cy="148838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6F8FB"/>
                </a:solidFill>
                <a:latin typeface="Montserrat" pitchFamily="34" charset="0"/>
                <a:ea typeface="Montserrat" pitchFamily="34" charset="-122"/>
                <a:cs typeface="Montserrat" pitchFamily="34" charset="-120"/>
              </a:rPr>
              <a:t>Learning a common language</a:t>
            </a:r>
            <a:endParaRPr lang="en-US" sz="4800" dirty="0"/>
          </a:p>
        </p:txBody>
      </p:sp>
      <p:sp>
        <p:nvSpPr>
          <p:cNvPr id="4" name="Text 1"/>
          <p:cNvSpPr/>
          <p:nvPr/>
        </p:nvSpPr>
        <p:spPr>
          <a:xfrm>
            <a:off x="812800" y="3810000"/>
            <a:ext cx="6932930" cy="675580"/>
          </a:xfrm>
          <a:prstGeom prst="rect">
            <a:avLst/>
          </a:prstGeom>
          <a:noFill/>
          <a:ln/>
        </p:spPr>
        <p:txBody>
          <a:bodyPr wrap="square" lIns="0" tIns="0" rIns="0" bIns="0" rtlCol="0" anchor="t">
            <a:normAutofit/>
          </a:bodyPr>
          <a:lstStyle/>
          <a:p>
            <a:pPr algn="l" indent="0" marL="0">
              <a:lnSpc>
                <a:spcPts val="2560"/>
              </a:lnSpc>
              <a:buNone/>
            </a:pPr>
            <a:r>
              <a:rPr lang="en-US" sz="1600" dirty="0">
                <a:solidFill>
                  <a:srgbClr val="C9D6E6"/>
                </a:solidFill>
                <a:latin typeface="Poppins" pitchFamily="34" charset="0"/>
                <a:ea typeface="Poppins" pitchFamily="34" charset="-122"/>
                <a:cs typeface="Poppins" pitchFamily="34" charset="-120"/>
              </a:rPr>
              <a:t>How NDE loads our code, and how the LIBIS flavour of customModule makes it easier to speak.</a:t>
            </a:r>
            <a:endParaRPr lang="en-US" sz="1600" dirty="0"/>
          </a:p>
        </p:txBody>
      </p:sp>
      <p:sp>
        <p:nvSpPr>
          <p:cNvPr id="5" name="Shape 2"/>
          <p:cNvSpPr/>
          <p:nvPr/>
        </p:nvSpPr>
        <p:spPr>
          <a:xfrm>
            <a:off x="812800" y="6133505"/>
            <a:ext cx="10566400" cy="0"/>
          </a:xfrm>
          <a:prstGeom prst="line">
            <a:avLst/>
          </a:prstGeom>
          <a:noFill/>
          <a:ln w="6350">
            <a:solidFill>
              <a:srgbClr val="2A3F5C"/>
            </a:solidFill>
            <a:prstDash val="solid"/>
          </a:ln>
        </p:spPr>
      </p:sp>
      <p:sp>
        <p:nvSpPr>
          <p:cNvPr id="6" name="Text 3"/>
          <p:cNvSpPr/>
          <p:nvPr/>
        </p:nvSpPr>
        <p:spPr>
          <a:xfrm>
            <a:off x="812800" y="6238280"/>
            <a:ext cx="144916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6"/>
                </a:solidFill>
                <a:latin typeface="Poppins" pitchFamily="34" charset="0"/>
                <a:ea typeface="Poppins" pitchFamily="34" charset="-122"/>
                <a:cs typeface="Poppins" pitchFamily="34" charset="-120"/>
              </a:rPr>
              <a:t>LIBIS · KU Leuven</a:t>
            </a:r>
            <a:endParaRPr lang="en-US" sz="1200" dirty="0"/>
          </a:p>
        </p:txBody>
      </p:sp>
      <p:sp>
        <p:nvSpPr>
          <p:cNvPr id="7" name="Text 4"/>
          <p:cNvSpPr/>
          <p:nvPr/>
        </p:nvSpPr>
        <p:spPr>
          <a:xfrm>
            <a:off x="9459496" y="6238280"/>
            <a:ext cx="1919704"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9D6E6"/>
                </a:solidFill>
                <a:latin typeface="Poppins" pitchFamily="34" charset="0"/>
                <a:ea typeface="Poppins" pitchFamily="34" charset="-122"/>
                <a:cs typeface="Poppins" pitchFamily="34" charset="-120"/>
              </a:rPr>
              <a:t>Taipei · October 2026</a:t>
            </a:r>
            <a:endParaRPr lang="en-US" sz="1200" dirty="0"/>
          </a:p>
        </p:txBody>
      </p:sp>
      <p:sp>
        <p:nvSpPr>
          <p:cNvPr id="8" name="Text 5"/>
          <p:cNvSpPr/>
          <p:nvPr/>
        </p:nvSpPr>
        <p:spPr>
          <a:xfrm>
            <a:off x="8847336" y="2488406"/>
            <a:ext cx="769541" cy="197346"/>
          </a:xfrm>
          <a:prstGeom prst="rect">
            <a:avLst/>
          </a:prstGeom>
          <a:noFill/>
          <a:ln/>
        </p:spPr>
        <p:txBody>
          <a:bodyPr wrap="square" lIns="0" tIns="0" rIns="0" bIns="0" rtlCol="0" anchor="t">
            <a:normAutofit/>
          </a:bodyPr>
          <a:lstStyle/>
          <a:p>
            <a:pPr algn="l" indent="0" marL="0">
              <a:lnSpc>
                <a:spcPts val="1440"/>
              </a:lnSpc>
              <a:buNone/>
            </a:pPr>
            <a:r>
              <a:rPr lang="en-US" sz="960" dirty="0">
                <a:solidFill>
                  <a:srgbClr val="FAF9F5"/>
                </a:solidFill>
                <a:latin typeface="Poppins" pitchFamily="34" charset="0"/>
                <a:ea typeface="Poppins" pitchFamily="34" charset="-122"/>
                <a:cs typeface="Poppins" pitchFamily="34" charset="-120"/>
              </a:rPr>
              <a:t>Humanity</a:t>
            </a:r>
            <a:endParaRPr lang="en-US" sz="960" dirty="0"/>
          </a:p>
        </p:txBody>
      </p:sp>
      <p:pic>
        <p:nvPicPr>
          <p:cNvPr id="9" name="Image 1" descr="libis.svg">    </p:cNvPr>
          <p:cNvPicPr>
            <a:picLocks noChangeAspect="1"/>
          </p:cNvPicPr>
          <p:nvPr/>
        </p:nvPicPr>
        <p:blipFill>
          <a:blip r:embed="rId2">
            <a:alphaModFix amt="24000"/>
          </a:blip>
          <a:srcRect l="-3846" r="-3846" t="0" b="0"/>
          <a:stretch/>
        </p:blipFill>
        <p:spPr>
          <a:xfrm>
            <a:off x="-5080000" y="-5080000"/>
            <a:ext cx="12957522" cy="1193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51931"/>
        </a:solidFill>
      </p:bgPr>
    </p:bg>
    <p:spTree>
      <p:nvGrpSpPr>
        <p:cNvPr id="1" name=""/>
        <p:cNvGrpSpPr/>
        <p:nvPr/>
      </p:nvGrpSpPr>
      <p:grpSpPr>
        <a:xfrm>
          <a:off x="0" y="0"/>
          <a:ext cx="0" cy="0"/>
          <a:chOff x="0" y="0"/>
          <a:chExt cx="0" cy="0"/>
        </a:xfrm>
      </p:grpSpPr>
      <p:sp>
        <p:nvSpPr>
          <p:cNvPr id="2" name="Shape 0"/>
          <p:cNvSpPr/>
          <p:nvPr/>
        </p:nvSpPr>
        <p:spPr>
          <a:xfrm>
            <a:off x="812800" y="6133505"/>
            <a:ext cx="10566400" cy="0"/>
          </a:xfrm>
          <a:prstGeom prst="line">
            <a:avLst/>
          </a:prstGeom>
          <a:noFill/>
          <a:ln w="6350">
            <a:solidFill>
              <a:srgbClr val="2A3F5C"/>
            </a:solidFill>
            <a:prstDash val="solid"/>
          </a:ln>
        </p:spPr>
      </p:sp>
      <p:sp>
        <p:nvSpPr>
          <p:cNvPr id="3" name="Text 1"/>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6"/>
                </a:solidFill>
                <a:latin typeface="Poppins" pitchFamily="34" charset="0"/>
                <a:ea typeface="Poppins" pitchFamily="34" charset="-122"/>
                <a:cs typeface="Poppins" pitchFamily="34" charset="-120"/>
              </a:rPr>
              <a:t>NDE customModule · Taipei</a:t>
            </a:r>
            <a:endParaRPr lang="en-US" sz="1200" dirty="0"/>
          </a:p>
        </p:txBody>
      </p:sp>
      <p:sp>
        <p:nvSpPr>
          <p:cNvPr id="4" name="Text 2"/>
          <p:cNvSpPr/>
          <p:nvPr/>
        </p:nvSpPr>
        <p:spPr>
          <a:xfrm rot="16200000">
            <a:off x="10036976" y="3471218"/>
            <a:ext cx="3649599" cy="254000"/>
          </a:xfrm>
          <a:prstGeom prst="rect">
            <a:avLst/>
          </a:prstGeom>
          <a:noFill/>
          <a:ln/>
        </p:spPr>
        <p:txBody>
          <a:bodyPr wrap="square" lIns="0" tIns="0" rIns="0" bIns="0" rtlCol="0" anchor="t">
            <a:normAutofit/>
          </a:bodyPr>
          <a:lstStyle/>
          <a:p>
            <a:pPr algn="ctr" indent="0" marL="0">
              <a:lnSpc>
                <a:spcPts val="1800"/>
              </a:lnSpc>
              <a:buNone/>
            </a:pPr>
            <a:r>
              <a:rPr lang="en-US" sz="1200" u="sng" dirty="0">
                <a:solidFill>
                  <a:srgbClr val="FAF9F5"/>
                </a:solidFill>
                <a:latin typeface="Poppins" pitchFamily="34" charset="0"/>
                <a:ea typeface="Poppins" pitchFamily="34" charset="-122"/>
                <a:cs typeface="Poppi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https://en.wikipedia.org/wiki/Arrival_(film)</a:t>
            </a:r>
            <a:endParaRPr lang="en-US" sz="1200" dirty="0"/>
          </a:p>
        </p:txBody>
      </p:sp>
      <p:sp>
        <p:nvSpPr>
          <p:cNvPr id="5" name="Text 3"/>
          <p:cNvSpPr/>
          <p:nvPr/>
        </p:nvSpPr>
        <p:spPr>
          <a:xfrm rot="16200000">
            <a:off x="8571661" y="3315692"/>
            <a:ext cx="7037578" cy="254000"/>
          </a:xfrm>
          <a:prstGeom prst="rect">
            <a:avLst/>
          </a:prstGeom>
          <a:noFill/>
          <a:ln/>
        </p:spPr>
        <p:txBody>
          <a:bodyPr wrap="square" lIns="0" tIns="0" rIns="0" bIns="0" rtlCol="0" anchor="t">
            <a:normAutofit/>
          </a:bodyPr>
          <a:lstStyle/>
          <a:p>
            <a:pPr algn="ctr" indent="0" marL="0">
              <a:lnSpc>
                <a:spcPts val="1800"/>
              </a:lnSpc>
              <a:buNone/>
            </a:pPr>
            <a:r>
              <a:rPr lang="en-US" sz="1200" u="sng" dirty="0">
                <a:solidFill>
                  <a:srgbClr val="FAF9F5"/>
                </a:solidFill>
                <a:latin typeface="Poppins" pitchFamily="34" charset="0"/>
                <a:ea typeface="Poppins" pitchFamily="34" charset="-122"/>
                <a:cs typeface="Poppi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https://www.scribd.com/document/781617351/Copia-de-An-Analysis-of-Heptapod-B</a:t>
            </a:r>
            <a:endParaRPr lang="en-US" sz="1200" dirty="0"/>
          </a:p>
        </p:txBody>
      </p:sp>
      <p:pic>
        <p:nvPicPr>
          <p:cNvPr id="6" name="Image 0" descr="image.png">    </p:cNvPr>
          <p:cNvPicPr>
            <a:picLocks noChangeAspect="1"/>
          </p:cNvPicPr>
          <p:nvPr/>
        </p:nvPicPr>
        <p:blipFill>
          <a:blip r:embed="rId3"/>
          <a:srcRect l="-2879" r="-2879" t="0" b="0"/>
          <a:stretch/>
        </p:blipFill>
        <p:spPr>
          <a:xfrm>
            <a:off x="10119692" y="314623"/>
            <a:ext cx="1431479" cy="2110284"/>
          </a:xfrm>
          <a:prstGeom prst="rect">
            <a:avLst/>
          </a:prstGeom>
        </p:spPr>
      </p:pic>
      <p:sp>
        <p:nvSpPr>
          <p:cNvPr id="7" name="Text 4"/>
          <p:cNvSpPr/>
          <p:nvPr/>
        </p:nvSpPr>
        <p:spPr>
          <a:xfrm rot="16200000">
            <a:off x="8919259" y="1205373"/>
            <a:ext cx="2230311" cy="209550"/>
          </a:xfrm>
          <a:prstGeom prst="rect">
            <a:avLst/>
          </a:prstGeom>
          <a:noFill/>
          <a:ln/>
        </p:spPr>
        <p:txBody>
          <a:bodyPr wrap="square" lIns="0" tIns="0" rIns="0" bIns="0" rtlCol="0" anchor="t">
            <a:normAutofit/>
          </a:bodyPr>
          <a:lstStyle/>
          <a:p>
            <a:pPr algn="l" indent="0" marL="0">
              <a:lnSpc>
                <a:spcPts val="1444"/>
              </a:lnSpc>
              <a:buNone/>
            </a:pPr>
            <a:r>
              <a:rPr lang="en-US" sz="1031" b="1" spc="150" kern="0" dirty="0">
                <a:solidFill>
                  <a:srgbClr val="66C6B4"/>
                </a:solidFill>
                <a:latin typeface="Montserrat" pitchFamily="34" charset="0"/>
                <a:ea typeface="Montserrat" pitchFamily="34" charset="-122"/>
                <a:cs typeface="Montserrat" pitchFamily="34" charset="-120"/>
              </a:rPr>
              <a:t> DENIS VILLENEUVE, 2016</a:t>
            </a:r>
            <a:endParaRPr lang="en-US" sz="1031" dirty="0"/>
          </a:p>
        </p:txBody>
      </p:sp>
      <p:sp>
        <p:nvSpPr>
          <p:cNvPr id="8" name="Text 5"/>
          <p:cNvSpPr/>
          <p:nvPr>
            <p:ph type="title"/>
          </p:nvPr>
        </p:nvSpPr>
        <p:spPr>
          <a:xfrm>
            <a:off x="812800" y="2540000"/>
            <a:ext cx="9810750" cy="148838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6F8FB"/>
                </a:solidFill>
                <a:latin typeface="Montserrat" pitchFamily="34" charset="0"/>
                <a:ea typeface="Montserrat" pitchFamily="34" charset="-122"/>
                <a:cs typeface="Montserrat" pitchFamily="34" charset="-120"/>
              </a:rPr>
              <a:t>Understanding starts with a </a:t>
            </a:r>
            <a:r>
              <a:rPr lang="en-US" sz="4800" b="1" i="0" dirty="0">
                <a:solidFill>
                  <a:srgbClr val="66C6B4"/>
                </a:solidFill>
                <a:latin typeface="Montserrat" pitchFamily="34" charset="0"/>
                <a:ea typeface="Montserrat" pitchFamily="34" charset="-122"/>
                <a:cs typeface="Montserrat" pitchFamily="34" charset="-120"/>
              </a:rPr>
              <a:t>common language</a:t>
            </a:r>
            <a:r>
              <a:rPr lang="en-US" sz="4800" b="1" i="0" dirty="0">
                <a:solidFill>
                  <a:srgbClr val="F6F8FB"/>
                </a:solidFill>
                <a:latin typeface="Montserrat" pitchFamily="34" charset="0"/>
                <a:ea typeface="Montserrat" pitchFamily="34" charset="-122"/>
                <a:cs typeface="Montserrat" pitchFamily="34" charset="-120"/>
              </a:rPr>
              <a:t>.</a:t>
            </a:r>
            <a:endParaRPr lang="en-US" sz="4800" dirty="0"/>
          </a:p>
        </p:txBody>
      </p:sp>
      <p:sp>
        <p:nvSpPr>
          <p:cNvPr id="9" name="Text 6"/>
          <p:cNvSpPr/>
          <p:nvPr/>
        </p:nvSpPr>
        <p:spPr>
          <a:xfrm>
            <a:off x="812800" y="4254500"/>
            <a:ext cx="8502650" cy="350490"/>
          </a:xfrm>
          <a:prstGeom prst="rect">
            <a:avLst/>
          </a:prstGeom>
          <a:noFill/>
          <a:ln/>
        </p:spPr>
        <p:txBody>
          <a:bodyPr wrap="square" lIns="0" tIns="0" rIns="0" bIns="0" rtlCol="0" anchor="t">
            <a:normAutofit/>
          </a:bodyPr>
          <a:lstStyle/>
          <a:p>
            <a:pPr algn="l" indent="0" marL="0">
              <a:lnSpc>
                <a:spcPts val="2560"/>
              </a:lnSpc>
              <a:buNone/>
            </a:pPr>
            <a:r>
              <a:rPr lang="en-US" sz="1600" dirty="0">
                <a:solidFill>
                  <a:srgbClr val="C9D6E6"/>
                </a:solidFill>
                <a:latin typeface="Poppins" pitchFamily="34" charset="0"/>
                <a:ea typeface="Poppins" pitchFamily="34" charset="-122"/>
                <a:cs typeface="Poppins" pitchFamily="34" charset="-120"/>
              </a:rPr>
              <a:t>Based on </a:t>
            </a:r>
            <a:r>
              <a:rPr lang="en-US" sz="1600" i="1" dirty="0">
                <a:solidFill>
                  <a:srgbClr val="C9D6E6"/>
                </a:solidFill>
                <a:latin typeface="Poppins" pitchFamily="34" charset="0"/>
                <a:ea typeface="Poppins" pitchFamily="34" charset="-122"/>
                <a:cs typeface="Poppins" pitchFamily="34" charset="-120"/>
              </a:rPr>
              <a:t>Story of Your Life</a:t>
            </a:r>
            <a:r>
              <a:rPr lang="en-US" sz="1600" dirty="0">
                <a:solidFill>
                  <a:srgbClr val="C9D6E6"/>
                </a:solidFill>
                <a:latin typeface="Poppins" pitchFamily="34" charset="0"/>
                <a:ea typeface="Poppins" pitchFamily="34" charset="-122"/>
                <a:cs typeface="Poppins" pitchFamily="34" charset="-120"/>
              </a:rPr>
              <a:t>, a short story by Ted Chiang.</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51931"/>
        </a:solidFill>
      </p:bgPr>
    </p:bg>
    <p:spTree>
      <p:nvGrpSpPr>
        <p:cNvPr id="1" name=""/>
        <p:cNvGrpSpPr/>
        <p:nvPr/>
      </p:nvGrpSpPr>
      <p:grpSpPr>
        <a:xfrm>
          <a:off x="0" y="0"/>
          <a:ext cx="0" cy="0"/>
          <a:chOff x="0" y="0"/>
          <a:chExt cx="0" cy="0"/>
        </a:xfrm>
      </p:grpSpPr>
      <p:pic>
        <p:nvPicPr>
          <p:cNvPr id="2" name="Image 0" descr="creature_walks_among_us.jpg">    </p:cNvPr>
          <p:cNvPicPr>
            <a:picLocks noChangeAspect="1"/>
          </p:cNvPicPr>
          <p:nvPr/>
        </p:nvPicPr>
        <p:blipFill>
          <a:blip r:embed="rId1"/>
          <a:srcRect l="10" r="10" t="0" b="0"/>
          <a:stretch/>
        </p:blipFill>
        <p:spPr>
          <a:xfrm>
            <a:off x="1428750" y="514350"/>
            <a:ext cx="4064000" cy="6089650"/>
          </a:xfrm>
          <a:prstGeom prst="rect">
            <a:avLst/>
          </a:prstGeom>
        </p:spPr>
      </p:pic>
      <p:pic>
        <p:nvPicPr>
          <p:cNvPr id="3" name="Image 1" descr="invaders_from_mars.jpg">    </p:cNvPr>
          <p:cNvPicPr>
            <a:picLocks noChangeAspect="1"/>
          </p:cNvPicPr>
          <p:nvPr/>
        </p:nvPicPr>
        <p:blipFill>
          <a:blip r:embed="rId2"/>
          <a:srcRect l="0" r="0" t="10" b="10"/>
          <a:stretch/>
        </p:blipFill>
        <p:spPr>
          <a:xfrm>
            <a:off x="4622800" y="1727200"/>
            <a:ext cx="4064000" cy="5911850"/>
          </a:xfrm>
          <a:prstGeom prst="rect">
            <a:avLst/>
          </a:prstGeom>
        </p:spPr>
      </p:pic>
      <p:pic>
        <p:nvPicPr>
          <p:cNvPr id="4" name="Image 2" descr="day_earth_stood_still.jpg">    </p:cNvPr>
          <p:cNvPicPr>
            <a:picLocks noChangeAspect="1"/>
          </p:cNvPicPr>
          <p:nvPr/>
        </p:nvPicPr>
        <p:blipFill>
          <a:blip r:embed="rId3"/>
          <a:srcRect l="0" r="0" t="20" b="20"/>
          <a:stretch/>
        </p:blipFill>
        <p:spPr>
          <a:xfrm>
            <a:off x="6972300" y="0"/>
            <a:ext cx="4064000" cy="59563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HUMAN NATURE</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When something new arrives</a:t>
            </a:r>
            <a:endParaRPr lang="en-US" sz="3200" dirty="0"/>
          </a:p>
        </p:txBody>
      </p:sp>
      <p:sp>
        <p:nvSpPr>
          <p:cNvPr id="4" name="Shape 2"/>
          <p:cNvSpPr/>
          <p:nvPr/>
        </p:nvSpPr>
        <p:spPr>
          <a:xfrm>
            <a:off x="815975" y="1923355"/>
            <a:ext cx="3380284" cy="2228800"/>
          </a:xfrm>
          <a:prstGeom prst="rect">
            <a:avLst/>
          </a:prstGeom>
          <a:solidFill>
            <a:srgbClr val="FFFFFF"/>
          </a:solidFill>
          <a:ln w="6350">
            <a:solidFill>
              <a:srgbClr val="DFDFDF"/>
            </a:solidFill>
            <a:prstDash val="solid"/>
          </a:ln>
        </p:spPr>
      </p:sp>
      <p:sp>
        <p:nvSpPr>
          <p:cNvPr id="5" name="Text 3"/>
          <p:cNvSpPr/>
          <p:nvPr/>
        </p:nvSpPr>
        <p:spPr>
          <a:xfrm>
            <a:off x="1073150" y="2180530"/>
            <a:ext cx="2951912"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58582"/>
                </a:solidFill>
                <a:latin typeface="Montserrat" pitchFamily="34" charset="0"/>
                <a:ea typeface="Montserrat" pitchFamily="34" charset="-122"/>
                <a:cs typeface="Montserrat" pitchFamily="34" charset="-120"/>
              </a:rPr>
              <a:t>1</a:t>
            </a:r>
            <a:endParaRPr lang="en-US" sz="3200" dirty="0"/>
          </a:p>
        </p:txBody>
      </p:sp>
      <p:sp>
        <p:nvSpPr>
          <p:cNvPr id="6" name="Text 4"/>
          <p:cNvSpPr/>
          <p:nvPr/>
        </p:nvSpPr>
        <p:spPr>
          <a:xfrm>
            <a:off x="1073150" y="2851051"/>
            <a:ext cx="295191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We are afraid</a:t>
            </a:r>
            <a:endParaRPr lang="en-US" sz="1600" dirty="0"/>
          </a:p>
        </p:txBody>
      </p:sp>
      <p:sp>
        <p:nvSpPr>
          <p:cNvPr id="7" name="Text 5"/>
          <p:cNvSpPr/>
          <p:nvPr/>
        </p:nvSpPr>
        <p:spPr>
          <a:xfrm>
            <a:off x="1073150" y="3196481"/>
            <a:ext cx="2951912" cy="7112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Everything alien or unknown feels like danger, even when it comes to help us.</a:t>
            </a:r>
            <a:endParaRPr lang="en-US" sz="1200" dirty="0"/>
          </a:p>
        </p:txBody>
      </p:sp>
      <p:sp>
        <p:nvSpPr>
          <p:cNvPr id="8" name="Shape 6"/>
          <p:cNvSpPr/>
          <p:nvPr/>
        </p:nvSpPr>
        <p:spPr>
          <a:xfrm>
            <a:off x="4405809" y="1923355"/>
            <a:ext cx="3380333" cy="2228800"/>
          </a:xfrm>
          <a:prstGeom prst="rect">
            <a:avLst/>
          </a:prstGeom>
          <a:solidFill>
            <a:srgbClr val="FFFFFF"/>
          </a:solidFill>
          <a:ln w="6350">
            <a:solidFill>
              <a:srgbClr val="DFDFDF"/>
            </a:solidFill>
            <a:prstDash val="solid"/>
          </a:ln>
        </p:spPr>
      </p:sp>
      <p:sp>
        <p:nvSpPr>
          <p:cNvPr id="9" name="Text 7"/>
          <p:cNvSpPr/>
          <p:nvPr/>
        </p:nvSpPr>
        <p:spPr>
          <a:xfrm>
            <a:off x="4662984" y="2180530"/>
            <a:ext cx="2951963"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58582"/>
                </a:solidFill>
                <a:latin typeface="Montserrat" pitchFamily="34" charset="0"/>
                <a:ea typeface="Montserrat" pitchFamily="34" charset="-122"/>
                <a:cs typeface="Montserrat" pitchFamily="34" charset="-120"/>
              </a:rPr>
              <a:t>2</a:t>
            </a:r>
            <a:endParaRPr lang="en-US" sz="3200" dirty="0"/>
          </a:p>
        </p:txBody>
      </p:sp>
      <p:sp>
        <p:nvSpPr>
          <p:cNvPr id="10" name="Text 8"/>
          <p:cNvSpPr/>
          <p:nvPr/>
        </p:nvSpPr>
        <p:spPr>
          <a:xfrm>
            <a:off x="4662984" y="2851051"/>
            <a:ext cx="295196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We fight it</a:t>
            </a:r>
            <a:endParaRPr lang="en-US" sz="1600" dirty="0"/>
          </a:p>
        </p:txBody>
      </p:sp>
      <p:sp>
        <p:nvSpPr>
          <p:cNvPr id="11" name="Text 9"/>
          <p:cNvSpPr/>
          <p:nvPr/>
        </p:nvSpPr>
        <p:spPr>
          <a:xfrm>
            <a:off x="4662984" y="3196481"/>
            <a:ext cx="2951963"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We throw everything we have at it, until someone says: hold on.</a:t>
            </a:r>
            <a:endParaRPr lang="en-US" sz="1200" dirty="0"/>
          </a:p>
        </p:txBody>
      </p:sp>
      <p:sp>
        <p:nvSpPr>
          <p:cNvPr id="12" name="Shape 10"/>
          <p:cNvSpPr/>
          <p:nvPr/>
        </p:nvSpPr>
        <p:spPr>
          <a:xfrm>
            <a:off x="7998867" y="1926530"/>
            <a:ext cx="3373934" cy="2222450"/>
          </a:xfrm>
          <a:prstGeom prst="rect">
            <a:avLst/>
          </a:prstGeom>
          <a:solidFill>
            <a:srgbClr val="FFFFFF"/>
          </a:solidFill>
          <a:ln w="12700">
            <a:solidFill>
              <a:srgbClr val="00407A"/>
            </a:solidFill>
            <a:prstDash val="solid"/>
          </a:ln>
        </p:spPr>
      </p:sp>
      <p:sp>
        <p:nvSpPr>
          <p:cNvPr id="13" name="Text 11"/>
          <p:cNvSpPr/>
          <p:nvPr/>
        </p:nvSpPr>
        <p:spPr>
          <a:xfrm>
            <a:off x="8259217" y="2186880"/>
            <a:ext cx="2938831"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158582"/>
                </a:solidFill>
                <a:latin typeface="Montserrat" pitchFamily="34" charset="0"/>
                <a:ea typeface="Montserrat" pitchFamily="34" charset="-122"/>
                <a:cs typeface="Montserrat" pitchFamily="34" charset="-120"/>
              </a:rPr>
              <a:t>3</a:t>
            </a:r>
            <a:endParaRPr lang="en-US" sz="3200" dirty="0"/>
          </a:p>
        </p:txBody>
      </p:sp>
      <p:sp>
        <p:nvSpPr>
          <p:cNvPr id="14" name="Text 12"/>
          <p:cNvSpPr/>
          <p:nvPr/>
        </p:nvSpPr>
        <p:spPr>
          <a:xfrm>
            <a:off x="8259217" y="2857401"/>
            <a:ext cx="293883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We learn it</a:t>
            </a:r>
            <a:endParaRPr lang="en-US" sz="1600" dirty="0"/>
          </a:p>
        </p:txBody>
      </p:sp>
      <p:sp>
        <p:nvSpPr>
          <p:cNvPr id="15" name="Text 13"/>
          <p:cNvSpPr/>
          <p:nvPr/>
        </p:nvSpPr>
        <p:spPr>
          <a:xfrm>
            <a:off x="8259217" y="3202831"/>
            <a:ext cx="2938831" cy="7112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"Let us get to know them first." Learning the language changes everything.</a:t>
            </a:r>
            <a:endParaRPr lang="en-US" sz="1200" dirty="0"/>
          </a:p>
        </p:txBody>
      </p:sp>
      <p:sp>
        <p:nvSpPr>
          <p:cNvPr id="16" name="Shape 14"/>
          <p:cNvSpPr/>
          <p:nvPr/>
        </p:nvSpPr>
        <p:spPr>
          <a:xfrm>
            <a:off x="812800" y="6133505"/>
            <a:ext cx="10566400" cy="0"/>
          </a:xfrm>
          <a:prstGeom prst="line">
            <a:avLst/>
          </a:prstGeom>
          <a:noFill/>
          <a:ln w="6350">
            <a:solidFill>
              <a:srgbClr val="DFDFDF"/>
            </a:solidFill>
            <a:prstDash val="solid"/>
          </a:ln>
        </p:spPr>
      </p:sp>
      <p:sp>
        <p:nvSpPr>
          <p:cNvPr id="17" name="Text 15"/>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AN OLD STORY</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Science fiction has told it before</a:t>
            </a:r>
            <a:endParaRPr lang="en-US" sz="3200" dirty="0"/>
          </a:p>
        </p:txBody>
      </p:sp>
      <p:sp>
        <p:nvSpPr>
          <p:cNvPr id="4" name="Shape 2"/>
          <p:cNvSpPr/>
          <p:nvPr/>
        </p:nvSpPr>
        <p:spPr>
          <a:xfrm>
            <a:off x="812800" y="1920180"/>
            <a:ext cx="5124450" cy="2186880"/>
          </a:xfrm>
          <a:prstGeom prst="rect">
            <a:avLst/>
          </a:prstGeom>
          <a:solidFill>
            <a:srgbClr val="051931"/>
          </a:solidFill>
          <a:ln/>
        </p:spPr>
      </p:sp>
      <p:sp>
        <p:nvSpPr>
          <p:cNvPr id="5" name="Text 3"/>
          <p:cNvSpPr/>
          <p:nvPr/>
        </p:nvSpPr>
        <p:spPr>
          <a:xfrm>
            <a:off x="1168400" y="2282130"/>
            <a:ext cx="454564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1951</a:t>
            </a:r>
            <a:endParaRPr lang="en-US" sz="1200" dirty="0"/>
          </a:p>
        </p:txBody>
      </p:sp>
      <p:sp>
        <p:nvSpPr>
          <p:cNvPr id="6" name="Text 4"/>
          <p:cNvSpPr/>
          <p:nvPr/>
        </p:nvSpPr>
        <p:spPr>
          <a:xfrm>
            <a:off x="1168400" y="2647851"/>
            <a:ext cx="454564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6F8FB"/>
                </a:solidFill>
                <a:latin typeface="Montserrat" pitchFamily="34" charset="0"/>
                <a:ea typeface="Montserrat" pitchFamily="34" charset="-122"/>
                <a:cs typeface="Montserrat" pitchFamily="34" charset="-120"/>
              </a:rPr>
              <a:t>The Day the Earth Stood Still</a:t>
            </a:r>
            <a:endParaRPr lang="en-US" sz="2200" dirty="0"/>
          </a:p>
        </p:txBody>
      </p:sp>
      <p:sp>
        <p:nvSpPr>
          <p:cNvPr id="7" name="Text 5"/>
          <p:cNvSpPr/>
          <p:nvPr/>
        </p:nvSpPr>
        <p:spPr>
          <a:xfrm>
            <a:off x="1168400" y="3135511"/>
            <a:ext cx="4545648" cy="6350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C9D6E6"/>
                </a:solidFill>
                <a:latin typeface="Poppins" pitchFamily="34" charset="0"/>
                <a:ea typeface="Poppins" pitchFamily="34" charset="-122"/>
                <a:cs typeface="Poppins" pitchFamily="34" charset="-120"/>
              </a:rPr>
              <a:t>A visitor lands in peace, and is met with guns.</a:t>
            </a:r>
            <a:endParaRPr lang="en-US" sz="1600" dirty="0"/>
          </a:p>
        </p:txBody>
      </p:sp>
      <p:sp>
        <p:nvSpPr>
          <p:cNvPr id="8" name="Shape 6"/>
          <p:cNvSpPr/>
          <p:nvPr/>
        </p:nvSpPr>
        <p:spPr>
          <a:xfrm>
            <a:off x="6245225" y="1923355"/>
            <a:ext cx="5130800" cy="2180530"/>
          </a:xfrm>
          <a:prstGeom prst="rect">
            <a:avLst/>
          </a:prstGeom>
          <a:solidFill>
            <a:srgbClr val="FFFFFF"/>
          </a:solidFill>
          <a:ln w="6350">
            <a:solidFill>
              <a:srgbClr val="DFDFDF"/>
            </a:solidFill>
            <a:prstDash val="solid"/>
          </a:ln>
        </p:spPr>
      </p:sp>
      <p:sp>
        <p:nvSpPr>
          <p:cNvPr id="9" name="Text 7"/>
          <p:cNvSpPr/>
          <p:nvPr/>
        </p:nvSpPr>
        <p:spPr>
          <a:xfrm>
            <a:off x="6604000" y="2282130"/>
            <a:ext cx="454564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2016</a:t>
            </a:r>
            <a:endParaRPr lang="en-US" sz="1200" dirty="0"/>
          </a:p>
        </p:txBody>
      </p:sp>
      <p:sp>
        <p:nvSpPr>
          <p:cNvPr id="10" name="Text 8"/>
          <p:cNvSpPr/>
          <p:nvPr/>
        </p:nvSpPr>
        <p:spPr>
          <a:xfrm>
            <a:off x="6604000" y="2647851"/>
            <a:ext cx="454564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00407A"/>
                </a:solidFill>
                <a:latin typeface="Montserrat" pitchFamily="34" charset="0"/>
                <a:ea typeface="Montserrat" pitchFamily="34" charset="-122"/>
                <a:cs typeface="Montserrat" pitchFamily="34" charset="-120"/>
              </a:rPr>
              <a:t>Arrival</a:t>
            </a:r>
            <a:endParaRPr lang="en-US" sz="2200" dirty="0"/>
          </a:p>
        </p:txBody>
      </p:sp>
      <p:sp>
        <p:nvSpPr>
          <p:cNvPr id="11" name="Text 9"/>
          <p:cNvSpPr/>
          <p:nvPr/>
        </p:nvSpPr>
        <p:spPr>
          <a:xfrm>
            <a:off x="6604000" y="3135511"/>
            <a:ext cx="4545648" cy="6350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4A5B70"/>
                </a:solidFill>
                <a:latin typeface="Poppins" pitchFamily="34" charset="0"/>
                <a:ea typeface="Poppins" pitchFamily="34" charset="-122"/>
                <a:cs typeface="Poppins" pitchFamily="34" charset="-120"/>
              </a:rPr>
              <a:t>Visitors land with a gift, and we almost miss it.</a:t>
            </a:r>
            <a:endParaRPr lang="en-US" sz="1600" dirty="0"/>
          </a:p>
        </p:txBody>
      </p:sp>
      <p:sp>
        <p:nvSpPr>
          <p:cNvPr id="12" name="Text 10"/>
          <p:cNvSpPr/>
          <p:nvPr/>
        </p:nvSpPr>
        <p:spPr>
          <a:xfrm>
            <a:off x="812800" y="4411861"/>
            <a:ext cx="10883392"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051931"/>
                </a:solidFill>
                <a:latin typeface="Poppins" pitchFamily="34" charset="0"/>
                <a:ea typeface="Poppins" pitchFamily="34" charset="-122"/>
                <a:cs typeface="Poppins" pitchFamily="34" charset="-120"/>
              </a:rPr>
              <a:t>Sixty-five years apart. The lesson is the same.</a:t>
            </a:r>
            <a:endParaRPr lang="en-US" sz="1600" dirty="0"/>
          </a:p>
        </p:txBody>
      </p:sp>
      <p:sp>
        <p:nvSpPr>
          <p:cNvPr id="13" name="Shape 11"/>
          <p:cNvSpPr/>
          <p:nvPr/>
        </p:nvSpPr>
        <p:spPr>
          <a:xfrm>
            <a:off x="812800" y="6133505"/>
            <a:ext cx="10566400" cy="0"/>
          </a:xfrm>
          <a:prstGeom prst="line">
            <a:avLst/>
          </a:prstGeom>
          <a:noFill/>
          <a:ln w="6350">
            <a:solidFill>
              <a:srgbClr val="DFDFDF"/>
            </a:solidFill>
            <a:prstDash val="solid"/>
          </a:ln>
        </p:spPr>
      </p:sp>
      <p:sp>
        <p:nvSpPr>
          <p:cNvPr id="14" name="Text 12"/>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BUT WE ARE ALSO CURIOUS</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We want to know how the world works</a:t>
            </a:r>
            <a:endParaRPr lang="en-US" sz="3200" dirty="0"/>
          </a:p>
        </p:txBody>
      </p:sp>
      <p:sp>
        <p:nvSpPr>
          <p:cNvPr id="4" name="Shape 2"/>
          <p:cNvSpPr/>
          <p:nvPr/>
        </p:nvSpPr>
        <p:spPr>
          <a:xfrm>
            <a:off x="815975" y="1923355"/>
            <a:ext cx="2482850" cy="1560810"/>
          </a:xfrm>
          <a:prstGeom prst="rect">
            <a:avLst/>
          </a:prstGeom>
          <a:solidFill>
            <a:srgbClr val="FFFFFF"/>
          </a:solidFill>
          <a:ln w="6350">
            <a:solidFill>
              <a:srgbClr val="DFDFDF"/>
            </a:solidFill>
            <a:prstDash val="solid"/>
          </a:ln>
        </p:spPr>
      </p:sp>
      <p:sp>
        <p:nvSpPr>
          <p:cNvPr id="5" name="Text 3"/>
          <p:cNvSpPr/>
          <p:nvPr/>
        </p:nvSpPr>
        <p:spPr>
          <a:xfrm>
            <a:off x="1073150" y="2180530"/>
            <a:ext cx="2027555" cy="513060"/>
          </a:xfrm>
          <a:prstGeom prst="rect">
            <a:avLst/>
          </a:prstGeom>
          <a:noFill/>
          <a:ln/>
        </p:spPr>
        <p:txBody>
          <a:bodyPr wrap="square" lIns="0" tIns="0" rIns="0" bIns="0" rtlCol="0" anchor="t">
            <a:normAutofit/>
          </a:bodyPr>
          <a:lstStyle/>
          <a:p>
            <a:pPr algn="l" indent="0" marL="0">
              <a:lnSpc>
                <a:spcPts val="3840"/>
              </a:lnSpc>
              <a:buNone/>
            </a:pPr>
            <a:r>
              <a:rPr lang="en-US" sz="3200" b="1" dirty="0">
                <a:solidFill>
                  <a:srgbClr val="00407A"/>
                </a:solidFill>
                <a:latin typeface="Montserrat" pitchFamily="34" charset="0"/>
                <a:ea typeface="Montserrat" pitchFamily="34" charset="-122"/>
                <a:cs typeface="Montserrat" pitchFamily="34" charset="-120"/>
              </a:rPr>
              <a:t>What?</a:t>
            </a:r>
            <a:endParaRPr lang="en-US" sz="3200" dirty="0"/>
          </a:p>
        </p:txBody>
      </p:sp>
      <p:sp>
        <p:nvSpPr>
          <p:cNvPr id="6" name="Text 4"/>
          <p:cNvSpPr/>
          <p:nvPr/>
        </p:nvSpPr>
        <p:spPr>
          <a:xfrm>
            <a:off x="1073150" y="2769791"/>
            <a:ext cx="2027555"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What is NDE made of?</a:t>
            </a:r>
            <a:endParaRPr lang="en-US" sz="1200" dirty="0"/>
          </a:p>
        </p:txBody>
      </p:sp>
      <p:sp>
        <p:nvSpPr>
          <p:cNvPr id="7" name="Shape 5"/>
          <p:cNvSpPr/>
          <p:nvPr/>
        </p:nvSpPr>
        <p:spPr>
          <a:xfrm>
            <a:off x="3508375" y="1923355"/>
            <a:ext cx="2482850" cy="1560810"/>
          </a:xfrm>
          <a:prstGeom prst="rect">
            <a:avLst/>
          </a:prstGeom>
          <a:solidFill>
            <a:srgbClr val="FFFFFF"/>
          </a:solidFill>
          <a:ln w="6350">
            <a:solidFill>
              <a:srgbClr val="DFDFDF"/>
            </a:solidFill>
            <a:prstDash val="solid"/>
          </a:ln>
        </p:spPr>
      </p:sp>
      <p:sp>
        <p:nvSpPr>
          <p:cNvPr id="8" name="Text 6"/>
          <p:cNvSpPr/>
          <p:nvPr/>
        </p:nvSpPr>
        <p:spPr>
          <a:xfrm>
            <a:off x="3765550" y="2180530"/>
            <a:ext cx="2027555" cy="513060"/>
          </a:xfrm>
          <a:prstGeom prst="rect">
            <a:avLst/>
          </a:prstGeom>
          <a:noFill/>
          <a:ln/>
        </p:spPr>
        <p:txBody>
          <a:bodyPr wrap="square" lIns="0" tIns="0" rIns="0" bIns="0" rtlCol="0" anchor="t">
            <a:normAutofit/>
          </a:bodyPr>
          <a:lstStyle/>
          <a:p>
            <a:pPr algn="l" indent="0" marL="0">
              <a:lnSpc>
                <a:spcPts val="3840"/>
              </a:lnSpc>
              <a:buNone/>
            </a:pPr>
            <a:r>
              <a:rPr lang="en-US" sz="3200" b="1" dirty="0">
                <a:solidFill>
                  <a:srgbClr val="00407A"/>
                </a:solidFill>
                <a:latin typeface="Montserrat" pitchFamily="34" charset="0"/>
                <a:ea typeface="Montserrat" pitchFamily="34" charset="-122"/>
                <a:cs typeface="Montserrat" pitchFamily="34" charset="-120"/>
              </a:rPr>
              <a:t>Why?</a:t>
            </a:r>
            <a:endParaRPr lang="en-US" sz="3200" dirty="0"/>
          </a:p>
        </p:txBody>
      </p:sp>
      <p:sp>
        <p:nvSpPr>
          <p:cNvPr id="9" name="Text 7"/>
          <p:cNvSpPr/>
          <p:nvPr/>
        </p:nvSpPr>
        <p:spPr>
          <a:xfrm>
            <a:off x="3765550" y="2769791"/>
            <a:ext cx="2027555"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Why does it work this way?</a:t>
            </a:r>
            <a:endParaRPr lang="en-US" sz="1200" dirty="0"/>
          </a:p>
        </p:txBody>
      </p:sp>
      <p:sp>
        <p:nvSpPr>
          <p:cNvPr id="10" name="Shape 8"/>
          <p:cNvSpPr/>
          <p:nvPr/>
        </p:nvSpPr>
        <p:spPr>
          <a:xfrm>
            <a:off x="6200775" y="1923355"/>
            <a:ext cx="2482850" cy="1560810"/>
          </a:xfrm>
          <a:prstGeom prst="rect">
            <a:avLst/>
          </a:prstGeom>
          <a:solidFill>
            <a:srgbClr val="FFFFFF"/>
          </a:solidFill>
          <a:ln w="6350">
            <a:solidFill>
              <a:srgbClr val="DFDFDF"/>
            </a:solidFill>
            <a:prstDash val="solid"/>
          </a:ln>
        </p:spPr>
      </p:sp>
      <p:sp>
        <p:nvSpPr>
          <p:cNvPr id="11" name="Text 9"/>
          <p:cNvSpPr/>
          <p:nvPr/>
        </p:nvSpPr>
        <p:spPr>
          <a:xfrm>
            <a:off x="6457950" y="2180530"/>
            <a:ext cx="2027555" cy="513060"/>
          </a:xfrm>
          <a:prstGeom prst="rect">
            <a:avLst/>
          </a:prstGeom>
          <a:noFill/>
          <a:ln/>
        </p:spPr>
        <p:txBody>
          <a:bodyPr wrap="square" lIns="0" tIns="0" rIns="0" bIns="0" rtlCol="0" anchor="t">
            <a:normAutofit/>
          </a:bodyPr>
          <a:lstStyle/>
          <a:p>
            <a:pPr algn="l" indent="0" marL="0">
              <a:lnSpc>
                <a:spcPts val="3840"/>
              </a:lnSpc>
              <a:buNone/>
            </a:pPr>
            <a:r>
              <a:rPr lang="en-US" sz="3200" b="1" dirty="0">
                <a:solidFill>
                  <a:srgbClr val="00407A"/>
                </a:solidFill>
                <a:latin typeface="Montserrat" pitchFamily="34" charset="0"/>
                <a:ea typeface="Montserrat" pitchFamily="34" charset="-122"/>
                <a:cs typeface="Montserrat" pitchFamily="34" charset="-120"/>
              </a:rPr>
              <a:t>Who?</a:t>
            </a:r>
            <a:endParaRPr lang="en-US" sz="3200" dirty="0"/>
          </a:p>
        </p:txBody>
      </p:sp>
      <p:sp>
        <p:nvSpPr>
          <p:cNvPr id="12" name="Text 10"/>
          <p:cNvSpPr/>
          <p:nvPr/>
        </p:nvSpPr>
        <p:spPr>
          <a:xfrm>
            <a:off x="6457950" y="2769791"/>
            <a:ext cx="2027555"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Who controls each part?</a:t>
            </a:r>
            <a:endParaRPr lang="en-US" sz="1200" dirty="0"/>
          </a:p>
        </p:txBody>
      </p:sp>
      <p:sp>
        <p:nvSpPr>
          <p:cNvPr id="13" name="Shape 11"/>
          <p:cNvSpPr/>
          <p:nvPr/>
        </p:nvSpPr>
        <p:spPr>
          <a:xfrm>
            <a:off x="8893175" y="1923355"/>
            <a:ext cx="2482850" cy="1560810"/>
          </a:xfrm>
          <a:prstGeom prst="rect">
            <a:avLst/>
          </a:prstGeom>
          <a:solidFill>
            <a:srgbClr val="FFFFFF"/>
          </a:solidFill>
          <a:ln w="6350">
            <a:solidFill>
              <a:srgbClr val="DFDFDF"/>
            </a:solidFill>
            <a:prstDash val="solid"/>
          </a:ln>
        </p:spPr>
      </p:sp>
      <p:sp>
        <p:nvSpPr>
          <p:cNvPr id="14" name="Text 12"/>
          <p:cNvSpPr/>
          <p:nvPr/>
        </p:nvSpPr>
        <p:spPr>
          <a:xfrm>
            <a:off x="9150350" y="2180530"/>
            <a:ext cx="2027555" cy="513060"/>
          </a:xfrm>
          <a:prstGeom prst="rect">
            <a:avLst/>
          </a:prstGeom>
          <a:noFill/>
          <a:ln/>
        </p:spPr>
        <p:txBody>
          <a:bodyPr wrap="square" lIns="0" tIns="0" rIns="0" bIns="0" rtlCol="0" anchor="t">
            <a:normAutofit/>
          </a:bodyPr>
          <a:lstStyle/>
          <a:p>
            <a:pPr algn="l" indent="0" marL="0">
              <a:lnSpc>
                <a:spcPts val="3840"/>
              </a:lnSpc>
              <a:buNone/>
            </a:pPr>
            <a:r>
              <a:rPr lang="en-US" sz="3200" b="1" dirty="0">
                <a:solidFill>
                  <a:srgbClr val="00407A"/>
                </a:solidFill>
                <a:latin typeface="Montserrat" pitchFamily="34" charset="0"/>
                <a:ea typeface="Montserrat" pitchFamily="34" charset="-122"/>
                <a:cs typeface="Montserrat" pitchFamily="34" charset="-120"/>
              </a:rPr>
              <a:t>Where?</a:t>
            </a:r>
            <a:endParaRPr lang="en-US" sz="3200" dirty="0"/>
          </a:p>
        </p:txBody>
      </p:sp>
      <p:sp>
        <p:nvSpPr>
          <p:cNvPr id="15" name="Text 13"/>
          <p:cNvSpPr/>
          <p:nvPr/>
        </p:nvSpPr>
        <p:spPr>
          <a:xfrm>
            <a:off x="9150350" y="2769791"/>
            <a:ext cx="2027555"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Where does our code run?</a:t>
            </a:r>
            <a:endParaRPr lang="en-US" sz="1200" dirty="0"/>
          </a:p>
        </p:txBody>
      </p:sp>
      <p:sp>
        <p:nvSpPr>
          <p:cNvPr id="16" name="Text 14"/>
          <p:cNvSpPr/>
          <p:nvPr/>
        </p:nvSpPr>
        <p:spPr>
          <a:xfrm>
            <a:off x="812800" y="3792141"/>
            <a:ext cx="10883392"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051931"/>
                </a:solidFill>
                <a:latin typeface="Poppins" pitchFamily="34" charset="0"/>
                <a:ea typeface="Poppins" pitchFamily="34" charset="-122"/>
                <a:cs typeface="Poppins" pitchFamily="34" charset="-120"/>
              </a:rPr>
              <a:t>Today we answer these four questions for NDE.</a:t>
            </a:r>
            <a:endParaRPr lang="en-US" sz="1600" dirty="0"/>
          </a:p>
        </p:txBody>
      </p:sp>
      <p:sp>
        <p:nvSpPr>
          <p:cNvPr id="17" name="Shape 15"/>
          <p:cNvSpPr/>
          <p:nvPr/>
        </p:nvSpPr>
        <p:spPr>
          <a:xfrm>
            <a:off x="812800" y="6133505"/>
            <a:ext cx="10566400" cy="0"/>
          </a:xfrm>
          <a:prstGeom prst="line">
            <a:avLst/>
          </a:prstGeom>
          <a:noFill/>
          <a:ln w="6350">
            <a:solidFill>
              <a:srgbClr val="DFDFDF"/>
            </a:solidFill>
            <a:prstDash val="solid"/>
          </a:ln>
        </p:spPr>
      </p:sp>
      <p:sp>
        <p:nvSpPr>
          <p:cNvPr id="18" name="Text 16"/>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51931"/>
        </a:solidFill>
      </p:bgPr>
    </p:bg>
    <p:spTree>
      <p:nvGrpSpPr>
        <p:cNvPr id="1" name=""/>
        <p:cNvGrpSpPr/>
        <p:nvPr/>
      </p:nvGrpSpPr>
      <p:grpSpPr>
        <a:xfrm>
          <a:off x="0" y="0"/>
          <a:ext cx="0" cy="0"/>
          <a:chOff x="0" y="0"/>
          <a:chExt cx="0" cy="0"/>
        </a:xfrm>
      </p:grpSpPr>
      <p:sp>
        <p:nvSpPr>
          <p:cNvPr id="2" name="Text 0"/>
          <p:cNvSpPr/>
          <p:nvPr/>
        </p:nvSpPr>
        <p:spPr>
          <a:xfrm>
            <a:off x="812800" y="812800"/>
            <a:ext cx="640969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A NON-LINEAR LANGUAGE</a:t>
            </a:r>
            <a:endParaRPr lang="en-US" sz="1200" dirty="0"/>
          </a:p>
        </p:txBody>
      </p:sp>
      <p:sp>
        <p:nvSpPr>
          <p:cNvPr id="3" name="Text 1"/>
          <p:cNvSpPr/>
          <p:nvPr>
            <p:ph type="title"/>
          </p:nvPr>
        </p:nvSpPr>
        <p:spPr>
          <a:xfrm>
            <a:off x="812800" y="1127720"/>
            <a:ext cx="6756400"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F6F8FB"/>
                </a:solidFill>
                <a:latin typeface="Montserrat" pitchFamily="34" charset="0"/>
                <a:ea typeface="Montserrat" pitchFamily="34" charset="-122"/>
                <a:cs typeface="Montserrat" pitchFamily="34" charset="-120"/>
              </a:rPr>
              <a:t>Software is a circle, not a line</a:t>
            </a:r>
            <a:endParaRPr lang="en-US" sz="3200" dirty="0"/>
          </a:p>
        </p:txBody>
      </p:sp>
      <p:sp>
        <p:nvSpPr>
          <p:cNvPr id="4" name="Text 2"/>
          <p:cNvSpPr/>
          <p:nvPr/>
        </p:nvSpPr>
        <p:spPr>
          <a:xfrm>
            <a:off x="812800" y="1716980"/>
            <a:ext cx="6409690" cy="1000671"/>
          </a:xfrm>
          <a:prstGeom prst="rect">
            <a:avLst/>
          </a:prstGeom>
          <a:noFill/>
          <a:ln/>
        </p:spPr>
        <p:txBody>
          <a:bodyPr wrap="square" lIns="0" tIns="0" rIns="0" bIns="0" rtlCol="0" anchor="t">
            <a:normAutofit/>
          </a:bodyPr>
          <a:lstStyle/>
          <a:p>
            <a:pPr algn="l" indent="0" marL="0">
              <a:lnSpc>
                <a:spcPts val="2560"/>
              </a:lnSpc>
              <a:buNone/>
            </a:pPr>
            <a:r>
              <a:rPr lang="en-US" sz="1600" dirty="0">
                <a:solidFill>
                  <a:srgbClr val="C9D6E6"/>
                </a:solidFill>
                <a:latin typeface="Poppins" pitchFamily="34" charset="0"/>
                <a:ea typeface="Poppins" pitchFamily="34" charset="-122"/>
                <a:cs typeface="Poppins" pitchFamily="34" charset="-120"/>
              </a:rPr>
              <a:t>The heptapods write a whole sentence at once, as a circle. Building software is the same: we plan from start to end, but the world keeps moving around us.</a:t>
            </a:r>
            <a:endParaRPr lang="en-US" sz="1600" dirty="0"/>
          </a:p>
        </p:txBody>
      </p:sp>
      <p:sp>
        <p:nvSpPr>
          <p:cNvPr id="5" name="Text 3"/>
          <p:cNvSpPr/>
          <p:nvPr/>
        </p:nvSpPr>
        <p:spPr>
          <a:xfrm>
            <a:off x="812800" y="2997051"/>
            <a:ext cx="1858913" cy="340320"/>
          </a:xfrm>
          <a:prstGeom prst="roundRect">
            <a:avLst>
              <a:gd name="adj" fmla="val 50000"/>
            </a:avLst>
          </a:prstGeom>
          <a:solidFill>
            <a:srgbClr val="66C6B4"/>
          </a:solidFill>
          <a:ln/>
        </p:spPr>
        <p:txBody>
          <a:bodyPr wrap="none" lIns="0" tIns="0" rIns="0" bIns="0" rtlCol="0" anchor="ctr">
            <a:normAutofit/>
          </a:bodyPr>
          <a:lstStyle/>
          <a:p>
            <a:pPr algn="ctr" indent="0" marL="0">
              <a:lnSpc>
                <a:spcPts val="1680"/>
              </a:lnSpc>
              <a:buNone/>
            </a:pPr>
            <a:r>
              <a:rPr lang="en-US" sz="1200" dirty="0">
                <a:solidFill>
                  <a:srgbClr val="051931"/>
                </a:solidFill>
                <a:latin typeface="Poppins" pitchFamily="34" charset="0"/>
                <a:ea typeface="Poppins" pitchFamily="34" charset="-122"/>
                <a:cs typeface="Poppins" pitchFamily="34" charset="-120"/>
              </a:rPr>
              <a:t>Angular 18 → 19 → 20</a:t>
            </a:r>
            <a:endParaRPr lang="en-US" sz="1200" dirty="0"/>
          </a:p>
        </p:txBody>
      </p:sp>
      <p:sp>
        <p:nvSpPr>
          <p:cNvPr id="6" name="Text 4"/>
          <p:cNvSpPr/>
          <p:nvPr/>
        </p:nvSpPr>
        <p:spPr>
          <a:xfrm>
            <a:off x="2773313" y="2997051"/>
            <a:ext cx="1569492" cy="340320"/>
          </a:xfrm>
          <a:prstGeom prst="roundRect">
            <a:avLst>
              <a:gd name="adj" fmla="val 50000"/>
            </a:avLst>
          </a:prstGeom>
          <a:solidFill>
            <a:srgbClr val="66C6B4"/>
          </a:solidFill>
          <a:ln/>
        </p:spPr>
        <p:txBody>
          <a:bodyPr wrap="none" lIns="0" tIns="0" rIns="0" bIns="0" rtlCol="0" anchor="ctr">
            <a:normAutofit/>
          </a:bodyPr>
          <a:lstStyle/>
          <a:p>
            <a:pPr algn="ctr" indent="0" marL="0">
              <a:lnSpc>
                <a:spcPts val="1680"/>
              </a:lnSpc>
              <a:buNone/>
            </a:pPr>
            <a:r>
              <a:rPr lang="en-US" sz="1200" dirty="0">
                <a:solidFill>
                  <a:srgbClr val="051931"/>
                </a:solidFill>
                <a:latin typeface="Poppins" pitchFamily="34" charset="0"/>
                <a:ea typeface="Poppins" pitchFamily="34" charset="-122"/>
                <a:cs typeface="Poppins" pitchFamily="34" charset="-120"/>
              </a:rPr>
              <a:t>Library upgrades</a:t>
            </a:r>
            <a:endParaRPr lang="en-US" sz="1200" dirty="0"/>
          </a:p>
        </p:txBody>
      </p:sp>
      <p:sp>
        <p:nvSpPr>
          <p:cNvPr id="7" name="Text 5"/>
          <p:cNvSpPr/>
          <p:nvPr/>
        </p:nvSpPr>
        <p:spPr>
          <a:xfrm>
            <a:off x="4444405" y="2997051"/>
            <a:ext cx="1620391" cy="340320"/>
          </a:xfrm>
          <a:prstGeom prst="roundRect">
            <a:avLst>
              <a:gd name="adj" fmla="val 50000"/>
            </a:avLst>
          </a:prstGeom>
          <a:solidFill>
            <a:srgbClr val="66C6B4"/>
          </a:solidFill>
          <a:ln/>
        </p:spPr>
        <p:txBody>
          <a:bodyPr wrap="none" lIns="0" tIns="0" rIns="0" bIns="0" rtlCol="0" anchor="ctr">
            <a:normAutofit/>
          </a:bodyPr>
          <a:lstStyle/>
          <a:p>
            <a:pPr algn="ctr" indent="0" marL="0">
              <a:lnSpc>
                <a:spcPts val="1680"/>
              </a:lnSpc>
              <a:buNone/>
            </a:pPr>
            <a:r>
              <a:rPr lang="en-US" sz="1200" dirty="0">
                <a:solidFill>
                  <a:srgbClr val="051931"/>
                </a:solidFill>
                <a:latin typeface="Poppins" pitchFamily="34" charset="0"/>
                <a:ea typeface="Poppins" pitchFamily="34" charset="-122"/>
                <a:cs typeface="Poppins" pitchFamily="34" charset="-120"/>
              </a:rPr>
              <a:t>New NDE releases</a:t>
            </a:r>
            <a:endParaRPr lang="en-US" sz="1200" dirty="0"/>
          </a:p>
        </p:txBody>
      </p:sp>
      <p:sp>
        <p:nvSpPr>
          <p:cNvPr id="8" name="Text 6"/>
          <p:cNvSpPr/>
          <p:nvPr/>
        </p:nvSpPr>
        <p:spPr>
          <a:xfrm>
            <a:off x="812800" y="3438971"/>
            <a:ext cx="1484908" cy="340320"/>
          </a:xfrm>
          <a:prstGeom prst="roundRect">
            <a:avLst>
              <a:gd name="adj" fmla="val 50000"/>
            </a:avLst>
          </a:prstGeom>
          <a:solidFill>
            <a:srgbClr val="66C6B4"/>
          </a:solidFill>
          <a:ln/>
        </p:spPr>
        <p:txBody>
          <a:bodyPr wrap="none" lIns="0" tIns="0" rIns="0" bIns="0" rtlCol="0" anchor="ctr">
            <a:normAutofit/>
          </a:bodyPr>
          <a:lstStyle/>
          <a:p>
            <a:pPr algn="ctr" indent="0" marL="0">
              <a:lnSpc>
                <a:spcPts val="1680"/>
              </a:lnSpc>
              <a:buNone/>
            </a:pPr>
            <a:r>
              <a:rPr lang="en-US" sz="1200" dirty="0">
                <a:solidFill>
                  <a:srgbClr val="051931"/>
                </a:solidFill>
                <a:latin typeface="Poppins" pitchFamily="34" charset="0"/>
                <a:ea typeface="Poppins" pitchFamily="34" charset="-122"/>
                <a:cs typeface="Poppins" pitchFamily="34" charset="-120"/>
              </a:rPr>
              <a:t>New user needs</a:t>
            </a:r>
            <a:endParaRPr lang="en-US" sz="1200" dirty="0"/>
          </a:p>
        </p:txBody>
      </p:sp>
      <p:pic>
        <p:nvPicPr>
          <p:cNvPr id="9" name="Image 0" descr="A cycle: plan, build, release, the world changes, and back to plan">    </p:cNvPr>
          <p:cNvPicPr>
            <a:picLocks noChangeAspect="1"/>
          </p:cNvPicPr>
          <p:nvPr/>
        </p:nvPicPr>
        <p:blipFill>
          <a:blip r:embed="rId1"/>
          <a:srcRect l="0" r="0" t="0" b="0"/>
          <a:stretch/>
        </p:blipFill>
        <p:spPr>
          <a:xfrm>
            <a:off x="7569200" y="1524000"/>
            <a:ext cx="3810000" cy="3810000"/>
          </a:xfrm>
          <a:prstGeom prst="rect">
            <a:avLst/>
          </a:prstGeom>
        </p:spPr>
      </p:pic>
      <p:sp>
        <p:nvSpPr>
          <p:cNvPr id="10" name="Text 7"/>
          <p:cNvSpPr/>
          <p:nvPr/>
        </p:nvSpPr>
        <p:spPr>
          <a:xfrm>
            <a:off x="8813800" y="2463800"/>
            <a:ext cx="1320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6F8FB"/>
                </a:solidFill>
                <a:latin typeface="Montserrat" pitchFamily="34" charset="0"/>
                <a:ea typeface="Montserrat" pitchFamily="34" charset="-122"/>
                <a:cs typeface="Montserrat" pitchFamily="34" charset="-120"/>
              </a:rPr>
              <a:t>Plan</a:t>
            </a:r>
            <a:endParaRPr lang="en-US" sz="1400" dirty="0"/>
          </a:p>
        </p:txBody>
      </p:sp>
      <p:sp>
        <p:nvSpPr>
          <p:cNvPr id="11" name="Text 8"/>
          <p:cNvSpPr/>
          <p:nvPr/>
        </p:nvSpPr>
        <p:spPr>
          <a:xfrm>
            <a:off x="9702800" y="3302000"/>
            <a:ext cx="1320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6F8FB"/>
                </a:solidFill>
                <a:latin typeface="Montserrat" pitchFamily="34" charset="0"/>
                <a:ea typeface="Montserrat" pitchFamily="34" charset="-122"/>
                <a:cs typeface="Montserrat" pitchFamily="34" charset="-120"/>
              </a:rPr>
              <a:t>Build</a:t>
            </a:r>
            <a:endParaRPr lang="en-US" sz="1400" dirty="0"/>
          </a:p>
        </p:txBody>
      </p:sp>
      <p:sp>
        <p:nvSpPr>
          <p:cNvPr id="12" name="Text 9"/>
          <p:cNvSpPr/>
          <p:nvPr/>
        </p:nvSpPr>
        <p:spPr>
          <a:xfrm>
            <a:off x="8813800" y="4165600"/>
            <a:ext cx="1320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6F8FB"/>
                </a:solidFill>
                <a:latin typeface="Montserrat" pitchFamily="34" charset="0"/>
                <a:ea typeface="Montserrat" pitchFamily="34" charset="-122"/>
                <a:cs typeface="Montserrat" pitchFamily="34" charset="-120"/>
              </a:rPr>
              <a:t>Release</a:t>
            </a:r>
            <a:endParaRPr lang="en-US" sz="1400" dirty="0"/>
          </a:p>
        </p:txBody>
      </p:sp>
      <p:sp>
        <p:nvSpPr>
          <p:cNvPr id="13" name="Text 10"/>
          <p:cNvSpPr/>
          <p:nvPr/>
        </p:nvSpPr>
        <p:spPr>
          <a:xfrm>
            <a:off x="7912100" y="3175000"/>
            <a:ext cx="1193800" cy="452041"/>
          </a:xfrm>
          <a:prstGeom prst="rect">
            <a:avLst/>
          </a:prstGeom>
          <a:noFill/>
          <a:ln/>
        </p:spPr>
        <p:txBody>
          <a:bodyPr wrap="square" lIns="0" tIns="0" rIns="0" bIns="0" rtlCol="0" anchor="t">
            <a:normAutofit/>
          </a:bodyPr>
          <a:lstStyle/>
          <a:p>
            <a:pPr algn="ctr" indent="0" marL="0">
              <a:lnSpc>
                <a:spcPts val="1680"/>
              </a:lnSpc>
              <a:buNone/>
            </a:pPr>
            <a:r>
              <a:rPr lang="en-US" sz="1400" b="1" dirty="0">
                <a:solidFill>
                  <a:srgbClr val="66C6B4"/>
                </a:solidFill>
                <a:latin typeface="Montserrat" pitchFamily="34" charset="0"/>
                <a:ea typeface="Montserrat" pitchFamily="34" charset="-122"/>
                <a:cs typeface="Montserrat" pitchFamily="34" charset="-120"/>
              </a:rPr>
              <a:t>World changes</a:t>
            </a:r>
            <a:endParaRPr lang="en-US" sz="1400" dirty="0"/>
          </a:p>
        </p:txBody>
      </p:sp>
      <p:sp>
        <p:nvSpPr>
          <p:cNvPr id="14" name="Shape 11"/>
          <p:cNvSpPr/>
          <p:nvPr/>
        </p:nvSpPr>
        <p:spPr>
          <a:xfrm>
            <a:off x="812800" y="6133505"/>
            <a:ext cx="10566400" cy="0"/>
          </a:xfrm>
          <a:prstGeom prst="line">
            <a:avLst/>
          </a:prstGeom>
          <a:noFill/>
          <a:ln w="6350">
            <a:solidFill>
              <a:srgbClr val="2A3F5C"/>
            </a:solidFill>
            <a:prstDash val="solid"/>
          </a:ln>
        </p:spPr>
      </p:sp>
      <p:sp>
        <p:nvSpPr>
          <p:cNvPr id="15" name="Text 12"/>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6"/>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OUR COMMON LANGUAGE</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Here we speak English. In code we speak NDE.</a:t>
            </a:r>
            <a:endParaRPr lang="en-US" sz="3200" dirty="0"/>
          </a:p>
        </p:txBody>
      </p:sp>
      <p:sp>
        <p:nvSpPr>
          <p:cNvPr id="4" name="Shape 2"/>
          <p:cNvSpPr/>
          <p:nvPr/>
        </p:nvSpPr>
        <p:spPr>
          <a:xfrm>
            <a:off x="815975" y="1923355"/>
            <a:ext cx="3414167" cy="885180"/>
          </a:xfrm>
          <a:prstGeom prst="rect">
            <a:avLst/>
          </a:prstGeom>
          <a:solidFill>
            <a:srgbClr val="FFFFFF"/>
          </a:solidFill>
          <a:ln w="6350">
            <a:solidFill>
              <a:srgbClr val="DFDFDF"/>
            </a:solidFill>
            <a:prstDash val="solid"/>
          </a:ln>
        </p:spPr>
      </p:sp>
      <p:sp>
        <p:nvSpPr>
          <p:cNvPr id="5" name="Text 3"/>
          <p:cNvSpPr/>
          <p:nvPr/>
        </p:nvSpPr>
        <p:spPr>
          <a:xfrm>
            <a:off x="1022350" y="2104330"/>
            <a:ext cx="3091459"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TypeScript</a:t>
            </a:r>
            <a:endParaRPr lang="en-US" sz="1600" dirty="0"/>
          </a:p>
        </p:txBody>
      </p:sp>
      <p:sp>
        <p:nvSpPr>
          <p:cNvPr id="6" name="Text 4"/>
          <p:cNvSpPr/>
          <p:nvPr/>
        </p:nvSpPr>
        <p:spPr>
          <a:xfrm>
            <a:off x="1022350" y="2398961"/>
            <a:ext cx="3091459"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JavaScript with types.</a:t>
            </a:r>
            <a:endParaRPr lang="en-US" sz="1200" dirty="0"/>
          </a:p>
        </p:txBody>
      </p:sp>
      <p:sp>
        <p:nvSpPr>
          <p:cNvPr id="7" name="Shape 5"/>
          <p:cNvSpPr/>
          <p:nvPr/>
        </p:nvSpPr>
        <p:spPr>
          <a:xfrm>
            <a:off x="4388892" y="1923355"/>
            <a:ext cx="3414167" cy="885180"/>
          </a:xfrm>
          <a:prstGeom prst="rect">
            <a:avLst/>
          </a:prstGeom>
          <a:solidFill>
            <a:srgbClr val="FFFFFF"/>
          </a:solidFill>
          <a:ln w="6350">
            <a:solidFill>
              <a:srgbClr val="DFDFDF"/>
            </a:solidFill>
            <a:prstDash val="solid"/>
          </a:ln>
        </p:spPr>
      </p:sp>
      <p:sp>
        <p:nvSpPr>
          <p:cNvPr id="8" name="Text 6"/>
          <p:cNvSpPr/>
          <p:nvPr/>
        </p:nvSpPr>
        <p:spPr>
          <a:xfrm>
            <a:off x="4595267" y="2104330"/>
            <a:ext cx="3091459"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Angular</a:t>
            </a:r>
            <a:endParaRPr lang="en-US" sz="1600" dirty="0"/>
          </a:p>
        </p:txBody>
      </p:sp>
      <p:sp>
        <p:nvSpPr>
          <p:cNvPr id="9" name="Text 7"/>
          <p:cNvSpPr/>
          <p:nvPr/>
        </p:nvSpPr>
        <p:spPr>
          <a:xfrm>
            <a:off x="4595267" y="2398961"/>
            <a:ext cx="3091459"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The framework NDE is built with.</a:t>
            </a:r>
            <a:endParaRPr lang="en-US" sz="1200" dirty="0"/>
          </a:p>
        </p:txBody>
      </p:sp>
      <p:sp>
        <p:nvSpPr>
          <p:cNvPr id="10" name="Shape 8"/>
          <p:cNvSpPr/>
          <p:nvPr/>
        </p:nvSpPr>
        <p:spPr>
          <a:xfrm>
            <a:off x="7961809" y="1923355"/>
            <a:ext cx="3414216" cy="885180"/>
          </a:xfrm>
          <a:prstGeom prst="rect">
            <a:avLst/>
          </a:prstGeom>
          <a:solidFill>
            <a:srgbClr val="FFFFFF"/>
          </a:solidFill>
          <a:ln w="6350">
            <a:solidFill>
              <a:srgbClr val="DFDFDF"/>
            </a:solidFill>
            <a:prstDash val="solid"/>
          </a:ln>
        </p:spPr>
      </p:sp>
      <p:sp>
        <p:nvSpPr>
          <p:cNvPr id="11" name="Text 9"/>
          <p:cNvSpPr/>
          <p:nvPr/>
        </p:nvSpPr>
        <p:spPr>
          <a:xfrm>
            <a:off x="8168184" y="2104330"/>
            <a:ext cx="309151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Module Federation</a:t>
            </a:r>
            <a:endParaRPr lang="en-US" sz="1600" dirty="0"/>
          </a:p>
        </p:txBody>
      </p:sp>
      <p:sp>
        <p:nvSpPr>
          <p:cNvPr id="12" name="Text 10"/>
          <p:cNvSpPr/>
          <p:nvPr/>
        </p:nvSpPr>
        <p:spPr>
          <a:xfrm>
            <a:off x="8168184" y="2398961"/>
            <a:ext cx="309151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Loads our code into NDE at runtime.</a:t>
            </a:r>
            <a:endParaRPr lang="en-US" sz="1200" dirty="0"/>
          </a:p>
        </p:txBody>
      </p:sp>
      <p:sp>
        <p:nvSpPr>
          <p:cNvPr id="13" name="Shape 11"/>
          <p:cNvSpPr/>
          <p:nvPr/>
        </p:nvSpPr>
        <p:spPr>
          <a:xfrm>
            <a:off x="815975" y="2967286"/>
            <a:ext cx="3414167" cy="885180"/>
          </a:xfrm>
          <a:prstGeom prst="rect">
            <a:avLst/>
          </a:prstGeom>
          <a:solidFill>
            <a:srgbClr val="FFFFFF"/>
          </a:solidFill>
          <a:ln w="6350">
            <a:solidFill>
              <a:srgbClr val="DFDFDF"/>
            </a:solidFill>
            <a:prstDash val="solid"/>
          </a:ln>
        </p:spPr>
      </p:sp>
      <p:sp>
        <p:nvSpPr>
          <p:cNvPr id="14" name="Text 12"/>
          <p:cNvSpPr/>
          <p:nvPr/>
        </p:nvSpPr>
        <p:spPr>
          <a:xfrm>
            <a:off x="1022350" y="3148261"/>
            <a:ext cx="3091459"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RxJS</a:t>
            </a:r>
            <a:endParaRPr lang="en-US" sz="1600" dirty="0"/>
          </a:p>
        </p:txBody>
      </p:sp>
      <p:sp>
        <p:nvSpPr>
          <p:cNvPr id="15" name="Text 13"/>
          <p:cNvSpPr/>
          <p:nvPr/>
        </p:nvSpPr>
        <p:spPr>
          <a:xfrm>
            <a:off x="1022350" y="3442891"/>
            <a:ext cx="3091459"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Streams of data over time.</a:t>
            </a:r>
            <a:endParaRPr lang="en-US" sz="1200" dirty="0"/>
          </a:p>
        </p:txBody>
      </p:sp>
      <p:sp>
        <p:nvSpPr>
          <p:cNvPr id="16" name="Shape 14"/>
          <p:cNvSpPr/>
          <p:nvPr/>
        </p:nvSpPr>
        <p:spPr>
          <a:xfrm>
            <a:off x="4388892" y="2967286"/>
            <a:ext cx="3414167" cy="885180"/>
          </a:xfrm>
          <a:prstGeom prst="rect">
            <a:avLst/>
          </a:prstGeom>
          <a:solidFill>
            <a:srgbClr val="FFFFFF"/>
          </a:solidFill>
          <a:ln w="6350">
            <a:solidFill>
              <a:srgbClr val="DFDFDF"/>
            </a:solidFill>
            <a:prstDash val="solid"/>
          </a:ln>
        </p:spPr>
      </p:sp>
      <p:sp>
        <p:nvSpPr>
          <p:cNvPr id="17" name="Text 15"/>
          <p:cNvSpPr/>
          <p:nvPr/>
        </p:nvSpPr>
        <p:spPr>
          <a:xfrm>
            <a:off x="4595267" y="3148261"/>
            <a:ext cx="3091459"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NgRx</a:t>
            </a:r>
            <a:endParaRPr lang="en-US" sz="1600" dirty="0"/>
          </a:p>
        </p:txBody>
      </p:sp>
      <p:sp>
        <p:nvSpPr>
          <p:cNvPr id="18" name="Text 16"/>
          <p:cNvSpPr/>
          <p:nvPr/>
        </p:nvSpPr>
        <p:spPr>
          <a:xfrm>
            <a:off x="4595267" y="3442891"/>
            <a:ext cx="3091459"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One shared store for app state.</a:t>
            </a:r>
            <a:endParaRPr lang="en-US" sz="1200" dirty="0"/>
          </a:p>
        </p:txBody>
      </p:sp>
      <p:sp>
        <p:nvSpPr>
          <p:cNvPr id="19" name="Shape 17"/>
          <p:cNvSpPr/>
          <p:nvPr/>
        </p:nvSpPr>
        <p:spPr>
          <a:xfrm>
            <a:off x="7961809" y="2967286"/>
            <a:ext cx="3414216" cy="885180"/>
          </a:xfrm>
          <a:prstGeom prst="rect">
            <a:avLst/>
          </a:prstGeom>
          <a:solidFill>
            <a:srgbClr val="FFFFFF"/>
          </a:solidFill>
          <a:ln w="6350">
            <a:solidFill>
              <a:srgbClr val="DFDFDF"/>
            </a:solidFill>
            <a:prstDash val="solid"/>
          </a:ln>
        </p:spPr>
      </p:sp>
      <p:sp>
        <p:nvSpPr>
          <p:cNvPr id="20" name="Text 18"/>
          <p:cNvSpPr/>
          <p:nvPr/>
        </p:nvSpPr>
        <p:spPr>
          <a:xfrm>
            <a:off x="8168184" y="3148261"/>
            <a:ext cx="309151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Webpack</a:t>
            </a:r>
            <a:endParaRPr lang="en-US" sz="1600" dirty="0"/>
          </a:p>
        </p:txBody>
      </p:sp>
      <p:sp>
        <p:nvSpPr>
          <p:cNvPr id="21" name="Text 19"/>
          <p:cNvSpPr/>
          <p:nvPr/>
        </p:nvSpPr>
        <p:spPr>
          <a:xfrm>
            <a:off x="8168184" y="3442891"/>
            <a:ext cx="309151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Builds and packages it all.</a:t>
            </a:r>
            <a:endParaRPr lang="en-US" sz="1200" dirty="0"/>
          </a:p>
        </p:txBody>
      </p:sp>
      <p:sp>
        <p:nvSpPr>
          <p:cNvPr id="22" name="Text 20"/>
          <p:cNvSpPr/>
          <p:nvPr/>
        </p:nvSpPr>
        <p:spPr>
          <a:xfrm>
            <a:off x="812800" y="4160441"/>
            <a:ext cx="10883392"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051931"/>
                </a:solidFill>
                <a:latin typeface="Poppins" pitchFamily="34" charset="0"/>
                <a:ea typeface="Poppins" pitchFamily="34" charset="-122"/>
                <a:cs typeface="Poppins" pitchFamily="34" charset="-120"/>
              </a:rPr>
              <a:t>A lot to ask from a newcomer. Like learning Mandarin in a week.</a:t>
            </a:r>
            <a:endParaRPr lang="en-US" sz="1600" dirty="0"/>
          </a:p>
        </p:txBody>
      </p:sp>
      <p:sp>
        <p:nvSpPr>
          <p:cNvPr id="23" name="Shape 21"/>
          <p:cNvSpPr/>
          <p:nvPr/>
        </p:nvSpPr>
        <p:spPr>
          <a:xfrm>
            <a:off x="812800" y="6133505"/>
            <a:ext cx="10566400" cy="0"/>
          </a:xfrm>
          <a:prstGeom prst="line">
            <a:avLst/>
          </a:prstGeom>
          <a:noFill/>
          <a:ln w="6350">
            <a:solidFill>
              <a:srgbClr val="DFDFDF"/>
            </a:solidFill>
            <a:prstDash val="solid"/>
          </a:ln>
        </p:spPr>
      </p:sp>
      <p:sp>
        <p:nvSpPr>
          <p:cNvPr id="24" name="Text 22"/>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SAME WORD, DIFFERENT WEIGHT</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"Let us table this."</a:t>
            </a:r>
            <a:endParaRPr lang="en-US" sz="3200" dirty="0"/>
          </a:p>
        </p:txBody>
      </p:sp>
      <p:sp>
        <p:nvSpPr>
          <p:cNvPr id="4" name="Shape 2"/>
          <p:cNvSpPr/>
          <p:nvPr/>
        </p:nvSpPr>
        <p:spPr>
          <a:xfrm>
            <a:off x="815975" y="1923355"/>
            <a:ext cx="5175250" cy="1164530"/>
          </a:xfrm>
          <a:prstGeom prst="rect">
            <a:avLst/>
          </a:prstGeom>
          <a:solidFill>
            <a:srgbClr val="FFFFFF"/>
          </a:solidFill>
          <a:ln w="6350">
            <a:solidFill>
              <a:srgbClr val="DFDFDF"/>
            </a:solidFill>
            <a:prstDash val="solid"/>
          </a:ln>
        </p:spPr>
      </p:sp>
      <p:sp>
        <p:nvSpPr>
          <p:cNvPr id="5" name="Text 3"/>
          <p:cNvSpPr/>
          <p:nvPr/>
        </p:nvSpPr>
        <p:spPr>
          <a:xfrm>
            <a:off x="1073150" y="2180530"/>
            <a:ext cx="4800727"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IN BRITISH ENGLISH</a:t>
            </a:r>
            <a:endParaRPr lang="en-US" sz="1200" dirty="0"/>
          </a:p>
        </p:txBody>
      </p:sp>
      <p:sp>
        <p:nvSpPr>
          <p:cNvPr id="6" name="Text 4"/>
          <p:cNvSpPr/>
          <p:nvPr/>
        </p:nvSpPr>
        <p:spPr>
          <a:xfrm>
            <a:off x="1073150" y="2495451"/>
            <a:ext cx="48007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00407A"/>
                </a:solidFill>
                <a:latin typeface="Montserrat" pitchFamily="34" charset="0"/>
                <a:ea typeface="Montserrat" pitchFamily="34" charset="-122"/>
                <a:cs typeface="Montserrat" pitchFamily="34" charset="-120"/>
              </a:rPr>
              <a:t>Discuss it now</a:t>
            </a:r>
            <a:endParaRPr lang="en-US" sz="2200" dirty="0"/>
          </a:p>
        </p:txBody>
      </p:sp>
      <p:sp>
        <p:nvSpPr>
          <p:cNvPr id="7" name="Shape 5"/>
          <p:cNvSpPr/>
          <p:nvPr/>
        </p:nvSpPr>
        <p:spPr>
          <a:xfrm>
            <a:off x="6200775" y="1923355"/>
            <a:ext cx="5175250" cy="1164530"/>
          </a:xfrm>
          <a:prstGeom prst="rect">
            <a:avLst/>
          </a:prstGeom>
          <a:solidFill>
            <a:srgbClr val="FFFFFF"/>
          </a:solidFill>
          <a:ln w="6350">
            <a:solidFill>
              <a:srgbClr val="DFDFDF"/>
            </a:solidFill>
            <a:prstDash val="solid"/>
          </a:ln>
        </p:spPr>
      </p:sp>
      <p:sp>
        <p:nvSpPr>
          <p:cNvPr id="8" name="Text 6"/>
          <p:cNvSpPr/>
          <p:nvPr/>
        </p:nvSpPr>
        <p:spPr>
          <a:xfrm>
            <a:off x="6457950" y="2180530"/>
            <a:ext cx="4800727"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IN AMERICAN ENGLISH</a:t>
            </a:r>
            <a:endParaRPr lang="en-US" sz="1200" dirty="0"/>
          </a:p>
        </p:txBody>
      </p:sp>
      <p:sp>
        <p:nvSpPr>
          <p:cNvPr id="9" name="Text 7"/>
          <p:cNvSpPr/>
          <p:nvPr/>
        </p:nvSpPr>
        <p:spPr>
          <a:xfrm>
            <a:off x="6457950" y="2495451"/>
            <a:ext cx="48007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00407A"/>
                </a:solidFill>
                <a:latin typeface="Montserrat" pitchFamily="34" charset="0"/>
                <a:ea typeface="Montserrat" pitchFamily="34" charset="-122"/>
                <a:cs typeface="Montserrat" pitchFamily="34" charset="-120"/>
              </a:rPr>
              <a:t>Do not discuss it now</a:t>
            </a:r>
            <a:endParaRPr lang="en-US" sz="2200" dirty="0"/>
          </a:p>
        </p:txBody>
      </p:sp>
      <p:sp>
        <p:nvSpPr>
          <p:cNvPr id="10" name="Text 8"/>
          <p:cNvSpPr/>
          <p:nvPr/>
        </p:nvSpPr>
        <p:spPr>
          <a:xfrm>
            <a:off x="812800" y="3395861"/>
            <a:ext cx="10566400" cy="1016000"/>
          </a:xfrm>
          <a:prstGeom prst="rect">
            <a:avLst/>
          </a:prstGeom>
          <a:solidFill>
            <a:srgbClr val="E8F2FB"/>
          </a:solidFill>
          <a:ln/>
        </p:spPr>
        <p:txBody>
          <a:bodyPr wrap="square" lIns="254000" tIns="203200" rIns="0" bIns="177800" rtlCol="0" anchor="t">
            <a:normAutofit/>
          </a:bodyPr>
          <a:lstStyle/>
          <a:p>
            <a:pPr algn="l" indent="0" marL="0">
              <a:lnSpc>
                <a:spcPts val="2400"/>
              </a:lnSpc>
              <a:buNone/>
            </a:pPr>
            <a:r>
              <a:rPr lang="en-US" sz="1600" dirty="0">
                <a:solidFill>
                  <a:srgbClr val="051931"/>
                </a:solidFill>
                <a:latin typeface="Poppins" pitchFamily="34" charset="0"/>
                <a:ea typeface="Poppins" pitchFamily="34" charset="-122"/>
                <a:cs typeface="Poppins" pitchFamily="34" charset="-120"/>
              </a:rPr>
              <a:t>Our world has the same problem. A </a:t>
            </a:r>
            <a:r>
              <a:rPr lang="en-US" sz="1600" b="1" dirty="0">
                <a:solidFill>
                  <a:srgbClr val="051931"/>
                </a:solidFill>
                <a:latin typeface="Poppins" pitchFamily="34" charset="0"/>
                <a:ea typeface="Poppins" pitchFamily="34" charset="-122"/>
                <a:cs typeface="Poppins" pitchFamily="34" charset="-120"/>
              </a:rPr>
              <a:t>view</a:t>
            </a:r>
            <a:r>
              <a:rPr lang="en-US" sz="1600" dirty="0">
                <a:solidFill>
                  <a:srgbClr val="051931"/>
                </a:solidFill>
                <a:latin typeface="Poppins" pitchFamily="34" charset="0"/>
                <a:ea typeface="Poppins" pitchFamily="34" charset="-122"/>
                <a:cs typeface="Poppins" pitchFamily="34" charset="-120"/>
              </a:rPr>
              <a:t> in Alma is a Primo configuration. A </a:t>
            </a:r>
            <a:r>
              <a:rPr lang="en-US" sz="1600" b="1" dirty="0">
                <a:solidFill>
                  <a:srgbClr val="051931"/>
                </a:solidFill>
                <a:latin typeface="Poppins" pitchFamily="34" charset="0"/>
                <a:ea typeface="Poppins" pitchFamily="34" charset="-122"/>
                <a:cs typeface="Poppins" pitchFamily="34" charset="-120"/>
              </a:rPr>
              <a:t>view</a:t>
            </a:r>
            <a:r>
              <a:rPr lang="en-US" sz="1600" dirty="0">
                <a:solidFill>
                  <a:srgbClr val="051931"/>
                </a:solidFill>
                <a:latin typeface="Poppins" pitchFamily="34" charset="0"/>
                <a:ea typeface="Poppins" pitchFamily="34" charset="-122"/>
                <a:cs typeface="Poppins" pitchFamily="34" charset="-120"/>
              </a:rPr>
              <a:t> in Angular is a piece of the screen. Same word, different meaning.</a:t>
            </a:r>
            <a:endParaRPr lang="en-US" sz="1600" dirty="0"/>
          </a:p>
        </p:txBody>
      </p:sp>
      <p:sp>
        <p:nvSpPr>
          <p:cNvPr id="11" name="Shape 9"/>
          <p:cNvSpPr/>
          <p:nvPr/>
        </p:nvSpPr>
        <p:spPr>
          <a:xfrm>
            <a:off x="812800" y="6133505"/>
            <a:ext cx="10566400" cy="0"/>
          </a:xfrm>
          <a:prstGeom prst="line">
            <a:avLst/>
          </a:prstGeom>
          <a:noFill/>
          <a:ln w="6350">
            <a:solidFill>
              <a:srgbClr val="DFDFDF"/>
            </a:solidFill>
            <a:prstDash val="solid"/>
          </a:ln>
        </p:spPr>
      </p:sp>
      <p:sp>
        <p:nvSpPr>
          <p:cNvPr id="12" name="Text 10"/>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CUSTOMMODULE</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One starter kit, two flavours</a:t>
            </a:r>
            <a:endParaRPr lang="en-US" sz="3200" dirty="0"/>
          </a:p>
        </p:txBody>
      </p:sp>
      <p:sp>
        <p:nvSpPr>
          <p:cNvPr id="4" name="Shape 2"/>
          <p:cNvSpPr/>
          <p:nvPr/>
        </p:nvSpPr>
        <p:spPr>
          <a:xfrm>
            <a:off x="815975" y="1923355"/>
            <a:ext cx="5168900" cy="2244030"/>
          </a:xfrm>
          <a:prstGeom prst="rect">
            <a:avLst/>
          </a:prstGeom>
          <a:solidFill>
            <a:srgbClr val="FFFFFF"/>
          </a:solidFill>
          <a:ln w="6350">
            <a:solidFill>
              <a:srgbClr val="DFDFDF"/>
            </a:solidFill>
            <a:prstDash val="solid"/>
          </a:ln>
        </p:spPr>
      </p:sp>
      <p:sp>
        <p:nvSpPr>
          <p:cNvPr id="5" name="Text 3"/>
          <p:cNvSpPr/>
          <p:nvPr/>
        </p:nvSpPr>
        <p:spPr>
          <a:xfrm>
            <a:off x="1123950" y="2231330"/>
            <a:ext cx="4689539"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4A5B70"/>
                </a:solidFill>
                <a:latin typeface="Montserrat" pitchFamily="34" charset="0"/>
                <a:ea typeface="Montserrat" pitchFamily="34" charset="-122"/>
                <a:cs typeface="Montserrat" pitchFamily="34" charset="-120"/>
              </a:rPr>
              <a:t>THE ORIGINAL</a:t>
            </a:r>
            <a:endParaRPr lang="en-US" sz="1200" dirty="0"/>
          </a:p>
        </p:txBody>
      </p:sp>
      <p:sp>
        <p:nvSpPr>
          <p:cNvPr id="6" name="Text 4"/>
          <p:cNvSpPr/>
          <p:nvPr/>
        </p:nvSpPr>
        <p:spPr>
          <a:xfrm>
            <a:off x="1123950" y="2571651"/>
            <a:ext cx="485775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051931"/>
                </a:solidFill>
                <a:latin typeface="Montserrat" pitchFamily="34" charset="0"/>
                <a:ea typeface="Montserrat" pitchFamily="34" charset="-122"/>
                <a:cs typeface="Montserrat" pitchFamily="34" charset="-120"/>
              </a:rPr>
              <a:t>ExLibrisGroup / customModule</a:t>
            </a:r>
            <a:endParaRPr lang="en-US" sz="2200" dirty="0"/>
          </a:p>
        </p:txBody>
      </p:sp>
      <p:sp>
        <p:nvSpPr>
          <p:cNvPr id="7" name="Text 5"/>
          <p:cNvSpPr/>
          <p:nvPr/>
        </p:nvSpPr>
        <p:spPr>
          <a:xfrm>
            <a:off x="1123950" y="3033911"/>
            <a:ext cx="4689539"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The official starter kit from Clarivate. A clean, minimal base to build NDE components.</a:t>
            </a:r>
            <a:endParaRPr lang="en-US" sz="1200" dirty="0"/>
          </a:p>
        </p:txBody>
      </p:sp>
      <p:sp>
        <p:nvSpPr>
          <p:cNvPr id="8" name="Text 6"/>
          <p:cNvSpPr/>
          <p:nvPr/>
        </p:nvSpPr>
        <p:spPr>
          <a:xfrm>
            <a:off x="1123950" y="3618111"/>
            <a:ext cx="4689539"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00407A"/>
                </a:solidFill>
                <a:latin typeface="Poppins" pitchFamily="34" charset="0"/>
                <a:ea typeface="Poppins" pitchFamily="34" charset="-122"/>
                <a:cs typeface="Poppins" pitchFamily="34" charset="-120"/>
              </a:rPr>
              <a:t>github.com/ExLibrisGroup/customModule</a:t>
            </a:r>
            <a:endParaRPr lang="en-US" sz="1200" dirty="0"/>
          </a:p>
        </p:txBody>
      </p:sp>
      <p:sp>
        <p:nvSpPr>
          <p:cNvPr id="9" name="Shape 7"/>
          <p:cNvSpPr/>
          <p:nvPr/>
        </p:nvSpPr>
        <p:spPr>
          <a:xfrm>
            <a:off x="6197600" y="1926530"/>
            <a:ext cx="5175250" cy="2237680"/>
          </a:xfrm>
          <a:prstGeom prst="rect">
            <a:avLst/>
          </a:prstGeom>
          <a:solidFill>
            <a:srgbClr val="FFFFFF"/>
          </a:solidFill>
          <a:ln w="12700">
            <a:solidFill>
              <a:srgbClr val="00407A"/>
            </a:solidFill>
            <a:prstDash val="solid"/>
          </a:ln>
        </p:spPr>
      </p:sp>
      <p:sp>
        <p:nvSpPr>
          <p:cNvPr id="10" name="Text 8"/>
          <p:cNvSpPr/>
          <p:nvPr/>
        </p:nvSpPr>
        <p:spPr>
          <a:xfrm>
            <a:off x="6508750" y="2237680"/>
            <a:ext cx="4689539"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OUR FLAVOUR</a:t>
            </a:r>
            <a:endParaRPr lang="en-US" sz="1200" dirty="0"/>
          </a:p>
        </p:txBody>
      </p:sp>
      <p:sp>
        <p:nvSpPr>
          <p:cNvPr id="11" name="Text 9"/>
          <p:cNvSpPr/>
          <p:nvPr/>
        </p:nvSpPr>
        <p:spPr>
          <a:xfrm>
            <a:off x="6508750" y="2578001"/>
            <a:ext cx="4689539"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051931"/>
                </a:solidFill>
                <a:latin typeface="Montserrat" pitchFamily="34" charset="0"/>
                <a:ea typeface="Montserrat" pitchFamily="34" charset="-122"/>
                <a:cs typeface="Montserrat" pitchFamily="34" charset="-120"/>
              </a:rPr>
              <a:t>libis / NDE_customModule</a:t>
            </a:r>
            <a:endParaRPr lang="en-US" sz="2200" dirty="0"/>
          </a:p>
        </p:txBody>
      </p:sp>
      <p:sp>
        <p:nvSpPr>
          <p:cNvPr id="12" name="Text 10"/>
          <p:cNvSpPr/>
          <p:nvPr/>
        </p:nvSpPr>
        <p:spPr>
          <a:xfrm>
            <a:off x="6508750" y="3040261"/>
            <a:ext cx="4689539"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Same base, organised in the way we find more logical for a network of many views.</a:t>
            </a:r>
            <a:endParaRPr lang="en-US" sz="1200" dirty="0"/>
          </a:p>
        </p:txBody>
      </p:sp>
      <p:sp>
        <p:nvSpPr>
          <p:cNvPr id="13" name="Text 11"/>
          <p:cNvSpPr/>
          <p:nvPr/>
        </p:nvSpPr>
        <p:spPr>
          <a:xfrm>
            <a:off x="6508750" y="3624461"/>
            <a:ext cx="4689539"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00407A"/>
                </a:solidFill>
                <a:latin typeface="Poppins" pitchFamily="34" charset="0"/>
                <a:ea typeface="Poppins" pitchFamily="34" charset="-122"/>
                <a:cs typeface="Poppins" pitchFamily="34" charset="-120"/>
              </a:rPr>
              <a:t>github.com/libis/NDE_customModule (branch LIBIS)</a:t>
            </a:r>
            <a:endParaRPr lang="en-US" sz="1200" dirty="0"/>
          </a:p>
        </p:txBody>
      </p:sp>
      <p:sp>
        <p:nvSpPr>
          <p:cNvPr id="14" name="Shape 12"/>
          <p:cNvSpPr/>
          <p:nvPr/>
        </p:nvSpPr>
        <p:spPr>
          <a:xfrm>
            <a:off x="812800" y="6133505"/>
            <a:ext cx="10566400" cy="0"/>
          </a:xfrm>
          <a:prstGeom prst="line">
            <a:avLst/>
          </a:prstGeom>
          <a:noFill/>
          <a:ln w="6350">
            <a:solidFill>
              <a:srgbClr val="DFDFDF"/>
            </a:solidFill>
            <a:prstDash val="solid"/>
          </a:ln>
        </p:spPr>
      </p:sp>
      <p:sp>
        <p:nvSpPr>
          <p:cNvPr id="15" name="Text 13"/>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OUR CHOICE 1 · CONFIGURATION</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package.json holds all the configuration</a:t>
            </a:r>
            <a:endParaRPr lang="en-US" sz="3200" dirty="0"/>
          </a:p>
        </p:txBody>
      </p:sp>
      <p:sp>
        <p:nvSpPr>
          <p:cNvPr id="4" name="Shape 2"/>
          <p:cNvSpPr/>
          <p:nvPr/>
        </p:nvSpPr>
        <p:spPr>
          <a:xfrm>
            <a:off x="812800" y="1818580"/>
            <a:ext cx="4102100" cy="3937000"/>
          </a:xfrm>
          <a:prstGeom prst="roundRect">
            <a:avLst>
              <a:gd name="adj" fmla="val 1935"/>
            </a:avLst>
          </a:prstGeom>
          <a:solidFill>
            <a:srgbClr val="1E1E1E"/>
          </a:solidFill>
          <a:ln/>
        </p:spPr>
      </p:sp>
      <p:pic>
        <p:nvPicPr>
          <p:cNvPr id="5" name="Image 0" descr="package.json open in an editor, showing the nde block with environments, defaultEnvironment, URL templates and auto-register folders">    </p:cNvPr>
          <p:cNvPicPr>
            <a:picLocks noChangeAspect="1"/>
          </p:cNvPicPr>
          <p:nvPr/>
        </p:nvPicPr>
        <p:blipFill>
          <a:blip r:embed="rId1"/>
          <a:srcRect l="0" r="0" t="-22" b="-22"/>
          <a:stretch/>
        </p:blipFill>
        <p:spPr>
          <a:xfrm>
            <a:off x="812800" y="1818580"/>
            <a:ext cx="4102100" cy="3937000"/>
          </a:xfrm>
          <a:prstGeom prst="roundRect">
            <a:avLst>
              <a:gd name="adj" fmla="val 1935"/>
            </a:avLst>
          </a:prstGeom>
        </p:spPr>
      </p:pic>
      <p:sp>
        <p:nvSpPr>
          <p:cNvPr id="6" name="Shape 3"/>
          <p:cNvSpPr/>
          <p:nvPr/>
        </p:nvSpPr>
        <p:spPr>
          <a:xfrm>
            <a:off x="5222875" y="1821755"/>
            <a:ext cx="6153150" cy="803870"/>
          </a:xfrm>
          <a:prstGeom prst="rect">
            <a:avLst/>
          </a:prstGeom>
          <a:solidFill>
            <a:srgbClr val="FFFFFF"/>
          </a:solidFill>
          <a:ln w="6350">
            <a:solidFill>
              <a:srgbClr val="DFDFDF"/>
            </a:solidFill>
            <a:prstDash val="solid"/>
          </a:ln>
        </p:spPr>
      </p:sp>
      <p:sp>
        <p:nvSpPr>
          <p:cNvPr id="7" name="Text 4"/>
          <p:cNvSpPr/>
          <p:nvPr/>
        </p:nvSpPr>
        <p:spPr>
          <a:xfrm>
            <a:off x="5403850" y="1977330"/>
            <a:ext cx="5964936"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environments</a:t>
            </a:r>
            <a:endParaRPr lang="en-US" sz="1400" dirty="0"/>
          </a:p>
        </p:txBody>
      </p:sp>
      <p:sp>
        <p:nvSpPr>
          <p:cNvPr id="8" name="Text 5"/>
          <p:cNvSpPr/>
          <p:nvPr/>
        </p:nvSpPr>
        <p:spPr>
          <a:xfrm>
            <a:off x="5403850" y="2241451"/>
            <a:ext cx="596493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Every view and the central package: host, institution, view, assets.</a:t>
            </a:r>
            <a:endParaRPr lang="en-US" sz="1200" dirty="0"/>
          </a:p>
        </p:txBody>
      </p:sp>
      <p:sp>
        <p:nvSpPr>
          <p:cNvPr id="9" name="Shape 6"/>
          <p:cNvSpPr/>
          <p:nvPr/>
        </p:nvSpPr>
        <p:spPr>
          <a:xfrm>
            <a:off x="5222875" y="2758976"/>
            <a:ext cx="6153150" cy="803870"/>
          </a:xfrm>
          <a:prstGeom prst="rect">
            <a:avLst/>
          </a:prstGeom>
          <a:solidFill>
            <a:srgbClr val="FFFFFF"/>
          </a:solidFill>
          <a:ln w="6350">
            <a:solidFill>
              <a:srgbClr val="DFDFDF"/>
            </a:solidFill>
            <a:prstDash val="solid"/>
          </a:ln>
        </p:spPr>
      </p:sp>
      <p:sp>
        <p:nvSpPr>
          <p:cNvPr id="10" name="Text 7"/>
          <p:cNvSpPr/>
          <p:nvPr/>
        </p:nvSpPr>
        <p:spPr>
          <a:xfrm>
            <a:off x="5403850" y="2914551"/>
            <a:ext cx="5964936"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defaultEnvironment</a:t>
            </a:r>
            <a:endParaRPr lang="en-US" sz="1400" dirty="0"/>
          </a:p>
        </p:txBody>
      </p:sp>
      <p:sp>
        <p:nvSpPr>
          <p:cNvPr id="11" name="Text 8"/>
          <p:cNvSpPr/>
          <p:nvPr/>
        </p:nvSpPr>
        <p:spPr>
          <a:xfrm>
            <a:off x="5403850" y="3178671"/>
            <a:ext cx="596493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What the proxy and build use when you name nothing.</a:t>
            </a:r>
            <a:endParaRPr lang="en-US" sz="1200" dirty="0"/>
          </a:p>
        </p:txBody>
      </p:sp>
      <p:sp>
        <p:nvSpPr>
          <p:cNvPr id="12" name="Shape 9"/>
          <p:cNvSpPr/>
          <p:nvPr/>
        </p:nvSpPr>
        <p:spPr>
          <a:xfrm>
            <a:off x="5222875" y="3696196"/>
            <a:ext cx="6153150" cy="803870"/>
          </a:xfrm>
          <a:prstGeom prst="rect">
            <a:avLst/>
          </a:prstGeom>
          <a:solidFill>
            <a:srgbClr val="FFFFFF"/>
          </a:solidFill>
          <a:ln w="6350">
            <a:solidFill>
              <a:srgbClr val="DFDFDF"/>
            </a:solidFill>
            <a:prstDash val="solid"/>
          </a:ln>
        </p:spPr>
      </p:sp>
      <p:sp>
        <p:nvSpPr>
          <p:cNvPr id="13" name="Text 10"/>
          <p:cNvSpPr/>
          <p:nvPr/>
        </p:nvSpPr>
        <p:spPr>
          <a:xfrm>
            <a:off x="5403850" y="3851771"/>
            <a:ext cx="5964936"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components · interceptors · events</a:t>
            </a:r>
            <a:endParaRPr lang="en-US" sz="1400" dirty="0"/>
          </a:p>
        </p:txBody>
      </p:sp>
      <p:sp>
        <p:nvSpPr>
          <p:cNvPr id="14" name="Text 11"/>
          <p:cNvSpPr/>
          <p:nvPr/>
        </p:nvSpPr>
        <p:spPr>
          <a:xfrm>
            <a:off x="5403850" y="4115891"/>
            <a:ext cx="596493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Which folders are scanned and auto-registered.</a:t>
            </a:r>
            <a:endParaRPr lang="en-US" sz="1200" dirty="0"/>
          </a:p>
        </p:txBody>
      </p:sp>
      <p:sp>
        <p:nvSpPr>
          <p:cNvPr id="15" name="Text 12"/>
          <p:cNvSpPr/>
          <p:nvPr/>
        </p:nvSpPr>
        <p:spPr>
          <a:xfrm>
            <a:off x="5219700" y="4630241"/>
            <a:ext cx="6344285"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051931"/>
                </a:solidFill>
                <a:latin typeface="Poppins" pitchFamily="34" charset="0"/>
                <a:ea typeface="Poppins" pitchFamily="34" charset="-122"/>
                <a:cs typeface="Poppins" pitchFamily="34" charset="-120"/>
              </a:rPr>
              <a:t>One file to read, one file to review. No .env files, no hidden settings.</a:t>
            </a:r>
            <a:endParaRPr lang="en-US" sz="1200" dirty="0"/>
          </a:p>
        </p:txBody>
      </p:sp>
      <p:sp>
        <p:nvSpPr>
          <p:cNvPr id="16" name="Shape 13"/>
          <p:cNvSpPr/>
          <p:nvPr/>
        </p:nvSpPr>
        <p:spPr>
          <a:xfrm>
            <a:off x="812800" y="6133505"/>
            <a:ext cx="10566400" cy="0"/>
          </a:xfrm>
          <a:prstGeom prst="line">
            <a:avLst/>
          </a:prstGeom>
          <a:noFill/>
          <a:ln w="6350">
            <a:solidFill>
              <a:srgbClr val="DFDFDF"/>
            </a:solidFill>
            <a:prstDash val="solid"/>
          </a:ln>
        </p:spPr>
      </p:sp>
      <p:sp>
        <p:nvSpPr>
          <p:cNvPr id="17" name="Text 14"/>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OUR CHOICE 2 · THE PROXY TALKS</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Every request, one line, one colour</a:t>
            </a:r>
            <a:endParaRPr lang="en-US" sz="3200" dirty="0"/>
          </a:p>
        </p:txBody>
      </p:sp>
      <p:sp>
        <p:nvSpPr>
          <p:cNvPr id="4" name="Shape 2"/>
          <p:cNvSpPr/>
          <p:nvPr/>
        </p:nvSpPr>
        <p:spPr>
          <a:xfrm>
            <a:off x="812800" y="1869380"/>
            <a:ext cx="7493000" cy="3251200"/>
          </a:xfrm>
          <a:prstGeom prst="roundRect">
            <a:avLst>
              <a:gd name="adj" fmla="val 2344"/>
            </a:avLst>
          </a:prstGeom>
          <a:solidFill>
            <a:srgbClr val="0D1117"/>
          </a:solidFill>
          <a:ln/>
        </p:spPr>
      </p:sp>
      <p:pic>
        <p:nvPicPr>
          <p:cNvPr id="5" name="Image 0" descr="Terminal running npm run start:proxy: green LOCAL lines for files served from the dev server, cyan PROXY lines for calls forwarded to Primo">    </p:cNvPr>
          <p:cNvPicPr>
            <a:picLocks noChangeAspect="1"/>
          </p:cNvPicPr>
          <p:nvPr/>
        </p:nvPicPr>
        <p:blipFill>
          <a:blip r:embed="rId1"/>
          <a:srcRect l="0" r="0" t="0" b="0"/>
          <a:stretch/>
        </p:blipFill>
        <p:spPr>
          <a:xfrm>
            <a:off x="812800" y="1869380"/>
            <a:ext cx="7493000" cy="3251200"/>
          </a:xfrm>
          <a:prstGeom prst="roundRect">
            <a:avLst>
              <a:gd name="adj" fmla="val 2344"/>
            </a:avLst>
          </a:prstGeom>
        </p:spPr>
      </p:pic>
      <p:sp>
        <p:nvSpPr>
          <p:cNvPr id="6" name="Shape 3"/>
          <p:cNvSpPr/>
          <p:nvPr/>
        </p:nvSpPr>
        <p:spPr>
          <a:xfrm>
            <a:off x="8559800" y="1869380"/>
            <a:ext cx="2819400" cy="1026120"/>
          </a:xfrm>
          <a:prstGeom prst="rect">
            <a:avLst/>
          </a:prstGeom>
          <a:solidFill>
            <a:srgbClr val="FFFFFF"/>
          </a:solidFill>
          <a:ln/>
        </p:spPr>
      </p:sp>
      <p:sp>
        <p:nvSpPr>
          <p:cNvPr id="7" name="Shape 4"/>
          <p:cNvSpPr/>
          <p:nvPr/>
        </p:nvSpPr>
        <p:spPr>
          <a:xfrm>
            <a:off x="8585200" y="1869380"/>
            <a:ext cx="0" cy="1026120"/>
          </a:xfrm>
          <a:prstGeom prst="line">
            <a:avLst/>
          </a:prstGeom>
          <a:noFill/>
          <a:ln w="50800">
            <a:solidFill>
              <a:srgbClr val="2E9E4A"/>
            </a:solidFill>
            <a:prstDash val="solid"/>
          </a:ln>
        </p:spPr>
      </p:sp>
      <p:sp>
        <p:nvSpPr>
          <p:cNvPr id="8" name="Text 5"/>
          <p:cNvSpPr/>
          <p:nvPr/>
        </p:nvSpPr>
        <p:spPr>
          <a:xfrm>
            <a:off x="8763000" y="2021780"/>
            <a:ext cx="2537714"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7A37"/>
                </a:solidFill>
                <a:latin typeface="Montserrat" pitchFamily="34" charset="0"/>
                <a:ea typeface="Montserrat" pitchFamily="34" charset="-122"/>
                <a:cs typeface="Montserrat" pitchFamily="34" charset="-120"/>
              </a:rPr>
              <a:t>LOCAL</a:t>
            </a:r>
            <a:endParaRPr lang="en-US" sz="1400" dirty="0"/>
          </a:p>
        </p:txBody>
      </p:sp>
      <p:sp>
        <p:nvSpPr>
          <p:cNvPr id="9" name="Text 6"/>
          <p:cNvSpPr/>
          <p:nvPr/>
        </p:nvSpPr>
        <p:spPr>
          <a:xfrm>
            <a:off x="8763000" y="2285901"/>
            <a:ext cx="2537714"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From your disk: our module, our assets.</a:t>
            </a:r>
            <a:endParaRPr lang="en-US" sz="1200" dirty="0"/>
          </a:p>
        </p:txBody>
      </p:sp>
      <p:sp>
        <p:nvSpPr>
          <p:cNvPr id="10" name="Shape 7"/>
          <p:cNvSpPr/>
          <p:nvPr/>
        </p:nvSpPr>
        <p:spPr>
          <a:xfrm>
            <a:off x="8559800" y="3022501"/>
            <a:ext cx="2819400" cy="1026120"/>
          </a:xfrm>
          <a:prstGeom prst="rect">
            <a:avLst/>
          </a:prstGeom>
          <a:solidFill>
            <a:srgbClr val="FFFFFF"/>
          </a:solidFill>
          <a:ln/>
        </p:spPr>
      </p:sp>
      <p:sp>
        <p:nvSpPr>
          <p:cNvPr id="11" name="Shape 8"/>
          <p:cNvSpPr/>
          <p:nvPr/>
        </p:nvSpPr>
        <p:spPr>
          <a:xfrm>
            <a:off x="8585200" y="3022501"/>
            <a:ext cx="0" cy="1026120"/>
          </a:xfrm>
          <a:prstGeom prst="line">
            <a:avLst/>
          </a:prstGeom>
          <a:noFill/>
          <a:ln w="50800">
            <a:solidFill>
              <a:srgbClr val="1A9AA6"/>
            </a:solidFill>
            <a:prstDash val="solid"/>
          </a:ln>
        </p:spPr>
      </p:sp>
      <p:sp>
        <p:nvSpPr>
          <p:cNvPr id="12" name="Text 9"/>
          <p:cNvSpPr/>
          <p:nvPr/>
        </p:nvSpPr>
        <p:spPr>
          <a:xfrm>
            <a:off x="8763000" y="3174901"/>
            <a:ext cx="2537714"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27882"/>
                </a:solidFill>
                <a:latin typeface="Montserrat" pitchFamily="34" charset="0"/>
                <a:ea typeface="Montserrat" pitchFamily="34" charset="-122"/>
                <a:cs typeface="Montserrat" pitchFamily="34" charset="-120"/>
              </a:rPr>
              <a:t>PROXY</a:t>
            </a:r>
            <a:endParaRPr lang="en-US" sz="1400" dirty="0"/>
          </a:p>
        </p:txBody>
      </p:sp>
      <p:sp>
        <p:nvSpPr>
          <p:cNvPr id="13" name="Text 10"/>
          <p:cNvSpPr/>
          <p:nvPr/>
        </p:nvSpPr>
        <p:spPr>
          <a:xfrm>
            <a:off x="8763000" y="3439021"/>
            <a:ext cx="2537714"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From Primo: config, search, delivery.</a:t>
            </a:r>
            <a:endParaRPr lang="en-US" sz="1200" dirty="0"/>
          </a:p>
        </p:txBody>
      </p:sp>
      <p:sp>
        <p:nvSpPr>
          <p:cNvPr id="14" name="Text 11"/>
          <p:cNvSpPr/>
          <p:nvPr/>
        </p:nvSpPr>
        <p:spPr>
          <a:xfrm>
            <a:off x="812800" y="5374580"/>
            <a:ext cx="10883392"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051931"/>
                </a:solidFill>
                <a:latin typeface="Poppins" pitchFamily="34" charset="0"/>
                <a:ea typeface="Poppins" pitchFamily="34" charset="-122"/>
                <a:cs typeface="Poppins" pitchFamily="34" charset="-120"/>
              </a:rPr>
              <a:t>Is my logo coming from my laptop or from Alma? Read one line and you know.</a:t>
            </a:r>
            <a:endParaRPr lang="en-US" sz="1400" dirty="0"/>
          </a:p>
        </p:txBody>
      </p:sp>
      <p:sp>
        <p:nvSpPr>
          <p:cNvPr id="15" name="Shape 12"/>
          <p:cNvSpPr/>
          <p:nvPr/>
        </p:nvSpPr>
        <p:spPr>
          <a:xfrm>
            <a:off x="812800" y="6133505"/>
            <a:ext cx="10566400" cy="0"/>
          </a:xfrm>
          <a:prstGeom prst="line">
            <a:avLst/>
          </a:prstGeom>
          <a:noFill/>
          <a:ln w="6350">
            <a:solidFill>
              <a:srgbClr val="DFDFDF"/>
            </a:solidFill>
            <a:prstDash val="solid"/>
          </a:ln>
        </p:spPr>
      </p:sp>
      <p:sp>
        <p:nvSpPr>
          <p:cNvPr id="16" name="Text 13"/>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OUR PHRASE BOOK</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Seven words to learn today</a:t>
            </a:r>
            <a:endParaRPr lang="en-US" sz="3200" dirty="0"/>
          </a:p>
        </p:txBody>
      </p:sp>
      <p:sp>
        <p:nvSpPr>
          <p:cNvPr id="4" name="Shape 2"/>
          <p:cNvSpPr/>
          <p:nvPr/>
        </p:nvSpPr>
        <p:spPr>
          <a:xfrm>
            <a:off x="815975" y="1923355"/>
            <a:ext cx="2520950" cy="1621730"/>
          </a:xfrm>
          <a:prstGeom prst="rect">
            <a:avLst/>
          </a:prstGeom>
          <a:solidFill>
            <a:srgbClr val="FFFFFF"/>
          </a:solidFill>
          <a:ln w="6350">
            <a:solidFill>
              <a:srgbClr val="DFDFDF"/>
            </a:solidFill>
            <a:prstDash val="solid"/>
          </a:ln>
        </p:spPr>
      </p:sp>
      <p:sp>
        <p:nvSpPr>
          <p:cNvPr id="5" name="Text 3"/>
          <p:cNvSpPr/>
          <p:nvPr/>
        </p:nvSpPr>
        <p:spPr>
          <a:xfrm>
            <a:off x="1022350" y="2129730"/>
            <a:ext cx="2171446"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58582"/>
                </a:solidFill>
                <a:latin typeface="Montserrat" pitchFamily="34" charset="0"/>
                <a:ea typeface="Montserrat" pitchFamily="34" charset="-122"/>
                <a:cs typeface="Montserrat" pitchFamily="34" charset="-120"/>
              </a:rPr>
              <a:t>1</a:t>
            </a:r>
            <a:endParaRPr lang="en-US" sz="2200" dirty="0"/>
          </a:p>
        </p:txBody>
      </p:sp>
      <p:sp>
        <p:nvSpPr>
          <p:cNvPr id="6" name="Text 4"/>
          <p:cNvSpPr/>
          <p:nvPr/>
        </p:nvSpPr>
        <p:spPr>
          <a:xfrm>
            <a:off x="1022350" y="2571651"/>
            <a:ext cx="217144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Boot process</a:t>
            </a:r>
            <a:endParaRPr lang="en-US" sz="1600" dirty="0"/>
          </a:p>
        </p:txBody>
      </p:sp>
      <p:sp>
        <p:nvSpPr>
          <p:cNvPr id="7" name="Text 5"/>
          <p:cNvSpPr/>
          <p:nvPr/>
        </p:nvSpPr>
        <p:spPr>
          <a:xfrm>
            <a:off x="1022350" y="2866281"/>
            <a:ext cx="217144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How NDE starts</a:t>
            </a:r>
            <a:endParaRPr lang="en-US" sz="1200" dirty="0"/>
          </a:p>
        </p:txBody>
      </p:sp>
      <p:sp>
        <p:nvSpPr>
          <p:cNvPr id="8" name="Shape 6"/>
          <p:cNvSpPr/>
          <p:nvPr/>
        </p:nvSpPr>
        <p:spPr>
          <a:xfrm>
            <a:off x="3495675" y="1923355"/>
            <a:ext cx="2520950" cy="1621730"/>
          </a:xfrm>
          <a:prstGeom prst="rect">
            <a:avLst/>
          </a:prstGeom>
          <a:solidFill>
            <a:srgbClr val="FFFFFF"/>
          </a:solidFill>
          <a:ln w="6350">
            <a:solidFill>
              <a:srgbClr val="DFDFDF"/>
            </a:solidFill>
            <a:prstDash val="solid"/>
          </a:ln>
        </p:spPr>
      </p:sp>
      <p:sp>
        <p:nvSpPr>
          <p:cNvPr id="9" name="Text 7"/>
          <p:cNvSpPr/>
          <p:nvPr/>
        </p:nvSpPr>
        <p:spPr>
          <a:xfrm>
            <a:off x="3702050" y="2129730"/>
            <a:ext cx="2171446"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58582"/>
                </a:solidFill>
                <a:latin typeface="Montserrat" pitchFamily="34" charset="0"/>
                <a:ea typeface="Montserrat" pitchFamily="34" charset="-122"/>
                <a:cs typeface="Montserrat" pitchFamily="34" charset="-120"/>
              </a:rPr>
              <a:t>2</a:t>
            </a:r>
            <a:endParaRPr lang="en-US" sz="2200" dirty="0"/>
          </a:p>
        </p:txBody>
      </p:sp>
      <p:sp>
        <p:nvSpPr>
          <p:cNvPr id="10" name="Text 8"/>
          <p:cNvSpPr/>
          <p:nvPr/>
        </p:nvSpPr>
        <p:spPr>
          <a:xfrm>
            <a:off x="3702050" y="2571651"/>
            <a:ext cx="217144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Module Federation</a:t>
            </a:r>
            <a:endParaRPr lang="en-US" sz="1600" dirty="0"/>
          </a:p>
        </p:txBody>
      </p:sp>
      <p:sp>
        <p:nvSpPr>
          <p:cNvPr id="11" name="Text 9"/>
          <p:cNvSpPr/>
          <p:nvPr/>
        </p:nvSpPr>
        <p:spPr>
          <a:xfrm>
            <a:off x="3702050" y="2866281"/>
            <a:ext cx="217144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Host, remote, add-on</a:t>
            </a:r>
            <a:endParaRPr lang="en-US" sz="1200" dirty="0"/>
          </a:p>
        </p:txBody>
      </p:sp>
      <p:sp>
        <p:nvSpPr>
          <p:cNvPr id="12" name="Shape 10"/>
          <p:cNvSpPr/>
          <p:nvPr/>
        </p:nvSpPr>
        <p:spPr>
          <a:xfrm>
            <a:off x="6175375" y="1923355"/>
            <a:ext cx="2520950" cy="1621730"/>
          </a:xfrm>
          <a:prstGeom prst="rect">
            <a:avLst/>
          </a:prstGeom>
          <a:solidFill>
            <a:srgbClr val="FFFFFF"/>
          </a:solidFill>
          <a:ln w="6350">
            <a:solidFill>
              <a:srgbClr val="DFDFDF"/>
            </a:solidFill>
            <a:prstDash val="solid"/>
          </a:ln>
        </p:spPr>
      </p:sp>
      <p:sp>
        <p:nvSpPr>
          <p:cNvPr id="13" name="Text 11"/>
          <p:cNvSpPr/>
          <p:nvPr/>
        </p:nvSpPr>
        <p:spPr>
          <a:xfrm>
            <a:off x="6381750" y="2129730"/>
            <a:ext cx="2171446"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58582"/>
                </a:solidFill>
                <a:latin typeface="Montserrat" pitchFamily="34" charset="0"/>
                <a:ea typeface="Montserrat" pitchFamily="34" charset="-122"/>
                <a:cs typeface="Montserrat" pitchFamily="34" charset="-120"/>
              </a:rPr>
              <a:t>3</a:t>
            </a:r>
            <a:endParaRPr lang="en-US" sz="2200" dirty="0"/>
          </a:p>
        </p:txBody>
      </p:sp>
      <p:sp>
        <p:nvSpPr>
          <p:cNvPr id="14" name="Text 12"/>
          <p:cNvSpPr/>
          <p:nvPr/>
        </p:nvSpPr>
        <p:spPr>
          <a:xfrm>
            <a:off x="6381750" y="2571651"/>
            <a:ext cx="217144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Components</a:t>
            </a:r>
            <a:endParaRPr lang="en-US" sz="1600" dirty="0"/>
          </a:p>
        </p:txBody>
      </p:sp>
      <p:sp>
        <p:nvSpPr>
          <p:cNvPr id="15" name="Text 13"/>
          <p:cNvSpPr/>
          <p:nvPr/>
        </p:nvSpPr>
        <p:spPr>
          <a:xfrm>
            <a:off x="6381750" y="2866281"/>
            <a:ext cx="2171446"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Angular and NDEComponent</a:t>
            </a:r>
            <a:endParaRPr lang="en-US" sz="1200" dirty="0"/>
          </a:p>
        </p:txBody>
      </p:sp>
      <p:sp>
        <p:nvSpPr>
          <p:cNvPr id="16" name="Shape 14"/>
          <p:cNvSpPr/>
          <p:nvPr/>
        </p:nvSpPr>
        <p:spPr>
          <a:xfrm>
            <a:off x="8855075" y="1923355"/>
            <a:ext cx="2520950" cy="1621730"/>
          </a:xfrm>
          <a:prstGeom prst="rect">
            <a:avLst/>
          </a:prstGeom>
          <a:solidFill>
            <a:srgbClr val="FFFFFF"/>
          </a:solidFill>
          <a:ln w="6350">
            <a:solidFill>
              <a:srgbClr val="DFDFDF"/>
            </a:solidFill>
            <a:prstDash val="solid"/>
          </a:ln>
        </p:spPr>
      </p:sp>
      <p:sp>
        <p:nvSpPr>
          <p:cNvPr id="17" name="Text 15"/>
          <p:cNvSpPr/>
          <p:nvPr/>
        </p:nvSpPr>
        <p:spPr>
          <a:xfrm>
            <a:off x="9061450" y="2129730"/>
            <a:ext cx="2171446"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58582"/>
                </a:solidFill>
                <a:latin typeface="Montserrat" pitchFamily="34" charset="0"/>
                <a:ea typeface="Montserrat" pitchFamily="34" charset="-122"/>
                <a:cs typeface="Montserrat" pitchFamily="34" charset="-120"/>
              </a:rPr>
              <a:t>4</a:t>
            </a:r>
            <a:endParaRPr lang="en-US" sz="2200" dirty="0"/>
          </a:p>
        </p:txBody>
      </p:sp>
      <p:sp>
        <p:nvSpPr>
          <p:cNvPr id="18" name="Text 16"/>
          <p:cNvSpPr/>
          <p:nvPr/>
        </p:nvSpPr>
        <p:spPr>
          <a:xfrm>
            <a:off x="9061450" y="2571651"/>
            <a:ext cx="2171446" cy="51306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custom.js and manifest</a:t>
            </a:r>
            <a:endParaRPr lang="en-US" sz="1600" dirty="0"/>
          </a:p>
        </p:txBody>
      </p:sp>
      <p:sp>
        <p:nvSpPr>
          <p:cNvPr id="19" name="Text 17"/>
          <p:cNvSpPr/>
          <p:nvPr/>
        </p:nvSpPr>
        <p:spPr>
          <a:xfrm>
            <a:off x="9061450" y="3110111"/>
            <a:ext cx="217144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The small files</a:t>
            </a:r>
            <a:endParaRPr lang="en-US" sz="1200" dirty="0"/>
          </a:p>
        </p:txBody>
      </p:sp>
      <p:sp>
        <p:nvSpPr>
          <p:cNvPr id="20" name="Shape 18"/>
          <p:cNvSpPr/>
          <p:nvPr/>
        </p:nvSpPr>
        <p:spPr>
          <a:xfrm>
            <a:off x="815975" y="3703836"/>
            <a:ext cx="2520950" cy="1377900"/>
          </a:xfrm>
          <a:prstGeom prst="rect">
            <a:avLst/>
          </a:prstGeom>
          <a:solidFill>
            <a:srgbClr val="FFFFFF"/>
          </a:solidFill>
          <a:ln w="6350">
            <a:solidFill>
              <a:srgbClr val="DFDFDF"/>
            </a:solidFill>
            <a:prstDash val="solid"/>
          </a:ln>
        </p:spPr>
      </p:sp>
      <p:sp>
        <p:nvSpPr>
          <p:cNvPr id="21" name="Text 19"/>
          <p:cNvSpPr/>
          <p:nvPr/>
        </p:nvSpPr>
        <p:spPr>
          <a:xfrm>
            <a:off x="1022350" y="3910211"/>
            <a:ext cx="2171446"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58582"/>
                </a:solidFill>
                <a:latin typeface="Montserrat" pitchFamily="34" charset="0"/>
                <a:ea typeface="Montserrat" pitchFamily="34" charset="-122"/>
                <a:cs typeface="Montserrat" pitchFamily="34" charset="-120"/>
              </a:rPr>
              <a:t>5</a:t>
            </a:r>
            <a:endParaRPr lang="en-US" sz="2200" dirty="0"/>
          </a:p>
        </p:txBody>
      </p:sp>
      <p:sp>
        <p:nvSpPr>
          <p:cNvPr id="22" name="Text 20"/>
          <p:cNvSpPr/>
          <p:nvPr/>
        </p:nvSpPr>
        <p:spPr>
          <a:xfrm>
            <a:off x="1022350" y="4352131"/>
            <a:ext cx="217144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Interceptors</a:t>
            </a:r>
            <a:endParaRPr lang="en-US" sz="1600" dirty="0"/>
          </a:p>
        </p:txBody>
      </p:sp>
      <p:sp>
        <p:nvSpPr>
          <p:cNvPr id="23" name="Text 21"/>
          <p:cNvSpPr/>
          <p:nvPr/>
        </p:nvSpPr>
        <p:spPr>
          <a:xfrm>
            <a:off x="1022350" y="4646761"/>
            <a:ext cx="217144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Change data on the fly</a:t>
            </a:r>
            <a:endParaRPr lang="en-US" sz="1200" dirty="0"/>
          </a:p>
        </p:txBody>
      </p:sp>
      <p:sp>
        <p:nvSpPr>
          <p:cNvPr id="24" name="Shape 22"/>
          <p:cNvSpPr/>
          <p:nvPr/>
        </p:nvSpPr>
        <p:spPr>
          <a:xfrm>
            <a:off x="3495675" y="3703836"/>
            <a:ext cx="2520950" cy="1377900"/>
          </a:xfrm>
          <a:prstGeom prst="rect">
            <a:avLst/>
          </a:prstGeom>
          <a:solidFill>
            <a:srgbClr val="FFFFFF"/>
          </a:solidFill>
          <a:ln w="6350">
            <a:solidFill>
              <a:srgbClr val="DFDFDF"/>
            </a:solidFill>
            <a:prstDash val="solid"/>
          </a:ln>
        </p:spPr>
      </p:sp>
      <p:sp>
        <p:nvSpPr>
          <p:cNvPr id="25" name="Text 23"/>
          <p:cNvSpPr/>
          <p:nvPr/>
        </p:nvSpPr>
        <p:spPr>
          <a:xfrm>
            <a:off x="3702050" y="3910211"/>
            <a:ext cx="2171446"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158582"/>
                </a:solidFill>
                <a:latin typeface="Montserrat" pitchFamily="34" charset="0"/>
                <a:ea typeface="Montserrat" pitchFamily="34" charset="-122"/>
                <a:cs typeface="Montserrat" pitchFamily="34" charset="-120"/>
              </a:rPr>
              <a:t>6</a:t>
            </a:r>
            <a:endParaRPr lang="en-US" sz="2200" dirty="0"/>
          </a:p>
        </p:txBody>
      </p:sp>
      <p:sp>
        <p:nvSpPr>
          <p:cNvPr id="26" name="Text 24"/>
          <p:cNvSpPr/>
          <p:nvPr/>
        </p:nvSpPr>
        <p:spPr>
          <a:xfrm>
            <a:off x="3702050" y="4352131"/>
            <a:ext cx="217144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Shared State</a:t>
            </a:r>
            <a:endParaRPr lang="en-US" sz="1600" dirty="0"/>
          </a:p>
        </p:txBody>
      </p:sp>
      <p:sp>
        <p:nvSpPr>
          <p:cNvPr id="27" name="Text 25"/>
          <p:cNvSpPr/>
          <p:nvPr/>
        </p:nvSpPr>
        <p:spPr>
          <a:xfrm>
            <a:off x="3702050" y="4646761"/>
            <a:ext cx="217144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Read and change safely</a:t>
            </a:r>
            <a:endParaRPr lang="en-US" sz="1200" dirty="0"/>
          </a:p>
        </p:txBody>
      </p:sp>
      <p:sp>
        <p:nvSpPr>
          <p:cNvPr id="28" name="Shape 26"/>
          <p:cNvSpPr/>
          <p:nvPr/>
        </p:nvSpPr>
        <p:spPr>
          <a:xfrm>
            <a:off x="6172200" y="3700661"/>
            <a:ext cx="2527300" cy="1384250"/>
          </a:xfrm>
          <a:prstGeom prst="rect">
            <a:avLst/>
          </a:prstGeom>
          <a:solidFill>
            <a:srgbClr val="051931"/>
          </a:solidFill>
          <a:ln/>
        </p:spPr>
      </p:sp>
      <p:sp>
        <p:nvSpPr>
          <p:cNvPr id="29" name="Text 27"/>
          <p:cNvSpPr/>
          <p:nvPr/>
        </p:nvSpPr>
        <p:spPr>
          <a:xfrm>
            <a:off x="6375400" y="3903861"/>
            <a:ext cx="2184527"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66C6B4"/>
                </a:solidFill>
                <a:latin typeface="Montserrat" pitchFamily="34" charset="0"/>
                <a:ea typeface="Montserrat" pitchFamily="34" charset="-122"/>
                <a:cs typeface="Montserrat" pitchFamily="34" charset="-120"/>
              </a:rPr>
              <a:t>7</a:t>
            </a:r>
            <a:endParaRPr lang="en-US" sz="2200" dirty="0"/>
          </a:p>
        </p:txBody>
      </p:sp>
      <p:sp>
        <p:nvSpPr>
          <p:cNvPr id="30" name="Text 28"/>
          <p:cNvSpPr/>
          <p:nvPr/>
        </p:nvSpPr>
        <p:spPr>
          <a:xfrm>
            <a:off x="6375400" y="4345781"/>
            <a:ext cx="218452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8FB"/>
                </a:solidFill>
                <a:latin typeface="Montserrat" pitchFamily="34" charset="0"/>
                <a:ea typeface="Montserrat" pitchFamily="34" charset="-122"/>
                <a:cs typeface="Montserrat" pitchFamily="34" charset="-120"/>
              </a:rPr>
              <a:t>Primo Alpine</a:t>
            </a:r>
            <a:endParaRPr lang="en-US" sz="1600" dirty="0"/>
          </a:p>
        </p:txBody>
      </p:sp>
      <p:sp>
        <p:nvSpPr>
          <p:cNvPr id="31" name="Text 29"/>
          <p:cNvSpPr/>
          <p:nvPr/>
        </p:nvSpPr>
        <p:spPr>
          <a:xfrm>
            <a:off x="6375400" y="4640411"/>
            <a:ext cx="2184527"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C9D6E6"/>
                </a:solidFill>
                <a:latin typeface="Poppins" pitchFamily="34" charset="0"/>
                <a:ea typeface="Poppins" pitchFamily="34" charset="-122"/>
                <a:cs typeface="Poppins" pitchFamily="34" charset="-120"/>
              </a:rPr>
              <a:t>No Angular needed</a:t>
            </a:r>
            <a:endParaRPr lang="en-US" sz="1200" dirty="0"/>
          </a:p>
        </p:txBody>
      </p:sp>
      <p:sp>
        <p:nvSpPr>
          <p:cNvPr id="32" name="Shape 30"/>
          <p:cNvSpPr/>
          <p:nvPr/>
        </p:nvSpPr>
        <p:spPr>
          <a:xfrm>
            <a:off x="812800" y="6133505"/>
            <a:ext cx="10566400" cy="0"/>
          </a:xfrm>
          <a:prstGeom prst="line">
            <a:avLst/>
          </a:prstGeom>
          <a:noFill/>
          <a:ln w="6350">
            <a:solidFill>
              <a:srgbClr val="DFDFDF"/>
            </a:solidFill>
            <a:prstDash val="solid"/>
          </a:ln>
        </p:spPr>
      </p:sp>
      <p:sp>
        <p:nvSpPr>
          <p:cNvPr id="33" name="Text 31"/>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BOOT PROCESS</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From one click to our component</a:t>
            </a:r>
            <a:endParaRPr lang="en-US" sz="3200" dirty="0"/>
          </a:p>
        </p:txBody>
      </p:sp>
      <p:sp>
        <p:nvSpPr>
          <p:cNvPr id="4" name="Text 2"/>
          <p:cNvSpPr/>
          <p:nvPr/>
        </p:nvSpPr>
        <p:spPr>
          <a:xfrm>
            <a:off x="815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1 Host starts</a:t>
            </a:r>
            <a:endParaRPr lang="en-US" sz="1163" dirty="0"/>
          </a:p>
        </p:txBody>
      </p:sp>
      <p:sp>
        <p:nvSpPr>
          <p:cNvPr id="5" name="Text 3"/>
          <p:cNvSpPr/>
          <p:nvPr/>
        </p:nvSpPr>
        <p:spPr>
          <a:xfrm>
            <a:off x="2974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2 Config</a:t>
            </a:r>
            <a:endParaRPr lang="en-US" sz="1163" dirty="0"/>
          </a:p>
        </p:txBody>
      </p:sp>
      <p:sp>
        <p:nvSpPr>
          <p:cNvPr id="6" name="Text 4"/>
          <p:cNvSpPr/>
          <p:nvPr/>
        </p:nvSpPr>
        <p:spPr>
          <a:xfrm>
            <a:off x="5133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3 Assets</a:t>
            </a:r>
            <a:endParaRPr lang="en-US" sz="1163" dirty="0"/>
          </a:p>
        </p:txBody>
      </p:sp>
      <p:sp>
        <p:nvSpPr>
          <p:cNvPr id="7" name="Text 5"/>
          <p:cNvSpPr/>
          <p:nvPr/>
        </p:nvSpPr>
        <p:spPr>
          <a:xfrm>
            <a:off x="7292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4 Our module</a:t>
            </a:r>
            <a:endParaRPr lang="en-US" sz="1163" dirty="0"/>
          </a:p>
        </p:txBody>
      </p:sp>
      <p:sp>
        <p:nvSpPr>
          <p:cNvPr id="8" name="Text 6"/>
          <p:cNvSpPr/>
          <p:nvPr/>
        </p:nvSpPr>
        <p:spPr>
          <a:xfrm>
            <a:off x="9451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5 Inject</a:t>
            </a:r>
            <a:endParaRPr lang="en-US" sz="1163" dirty="0"/>
          </a:p>
        </p:txBody>
      </p:sp>
      <p:sp>
        <p:nvSpPr>
          <p:cNvPr id="9" name="Shape 7"/>
          <p:cNvSpPr/>
          <p:nvPr/>
        </p:nvSpPr>
        <p:spPr>
          <a:xfrm>
            <a:off x="815975" y="2289175"/>
            <a:ext cx="2025650" cy="819150"/>
          </a:xfrm>
          <a:prstGeom prst="rect">
            <a:avLst/>
          </a:prstGeom>
          <a:solidFill>
            <a:srgbClr val="FFFFFF"/>
          </a:solidFill>
          <a:ln w="6350">
            <a:solidFill>
              <a:srgbClr val="DFDFDF"/>
            </a:solidFill>
            <a:prstDash val="solid"/>
          </a:ln>
        </p:spPr>
      </p:sp>
      <p:sp>
        <p:nvSpPr>
          <p:cNvPr id="10" name="Text 8"/>
          <p:cNvSpPr/>
          <p:nvPr/>
        </p:nvSpPr>
        <p:spPr>
          <a:xfrm>
            <a:off x="971550" y="241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Browser</a:t>
            </a:r>
            <a:endParaRPr lang="en-US" sz="1400" dirty="0"/>
          </a:p>
        </p:txBody>
      </p:sp>
      <p:sp>
        <p:nvSpPr>
          <p:cNvPr id="11" name="Text 9"/>
          <p:cNvSpPr/>
          <p:nvPr/>
        </p:nvSpPr>
        <p:spPr>
          <a:xfrm>
            <a:off x="971550" y="2670770"/>
            <a:ext cx="146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User opens Primo</a:t>
            </a:r>
            <a:endParaRPr lang="en-US" sz="1200" dirty="0"/>
          </a:p>
        </p:txBody>
      </p:sp>
      <p:sp>
        <p:nvSpPr>
          <p:cNvPr id="12" name="Shape 10"/>
          <p:cNvSpPr/>
          <p:nvPr/>
        </p:nvSpPr>
        <p:spPr>
          <a:xfrm>
            <a:off x="815975" y="3559175"/>
            <a:ext cx="2025650" cy="1771650"/>
          </a:xfrm>
          <a:prstGeom prst="rect">
            <a:avLst/>
          </a:prstGeom>
          <a:solidFill>
            <a:srgbClr val="FFFFFF"/>
          </a:solidFill>
          <a:ln w="6350">
            <a:solidFill>
              <a:srgbClr val="DFDFDF"/>
            </a:solidFill>
            <a:prstDash val="solid"/>
          </a:ln>
        </p:spPr>
      </p:sp>
      <p:sp>
        <p:nvSpPr>
          <p:cNvPr id="13" name="Text 11"/>
          <p:cNvSpPr/>
          <p:nvPr/>
        </p:nvSpPr>
        <p:spPr>
          <a:xfrm>
            <a:off x="971550" y="368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The page</a:t>
            </a:r>
            <a:endParaRPr lang="en-US" sz="1400" dirty="0"/>
          </a:p>
        </p:txBody>
      </p:sp>
      <p:sp>
        <p:nvSpPr>
          <p:cNvPr id="14" name="Text 12"/>
          <p:cNvSpPr/>
          <p:nvPr/>
        </p:nvSpPr>
        <p:spPr>
          <a:xfrm>
            <a:off x="971550" y="3940770"/>
            <a:ext cx="14605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Slots where our components appear</a:t>
            </a:r>
            <a:endParaRPr lang="en-US" sz="1200" dirty="0"/>
          </a:p>
        </p:txBody>
      </p:sp>
      <p:sp>
        <p:nvSpPr>
          <p:cNvPr id="15" name="Shape 13"/>
          <p:cNvSpPr/>
          <p:nvPr/>
        </p:nvSpPr>
        <p:spPr>
          <a:xfrm>
            <a:off x="3660775" y="2289175"/>
            <a:ext cx="2838450" cy="3041650"/>
          </a:xfrm>
          <a:prstGeom prst="rect">
            <a:avLst/>
          </a:prstGeom>
          <a:solidFill>
            <a:srgbClr val="FFFFFF"/>
          </a:solidFill>
          <a:ln w="6350">
            <a:solidFill>
              <a:srgbClr val="DFDFDF"/>
            </a:solidFill>
            <a:prstDash val="solid"/>
          </a:ln>
        </p:spPr>
      </p:sp>
      <p:sp>
        <p:nvSpPr>
          <p:cNvPr id="16" name="Text 14"/>
          <p:cNvSpPr/>
          <p:nvPr/>
        </p:nvSpPr>
        <p:spPr>
          <a:xfrm>
            <a:off x="3841750" y="2444750"/>
            <a:ext cx="2263013"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NDE host (shell)</a:t>
            </a:r>
            <a:endParaRPr lang="en-US" sz="1400" dirty="0"/>
          </a:p>
        </p:txBody>
      </p:sp>
      <p:sp>
        <p:nvSpPr>
          <p:cNvPr id="17" name="Text 15"/>
          <p:cNvSpPr/>
          <p:nvPr/>
        </p:nvSpPr>
        <p:spPr>
          <a:xfrm>
            <a:off x="3841750" y="2721570"/>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Built by Clarivate</a:t>
            </a:r>
            <a:endParaRPr lang="en-US" sz="1200" dirty="0"/>
          </a:p>
        </p:txBody>
      </p:sp>
      <p:sp>
        <p:nvSpPr>
          <p:cNvPr id="18" name="Text 16"/>
          <p:cNvSpPr/>
          <p:nvPr/>
        </p:nvSpPr>
        <p:spPr>
          <a:xfrm>
            <a:off x="3841750" y="299839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Angular app</a:t>
            </a:r>
            <a:endParaRPr lang="en-US" sz="1200" dirty="0"/>
          </a:p>
        </p:txBody>
      </p:sp>
      <p:sp>
        <p:nvSpPr>
          <p:cNvPr id="19" name="Text 17"/>
          <p:cNvSpPr/>
          <p:nvPr/>
        </p:nvSpPr>
        <p:spPr>
          <a:xfrm>
            <a:off x="3841750" y="327521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Owns the NgRx store</a:t>
            </a:r>
            <a:endParaRPr lang="en-US" sz="1200" dirty="0"/>
          </a:p>
        </p:txBody>
      </p:sp>
      <p:sp>
        <p:nvSpPr>
          <p:cNvPr id="20" name="Text 18"/>
          <p:cNvSpPr/>
          <p:nvPr/>
        </p:nvSpPr>
        <p:spPr>
          <a:xfrm>
            <a:off x="3841750" y="3552031"/>
            <a:ext cx="226301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Has slots like nde-search-bar</a:t>
            </a:r>
            <a:endParaRPr lang="en-US" sz="1200" dirty="0"/>
          </a:p>
        </p:txBody>
      </p:sp>
      <p:sp>
        <p:nvSpPr>
          <p:cNvPr id="21" name="Shape 19"/>
          <p:cNvSpPr/>
          <p:nvPr/>
        </p:nvSpPr>
        <p:spPr>
          <a:xfrm>
            <a:off x="7318375" y="2289175"/>
            <a:ext cx="4057650" cy="755650"/>
          </a:xfrm>
          <a:prstGeom prst="rect">
            <a:avLst/>
          </a:prstGeom>
          <a:solidFill>
            <a:srgbClr val="FFFFFF"/>
          </a:solidFill>
          <a:ln w="6350">
            <a:solidFill>
              <a:srgbClr val="DFDFDF"/>
            </a:solidFill>
            <a:prstDash val="solid"/>
          </a:ln>
        </p:spPr>
      </p:sp>
      <p:sp>
        <p:nvSpPr>
          <p:cNvPr id="22" name="Text 20"/>
          <p:cNvSpPr/>
          <p:nvPr/>
        </p:nvSpPr>
        <p:spPr>
          <a:xfrm>
            <a:off x="7473950" y="24193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Alma configuration API</a:t>
            </a:r>
            <a:endParaRPr lang="en-US" sz="1400" dirty="0"/>
          </a:p>
        </p:txBody>
      </p:sp>
      <p:sp>
        <p:nvSpPr>
          <p:cNvPr id="23" name="Text 21"/>
          <p:cNvSpPr/>
          <p:nvPr/>
        </p:nvSpPr>
        <p:spPr>
          <a:xfrm>
            <a:off x="7473950" y="26707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View settings and add-ons</a:t>
            </a:r>
            <a:endParaRPr lang="en-US" sz="1200" dirty="0"/>
          </a:p>
        </p:txBody>
      </p:sp>
      <p:sp>
        <p:nvSpPr>
          <p:cNvPr id="24" name="Shape 22"/>
          <p:cNvSpPr/>
          <p:nvPr/>
        </p:nvSpPr>
        <p:spPr>
          <a:xfrm>
            <a:off x="7318375" y="3254375"/>
            <a:ext cx="4057650" cy="946150"/>
          </a:xfrm>
          <a:prstGeom prst="rect">
            <a:avLst/>
          </a:prstGeom>
          <a:solidFill>
            <a:srgbClr val="FFFFFF"/>
          </a:solidFill>
          <a:ln w="6350">
            <a:solidFill>
              <a:srgbClr val="DFDFDF"/>
            </a:solidFill>
            <a:prstDash val="solid"/>
          </a:ln>
        </p:spPr>
      </p:sp>
      <p:sp>
        <p:nvSpPr>
          <p:cNvPr id="25" name="Text 23"/>
          <p:cNvSpPr/>
          <p:nvPr/>
        </p:nvSpPr>
        <p:spPr>
          <a:xfrm>
            <a:off x="7473950" y="33845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Customization package</a:t>
            </a:r>
            <a:endParaRPr lang="en-US" sz="1400" dirty="0"/>
          </a:p>
        </p:txBody>
      </p:sp>
      <p:sp>
        <p:nvSpPr>
          <p:cNvPr id="26" name="Text 24"/>
          <p:cNvSpPr/>
          <p:nvPr/>
        </p:nvSpPr>
        <p:spPr>
          <a:xfrm>
            <a:off x="7473950" y="3635970"/>
            <a:ext cx="38989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custom.css · custom.js · asset-manifest.json</a:t>
            </a:r>
            <a:endParaRPr lang="en-US" sz="1200" dirty="0"/>
          </a:p>
        </p:txBody>
      </p:sp>
      <p:sp>
        <p:nvSpPr>
          <p:cNvPr id="27" name="Shape 25"/>
          <p:cNvSpPr/>
          <p:nvPr/>
        </p:nvSpPr>
        <p:spPr>
          <a:xfrm>
            <a:off x="7318375" y="4410075"/>
            <a:ext cx="4057650" cy="920750"/>
          </a:xfrm>
          <a:prstGeom prst="rect">
            <a:avLst/>
          </a:prstGeom>
          <a:solidFill>
            <a:srgbClr val="FFFFFF"/>
          </a:solidFill>
          <a:ln w="6350">
            <a:solidFill>
              <a:srgbClr val="DFDFDF"/>
            </a:solidFill>
            <a:prstDash val="solid"/>
          </a:ln>
        </p:spPr>
      </p:sp>
      <p:sp>
        <p:nvSpPr>
          <p:cNvPr id="28" name="Text 26"/>
          <p:cNvSpPr/>
          <p:nvPr/>
        </p:nvSpPr>
        <p:spPr>
          <a:xfrm>
            <a:off x="7473950" y="45402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Our custom module</a:t>
            </a:r>
            <a:endParaRPr lang="en-US" sz="1400" dirty="0"/>
          </a:p>
        </p:txBody>
      </p:sp>
      <p:sp>
        <p:nvSpPr>
          <p:cNvPr id="29" name="Text 27"/>
          <p:cNvSpPr/>
          <p:nvPr/>
        </p:nvSpPr>
        <p:spPr>
          <a:xfrm>
            <a:off x="7473950" y="47916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remoteEntry.js · our components</a:t>
            </a:r>
            <a:endParaRPr lang="en-US" sz="1200" dirty="0"/>
          </a:p>
        </p:txBody>
      </p:sp>
      <p:pic>
        <p:nvPicPr>
          <p:cNvPr id="30" name="Image 0" descr="ellipse">    </p:cNvPr>
          <p:cNvPicPr>
            <a:picLocks noChangeAspect="1"/>
          </p:cNvPicPr>
          <p:nvPr/>
        </p:nvPicPr>
        <p:blipFill>
          <a:blip r:embed="rId1"/>
          <a:srcRect l="0" r="0" t="0" b="0"/>
          <a:stretch/>
        </p:blipFill>
        <p:spPr>
          <a:xfrm>
            <a:off x="2514600" y="2387600"/>
            <a:ext cx="228600" cy="228600"/>
          </a:xfrm>
          <a:prstGeom prst="rect">
            <a:avLst/>
          </a:prstGeom>
        </p:spPr>
      </p:pic>
      <p:sp>
        <p:nvSpPr>
          <p:cNvPr id="31" name="Text 28"/>
          <p:cNvSpPr/>
          <p:nvPr/>
        </p:nvSpPr>
        <p:spPr>
          <a:xfrm>
            <a:off x="812800" y="551180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051931"/>
                </a:solidFill>
                <a:latin typeface="Poppins" pitchFamily="34" charset="0"/>
                <a:ea typeface="Poppins" pitchFamily="34" charset="-122"/>
                <a:cs typeface="Poppins" pitchFamily="34" charset="-120"/>
              </a:rPr>
              <a:t>Five phases. Watch the green dot: it shows where the work happens.</a:t>
            </a:r>
            <a:endParaRPr lang="en-US" sz="1400" dirty="0"/>
          </a:p>
        </p:txBody>
      </p:sp>
      <p:sp>
        <p:nvSpPr>
          <p:cNvPr id="32" name="Shape 29"/>
          <p:cNvSpPr/>
          <p:nvPr/>
        </p:nvSpPr>
        <p:spPr>
          <a:xfrm>
            <a:off x="812800" y="6133505"/>
            <a:ext cx="10566400" cy="0"/>
          </a:xfrm>
          <a:prstGeom prst="line">
            <a:avLst/>
          </a:prstGeom>
          <a:noFill/>
          <a:ln w="6350">
            <a:solidFill>
              <a:srgbClr val="DFDFDF"/>
            </a:solidFill>
            <a:prstDash val="solid"/>
          </a:ln>
        </p:spPr>
      </p:sp>
      <p:sp>
        <p:nvSpPr>
          <p:cNvPr id="33" name="Text 30"/>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BOOT PROCESS · PHASE 1</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The host starts</a:t>
            </a:r>
            <a:endParaRPr lang="en-US" sz="3200" dirty="0"/>
          </a:p>
        </p:txBody>
      </p:sp>
      <p:sp>
        <p:nvSpPr>
          <p:cNvPr id="4" name="Text 2"/>
          <p:cNvSpPr/>
          <p:nvPr/>
        </p:nvSpPr>
        <p:spPr>
          <a:xfrm>
            <a:off x="815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00407A"/>
          </a:solidFill>
          <a:ln w="6350">
            <a:solidFill>
              <a:srgbClr val="00407A"/>
            </a:solidFill>
            <a:prstDash val="solid"/>
          </a:ln>
        </p:spPr>
        <p:txBody>
          <a:bodyPr wrap="square" lIns="0" tIns="3175" rIns="0" bIns="0" rtlCol="0" anchor="t">
            <a:normAutofit/>
          </a:bodyPr>
          <a:lstStyle/>
          <a:p>
            <a:pPr algn="ctr" indent="0" marL="0">
              <a:lnSpc>
                <a:spcPts val="2523"/>
              </a:lnSpc>
              <a:buNone/>
            </a:pPr>
            <a:r>
              <a:rPr lang="en-US" sz="1163" b="1" dirty="0">
                <a:solidFill>
                  <a:srgbClr val="F6F8FB"/>
                </a:solidFill>
                <a:latin typeface="Montserrat" pitchFamily="34" charset="0"/>
                <a:ea typeface="Montserrat" pitchFamily="34" charset="-122"/>
                <a:cs typeface="Montserrat" pitchFamily="34" charset="-120"/>
              </a:rPr>
              <a:t>1 Host starts</a:t>
            </a:r>
            <a:endParaRPr lang="en-US" sz="1163" dirty="0"/>
          </a:p>
        </p:txBody>
      </p:sp>
      <p:sp>
        <p:nvSpPr>
          <p:cNvPr id="5" name="Text 3"/>
          <p:cNvSpPr/>
          <p:nvPr/>
        </p:nvSpPr>
        <p:spPr>
          <a:xfrm>
            <a:off x="2974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2 Config</a:t>
            </a:r>
            <a:endParaRPr lang="en-US" sz="1163" dirty="0"/>
          </a:p>
        </p:txBody>
      </p:sp>
      <p:sp>
        <p:nvSpPr>
          <p:cNvPr id="6" name="Text 4"/>
          <p:cNvSpPr/>
          <p:nvPr/>
        </p:nvSpPr>
        <p:spPr>
          <a:xfrm>
            <a:off x="5133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3 Assets</a:t>
            </a:r>
            <a:endParaRPr lang="en-US" sz="1163" dirty="0"/>
          </a:p>
        </p:txBody>
      </p:sp>
      <p:sp>
        <p:nvSpPr>
          <p:cNvPr id="7" name="Text 5"/>
          <p:cNvSpPr/>
          <p:nvPr/>
        </p:nvSpPr>
        <p:spPr>
          <a:xfrm>
            <a:off x="7292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4 Our module</a:t>
            </a:r>
            <a:endParaRPr lang="en-US" sz="1163" dirty="0"/>
          </a:p>
        </p:txBody>
      </p:sp>
      <p:sp>
        <p:nvSpPr>
          <p:cNvPr id="8" name="Text 6"/>
          <p:cNvSpPr/>
          <p:nvPr/>
        </p:nvSpPr>
        <p:spPr>
          <a:xfrm>
            <a:off x="9451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5 Inject</a:t>
            </a:r>
            <a:endParaRPr lang="en-US" sz="1163" dirty="0"/>
          </a:p>
        </p:txBody>
      </p:sp>
      <p:sp>
        <p:nvSpPr>
          <p:cNvPr id="9" name="Shape 7"/>
          <p:cNvSpPr/>
          <p:nvPr/>
        </p:nvSpPr>
        <p:spPr>
          <a:xfrm>
            <a:off x="815975" y="2289175"/>
            <a:ext cx="2025650" cy="819150"/>
          </a:xfrm>
          <a:prstGeom prst="rect">
            <a:avLst/>
          </a:prstGeom>
          <a:solidFill>
            <a:srgbClr val="FFFFFF"/>
          </a:solidFill>
          <a:ln w="6350">
            <a:solidFill>
              <a:srgbClr val="DFDFDF"/>
            </a:solidFill>
            <a:prstDash val="solid"/>
          </a:ln>
        </p:spPr>
      </p:sp>
      <p:sp>
        <p:nvSpPr>
          <p:cNvPr id="10" name="Text 8"/>
          <p:cNvSpPr/>
          <p:nvPr/>
        </p:nvSpPr>
        <p:spPr>
          <a:xfrm>
            <a:off x="971550" y="241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Browser</a:t>
            </a:r>
            <a:endParaRPr lang="en-US" sz="1400" dirty="0"/>
          </a:p>
        </p:txBody>
      </p:sp>
      <p:sp>
        <p:nvSpPr>
          <p:cNvPr id="11" name="Text 9"/>
          <p:cNvSpPr/>
          <p:nvPr/>
        </p:nvSpPr>
        <p:spPr>
          <a:xfrm>
            <a:off x="971550" y="2670770"/>
            <a:ext cx="146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User opens Primo</a:t>
            </a:r>
            <a:endParaRPr lang="en-US" sz="1200" dirty="0"/>
          </a:p>
        </p:txBody>
      </p:sp>
      <p:sp>
        <p:nvSpPr>
          <p:cNvPr id="12" name="Shape 10"/>
          <p:cNvSpPr/>
          <p:nvPr/>
        </p:nvSpPr>
        <p:spPr>
          <a:xfrm>
            <a:off x="815975" y="3559175"/>
            <a:ext cx="2025650" cy="1771650"/>
          </a:xfrm>
          <a:prstGeom prst="rect">
            <a:avLst/>
          </a:prstGeom>
          <a:solidFill>
            <a:srgbClr val="FFFFFF"/>
          </a:solidFill>
          <a:ln w="6350">
            <a:solidFill>
              <a:srgbClr val="DFDFDF"/>
            </a:solidFill>
            <a:prstDash val="solid"/>
          </a:ln>
        </p:spPr>
      </p:sp>
      <p:sp>
        <p:nvSpPr>
          <p:cNvPr id="13" name="Text 11"/>
          <p:cNvSpPr/>
          <p:nvPr/>
        </p:nvSpPr>
        <p:spPr>
          <a:xfrm>
            <a:off x="971550" y="368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The page</a:t>
            </a:r>
            <a:endParaRPr lang="en-US" sz="1400" dirty="0"/>
          </a:p>
        </p:txBody>
      </p:sp>
      <p:sp>
        <p:nvSpPr>
          <p:cNvPr id="14" name="Text 12"/>
          <p:cNvSpPr/>
          <p:nvPr/>
        </p:nvSpPr>
        <p:spPr>
          <a:xfrm>
            <a:off x="971550" y="3940770"/>
            <a:ext cx="14605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Slots where our components appear</a:t>
            </a:r>
            <a:endParaRPr lang="en-US" sz="1200" dirty="0"/>
          </a:p>
        </p:txBody>
      </p:sp>
      <p:sp>
        <p:nvSpPr>
          <p:cNvPr id="15" name="Shape 13"/>
          <p:cNvSpPr/>
          <p:nvPr/>
        </p:nvSpPr>
        <p:spPr>
          <a:xfrm>
            <a:off x="3667125" y="2295525"/>
            <a:ext cx="2825750" cy="3028950"/>
          </a:xfrm>
          <a:prstGeom prst="rect">
            <a:avLst/>
          </a:prstGeom>
          <a:solidFill>
            <a:srgbClr val="E9F6F3"/>
          </a:solidFill>
          <a:ln w="19050">
            <a:solidFill>
              <a:srgbClr val="158582"/>
            </a:solidFill>
            <a:prstDash val="solid"/>
          </a:ln>
        </p:spPr>
      </p:sp>
      <p:sp>
        <p:nvSpPr>
          <p:cNvPr id="16" name="Text 14"/>
          <p:cNvSpPr/>
          <p:nvPr/>
        </p:nvSpPr>
        <p:spPr>
          <a:xfrm>
            <a:off x="3854450" y="2457450"/>
            <a:ext cx="22368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NDE host (shell)</a:t>
            </a:r>
            <a:endParaRPr lang="en-US" sz="1400" dirty="0"/>
          </a:p>
        </p:txBody>
      </p:sp>
      <p:sp>
        <p:nvSpPr>
          <p:cNvPr id="17" name="Text 15"/>
          <p:cNvSpPr/>
          <p:nvPr/>
        </p:nvSpPr>
        <p:spPr>
          <a:xfrm>
            <a:off x="3854450" y="2734270"/>
            <a:ext cx="22368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Built by Clarivate</a:t>
            </a:r>
            <a:endParaRPr lang="en-US" sz="1200" dirty="0"/>
          </a:p>
        </p:txBody>
      </p:sp>
      <p:sp>
        <p:nvSpPr>
          <p:cNvPr id="18" name="Text 16"/>
          <p:cNvSpPr/>
          <p:nvPr/>
        </p:nvSpPr>
        <p:spPr>
          <a:xfrm>
            <a:off x="3854450" y="3011091"/>
            <a:ext cx="22368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Angular app</a:t>
            </a:r>
            <a:endParaRPr lang="en-US" sz="1200" dirty="0"/>
          </a:p>
        </p:txBody>
      </p:sp>
      <p:sp>
        <p:nvSpPr>
          <p:cNvPr id="19" name="Text 17"/>
          <p:cNvSpPr/>
          <p:nvPr/>
        </p:nvSpPr>
        <p:spPr>
          <a:xfrm>
            <a:off x="3854450" y="3287911"/>
            <a:ext cx="22368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Owns the NgRx store</a:t>
            </a:r>
            <a:endParaRPr lang="en-US" sz="1200" dirty="0"/>
          </a:p>
        </p:txBody>
      </p:sp>
      <p:sp>
        <p:nvSpPr>
          <p:cNvPr id="20" name="Text 18"/>
          <p:cNvSpPr/>
          <p:nvPr/>
        </p:nvSpPr>
        <p:spPr>
          <a:xfrm>
            <a:off x="3854450" y="3564731"/>
            <a:ext cx="2236851"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Has slots like nde-search-bar</a:t>
            </a:r>
            <a:endParaRPr lang="en-US" sz="1200" dirty="0"/>
          </a:p>
        </p:txBody>
      </p:sp>
      <p:sp>
        <p:nvSpPr>
          <p:cNvPr id="21" name="Shape 19"/>
          <p:cNvSpPr/>
          <p:nvPr/>
        </p:nvSpPr>
        <p:spPr>
          <a:xfrm>
            <a:off x="7318375" y="2289175"/>
            <a:ext cx="4057650" cy="755650"/>
          </a:xfrm>
          <a:prstGeom prst="rect">
            <a:avLst/>
          </a:prstGeom>
          <a:solidFill>
            <a:srgbClr val="FFFFFF"/>
          </a:solidFill>
          <a:ln w="6350">
            <a:solidFill>
              <a:srgbClr val="DFDFDF"/>
            </a:solidFill>
            <a:prstDash val="solid"/>
          </a:ln>
        </p:spPr>
      </p:sp>
      <p:sp>
        <p:nvSpPr>
          <p:cNvPr id="22" name="Text 20"/>
          <p:cNvSpPr/>
          <p:nvPr/>
        </p:nvSpPr>
        <p:spPr>
          <a:xfrm>
            <a:off x="7473950" y="24193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Alma configuration API</a:t>
            </a:r>
            <a:endParaRPr lang="en-US" sz="1400" dirty="0"/>
          </a:p>
        </p:txBody>
      </p:sp>
      <p:sp>
        <p:nvSpPr>
          <p:cNvPr id="23" name="Text 21"/>
          <p:cNvSpPr/>
          <p:nvPr/>
        </p:nvSpPr>
        <p:spPr>
          <a:xfrm>
            <a:off x="7473950" y="26707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View settings and add-ons</a:t>
            </a:r>
            <a:endParaRPr lang="en-US" sz="1200" dirty="0"/>
          </a:p>
        </p:txBody>
      </p:sp>
      <p:sp>
        <p:nvSpPr>
          <p:cNvPr id="24" name="Shape 22"/>
          <p:cNvSpPr/>
          <p:nvPr/>
        </p:nvSpPr>
        <p:spPr>
          <a:xfrm>
            <a:off x="7318375" y="3254375"/>
            <a:ext cx="4057650" cy="946150"/>
          </a:xfrm>
          <a:prstGeom prst="rect">
            <a:avLst/>
          </a:prstGeom>
          <a:solidFill>
            <a:srgbClr val="FFFFFF"/>
          </a:solidFill>
          <a:ln w="6350">
            <a:solidFill>
              <a:srgbClr val="DFDFDF"/>
            </a:solidFill>
            <a:prstDash val="solid"/>
          </a:ln>
        </p:spPr>
      </p:sp>
      <p:sp>
        <p:nvSpPr>
          <p:cNvPr id="25" name="Text 23"/>
          <p:cNvSpPr/>
          <p:nvPr/>
        </p:nvSpPr>
        <p:spPr>
          <a:xfrm>
            <a:off x="7473950" y="33845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Customization package</a:t>
            </a:r>
            <a:endParaRPr lang="en-US" sz="1400" dirty="0"/>
          </a:p>
        </p:txBody>
      </p:sp>
      <p:sp>
        <p:nvSpPr>
          <p:cNvPr id="26" name="Text 24"/>
          <p:cNvSpPr/>
          <p:nvPr/>
        </p:nvSpPr>
        <p:spPr>
          <a:xfrm>
            <a:off x="7473950" y="3635970"/>
            <a:ext cx="38989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custom.css · custom.js · asset-manifest.json</a:t>
            </a:r>
            <a:endParaRPr lang="en-US" sz="1200" dirty="0"/>
          </a:p>
        </p:txBody>
      </p:sp>
      <p:sp>
        <p:nvSpPr>
          <p:cNvPr id="27" name="Shape 25"/>
          <p:cNvSpPr/>
          <p:nvPr/>
        </p:nvSpPr>
        <p:spPr>
          <a:xfrm>
            <a:off x="7318375" y="4410075"/>
            <a:ext cx="4057650" cy="920750"/>
          </a:xfrm>
          <a:prstGeom prst="rect">
            <a:avLst/>
          </a:prstGeom>
          <a:solidFill>
            <a:srgbClr val="FFFFFF"/>
          </a:solidFill>
          <a:ln w="6350">
            <a:solidFill>
              <a:srgbClr val="DFDFDF"/>
            </a:solidFill>
            <a:prstDash val="solid"/>
          </a:ln>
        </p:spPr>
      </p:sp>
      <p:sp>
        <p:nvSpPr>
          <p:cNvPr id="28" name="Text 26"/>
          <p:cNvSpPr/>
          <p:nvPr/>
        </p:nvSpPr>
        <p:spPr>
          <a:xfrm>
            <a:off x="7473950" y="45402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Our custom module</a:t>
            </a:r>
            <a:endParaRPr lang="en-US" sz="1400" dirty="0"/>
          </a:p>
        </p:txBody>
      </p:sp>
      <p:sp>
        <p:nvSpPr>
          <p:cNvPr id="29" name="Text 27"/>
          <p:cNvSpPr/>
          <p:nvPr/>
        </p:nvSpPr>
        <p:spPr>
          <a:xfrm>
            <a:off x="7473950" y="47916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remoteEntry.js · our components</a:t>
            </a:r>
            <a:endParaRPr lang="en-US" sz="1200" dirty="0"/>
          </a:p>
        </p:txBody>
      </p:sp>
      <p:pic>
        <p:nvPicPr>
          <p:cNvPr id="30" name="Image 0" descr="connector">    </p:cNvPr>
          <p:cNvPicPr>
            <a:picLocks noChangeAspect="1"/>
          </p:cNvPicPr>
          <p:nvPr/>
        </p:nvPicPr>
        <p:blipFill>
          <a:blip r:embed="rId1"/>
          <a:srcRect l="0" r="0" t="0" b="0"/>
          <a:stretch/>
        </p:blipFill>
        <p:spPr>
          <a:xfrm>
            <a:off x="2794000" y="2647950"/>
            <a:ext cx="914400" cy="101600"/>
          </a:xfrm>
          <a:prstGeom prst="rect">
            <a:avLst/>
          </a:prstGeom>
        </p:spPr>
      </p:pic>
      <p:sp>
        <p:nvSpPr>
          <p:cNvPr id="31" name="Text 28"/>
          <p:cNvSpPr/>
          <p:nvPr/>
        </p:nvSpPr>
        <p:spPr>
          <a:xfrm>
            <a:off x="2870200" y="2400300"/>
            <a:ext cx="7620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58582"/>
                </a:solidFill>
                <a:latin typeface="Poppins" pitchFamily="34" charset="0"/>
                <a:ea typeface="Poppins" pitchFamily="34" charset="-122"/>
                <a:cs typeface="Poppins" pitchFamily="34" charset="-120"/>
              </a:rPr>
              <a:t>load</a:t>
            </a:r>
            <a:endParaRPr lang="en-US" sz="1200" dirty="0"/>
          </a:p>
        </p:txBody>
      </p:sp>
      <p:pic>
        <p:nvPicPr>
          <p:cNvPr id="32" name="Image 1" descr="ellipse">    </p:cNvPr>
          <p:cNvPicPr>
            <a:picLocks noChangeAspect="1"/>
          </p:cNvPicPr>
          <p:nvPr/>
        </p:nvPicPr>
        <p:blipFill>
          <a:blip r:embed="rId2"/>
          <a:srcRect l="0" r="0" t="0" b="0"/>
          <a:stretch/>
        </p:blipFill>
        <p:spPr>
          <a:xfrm>
            <a:off x="6197600" y="2387600"/>
            <a:ext cx="228600" cy="228600"/>
          </a:xfrm>
          <a:prstGeom prst="rect">
            <a:avLst/>
          </a:prstGeom>
        </p:spPr>
      </p:pic>
      <p:sp>
        <p:nvSpPr>
          <p:cNvPr id="33" name="Text 29"/>
          <p:cNvSpPr/>
          <p:nvPr/>
        </p:nvSpPr>
        <p:spPr>
          <a:xfrm>
            <a:off x="812800" y="551180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51931"/>
                </a:solidFill>
                <a:latin typeface="Poppins" pitchFamily="34" charset="0"/>
                <a:ea typeface="Poppins" pitchFamily="34" charset="-122"/>
                <a:cs typeface="Poppins" pitchFamily="34" charset="-120"/>
              </a:rPr>
              <a:t>1.</a:t>
            </a:r>
            <a:r>
              <a:rPr lang="en-US" sz="1400" dirty="0">
                <a:solidFill>
                  <a:srgbClr val="051931"/>
                </a:solidFill>
                <a:latin typeface="Poppins" pitchFamily="34" charset="0"/>
                <a:ea typeface="Poppins" pitchFamily="34" charset="-122"/>
                <a:cs typeface="Poppins" pitchFamily="34" charset="-120"/>
              </a:rPr>
              <a:t> The browser loads NDE. The host starts Angular and creates the NgRx store.</a:t>
            </a:r>
            <a:endParaRPr lang="en-US" sz="1400" dirty="0"/>
          </a:p>
        </p:txBody>
      </p:sp>
      <p:sp>
        <p:nvSpPr>
          <p:cNvPr id="34" name="Shape 30"/>
          <p:cNvSpPr/>
          <p:nvPr/>
        </p:nvSpPr>
        <p:spPr>
          <a:xfrm>
            <a:off x="812800" y="6133505"/>
            <a:ext cx="10566400" cy="0"/>
          </a:xfrm>
          <a:prstGeom prst="line">
            <a:avLst/>
          </a:prstGeom>
          <a:noFill/>
          <a:ln w="6350">
            <a:solidFill>
              <a:srgbClr val="DFDFDF"/>
            </a:solidFill>
            <a:prstDash val="solid"/>
          </a:ln>
        </p:spPr>
      </p:sp>
      <p:sp>
        <p:nvSpPr>
          <p:cNvPr id="35" name="Text 31"/>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BOOT PROCESS · PHASE 2</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The host asks Alma for the view</a:t>
            </a:r>
            <a:endParaRPr lang="en-US" sz="3200" dirty="0"/>
          </a:p>
        </p:txBody>
      </p:sp>
      <p:sp>
        <p:nvSpPr>
          <p:cNvPr id="4" name="Text 2"/>
          <p:cNvSpPr/>
          <p:nvPr/>
        </p:nvSpPr>
        <p:spPr>
          <a:xfrm>
            <a:off x="815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1 Host starts</a:t>
            </a:r>
            <a:endParaRPr lang="en-US" sz="1163" dirty="0"/>
          </a:p>
        </p:txBody>
      </p:sp>
      <p:sp>
        <p:nvSpPr>
          <p:cNvPr id="5" name="Text 3"/>
          <p:cNvSpPr/>
          <p:nvPr/>
        </p:nvSpPr>
        <p:spPr>
          <a:xfrm>
            <a:off x="2974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00407A"/>
          </a:solidFill>
          <a:ln w="6350">
            <a:solidFill>
              <a:srgbClr val="00407A"/>
            </a:solidFill>
            <a:prstDash val="solid"/>
          </a:ln>
        </p:spPr>
        <p:txBody>
          <a:bodyPr wrap="square" lIns="0" tIns="3175" rIns="0" bIns="0" rtlCol="0" anchor="t">
            <a:normAutofit/>
          </a:bodyPr>
          <a:lstStyle/>
          <a:p>
            <a:pPr algn="ctr" indent="0" marL="0">
              <a:lnSpc>
                <a:spcPts val="2523"/>
              </a:lnSpc>
              <a:buNone/>
            </a:pPr>
            <a:r>
              <a:rPr lang="en-US" sz="1163" b="1" dirty="0">
                <a:solidFill>
                  <a:srgbClr val="F6F8FB"/>
                </a:solidFill>
                <a:latin typeface="Montserrat" pitchFamily="34" charset="0"/>
                <a:ea typeface="Montserrat" pitchFamily="34" charset="-122"/>
                <a:cs typeface="Montserrat" pitchFamily="34" charset="-120"/>
              </a:rPr>
              <a:t>2 Config</a:t>
            </a:r>
            <a:endParaRPr lang="en-US" sz="1163" dirty="0"/>
          </a:p>
        </p:txBody>
      </p:sp>
      <p:sp>
        <p:nvSpPr>
          <p:cNvPr id="6" name="Text 4"/>
          <p:cNvSpPr/>
          <p:nvPr/>
        </p:nvSpPr>
        <p:spPr>
          <a:xfrm>
            <a:off x="5133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3 Assets</a:t>
            </a:r>
            <a:endParaRPr lang="en-US" sz="1163" dirty="0"/>
          </a:p>
        </p:txBody>
      </p:sp>
      <p:sp>
        <p:nvSpPr>
          <p:cNvPr id="7" name="Text 5"/>
          <p:cNvSpPr/>
          <p:nvPr/>
        </p:nvSpPr>
        <p:spPr>
          <a:xfrm>
            <a:off x="7292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4 Our module</a:t>
            </a:r>
            <a:endParaRPr lang="en-US" sz="1163" dirty="0"/>
          </a:p>
        </p:txBody>
      </p:sp>
      <p:sp>
        <p:nvSpPr>
          <p:cNvPr id="8" name="Text 6"/>
          <p:cNvSpPr/>
          <p:nvPr/>
        </p:nvSpPr>
        <p:spPr>
          <a:xfrm>
            <a:off x="9451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5 Inject</a:t>
            </a:r>
            <a:endParaRPr lang="en-US" sz="1163" dirty="0"/>
          </a:p>
        </p:txBody>
      </p:sp>
      <p:sp>
        <p:nvSpPr>
          <p:cNvPr id="9" name="Shape 7"/>
          <p:cNvSpPr/>
          <p:nvPr/>
        </p:nvSpPr>
        <p:spPr>
          <a:xfrm>
            <a:off x="815975" y="2289175"/>
            <a:ext cx="2025650" cy="819150"/>
          </a:xfrm>
          <a:prstGeom prst="rect">
            <a:avLst/>
          </a:prstGeom>
          <a:solidFill>
            <a:srgbClr val="FFFFFF"/>
          </a:solidFill>
          <a:ln w="6350">
            <a:solidFill>
              <a:srgbClr val="DFDFDF"/>
            </a:solidFill>
            <a:prstDash val="solid"/>
          </a:ln>
        </p:spPr>
      </p:sp>
      <p:sp>
        <p:nvSpPr>
          <p:cNvPr id="10" name="Text 8"/>
          <p:cNvSpPr/>
          <p:nvPr/>
        </p:nvSpPr>
        <p:spPr>
          <a:xfrm>
            <a:off x="971550" y="241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Browser</a:t>
            </a:r>
            <a:endParaRPr lang="en-US" sz="1400" dirty="0"/>
          </a:p>
        </p:txBody>
      </p:sp>
      <p:sp>
        <p:nvSpPr>
          <p:cNvPr id="11" name="Text 9"/>
          <p:cNvSpPr/>
          <p:nvPr/>
        </p:nvSpPr>
        <p:spPr>
          <a:xfrm>
            <a:off x="971550" y="2670770"/>
            <a:ext cx="146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User opens Primo</a:t>
            </a:r>
            <a:endParaRPr lang="en-US" sz="1200" dirty="0"/>
          </a:p>
        </p:txBody>
      </p:sp>
      <p:sp>
        <p:nvSpPr>
          <p:cNvPr id="12" name="Shape 10"/>
          <p:cNvSpPr/>
          <p:nvPr/>
        </p:nvSpPr>
        <p:spPr>
          <a:xfrm>
            <a:off x="815975" y="3559175"/>
            <a:ext cx="2025650" cy="1771650"/>
          </a:xfrm>
          <a:prstGeom prst="rect">
            <a:avLst/>
          </a:prstGeom>
          <a:solidFill>
            <a:srgbClr val="FFFFFF"/>
          </a:solidFill>
          <a:ln w="6350">
            <a:solidFill>
              <a:srgbClr val="DFDFDF"/>
            </a:solidFill>
            <a:prstDash val="solid"/>
          </a:ln>
        </p:spPr>
      </p:sp>
      <p:sp>
        <p:nvSpPr>
          <p:cNvPr id="13" name="Text 11"/>
          <p:cNvSpPr/>
          <p:nvPr/>
        </p:nvSpPr>
        <p:spPr>
          <a:xfrm>
            <a:off x="971550" y="368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The page</a:t>
            </a:r>
            <a:endParaRPr lang="en-US" sz="1400" dirty="0"/>
          </a:p>
        </p:txBody>
      </p:sp>
      <p:sp>
        <p:nvSpPr>
          <p:cNvPr id="14" name="Text 12"/>
          <p:cNvSpPr/>
          <p:nvPr/>
        </p:nvSpPr>
        <p:spPr>
          <a:xfrm>
            <a:off x="971550" y="3940770"/>
            <a:ext cx="14605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Slots where our components appear</a:t>
            </a:r>
            <a:endParaRPr lang="en-US" sz="1200" dirty="0"/>
          </a:p>
        </p:txBody>
      </p:sp>
      <p:sp>
        <p:nvSpPr>
          <p:cNvPr id="15" name="Shape 13"/>
          <p:cNvSpPr/>
          <p:nvPr/>
        </p:nvSpPr>
        <p:spPr>
          <a:xfrm>
            <a:off x="3660775" y="2289175"/>
            <a:ext cx="2838450" cy="3041650"/>
          </a:xfrm>
          <a:prstGeom prst="rect">
            <a:avLst/>
          </a:prstGeom>
          <a:solidFill>
            <a:srgbClr val="FFFFFF"/>
          </a:solidFill>
          <a:ln w="6350">
            <a:solidFill>
              <a:srgbClr val="DFDFDF"/>
            </a:solidFill>
            <a:prstDash val="solid"/>
          </a:ln>
        </p:spPr>
      </p:sp>
      <p:sp>
        <p:nvSpPr>
          <p:cNvPr id="16" name="Text 14"/>
          <p:cNvSpPr/>
          <p:nvPr/>
        </p:nvSpPr>
        <p:spPr>
          <a:xfrm>
            <a:off x="3841750" y="2444750"/>
            <a:ext cx="2263013"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NDE host (shell)</a:t>
            </a:r>
            <a:endParaRPr lang="en-US" sz="1400" dirty="0"/>
          </a:p>
        </p:txBody>
      </p:sp>
      <p:sp>
        <p:nvSpPr>
          <p:cNvPr id="17" name="Text 15"/>
          <p:cNvSpPr/>
          <p:nvPr/>
        </p:nvSpPr>
        <p:spPr>
          <a:xfrm>
            <a:off x="3841750" y="2721570"/>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Built by Clarivate</a:t>
            </a:r>
            <a:endParaRPr lang="en-US" sz="1200" dirty="0"/>
          </a:p>
        </p:txBody>
      </p:sp>
      <p:sp>
        <p:nvSpPr>
          <p:cNvPr id="18" name="Text 16"/>
          <p:cNvSpPr/>
          <p:nvPr/>
        </p:nvSpPr>
        <p:spPr>
          <a:xfrm>
            <a:off x="3841750" y="299839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Angular app</a:t>
            </a:r>
            <a:endParaRPr lang="en-US" sz="1200" dirty="0"/>
          </a:p>
        </p:txBody>
      </p:sp>
      <p:sp>
        <p:nvSpPr>
          <p:cNvPr id="19" name="Text 17"/>
          <p:cNvSpPr/>
          <p:nvPr/>
        </p:nvSpPr>
        <p:spPr>
          <a:xfrm>
            <a:off x="3841750" y="327521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Owns the NgRx store</a:t>
            </a:r>
            <a:endParaRPr lang="en-US" sz="1200" dirty="0"/>
          </a:p>
        </p:txBody>
      </p:sp>
      <p:sp>
        <p:nvSpPr>
          <p:cNvPr id="20" name="Text 18"/>
          <p:cNvSpPr/>
          <p:nvPr/>
        </p:nvSpPr>
        <p:spPr>
          <a:xfrm>
            <a:off x="3841750" y="3552031"/>
            <a:ext cx="226301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Has slots like nde-search-bar</a:t>
            </a:r>
            <a:endParaRPr lang="en-US" sz="1200" dirty="0"/>
          </a:p>
        </p:txBody>
      </p:sp>
      <p:sp>
        <p:nvSpPr>
          <p:cNvPr id="21" name="Shape 19"/>
          <p:cNvSpPr/>
          <p:nvPr/>
        </p:nvSpPr>
        <p:spPr>
          <a:xfrm>
            <a:off x="7324725" y="2295525"/>
            <a:ext cx="4044950" cy="742950"/>
          </a:xfrm>
          <a:prstGeom prst="rect">
            <a:avLst/>
          </a:prstGeom>
          <a:solidFill>
            <a:srgbClr val="E9F6F3"/>
          </a:solidFill>
          <a:ln w="19050">
            <a:solidFill>
              <a:srgbClr val="158582"/>
            </a:solidFill>
            <a:prstDash val="solid"/>
          </a:ln>
        </p:spPr>
      </p:sp>
      <p:sp>
        <p:nvSpPr>
          <p:cNvPr id="22" name="Text 20"/>
          <p:cNvSpPr/>
          <p:nvPr/>
        </p:nvSpPr>
        <p:spPr>
          <a:xfrm>
            <a:off x="7486650" y="2432050"/>
            <a:ext cx="3518789"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Alma configuration API</a:t>
            </a:r>
            <a:endParaRPr lang="en-US" sz="1400" dirty="0"/>
          </a:p>
        </p:txBody>
      </p:sp>
      <p:sp>
        <p:nvSpPr>
          <p:cNvPr id="23" name="Text 21"/>
          <p:cNvSpPr/>
          <p:nvPr/>
        </p:nvSpPr>
        <p:spPr>
          <a:xfrm>
            <a:off x="7486650" y="2683470"/>
            <a:ext cx="351878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View settings and add-ons</a:t>
            </a:r>
            <a:endParaRPr lang="en-US" sz="1200" dirty="0"/>
          </a:p>
        </p:txBody>
      </p:sp>
      <p:sp>
        <p:nvSpPr>
          <p:cNvPr id="24" name="Shape 22"/>
          <p:cNvSpPr/>
          <p:nvPr/>
        </p:nvSpPr>
        <p:spPr>
          <a:xfrm>
            <a:off x="7318375" y="3254375"/>
            <a:ext cx="4057650" cy="946150"/>
          </a:xfrm>
          <a:prstGeom prst="rect">
            <a:avLst/>
          </a:prstGeom>
          <a:solidFill>
            <a:srgbClr val="FFFFFF"/>
          </a:solidFill>
          <a:ln w="6350">
            <a:solidFill>
              <a:srgbClr val="DFDFDF"/>
            </a:solidFill>
            <a:prstDash val="solid"/>
          </a:ln>
        </p:spPr>
      </p:sp>
      <p:sp>
        <p:nvSpPr>
          <p:cNvPr id="25" name="Text 23"/>
          <p:cNvSpPr/>
          <p:nvPr/>
        </p:nvSpPr>
        <p:spPr>
          <a:xfrm>
            <a:off x="7473950" y="33845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Customization package</a:t>
            </a:r>
            <a:endParaRPr lang="en-US" sz="1400" dirty="0"/>
          </a:p>
        </p:txBody>
      </p:sp>
      <p:sp>
        <p:nvSpPr>
          <p:cNvPr id="26" name="Text 24"/>
          <p:cNvSpPr/>
          <p:nvPr/>
        </p:nvSpPr>
        <p:spPr>
          <a:xfrm>
            <a:off x="7473950" y="3635970"/>
            <a:ext cx="38989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custom.css · custom.js · asset-manifest.json</a:t>
            </a:r>
            <a:endParaRPr lang="en-US" sz="1200" dirty="0"/>
          </a:p>
        </p:txBody>
      </p:sp>
      <p:sp>
        <p:nvSpPr>
          <p:cNvPr id="27" name="Shape 25"/>
          <p:cNvSpPr/>
          <p:nvPr/>
        </p:nvSpPr>
        <p:spPr>
          <a:xfrm>
            <a:off x="7318375" y="4410075"/>
            <a:ext cx="4057650" cy="920750"/>
          </a:xfrm>
          <a:prstGeom prst="rect">
            <a:avLst/>
          </a:prstGeom>
          <a:solidFill>
            <a:srgbClr val="FFFFFF"/>
          </a:solidFill>
          <a:ln w="6350">
            <a:solidFill>
              <a:srgbClr val="DFDFDF"/>
            </a:solidFill>
            <a:prstDash val="solid"/>
          </a:ln>
        </p:spPr>
      </p:sp>
      <p:sp>
        <p:nvSpPr>
          <p:cNvPr id="28" name="Text 26"/>
          <p:cNvSpPr/>
          <p:nvPr/>
        </p:nvSpPr>
        <p:spPr>
          <a:xfrm>
            <a:off x="7473950" y="45402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Our custom module</a:t>
            </a:r>
            <a:endParaRPr lang="en-US" sz="1400" dirty="0"/>
          </a:p>
        </p:txBody>
      </p:sp>
      <p:sp>
        <p:nvSpPr>
          <p:cNvPr id="29" name="Text 27"/>
          <p:cNvSpPr/>
          <p:nvPr/>
        </p:nvSpPr>
        <p:spPr>
          <a:xfrm>
            <a:off x="7473950" y="47916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remoteEntry.js · our components</a:t>
            </a:r>
            <a:endParaRPr lang="en-US" sz="1200" dirty="0"/>
          </a:p>
        </p:txBody>
      </p:sp>
      <p:pic>
        <p:nvPicPr>
          <p:cNvPr id="30" name="Image 0" descr="connector">    </p:cNvPr>
          <p:cNvPicPr>
            <a:picLocks noChangeAspect="1"/>
          </p:cNvPicPr>
          <p:nvPr/>
        </p:nvPicPr>
        <p:blipFill>
          <a:blip r:embed="rId1"/>
          <a:srcRect l="0" r="0" t="0" b="0"/>
          <a:stretch/>
        </p:blipFill>
        <p:spPr>
          <a:xfrm>
            <a:off x="2806700" y="2660650"/>
            <a:ext cx="889000" cy="76200"/>
          </a:xfrm>
          <a:prstGeom prst="rect">
            <a:avLst/>
          </a:prstGeom>
        </p:spPr>
      </p:pic>
      <p:pic>
        <p:nvPicPr>
          <p:cNvPr id="31" name="Image 1" descr="connector">    </p:cNvPr>
          <p:cNvPicPr>
            <a:picLocks noChangeAspect="1"/>
          </p:cNvPicPr>
          <p:nvPr/>
        </p:nvPicPr>
        <p:blipFill>
          <a:blip r:embed="rId2"/>
          <a:srcRect l="0" r="0" t="0" b="0"/>
          <a:stretch/>
        </p:blipFill>
        <p:spPr>
          <a:xfrm>
            <a:off x="6451600" y="2616200"/>
            <a:ext cx="914400" cy="101600"/>
          </a:xfrm>
          <a:prstGeom prst="rect">
            <a:avLst/>
          </a:prstGeom>
        </p:spPr>
      </p:pic>
      <p:sp>
        <p:nvSpPr>
          <p:cNvPr id="32" name="Text 28"/>
          <p:cNvSpPr/>
          <p:nvPr/>
        </p:nvSpPr>
        <p:spPr>
          <a:xfrm>
            <a:off x="6527800" y="2362200"/>
            <a:ext cx="7620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58582"/>
                </a:solidFill>
                <a:latin typeface="Poppins" pitchFamily="34" charset="0"/>
                <a:ea typeface="Poppins" pitchFamily="34" charset="-122"/>
                <a:cs typeface="Poppins" pitchFamily="34" charset="-120"/>
              </a:rPr>
              <a:t>config</a:t>
            </a:r>
            <a:endParaRPr lang="en-US" sz="1200" dirty="0"/>
          </a:p>
        </p:txBody>
      </p:sp>
      <p:pic>
        <p:nvPicPr>
          <p:cNvPr id="33" name="Image 2" descr="ellipse">    </p:cNvPr>
          <p:cNvPicPr>
            <a:picLocks noChangeAspect="1"/>
          </p:cNvPicPr>
          <p:nvPr/>
        </p:nvPicPr>
        <p:blipFill>
          <a:blip r:embed="rId3"/>
          <a:srcRect l="0" r="0" t="0" b="0"/>
          <a:stretch/>
        </p:blipFill>
        <p:spPr>
          <a:xfrm>
            <a:off x="11049000" y="2387600"/>
            <a:ext cx="228600" cy="228600"/>
          </a:xfrm>
          <a:prstGeom prst="rect">
            <a:avLst/>
          </a:prstGeom>
        </p:spPr>
      </p:pic>
      <p:sp>
        <p:nvSpPr>
          <p:cNvPr id="34" name="Text 29"/>
          <p:cNvSpPr/>
          <p:nvPr/>
        </p:nvSpPr>
        <p:spPr>
          <a:xfrm>
            <a:off x="812800" y="551180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51931"/>
                </a:solidFill>
                <a:latin typeface="Poppins" pitchFamily="34" charset="0"/>
                <a:ea typeface="Poppins" pitchFamily="34" charset="-122"/>
                <a:cs typeface="Poppins" pitchFamily="34" charset="-120"/>
              </a:rPr>
              <a:t>2.</a:t>
            </a:r>
            <a:r>
              <a:rPr lang="en-US" sz="1400" dirty="0">
                <a:solidFill>
                  <a:srgbClr val="051931"/>
                </a:solidFill>
                <a:latin typeface="Poppins" pitchFamily="34" charset="0"/>
                <a:ea typeface="Poppins" pitchFamily="34" charset="-122"/>
                <a:cs typeface="Poppins" pitchFamily="34" charset="-120"/>
              </a:rPr>
              <a:t> GET /primaws/rest/pub/configuration/vid/{vid}: settings, add-ons, customization.</a:t>
            </a:r>
            <a:endParaRPr lang="en-US" sz="1400" dirty="0"/>
          </a:p>
        </p:txBody>
      </p:sp>
      <p:sp>
        <p:nvSpPr>
          <p:cNvPr id="35" name="Shape 30"/>
          <p:cNvSpPr/>
          <p:nvPr/>
        </p:nvSpPr>
        <p:spPr>
          <a:xfrm>
            <a:off x="812800" y="6133505"/>
            <a:ext cx="10566400" cy="0"/>
          </a:xfrm>
          <a:prstGeom prst="line">
            <a:avLst/>
          </a:prstGeom>
          <a:noFill/>
          <a:ln w="6350">
            <a:solidFill>
              <a:srgbClr val="DFDFDF"/>
            </a:solidFill>
            <a:prstDash val="solid"/>
          </a:ln>
        </p:spPr>
      </p:sp>
      <p:sp>
        <p:nvSpPr>
          <p:cNvPr id="36" name="Text 31"/>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BOOT PROCESS · PHASE 3</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The host loads our assets</a:t>
            </a:r>
            <a:endParaRPr lang="en-US" sz="3200" dirty="0"/>
          </a:p>
        </p:txBody>
      </p:sp>
      <p:sp>
        <p:nvSpPr>
          <p:cNvPr id="4" name="Text 2"/>
          <p:cNvSpPr/>
          <p:nvPr/>
        </p:nvSpPr>
        <p:spPr>
          <a:xfrm>
            <a:off x="815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1 Host starts</a:t>
            </a:r>
            <a:endParaRPr lang="en-US" sz="1163" dirty="0"/>
          </a:p>
        </p:txBody>
      </p:sp>
      <p:sp>
        <p:nvSpPr>
          <p:cNvPr id="5" name="Text 3"/>
          <p:cNvSpPr/>
          <p:nvPr/>
        </p:nvSpPr>
        <p:spPr>
          <a:xfrm>
            <a:off x="2974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2 Config</a:t>
            </a:r>
            <a:endParaRPr lang="en-US" sz="1163" dirty="0"/>
          </a:p>
        </p:txBody>
      </p:sp>
      <p:sp>
        <p:nvSpPr>
          <p:cNvPr id="6" name="Text 4"/>
          <p:cNvSpPr/>
          <p:nvPr/>
        </p:nvSpPr>
        <p:spPr>
          <a:xfrm>
            <a:off x="5133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00407A"/>
          </a:solidFill>
          <a:ln w="6350">
            <a:solidFill>
              <a:srgbClr val="00407A"/>
            </a:solidFill>
            <a:prstDash val="solid"/>
          </a:ln>
        </p:spPr>
        <p:txBody>
          <a:bodyPr wrap="square" lIns="0" tIns="3175" rIns="0" bIns="0" rtlCol="0" anchor="t">
            <a:normAutofit/>
          </a:bodyPr>
          <a:lstStyle/>
          <a:p>
            <a:pPr algn="ctr" indent="0" marL="0">
              <a:lnSpc>
                <a:spcPts val="2523"/>
              </a:lnSpc>
              <a:buNone/>
            </a:pPr>
            <a:r>
              <a:rPr lang="en-US" sz="1163" b="1" dirty="0">
                <a:solidFill>
                  <a:srgbClr val="F6F8FB"/>
                </a:solidFill>
                <a:latin typeface="Montserrat" pitchFamily="34" charset="0"/>
                <a:ea typeface="Montserrat" pitchFamily="34" charset="-122"/>
                <a:cs typeface="Montserrat" pitchFamily="34" charset="-120"/>
              </a:rPr>
              <a:t>3 Assets</a:t>
            </a:r>
            <a:endParaRPr lang="en-US" sz="1163" dirty="0"/>
          </a:p>
        </p:txBody>
      </p:sp>
      <p:sp>
        <p:nvSpPr>
          <p:cNvPr id="7" name="Text 5"/>
          <p:cNvSpPr/>
          <p:nvPr/>
        </p:nvSpPr>
        <p:spPr>
          <a:xfrm>
            <a:off x="7292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4 Our module</a:t>
            </a:r>
            <a:endParaRPr lang="en-US" sz="1163" dirty="0"/>
          </a:p>
        </p:txBody>
      </p:sp>
      <p:sp>
        <p:nvSpPr>
          <p:cNvPr id="8" name="Text 6"/>
          <p:cNvSpPr/>
          <p:nvPr/>
        </p:nvSpPr>
        <p:spPr>
          <a:xfrm>
            <a:off x="9451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5 Inject</a:t>
            </a:r>
            <a:endParaRPr lang="en-US" sz="1163" dirty="0"/>
          </a:p>
        </p:txBody>
      </p:sp>
      <p:sp>
        <p:nvSpPr>
          <p:cNvPr id="9" name="Shape 7"/>
          <p:cNvSpPr/>
          <p:nvPr/>
        </p:nvSpPr>
        <p:spPr>
          <a:xfrm>
            <a:off x="815975" y="2289175"/>
            <a:ext cx="2025650" cy="819150"/>
          </a:xfrm>
          <a:prstGeom prst="rect">
            <a:avLst/>
          </a:prstGeom>
          <a:solidFill>
            <a:srgbClr val="FFFFFF"/>
          </a:solidFill>
          <a:ln w="6350">
            <a:solidFill>
              <a:srgbClr val="DFDFDF"/>
            </a:solidFill>
            <a:prstDash val="solid"/>
          </a:ln>
        </p:spPr>
      </p:sp>
      <p:sp>
        <p:nvSpPr>
          <p:cNvPr id="10" name="Text 8"/>
          <p:cNvSpPr/>
          <p:nvPr/>
        </p:nvSpPr>
        <p:spPr>
          <a:xfrm>
            <a:off x="971550" y="241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Browser</a:t>
            </a:r>
            <a:endParaRPr lang="en-US" sz="1400" dirty="0"/>
          </a:p>
        </p:txBody>
      </p:sp>
      <p:sp>
        <p:nvSpPr>
          <p:cNvPr id="11" name="Text 9"/>
          <p:cNvSpPr/>
          <p:nvPr/>
        </p:nvSpPr>
        <p:spPr>
          <a:xfrm>
            <a:off x="971550" y="2670770"/>
            <a:ext cx="146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User opens Primo</a:t>
            </a:r>
            <a:endParaRPr lang="en-US" sz="1200" dirty="0"/>
          </a:p>
        </p:txBody>
      </p:sp>
      <p:sp>
        <p:nvSpPr>
          <p:cNvPr id="12" name="Shape 10"/>
          <p:cNvSpPr/>
          <p:nvPr/>
        </p:nvSpPr>
        <p:spPr>
          <a:xfrm>
            <a:off x="815975" y="3559175"/>
            <a:ext cx="2025650" cy="1771650"/>
          </a:xfrm>
          <a:prstGeom prst="rect">
            <a:avLst/>
          </a:prstGeom>
          <a:solidFill>
            <a:srgbClr val="FFFFFF"/>
          </a:solidFill>
          <a:ln w="6350">
            <a:solidFill>
              <a:srgbClr val="DFDFDF"/>
            </a:solidFill>
            <a:prstDash val="solid"/>
          </a:ln>
        </p:spPr>
      </p:sp>
      <p:sp>
        <p:nvSpPr>
          <p:cNvPr id="13" name="Text 11"/>
          <p:cNvSpPr/>
          <p:nvPr/>
        </p:nvSpPr>
        <p:spPr>
          <a:xfrm>
            <a:off x="971550" y="368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The page</a:t>
            </a:r>
            <a:endParaRPr lang="en-US" sz="1400" dirty="0"/>
          </a:p>
        </p:txBody>
      </p:sp>
      <p:sp>
        <p:nvSpPr>
          <p:cNvPr id="14" name="Text 12"/>
          <p:cNvSpPr/>
          <p:nvPr/>
        </p:nvSpPr>
        <p:spPr>
          <a:xfrm>
            <a:off x="971550" y="3940770"/>
            <a:ext cx="14605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Slots where our components appear</a:t>
            </a:r>
            <a:endParaRPr lang="en-US" sz="1200" dirty="0"/>
          </a:p>
        </p:txBody>
      </p:sp>
      <p:sp>
        <p:nvSpPr>
          <p:cNvPr id="15" name="Shape 13"/>
          <p:cNvSpPr/>
          <p:nvPr/>
        </p:nvSpPr>
        <p:spPr>
          <a:xfrm>
            <a:off x="3660775" y="2289175"/>
            <a:ext cx="2838450" cy="3041650"/>
          </a:xfrm>
          <a:prstGeom prst="rect">
            <a:avLst/>
          </a:prstGeom>
          <a:solidFill>
            <a:srgbClr val="FFFFFF"/>
          </a:solidFill>
          <a:ln w="6350">
            <a:solidFill>
              <a:srgbClr val="DFDFDF"/>
            </a:solidFill>
            <a:prstDash val="solid"/>
          </a:ln>
        </p:spPr>
      </p:sp>
      <p:sp>
        <p:nvSpPr>
          <p:cNvPr id="16" name="Text 14"/>
          <p:cNvSpPr/>
          <p:nvPr/>
        </p:nvSpPr>
        <p:spPr>
          <a:xfrm>
            <a:off x="3841750" y="2444750"/>
            <a:ext cx="2263013"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NDE host (shell)</a:t>
            </a:r>
            <a:endParaRPr lang="en-US" sz="1400" dirty="0"/>
          </a:p>
        </p:txBody>
      </p:sp>
      <p:sp>
        <p:nvSpPr>
          <p:cNvPr id="17" name="Text 15"/>
          <p:cNvSpPr/>
          <p:nvPr/>
        </p:nvSpPr>
        <p:spPr>
          <a:xfrm>
            <a:off x="3841750" y="2721570"/>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Built by Clarivate</a:t>
            </a:r>
            <a:endParaRPr lang="en-US" sz="1200" dirty="0"/>
          </a:p>
        </p:txBody>
      </p:sp>
      <p:sp>
        <p:nvSpPr>
          <p:cNvPr id="18" name="Text 16"/>
          <p:cNvSpPr/>
          <p:nvPr/>
        </p:nvSpPr>
        <p:spPr>
          <a:xfrm>
            <a:off x="3841750" y="299839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Angular app</a:t>
            </a:r>
            <a:endParaRPr lang="en-US" sz="1200" dirty="0"/>
          </a:p>
        </p:txBody>
      </p:sp>
      <p:sp>
        <p:nvSpPr>
          <p:cNvPr id="19" name="Text 17"/>
          <p:cNvSpPr/>
          <p:nvPr/>
        </p:nvSpPr>
        <p:spPr>
          <a:xfrm>
            <a:off x="3841750" y="327521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Owns the NgRx store</a:t>
            </a:r>
            <a:endParaRPr lang="en-US" sz="1200" dirty="0"/>
          </a:p>
        </p:txBody>
      </p:sp>
      <p:sp>
        <p:nvSpPr>
          <p:cNvPr id="20" name="Text 18"/>
          <p:cNvSpPr/>
          <p:nvPr/>
        </p:nvSpPr>
        <p:spPr>
          <a:xfrm>
            <a:off x="3841750" y="3552031"/>
            <a:ext cx="226301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Has slots like nde-search-bar</a:t>
            </a:r>
            <a:endParaRPr lang="en-US" sz="1200" dirty="0"/>
          </a:p>
        </p:txBody>
      </p:sp>
      <p:sp>
        <p:nvSpPr>
          <p:cNvPr id="21" name="Shape 19"/>
          <p:cNvSpPr/>
          <p:nvPr/>
        </p:nvSpPr>
        <p:spPr>
          <a:xfrm>
            <a:off x="7318375" y="2289175"/>
            <a:ext cx="4057650" cy="755650"/>
          </a:xfrm>
          <a:prstGeom prst="rect">
            <a:avLst/>
          </a:prstGeom>
          <a:solidFill>
            <a:srgbClr val="FFFFFF"/>
          </a:solidFill>
          <a:ln w="6350">
            <a:solidFill>
              <a:srgbClr val="DFDFDF"/>
            </a:solidFill>
            <a:prstDash val="solid"/>
          </a:ln>
        </p:spPr>
      </p:sp>
      <p:sp>
        <p:nvSpPr>
          <p:cNvPr id="22" name="Text 20"/>
          <p:cNvSpPr/>
          <p:nvPr/>
        </p:nvSpPr>
        <p:spPr>
          <a:xfrm>
            <a:off x="7473950" y="24193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Alma configuration API</a:t>
            </a:r>
            <a:endParaRPr lang="en-US" sz="1400" dirty="0"/>
          </a:p>
        </p:txBody>
      </p:sp>
      <p:sp>
        <p:nvSpPr>
          <p:cNvPr id="23" name="Text 21"/>
          <p:cNvSpPr/>
          <p:nvPr/>
        </p:nvSpPr>
        <p:spPr>
          <a:xfrm>
            <a:off x="7473950" y="26707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View settings and add-ons</a:t>
            </a:r>
            <a:endParaRPr lang="en-US" sz="1200" dirty="0"/>
          </a:p>
        </p:txBody>
      </p:sp>
      <p:sp>
        <p:nvSpPr>
          <p:cNvPr id="24" name="Shape 22"/>
          <p:cNvSpPr/>
          <p:nvPr/>
        </p:nvSpPr>
        <p:spPr>
          <a:xfrm>
            <a:off x="7324725" y="3260725"/>
            <a:ext cx="4044950" cy="933450"/>
          </a:xfrm>
          <a:prstGeom prst="rect">
            <a:avLst/>
          </a:prstGeom>
          <a:solidFill>
            <a:srgbClr val="E9F6F3"/>
          </a:solidFill>
          <a:ln w="19050">
            <a:solidFill>
              <a:srgbClr val="158582"/>
            </a:solidFill>
            <a:prstDash val="solid"/>
          </a:ln>
        </p:spPr>
      </p:sp>
      <p:sp>
        <p:nvSpPr>
          <p:cNvPr id="25" name="Text 23"/>
          <p:cNvSpPr/>
          <p:nvPr/>
        </p:nvSpPr>
        <p:spPr>
          <a:xfrm>
            <a:off x="7486650" y="3397250"/>
            <a:ext cx="3518789"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Customization package</a:t>
            </a:r>
            <a:endParaRPr lang="en-US" sz="1400" dirty="0"/>
          </a:p>
        </p:txBody>
      </p:sp>
      <p:sp>
        <p:nvSpPr>
          <p:cNvPr id="26" name="Text 24"/>
          <p:cNvSpPr/>
          <p:nvPr/>
        </p:nvSpPr>
        <p:spPr>
          <a:xfrm>
            <a:off x="7486650" y="3648670"/>
            <a:ext cx="3873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custom.css · custom.js · asset-manifest.json</a:t>
            </a:r>
            <a:endParaRPr lang="en-US" sz="1200" dirty="0"/>
          </a:p>
        </p:txBody>
      </p:sp>
      <p:sp>
        <p:nvSpPr>
          <p:cNvPr id="27" name="Shape 25"/>
          <p:cNvSpPr/>
          <p:nvPr/>
        </p:nvSpPr>
        <p:spPr>
          <a:xfrm>
            <a:off x="7318375" y="4410075"/>
            <a:ext cx="4057650" cy="920750"/>
          </a:xfrm>
          <a:prstGeom prst="rect">
            <a:avLst/>
          </a:prstGeom>
          <a:solidFill>
            <a:srgbClr val="FFFFFF"/>
          </a:solidFill>
          <a:ln w="6350">
            <a:solidFill>
              <a:srgbClr val="DFDFDF"/>
            </a:solidFill>
            <a:prstDash val="solid"/>
          </a:ln>
        </p:spPr>
      </p:sp>
      <p:sp>
        <p:nvSpPr>
          <p:cNvPr id="28" name="Text 26"/>
          <p:cNvSpPr/>
          <p:nvPr/>
        </p:nvSpPr>
        <p:spPr>
          <a:xfrm>
            <a:off x="7473950" y="45402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Our custom module</a:t>
            </a:r>
            <a:endParaRPr lang="en-US" sz="1400" dirty="0"/>
          </a:p>
        </p:txBody>
      </p:sp>
      <p:sp>
        <p:nvSpPr>
          <p:cNvPr id="29" name="Text 27"/>
          <p:cNvSpPr/>
          <p:nvPr/>
        </p:nvSpPr>
        <p:spPr>
          <a:xfrm>
            <a:off x="7473950" y="47916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remoteEntry.js · our components</a:t>
            </a:r>
            <a:endParaRPr lang="en-US" sz="1200" dirty="0"/>
          </a:p>
        </p:txBody>
      </p:sp>
      <p:pic>
        <p:nvPicPr>
          <p:cNvPr id="30" name="Image 0" descr="connector">    </p:cNvPr>
          <p:cNvPicPr>
            <a:picLocks noChangeAspect="1"/>
          </p:cNvPicPr>
          <p:nvPr/>
        </p:nvPicPr>
        <p:blipFill>
          <a:blip r:embed="rId1"/>
          <a:srcRect l="0" r="0" t="0" b="0"/>
          <a:stretch/>
        </p:blipFill>
        <p:spPr>
          <a:xfrm>
            <a:off x="2806700" y="2660650"/>
            <a:ext cx="889000" cy="76200"/>
          </a:xfrm>
          <a:prstGeom prst="rect">
            <a:avLst/>
          </a:prstGeom>
        </p:spPr>
      </p:pic>
      <p:pic>
        <p:nvPicPr>
          <p:cNvPr id="31" name="Image 1" descr="connector">    </p:cNvPr>
          <p:cNvPicPr>
            <a:picLocks noChangeAspect="1"/>
          </p:cNvPicPr>
          <p:nvPr/>
        </p:nvPicPr>
        <p:blipFill>
          <a:blip r:embed="rId2"/>
          <a:srcRect l="0" r="0" t="0" b="0"/>
          <a:stretch/>
        </p:blipFill>
        <p:spPr>
          <a:xfrm>
            <a:off x="6464300" y="2628900"/>
            <a:ext cx="889000" cy="76200"/>
          </a:xfrm>
          <a:prstGeom prst="rect">
            <a:avLst/>
          </a:prstGeom>
        </p:spPr>
      </p:pic>
      <p:pic>
        <p:nvPicPr>
          <p:cNvPr id="32" name="Image 2" descr="connector">    </p:cNvPr>
          <p:cNvPicPr>
            <a:picLocks noChangeAspect="1"/>
          </p:cNvPicPr>
          <p:nvPr/>
        </p:nvPicPr>
        <p:blipFill>
          <a:blip r:embed="rId3"/>
          <a:srcRect l="0" r="0" t="0" b="0"/>
          <a:stretch/>
        </p:blipFill>
        <p:spPr>
          <a:xfrm>
            <a:off x="6451600" y="3676650"/>
            <a:ext cx="914400" cy="101600"/>
          </a:xfrm>
          <a:prstGeom prst="rect">
            <a:avLst/>
          </a:prstGeom>
        </p:spPr>
      </p:pic>
      <p:sp>
        <p:nvSpPr>
          <p:cNvPr id="33" name="Text 28"/>
          <p:cNvSpPr/>
          <p:nvPr/>
        </p:nvSpPr>
        <p:spPr>
          <a:xfrm>
            <a:off x="6527800" y="3429000"/>
            <a:ext cx="7620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58582"/>
                </a:solidFill>
                <a:latin typeface="Poppins" pitchFamily="34" charset="0"/>
                <a:ea typeface="Poppins" pitchFamily="34" charset="-122"/>
                <a:cs typeface="Poppins" pitchFamily="34" charset="-120"/>
              </a:rPr>
              <a:t>assets</a:t>
            </a:r>
            <a:endParaRPr lang="en-US" sz="1200" dirty="0"/>
          </a:p>
        </p:txBody>
      </p:sp>
      <p:pic>
        <p:nvPicPr>
          <p:cNvPr id="34" name="Image 3" descr="ellipse">    </p:cNvPr>
          <p:cNvPicPr>
            <a:picLocks noChangeAspect="1"/>
          </p:cNvPicPr>
          <p:nvPr/>
        </p:nvPicPr>
        <p:blipFill>
          <a:blip r:embed="rId4"/>
          <a:srcRect l="0" r="0" t="0" b="0"/>
          <a:stretch/>
        </p:blipFill>
        <p:spPr>
          <a:xfrm>
            <a:off x="11049000" y="3352800"/>
            <a:ext cx="228600" cy="228600"/>
          </a:xfrm>
          <a:prstGeom prst="rect">
            <a:avLst/>
          </a:prstGeom>
        </p:spPr>
      </p:pic>
      <p:sp>
        <p:nvSpPr>
          <p:cNvPr id="35" name="Text 29"/>
          <p:cNvSpPr/>
          <p:nvPr/>
        </p:nvSpPr>
        <p:spPr>
          <a:xfrm>
            <a:off x="812800" y="551180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51931"/>
                </a:solidFill>
                <a:latin typeface="Poppins" pitchFamily="34" charset="0"/>
                <a:ea typeface="Poppins" pitchFamily="34" charset="-122"/>
                <a:cs typeface="Poppins" pitchFamily="34" charset="-120"/>
              </a:rPr>
              <a:t>3.</a:t>
            </a:r>
            <a:r>
              <a:rPr lang="en-US" sz="1400" dirty="0">
                <a:solidFill>
                  <a:srgbClr val="051931"/>
                </a:solidFill>
                <a:latin typeface="Poppins" pitchFamily="34" charset="0"/>
                <a:ea typeface="Poppins" pitchFamily="34" charset="-122"/>
                <a:cs typeface="Poppins" pitchFamily="34" charset="-120"/>
              </a:rPr>
              <a:t> custom.css, custom.js, favicon. Fallback: our view, then the central package, then the default.</a:t>
            </a:r>
            <a:endParaRPr lang="en-US" sz="1400" dirty="0"/>
          </a:p>
        </p:txBody>
      </p:sp>
      <p:sp>
        <p:nvSpPr>
          <p:cNvPr id="36" name="Shape 30"/>
          <p:cNvSpPr/>
          <p:nvPr/>
        </p:nvSpPr>
        <p:spPr>
          <a:xfrm>
            <a:off x="812800" y="6133505"/>
            <a:ext cx="10566400" cy="0"/>
          </a:xfrm>
          <a:prstGeom prst="line">
            <a:avLst/>
          </a:prstGeom>
          <a:noFill/>
          <a:ln w="6350">
            <a:solidFill>
              <a:srgbClr val="DFDFDF"/>
            </a:solidFill>
            <a:prstDash val="solid"/>
          </a:ln>
        </p:spPr>
      </p:sp>
      <p:sp>
        <p:nvSpPr>
          <p:cNvPr id="37" name="Text 31"/>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BOOT PROCESS · PHASE 4</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The host loads our module</a:t>
            </a:r>
            <a:endParaRPr lang="en-US" sz="3200" dirty="0"/>
          </a:p>
        </p:txBody>
      </p:sp>
      <p:sp>
        <p:nvSpPr>
          <p:cNvPr id="4" name="Text 2"/>
          <p:cNvSpPr/>
          <p:nvPr/>
        </p:nvSpPr>
        <p:spPr>
          <a:xfrm>
            <a:off x="815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1 Host starts</a:t>
            </a:r>
            <a:endParaRPr lang="en-US" sz="1163" dirty="0"/>
          </a:p>
        </p:txBody>
      </p:sp>
      <p:sp>
        <p:nvSpPr>
          <p:cNvPr id="5" name="Text 3"/>
          <p:cNvSpPr/>
          <p:nvPr/>
        </p:nvSpPr>
        <p:spPr>
          <a:xfrm>
            <a:off x="2974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2 Config</a:t>
            </a:r>
            <a:endParaRPr lang="en-US" sz="1163" dirty="0"/>
          </a:p>
        </p:txBody>
      </p:sp>
      <p:sp>
        <p:nvSpPr>
          <p:cNvPr id="6" name="Text 4"/>
          <p:cNvSpPr/>
          <p:nvPr/>
        </p:nvSpPr>
        <p:spPr>
          <a:xfrm>
            <a:off x="5133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3 Assets</a:t>
            </a:r>
            <a:endParaRPr lang="en-US" sz="1163" dirty="0"/>
          </a:p>
        </p:txBody>
      </p:sp>
      <p:sp>
        <p:nvSpPr>
          <p:cNvPr id="7" name="Text 5"/>
          <p:cNvSpPr/>
          <p:nvPr/>
        </p:nvSpPr>
        <p:spPr>
          <a:xfrm>
            <a:off x="7292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00407A"/>
          </a:solidFill>
          <a:ln w="6350">
            <a:solidFill>
              <a:srgbClr val="00407A"/>
            </a:solidFill>
            <a:prstDash val="solid"/>
          </a:ln>
        </p:spPr>
        <p:txBody>
          <a:bodyPr wrap="square" lIns="0" tIns="3175" rIns="0" bIns="0" rtlCol="0" anchor="t">
            <a:normAutofit/>
          </a:bodyPr>
          <a:lstStyle/>
          <a:p>
            <a:pPr algn="ctr" indent="0" marL="0">
              <a:lnSpc>
                <a:spcPts val="2523"/>
              </a:lnSpc>
              <a:buNone/>
            </a:pPr>
            <a:r>
              <a:rPr lang="en-US" sz="1163" b="1" dirty="0">
                <a:solidFill>
                  <a:srgbClr val="F6F8FB"/>
                </a:solidFill>
                <a:latin typeface="Montserrat" pitchFamily="34" charset="0"/>
                <a:ea typeface="Montserrat" pitchFamily="34" charset="-122"/>
                <a:cs typeface="Montserrat" pitchFamily="34" charset="-120"/>
              </a:rPr>
              <a:t>4 Our module</a:t>
            </a:r>
            <a:endParaRPr lang="en-US" sz="1163" dirty="0"/>
          </a:p>
        </p:txBody>
      </p:sp>
      <p:sp>
        <p:nvSpPr>
          <p:cNvPr id="8" name="Text 6"/>
          <p:cNvSpPr/>
          <p:nvPr/>
        </p:nvSpPr>
        <p:spPr>
          <a:xfrm>
            <a:off x="9451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FFFFFF"/>
          </a:solidFill>
          <a:ln w="6350">
            <a:solidFill>
              <a:srgbClr val="DFDFDF"/>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5 Inject</a:t>
            </a:r>
            <a:endParaRPr lang="en-US" sz="1163" dirty="0"/>
          </a:p>
        </p:txBody>
      </p:sp>
      <p:sp>
        <p:nvSpPr>
          <p:cNvPr id="9" name="Shape 7"/>
          <p:cNvSpPr/>
          <p:nvPr/>
        </p:nvSpPr>
        <p:spPr>
          <a:xfrm>
            <a:off x="815975" y="2289175"/>
            <a:ext cx="2025650" cy="819150"/>
          </a:xfrm>
          <a:prstGeom prst="rect">
            <a:avLst/>
          </a:prstGeom>
          <a:solidFill>
            <a:srgbClr val="FFFFFF"/>
          </a:solidFill>
          <a:ln w="6350">
            <a:solidFill>
              <a:srgbClr val="DFDFDF"/>
            </a:solidFill>
            <a:prstDash val="solid"/>
          </a:ln>
        </p:spPr>
      </p:sp>
      <p:sp>
        <p:nvSpPr>
          <p:cNvPr id="10" name="Text 8"/>
          <p:cNvSpPr/>
          <p:nvPr/>
        </p:nvSpPr>
        <p:spPr>
          <a:xfrm>
            <a:off x="971550" y="241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Browser</a:t>
            </a:r>
            <a:endParaRPr lang="en-US" sz="1400" dirty="0"/>
          </a:p>
        </p:txBody>
      </p:sp>
      <p:sp>
        <p:nvSpPr>
          <p:cNvPr id="11" name="Text 9"/>
          <p:cNvSpPr/>
          <p:nvPr/>
        </p:nvSpPr>
        <p:spPr>
          <a:xfrm>
            <a:off x="971550" y="2670770"/>
            <a:ext cx="146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User opens Primo</a:t>
            </a:r>
            <a:endParaRPr lang="en-US" sz="1200" dirty="0"/>
          </a:p>
        </p:txBody>
      </p:sp>
      <p:sp>
        <p:nvSpPr>
          <p:cNvPr id="12" name="Shape 10"/>
          <p:cNvSpPr/>
          <p:nvPr/>
        </p:nvSpPr>
        <p:spPr>
          <a:xfrm>
            <a:off x="815975" y="3559175"/>
            <a:ext cx="2025650" cy="1771650"/>
          </a:xfrm>
          <a:prstGeom prst="rect">
            <a:avLst/>
          </a:prstGeom>
          <a:solidFill>
            <a:srgbClr val="FFFFFF"/>
          </a:solidFill>
          <a:ln w="6350">
            <a:solidFill>
              <a:srgbClr val="DFDFDF"/>
            </a:solidFill>
            <a:prstDash val="solid"/>
          </a:ln>
        </p:spPr>
      </p:sp>
      <p:sp>
        <p:nvSpPr>
          <p:cNvPr id="13" name="Text 11"/>
          <p:cNvSpPr/>
          <p:nvPr/>
        </p:nvSpPr>
        <p:spPr>
          <a:xfrm>
            <a:off x="971550" y="368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The page</a:t>
            </a:r>
            <a:endParaRPr lang="en-US" sz="1400" dirty="0"/>
          </a:p>
        </p:txBody>
      </p:sp>
      <p:sp>
        <p:nvSpPr>
          <p:cNvPr id="14" name="Text 12"/>
          <p:cNvSpPr/>
          <p:nvPr/>
        </p:nvSpPr>
        <p:spPr>
          <a:xfrm>
            <a:off x="971550" y="3940770"/>
            <a:ext cx="14605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Slots where our components appear</a:t>
            </a:r>
            <a:endParaRPr lang="en-US" sz="1200" dirty="0"/>
          </a:p>
        </p:txBody>
      </p:sp>
      <p:sp>
        <p:nvSpPr>
          <p:cNvPr id="15" name="Shape 13"/>
          <p:cNvSpPr/>
          <p:nvPr/>
        </p:nvSpPr>
        <p:spPr>
          <a:xfrm>
            <a:off x="3660775" y="2289175"/>
            <a:ext cx="2838450" cy="3041650"/>
          </a:xfrm>
          <a:prstGeom prst="rect">
            <a:avLst/>
          </a:prstGeom>
          <a:solidFill>
            <a:srgbClr val="FFFFFF"/>
          </a:solidFill>
          <a:ln w="6350">
            <a:solidFill>
              <a:srgbClr val="DFDFDF"/>
            </a:solidFill>
            <a:prstDash val="solid"/>
          </a:ln>
        </p:spPr>
      </p:sp>
      <p:sp>
        <p:nvSpPr>
          <p:cNvPr id="16" name="Text 14"/>
          <p:cNvSpPr/>
          <p:nvPr/>
        </p:nvSpPr>
        <p:spPr>
          <a:xfrm>
            <a:off x="3841750" y="2444750"/>
            <a:ext cx="2263013"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NDE host (shell)</a:t>
            </a:r>
            <a:endParaRPr lang="en-US" sz="1400" dirty="0"/>
          </a:p>
        </p:txBody>
      </p:sp>
      <p:sp>
        <p:nvSpPr>
          <p:cNvPr id="17" name="Text 15"/>
          <p:cNvSpPr/>
          <p:nvPr/>
        </p:nvSpPr>
        <p:spPr>
          <a:xfrm>
            <a:off x="3841750" y="2721570"/>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Built by Clarivate</a:t>
            </a:r>
            <a:endParaRPr lang="en-US" sz="1200" dirty="0"/>
          </a:p>
        </p:txBody>
      </p:sp>
      <p:sp>
        <p:nvSpPr>
          <p:cNvPr id="18" name="Text 16"/>
          <p:cNvSpPr/>
          <p:nvPr/>
        </p:nvSpPr>
        <p:spPr>
          <a:xfrm>
            <a:off x="3841750" y="299839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Angular app</a:t>
            </a:r>
            <a:endParaRPr lang="en-US" sz="1200" dirty="0"/>
          </a:p>
        </p:txBody>
      </p:sp>
      <p:sp>
        <p:nvSpPr>
          <p:cNvPr id="19" name="Text 17"/>
          <p:cNvSpPr/>
          <p:nvPr/>
        </p:nvSpPr>
        <p:spPr>
          <a:xfrm>
            <a:off x="3841750" y="327521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Owns the NgRx store</a:t>
            </a:r>
            <a:endParaRPr lang="en-US" sz="1200" dirty="0"/>
          </a:p>
        </p:txBody>
      </p:sp>
      <p:sp>
        <p:nvSpPr>
          <p:cNvPr id="20" name="Text 18"/>
          <p:cNvSpPr/>
          <p:nvPr/>
        </p:nvSpPr>
        <p:spPr>
          <a:xfrm>
            <a:off x="3841750" y="3552031"/>
            <a:ext cx="226301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Has slots like nde-search-bar</a:t>
            </a:r>
            <a:endParaRPr lang="en-US" sz="1200" dirty="0"/>
          </a:p>
        </p:txBody>
      </p:sp>
      <p:sp>
        <p:nvSpPr>
          <p:cNvPr id="21" name="Shape 19"/>
          <p:cNvSpPr/>
          <p:nvPr/>
        </p:nvSpPr>
        <p:spPr>
          <a:xfrm>
            <a:off x="7318375" y="2289175"/>
            <a:ext cx="4057650" cy="755650"/>
          </a:xfrm>
          <a:prstGeom prst="rect">
            <a:avLst/>
          </a:prstGeom>
          <a:solidFill>
            <a:srgbClr val="FFFFFF"/>
          </a:solidFill>
          <a:ln w="6350">
            <a:solidFill>
              <a:srgbClr val="DFDFDF"/>
            </a:solidFill>
            <a:prstDash val="solid"/>
          </a:ln>
        </p:spPr>
      </p:sp>
      <p:sp>
        <p:nvSpPr>
          <p:cNvPr id="22" name="Text 20"/>
          <p:cNvSpPr/>
          <p:nvPr/>
        </p:nvSpPr>
        <p:spPr>
          <a:xfrm>
            <a:off x="7473950" y="24193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Alma configuration API</a:t>
            </a:r>
            <a:endParaRPr lang="en-US" sz="1400" dirty="0"/>
          </a:p>
        </p:txBody>
      </p:sp>
      <p:sp>
        <p:nvSpPr>
          <p:cNvPr id="23" name="Text 21"/>
          <p:cNvSpPr/>
          <p:nvPr/>
        </p:nvSpPr>
        <p:spPr>
          <a:xfrm>
            <a:off x="7473950" y="26707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View settings and add-ons</a:t>
            </a:r>
            <a:endParaRPr lang="en-US" sz="1200" dirty="0"/>
          </a:p>
        </p:txBody>
      </p:sp>
      <p:sp>
        <p:nvSpPr>
          <p:cNvPr id="24" name="Shape 22"/>
          <p:cNvSpPr/>
          <p:nvPr/>
        </p:nvSpPr>
        <p:spPr>
          <a:xfrm>
            <a:off x="7318375" y="3254375"/>
            <a:ext cx="4057650" cy="946150"/>
          </a:xfrm>
          <a:prstGeom prst="rect">
            <a:avLst/>
          </a:prstGeom>
          <a:solidFill>
            <a:srgbClr val="FFFFFF"/>
          </a:solidFill>
          <a:ln w="6350">
            <a:solidFill>
              <a:srgbClr val="DFDFDF"/>
            </a:solidFill>
            <a:prstDash val="solid"/>
          </a:ln>
        </p:spPr>
      </p:sp>
      <p:sp>
        <p:nvSpPr>
          <p:cNvPr id="25" name="Text 23"/>
          <p:cNvSpPr/>
          <p:nvPr/>
        </p:nvSpPr>
        <p:spPr>
          <a:xfrm>
            <a:off x="7473950" y="33845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Customization package</a:t>
            </a:r>
            <a:endParaRPr lang="en-US" sz="1400" dirty="0"/>
          </a:p>
        </p:txBody>
      </p:sp>
      <p:sp>
        <p:nvSpPr>
          <p:cNvPr id="26" name="Text 24"/>
          <p:cNvSpPr/>
          <p:nvPr/>
        </p:nvSpPr>
        <p:spPr>
          <a:xfrm>
            <a:off x="7473950" y="3635970"/>
            <a:ext cx="38989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custom.css · custom.js · asset-manifest.json</a:t>
            </a:r>
            <a:endParaRPr lang="en-US" sz="1200" dirty="0"/>
          </a:p>
        </p:txBody>
      </p:sp>
      <p:sp>
        <p:nvSpPr>
          <p:cNvPr id="27" name="Shape 25"/>
          <p:cNvSpPr/>
          <p:nvPr/>
        </p:nvSpPr>
        <p:spPr>
          <a:xfrm>
            <a:off x="7324725" y="4416425"/>
            <a:ext cx="4044950" cy="908050"/>
          </a:xfrm>
          <a:prstGeom prst="rect">
            <a:avLst/>
          </a:prstGeom>
          <a:solidFill>
            <a:srgbClr val="E9F6F3"/>
          </a:solidFill>
          <a:ln w="19050">
            <a:solidFill>
              <a:srgbClr val="158582"/>
            </a:solidFill>
            <a:prstDash val="solid"/>
          </a:ln>
        </p:spPr>
      </p:sp>
      <p:sp>
        <p:nvSpPr>
          <p:cNvPr id="28" name="Text 26"/>
          <p:cNvSpPr/>
          <p:nvPr/>
        </p:nvSpPr>
        <p:spPr>
          <a:xfrm>
            <a:off x="7486650" y="4552950"/>
            <a:ext cx="3518789"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Our custom module</a:t>
            </a:r>
            <a:endParaRPr lang="en-US" sz="1400" dirty="0"/>
          </a:p>
        </p:txBody>
      </p:sp>
      <p:sp>
        <p:nvSpPr>
          <p:cNvPr id="29" name="Text 27"/>
          <p:cNvSpPr/>
          <p:nvPr/>
        </p:nvSpPr>
        <p:spPr>
          <a:xfrm>
            <a:off x="7486650" y="4804370"/>
            <a:ext cx="351878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remoteEntry.js · our components</a:t>
            </a:r>
            <a:endParaRPr lang="en-US" sz="1200" dirty="0"/>
          </a:p>
        </p:txBody>
      </p:sp>
      <p:pic>
        <p:nvPicPr>
          <p:cNvPr id="30" name="Image 0" descr="connector">    </p:cNvPr>
          <p:cNvPicPr>
            <a:picLocks noChangeAspect="1"/>
          </p:cNvPicPr>
          <p:nvPr/>
        </p:nvPicPr>
        <p:blipFill>
          <a:blip r:embed="rId1"/>
          <a:srcRect l="0" r="0" t="0" b="0"/>
          <a:stretch/>
        </p:blipFill>
        <p:spPr>
          <a:xfrm>
            <a:off x="2806700" y="2660650"/>
            <a:ext cx="889000" cy="76200"/>
          </a:xfrm>
          <a:prstGeom prst="rect">
            <a:avLst/>
          </a:prstGeom>
        </p:spPr>
      </p:pic>
      <p:pic>
        <p:nvPicPr>
          <p:cNvPr id="31" name="Image 1" descr="connector">    </p:cNvPr>
          <p:cNvPicPr>
            <a:picLocks noChangeAspect="1"/>
          </p:cNvPicPr>
          <p:nvPr/>
        </p:nvPicPr>
        <p:blipFill>
          <a:blip r:embed="rId2"/>
          <a:srcRect l="0" r="0" t="0" b="0"/>
          <a:stretch/>
        </p:blipFill>
        <p:spPr>
          <a:xfrm>
            <a:off x="6464300" y="2628900"/>
            <a:ext cx="889000" cy="76200"/>
          </a:xfrm>
          <a:prstGeom prst="rect">
            <a:avLst/>
          </a:prstGeom>
        </p:spPr>
      </p:pic>
      <p:pic>
        <p:nvPicPr>
          <p:cNvPr id="32" name="Image 2" descr="connector">    </p:cNvPr>
          <p:cNvPicPr>
            <a:picLocks noChangeAspect="1"/>
          </p:cNvPicPr>
          <p:nvPr/>
        </p:nvPicPr>
        <p:blipFill>
          <a:blip r:embed="rId3"/>
          <a:srcRect l="0" r="0" t="0" b="0"/>
          <a:stretch/>
        </p:blipFill>
        <p:spPr>
          <a:xfrm>
            <a:off x="6464300" y="3689350"/>
            <a:ext cx="889000" cy="76200"/>
          </a:xfrm>
          <a:prstGeom prst="rect">
            <a:avLst/>
          </a:prstGeom>
        </p:spPr>
      </p:pic>
      <p:pic>
        <p:nvPicPr>
          <p:cNvPr id="33" name="Image 3" descr="connector">    </p:cNvPr>
          <p:cNvPicPr>
            <a:picLocks noChangeAspect="1"/>
          </p:cNvPicPr>
          <p:nvPr/>
        </p:nvPicPr>
        <p:blipFill>
          <a:blip r:embed="rId4"/>
          <a:srcRect l="0" r="0" t="0" b="0"/>
          <a:stretch/>
        </p:blipFill>
        <p:spPr>
          <a:xfrm>
            <a:off x="6451600" y="4819650"/>
            <a:ext cx="914400" cy="101600"/>
          </a:xfrm>
          <a:prstGeom prst="rect">
            <a:avLst/>
          </a:prstGeom>
        </p:spPr>
      </p:pic>
      <p:sp>
        <p:nvSpPr>
          <p:cNvPr id="34" name="Text 28"/>
          <p:cNvSpPr/>
          <p:nvPr/>
        </p:nvSpPr>
        <p:spPr>
          <a:xfrm>
            <a:off x="6527800" y="4572000"/>
            <a:ext cx="7620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58582"/>
                </a:solidFill>
                <a:latin typeface="Poppins" pitchFamily="34" charset="0"/>
                <a:ea typeface="Poppins" pitchFamily="34" charset="-122"/>
                <a:cs typeface="Poppins" pitchFamily="34" charset="-120"/>
              </a:rPr>
              <a:t>load</a:t>
            </a:r>
            <a:endParaRPr lang="en-US" sz="1200" dirty="0"/>
          </a:p>
        </p:txBody>
      </p:sp>
      <p:pic>
        <p:nvPicPr>
          <p:cNvPr id="35" name="Image 4" descr="ellipse">    </p:cNvPr>
          <p:cNvPicPr>
            <a:picLocks noChangeAspect="1"/>
          </p:cNvPicPr>
          <p:nvPr/>
        </p:nvPicPr>
        <p:blipFill>
          <a:blip r:embed="rId5"/>
          <a:srcRect l="0" r="0" t="0" b="0"/>
          <a:stretch/>
        </p:blipFill>
        <p:spPr>
          <a:xfrm>
            <a:off x="11049000" y="4508500"/>
            <a:ext cx="228600" cy="228600"/>
          </a:xfrm>
          <a:prstGeom prst="rect">
            <a:avLst/>
          </a:prstGeom>
        </p:spPr>
      </p:pic>
      <p:sp>
        <p:nvSpPr>
          <p:cNvPr id="36" name="Text 29"/>
          <p:cNvSpPr/>
          <p:nvPr/>
        </p:nvSpPr>
        <p:spPr>
          <a:xfrm>
            <a:off x="812800" y="551180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51931"/>
                </a:solidFill>
                <a:latin typeface="Poppins" pitchFamily="34" charset="0"/>
                <a:ea typeface="Poppins" pitchFamily="34" charset="-122"/>
                <a:cs typeface="Poppins" pitchFamily="34" charset="-120"/>
              </a:rPr>
              <a:t>4.</a:t>
            </a:r>
            <a:r>
              <a:rPr lang="en-US" sz="1400" dirty="0">
                <a:solidFill>
                  <a:srgbClr val="051931"/>
                </a:solidFill>
                <a:latin typeface="Poppins" pitchFamily="34" charset="0"/>
                <a:ea typeface="Poppins" pitchFamily="34" charset="-122"/>
                <a:cs typeface="Poppins" pitchFamily="34" charset="-120"/>
              </a:rPr>
              <a:t> Fetch remoteEntry.js, share Angular, RxJS and NgRx, then call bootstrapRemoteApp.</a:t>
            </a:r>
            <a:endParaRPr lang="en-US" sz="1400" dirty="0"/>
          </a:p>
        </p:txBody>
      </p:sp>
      <p:sp>
        <p:nvSpPr>
          <p:cNvPr id="37" name="Shape 30"/>
          <p:cNvSpPr/>
          <p:nvPr/>
        </p:nvSpPr>
        <p:spPr>
          <a:xfrm>
            <a:off x="812800" y="6133505"/>
            <a:ext cx="10566400" cy="0"/>
          </a:xfrm>
          <a:prstGeom prst="line">
            <a:avLst/>
          </a:prstGeom>
          <a:noFill/>
          <a:ln w="6350">
            <a:solidFill>
              <a:srgbClr val="DFDFDF"/>
            </a:solidFill>
            <a:prstDash val="solid"/>
          </a:ln>
        </p:spPr>
      </p:sp>
      <p:sp>
        <p:nvSpPr>
          <p:cNvPr id="38" name="Text 31"/>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BOOT PROCESS · PHASE 5</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Our components join the page</a:t>
            </a:r>
            <a:endParaRPr lang="en-US" sz="3200" dirty="0"/>
          </a:p>
        </p:txBody>
      </p:sp>
      <p:sp>
        <p:nvSpPr>
          <p:cNvPr id="4" name="Text 2"/>
          <p:cNvSpPr/>
          <p:nvPr/>
        </p:nvSpPr>
        <p:spPr>
          <a:xfrm>
            <a:off x="815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1 Host starts</a:t>
            </a:r>
            <a:endParaRPr lang="en-US" sz="1163" dirty="0"/>
          </a:p>
        </p:txBody>
      </p:sp>
      <p:sp>
        <p:nvSpPr>
          <p:cNvPr id="5" name="Text 3"/>
          <p:cNvSpPr/>
          <p:nvPr/>
        </p:nvSpPr>
        <p:spPr>
          <a:xfrm>
            <a:off x="2974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2 Config</a:t>
            </a:r>
            <a:endParaRPr lang="en-US" sz="1163" dirty="0"/>
          </a:p>
        </p:txBody>
      </p:sp>
      <p:sp>
        <p:nvSpPr>
          <p:cNvPr id="6" name="Text 4"/>
          <p:cNvSpPr/>
          <p:nvPr/>
        </p:nvSpPr>
        <p:spPr>
          <a:xfrm>
            <a:off x="5133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3 Assets</a:t>
            </a:r>
            <a:endParaRPr lang="en-US" sz="1163" dirty="0"/>
          </a:p>
        </p:txBody>
      </p:sp>
      <p:sp>
        <p:nvSpPr>
          <p:cNvPr id="7" name="Text 5"/>
          <p:cNvSpPr/>
          <p:nvPr/>
        </p:nvSpPr>
        <p:spPr>
          <a:xfrm>
            <a:off x="7292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E8F2FB"/>
          </a:solidFill>
          <a:ln w="6350">
            <a:solidFill>
              <a:srgbClr val="E8F2FB"/>
            </a:solidFill>
            <a:prstDash val="solid"/>
          </a:ln>
        </p:spPr>
        <p:txBody>
          <a:bodyPr wrap="square" lIns="0" tIns="3175" rIns="0" bIns="0" rtlCol="0" anchor="t">
            <a:normAutofit/>
          </a:bodyPr>
          <a:lstStyle/>
          <a:p>
            <a:pPr algn="ctr" indent="0" marL="0">
              <a:lnSpc>
                <a:spcPts val="2523"/>
              </a:lnSpc>
              <a:buNone/>
            </a:pPr>
            <a:r>
              <a:rPr lang="en-US" sz="1163" b="1" dirty="0">
                <a:solidFill>
                  <a:srgbClr val="00407A"/>
                </a:solidFill>
                <a:latin typeface="Montserrat" pitchFamily="34" charset="0"/>
                <a:ea typeface="Montserrat" pitchFamily="34" charset="-122"/>
                <a:cs typeface="Montserrat" pitchFamily="34" charset="-120"/>
              </a:rPr>
              <a:t>4 Our module</a:t>
            </a:r>
            <a:endParaRPr lang="en-US" sz="1163" dirty="0"/>
          </a:p>
        </p:txBody>
      </p:sp>
      <p:sp>
        <p:nvSpPr>
          <p:cNvPr id="8" name="Text 6"/>
          <p:cNvSpPr/>
          <p:nvPr/>
        </p:nvSpPr>
        <p:spPr>
          <a:xfrm>
            <a:off x="9451975" y="1755775"/>
            <a:ext cx="1924050" cy="323850"/>
          </a:xfrm>
          <a:custGeom>
            <a:avLst/>
            <a:gdLst/>
            <a:ahLst/>
            <a:cxnLst/>
            <a:rect l="l" t="t" r="r" b="b"/>
            <a:pathLst>
              <a:path w="1924050" h="323850">
                <a:moveTo>
                  <a:pt x="161925" y="0"/>
                </a:moveTo>
                <a:lnTo>
                  <a:pt x="1762125" y="0"/>
                </a:lnTo>
                <a:arcTo hR="161925" wR="161925" stAng="16200000" swAng="5400000"/>
                <a:lnTo>
                  <a:pt x="1924050" y="161925"/>
                </a:lnTo>
                <a:arcTo hR="161925" wR="161925" stAng="0" swAng="5400000"/>
                <a:lnTo>
                  <a:pt x="161925" y="323850"/>
                </a:lnTo>
                <a:arcTo hR="161925" wR="161925" stAng="5400000" swAng="5400000"/>
                <a:lnTo>
                  <a:pt x="0" y="161925"/>
                </a:lnTo>
                <a:arcTo hR="161925" wR="161925" stAng="10800000" swAng="5400000"/>
                <a:close/>
              </a:path>
            </a:pathLst>
          </a:custGeom>
          <a:solidFill>
            <a:srgbClr val="00407A"/>
          </a:solidFill>
          <a:ln w="6350">
            <a:solidFill>
              <a:srgbClr val="00407A"/>
            </a:solidFill>
            <a:prstDash val="solid"/>
          </a:ln>
        </p:spPr>
        <p:txBody>
          <a:bodyPr wrap="square" lIns="0" tIns="3175" rIns="0" bIns="0" rtlCol="0" anchor="t">
            <a:normAutofit/>
          </a:bodyPr>
          <a:lstStyle/>
          <a:p>
            <a:pPr algn="ctr" indent="0" marL="0">
              <a:lnSpc>
                <a:spcPts val="2523"/>
              </a:lnSpc>
              <a:buNone/>
            </a:pPr>
            <a:r>
              <a:rPr lang="en-US" sz="1163" b="1" dirty="0">
                <a:solidFill>
                  <a:srgbClr val="F6F8FB"/>
                </a:solidFill>
                <a:latin typeface="Montserrat" pitchFamily="34" charset="0"/>
                <a:ea typeface="Montserrat" pitchFamily="34" charset="-122"/>
                <a:cs typeface="Montserrat" pitchFamily="34" charset="-120"/>
              </a:rPr>
              <a:t>5 Inject</a:t>
            </a:r>
            <a:endParaRPr lang="en-US" sz="1163" dirty="0"/>
          </a:p>
        </p:txBody>
      </p:sp>
      <p:sp>
        <p:nvSpPr>
          <p:cNvPr id="9" name="Shape 7"/>
          <p:cNvSpPr/>
          <p:nvPr/>
        </p:nvSpPr>
        <p:spPr>
          <a:xfrm>
            <a:off x="815975" y="2289175"/>
            <a:ext cx="2025650" cy="819150"/>
          </a:xfrm>
          <a:prstGeom prst="rect">
            <a:avLst/>
          </a:prstGeom>
          <a:solidFill>
            <a:srgbClr val="FFFFFF"/>
          </a:solidFill>
          <a:ln w="6350">
            <a:solidFill>
              <a:srgbClr val="DFDFDF"/>
            </a:solidFill>
            <a:prstDash val="solid"/>
          </a:ln>
        </p:spPr>
      </p:sp>
      <p:sp>
        <p:nvSpPr>
          <p:cNvPr id="10" name="Text 8"/>
          <p:cNvSpPr/>
          <p:nvPr/>
        </p:nvSpPr>
        <p:spPr>
          <a:xfrm>
            <a:off x="971550" y="2419350"/>
            <a:ext cx="14605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Browser</a:t>
            </a:r>
            <a:endParaRPr lang="en-US" sz="1400" dirty="0"/>
          </a:p>
        </p:txBody>
      </p:sp>
      <p:sp>
        <p:nvSpPr>
          <p:cNvPr id="11" name="Text 9"/>
          <p:cNvSpPr/>
          <p:nvPr/>
        </p:nvSpPr>
        <p:spPr>
          <a:xfrm>
            <a:off x="971550" y="2670770"/>
            <a:ext cx="146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User opens Primo</a:t>
            </a:r>
            <a:endParaRPr lang="en-US" sz="1200" dirty="0"/>
          </a:p>
        </p:txBody>
      </p:sp>
      <p:sp>
        <p:nvSpPr>
          <p:cNvPr id="12" name="Shape 10"/>
          <p:cNvSpPr/>
          <p:nvPr/>
        </p:nvSpPr>
        <p:spPr>
          <a:xfrm>
            <a:off x="822325" y="3565525"/>
            <a:ext cx="2012950" cy="1758950"/>
          </a:xfrm>
          <a:prstGeom prst="rect">
            <a:avLst/>
          </a:prstGeom>
          <a:solidFill>
            <a:srgbClr val="E9F6F3"/>
          </a:solidFill>
          <a:ln w="19050">
            <a:solidFill>
              <a:srgbClr val="158582"/>
            </a:solidFill>
            <a:prstDash val="solid"/>
          </a:ln>
        </p:spPr>
      </p:sp>
      <p:sp>
        <p:nvSpPr>
          <p:cNvPr id="13" name="Text 11"/>
          <p:cNvSpPr/>
          <p:nvPr/>
        </p:nvSpPr>
        <p:spPr>
          <a:xfrm>
            <a:off x="984250" y="3702050"/>
            <a:ext cx="14351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The page</a:t>
            </a:r>
            <a:endParaRPr lang="en-US" sz="1400" dirty="0"/>
          </a:p>
        </p:txBody>
      </p:sp>
      <p:sp>
        <p:nvSpPr>
          <p:cNvPr id="14" name="Text 12"/>
          <p:cNvSpPr/>
          <p:nvPr/>
        </p:nvSpPr>
        <p:spPr>
          <a:xfrm>
            <a:off x="984250" y="3953470"/>
            <a:ext cx="14351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Slots where our components appear</a:t>
            </a:r>
            <a:endParaRPr lang="en-US" sz="1200" dirty="0"/>
          </a:p>
        </p:txBody>
      </p:sp>
      <p:sp>
        <p:nvSpPr>
          <p:cNvPr id="15" name="Shape 13"/>
          <p:cNvSpPr/>
          <p:nvPr/>
        </p:nvSpPr>
        <p:spPr>
          <a:xfrm>
            <a:off x="3660775" y="2289175"/>
            <a:ext cx="2838450" cy="3041650"/>
          </a:xfrm>
          <a:prstGeom prst="rect">
            <a:avLst/>
          </a:prstGeom>
          <a:solidFill>
            <a:srgbClr val="FFFFFF"/>
          </a:solidFill>
          <a:ln w="6350">
            <a:solidFill>
              <a:srgbClr val="DFDFDF"/>
            </a:solidFill>
            <a:prstDash val="solid"/>
          </a:ln>
        </p:spPr>
      </p:sp>
      <p:sp>
        <p:nvSpPr>
          <p:cNvPr id="16" name="Text 14"/>
          <p:cNvSpPr/>
          <p:nvPr/>
        </p:nvSpPr>
        <p:spPr>
          <a:xfrm>
            <a:off x="3841750" y="2444750"/>
            <a:ext cx="2263013"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NDE host (shell)</a:t>
            </a:r>
            <a:endParaRPr lang="en-US" sz="1400" dirty="0"/>
          </a:p>
        </p:txBody>
      </p:sp>
      <p:sp>
        <p:nvSpPr>
          <p:cNvPr id="17" name="Text 15"/>
          <p:cNvSpPr/>
          <p:nvPr/>
        </p:nvSpPr>
        <p:spPr>
          <a:xfrm>
            <a:off x="3841750" y="2721570"/>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Built by Clarivate</a:t>
            </a:r>
            <a:endParaRPr lang="en-US" sz="1200" dirty="0"/>
          </a:p>
        </p:txBody>
      </p:sp>
      <p:sp>
        <p:nvSpPr>
          <p:cNvPr id="18" name="Text 16"/>
          <p:cNvSpPr/>
          <p:nvPr/>
        </p:nvSpPr>
        <p:spPr>
          <a:xfrm>
            <a:off x="3841750" y="299839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Angular app</a:t>
            </a:r>
            <a:endParaRPr lang="en-US" sz="1200" dirty="0"/>
          </a:p>
        </p:txBody>
      </p:sp>
      <p:sp>
        <p:nvSpPr>
          <p:cNvPr id="19" name="Text 17"/>
          <p:cNvSpPr/>
          <p:nvPr/>
        </p:nvSpPr>
        <p:spPr>
          <a:xfrm>
            <a:off x="3841750" y="3275211"/>
            <a:ext cx="226301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Owns the NgRx store</a:t>
            </a:r>
            <a:endParaRPr lang="en-US" sz="1200" dirty="0"/>
          </a:p>
        </p:txBody>
      </p:sp>
      <p:sp>
        <p:nvSpPr>
          <p:cNvPr id="20" name="Text 18"/>
          <p:cNvSpPr/>
          <p:nvPr/>
        </p:nvSpPr>
        <p:spPr>
          <a:xfrm>
            <a:off x="3841750" y="3552031"/>
            <a:ext cx="226301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Has slots like nde-search-bar</a:t>
            </a:r>
            <a:endParaRPr lang="en-US" sz="1200" dirty="0"/>
          </a:p>
        </p:txBody>
      </p:sp>
      <p:sp>
        <p:nvSpPr>
          <p:cNvPr id="21" name="Shape 19"/>
          <p:cNvSpPr/>
          <p:nvPr/>
        </p:nvSpPr>
        <p:spPr>
          <a:xfrm>
            <a:off x="7318375" y="2289175"/>
            <a:ext cx="4057650" cy="755650"/>
          </a:xfrm>
          <a:prstGeom prst="rect">
            <a:avLst/>
          </a:prstGeom>
          <a:solidFill>
            <a:srgbClr val="FFFFFF"/>
          </a:solidFill>
          <a:ln w="6350">
            <a:solidFill>
              <a:srgbClr val="DFDFDF"/>
            </a:solidFill>
            <a:prstDash val="solid"/>
          </a:ln>
        </p:spPr>
      </p:sp>
      <p:sp>
        <p:nvSpPr>
          <p:cNvPr id="22" name="Text 20"/>
          <p:cNvSpPr/>
          <p:nvPr/>
        </p:nvSpPr>
        <p:spPr>
          <a:xfrm>
            <a:off x="7473950" y="24193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Alma configuration API</a:t>
            </a:r>
            <a:endParaRPr lang="en-US" sz="1400" dirty="0"/>
          </a:p>
        </p:txBody>
      </p:sp>
      <p:sp>
        <p:nvSpPr>
          <p:cNvPr id="23" name="Text 21"/>
          <p:cNvSpPr/>
          <p:nvPr/>
        </p:nvSpPr>
        <p:spPr>
          <a:xfrm>
            <a:off x="7473950" y="26707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View settings and add-ons</a:t>
            </a:r>
            <a:endParaRPr lang="en-US" sz="1200" dirty="0"/>
          </a:p>
        </p:txBody>
      </p:sp>
      <p:sp>
        <p:nvSpPr>
          <p:cNvPr id="24" name="Shape 22"/>
          <p:cNvSpPr/>
          <p:nvPr/>
        </p:nvSpPr>
        <p:spPr>
          <a:xfrm>
            <a:off x="7318375" y="3254375"/>
            <a:ext cx="4057650" cy="946150"/>
          </a:xfrm>
          <a:prstGeom prst="rect">
            <a:avLst/>
          </a:prstGeom>
          <a:solidFill>
            <a:srgbClr val="FFFFFF"/>
          </a:solidFill>
          <a:ln w="6350">
            <a:solidFill>
              <a:srgbClr val="DFDFDF"/>
            </a:solidFill>
            <a:prstDash val="solid"/>
          </a:ln>
        </p:spPr>
      </p:sp>
      <p:sp>
        <p:nvSpPr>
          <p:cNvPr id="25" name="Text 23"/>
          <p:cNvSpPr/>
          <p:nvPr/>
        </p:nvSpPr>
        <p:spPr>
          <a:xfrm>
            <a:off x="7473950" y="33845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Customization package</a:t>
            </a:r>
            <a:endParaRPr lang="en-US" sz="1400" dirty="0"/>
          </a:p>
        </p:txBody>
      </p:sp>
      <p:sp>
        <p:nvSpPr>
          <p:cNvPr id="26" name="Text 24"/>
          <p:cNvSpPr/>
          <p:nvPr/>
        </p:nvSpPr>
        <p:spPr>
          <a:xfrm>
            <a:off x="7473950" y="3635970"/>
            <a:ext cx="38989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custom.css · custom.js · asset-manifest.json</a:t>
            </a:r>
            <a:endParaRPr lang="en-US" sz="1200" dirty="0"/>
          </a:p>
        </p:txBody>
      </p:sp>
      <p:sp>
        <p:nvSpPr>
          <p:cNvPr id="27" name="Shape 25"/>
          <p:cNvSpPr/>
          <p:nvPr/>
        </p:nvSpPr>
        <p:spPr>
          <a:xfrm>
            <a:off x="7318375" y="4410075"/>
            <a:ext cx="4057650" cy="920750"/>
          </a:xfrm>
          <a:prstGeom prst="rect">
            <a:avLst/>
          </a:prstGeom>
          <a:solidFill>
            <a:srgbClr val="FFFFFF"/>
          </a:solidFill>
          <a:ln w="6350">
            <a:solidFill>
              <a:srgbClr val="DFDFDF"/>
            </a:solidFill>
            <a:prstDash val="solid"/>
          </a:ln>
        </p:spPr>
      </p:sp>
      <p:sp>
        <p:nvSpPr>
          <p:cNvPr id="28" name="Text 26"/>
          <p:cNvSpPr/>
          <p:nvPr/>
        </p:nvSpPr>
        <p:spPr>
          <a:xfrm>
            <a:off x="7473950" y="4540250"/>
            <a:ext cx="354495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51931"/>
                </a:solidFill>
                <a:latin typeface="Montserrat" pitchFamily="34" charset="0"/>
                <a:ea typeface="Montserrat" pitchFamily="34" charset="-122"/>
                <a:cs typeface="Montserrat" pitchFamily="34" charset="-120"/>
              </a:rPr>
              <a:t>Our custom module</a:t>
            </a:r>
            <a:endParaRPr lang="en-US" sz="1400" dirty="0"/>
          </a:p>
        </p:txBody>
      </p:sp>
      <p:sp>
        <p:nvSpPr>
          <p:cNvPr id="29" name="Text 27"/>
          <p:cNvSpPr/>
          <p:nvPr/>
        </p:nvSpPr>
        <p:spPr>
          <a:xfrm>
            <a:off x="7473950" y="4791670"/>
            <a:ext cx="354495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remoteEntry.js · our components</a:t>
            </a:r>
            <a:endParaRPr lang="en-US" sz="1200" dirty="0"/>
          </a:p>
        </p:txBody>
      </p:sp>
      <p:pic>
        <p:nvPicPr>
          <p:cNvPr id="30" name="Image 0" descr="connector">    </p:cNvPr>
          <p:cNvPicPr>
            <a:picLocks noChangeAspect="1"/>
          </p:cNvPicPr>
          <p:nvPr/>
        </p:nvPicPr>
        <p:blipFill>
          <a:blip r:embed="rId1"/>
          <a:srcRect l="0" r="0" t="0" b="0"/>
          <a:stretch/>
        </p:blipFill>
        <p:spPr>
          <a:xfrm>
            <a:off x="2806700" y="2660650"/>
            <a:ext cx="889000" cy="76200"/>
          </a:xfrm>
          <a:prstGeom prst="rect">
            <a:avLst/>
          </a:prstGeom>
        </p:spPr>
      </p:pic>
      <p:pic>
        <p:nvPicPr>
          <p:cNvPr id="31" name="Image 1" descr="connector">    </p:cNvPr>
          <p:cNvPicPr>
            <a:picLocks noChangeAspect="1"/>
          </p:cNvPicPr>
          <p:nvPr/>
        </p:nvPicPr>
        <p:blipFill>
          <a:blip r:embed="rId2"/>
          <a:srcRect l="0" r="0" t="0" b="0"/>
          <a:stretch/>
        </p:blipFill>
        <p:spPr>
          <a:xfrm>
            <a:off x="6464300" y="2628900"/>
            <a:ext cx="889000" cy="76200"/>
          </a:xfrm>
          <a:prstGeom prst="rect">
            <a:avLst/>
          </a:prstGeom>
        </p:spPr>
      </p:pic>
      <p:pic>
        <p:nvPicPr>
          <p:cNvPr id="32" name="Image 2" descr="connector">    </p:cNvPr>
          <p:cNvPicPr>
            <a:picLocks noChangeAspect="1"/>
          </p:cNvPicPr>
          <p:nvPr/>
        </p:nvPicPr>
        <p:blipFill>
          <a:blip r:embed="rId3"/>
          <a:srcRect l="0" r="0" t="0" b="0"/>
          <a:stretch/>
        </p:blipFill>
        <p:spPr>
          <a:xfrm>
            <a:off x="6464300" y="3689350"/>
            <a:ext cx="889000" cy="76200"/>
          </a:xfrm>
          <a:prstGeom prst="rect">
            <a:avLst/>
          </a:prstGeom>
        </p:spPr>
      </p:pic>
      <p:pic>
        <p:nvPicPr>
          <p:cNvPr id="33" name="Image 3" descr="connector">    </p:cNvPr>
          <p:cNvPicPr>
            <a:picLocks noChangeAspect="1"/>
          </p:cNvPicPr>
          <p:nvPr/>
        </p:nvPicPr>
        <p:blipFill>
          <a:blip r:embed="rId4"/>
          <a:srcRect l="0" r="0" t="0" b="0"/>
          <a:stretch/>
        </p:blipFill>
        <p:spPr>
          <a:xfrm>
            <a:off x="6464300" y="4832350"/>
            <a:ext cx="889000" cy="76200"/>
          </a:xfrm>
          <a:prstGeom prst="rect">
            <a:avLst/>
          </a:prstGeom>
        </p:spPr>
      </p:pic>
      <p:pic>
        <p:nvPicPr>
          <p:cNvPr id="34" name="Image 4" descr="connector">    </p:cNvPr>
          <p:cNvPicPr>
            <a:picLocks noChangeAspect="1"/>
          </p:cNvPicPr>
          <p:nvPr/>
        </p:nvPicPr>
        <p:blipFill>
          <a:blip r:embed="rId5"/>
          <a:srcRect l="0" r="0" t="0" b="0"/>
          <a:stretch/>
        </p:blipFill>
        <p:spPr>
          <a:xfrm>
            <a:off x="2794000" y="4394200"/>
            <a:ext cx="914400" cy="101600"/>
          </a:xfrm>
          <a:prstGeom prst="rect">
            <a:avLst/>
          </a:prstGeom>
        </p:spPr>
      </p:pic>
      <p:sp>
        <p:nvSpPr>
          <p:cNvPr id="35" name="Text 28"/>
          <p:cNvSpPr/>
          <p:nvPr/>
        </p:nvSpPr>
        <p:spPr>
          <a:xfrm>
            <a:off x="2870200" y="4140200"/>
            <a:ext cx="7620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58582"/>
                </a:solidFill>
                <a:latin typeface="Poppins" pitchFamily="34" charset="0"/>
                <a:ea typeface="Poppins" pitchFamily="34" charset="-122"/>
                <a:cs typeface="Poppins" pitchFamily="34" charset="-120"/>
              </a:rPr>
              <a:t>inject</a:t>
            </a:r>
            <a:endParaRPr lang="en-US" sz="1200" dirty="0"/>
          </a:p>
        </p:txBody>
      </p:sp>
      <p:pic>
        <p:nvPicPr>
          <p:cNvPr id="36" name="Image 5" descr="ellipse">    </p:cNvPr>
          <p:cNvPicPr>
            <a:picLocks noChangeAspect="1"/>
          </p:cNvPicPr>
          <p:nvPr/>
        </p:nvPicPr>
        <p:blipFill>
          <a:blip r:embed="rId6"/>
          <a:srcRect l="0" r="0" t="0" b="0"/>
          <a:stretch/>
        </p:blipFill>
        <p:spPr>
          <a:xfrm>
            <a:off x="2514600" y="3657600"/>
            <a:ext cx="228600" cy="228600"/>
          </a:xfrm>
          <a:prstGeom prst="rect">
            <a:avLst/>
          </a:prstGeom>
        </p:spPr>
      </p:pic>
      <p:sp>
        <p:nvSpPr>
          <p:cNvPr id="37" name="Text 29"/>
          <p:cNvSpPr/>
          <p:nvPr/>
        </p:nvSpPr>
        <p:spPr>
          <a:xfrm>
            <a:off x="812800" y="551180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051931"/>
                </a:solidFill>
                <a:latin typeface="Poppins" pitchFamily="34" charset="0"/>
                <a:ea typeface="Poppins" pitchFamily="34" charset="-122"/>
                <a:cs typeface="Poppins" pitchFamily="34" charset="-120"/>
              </a:rPr>
              <a:t>5.</a:t>
            </a:r>
            <a:r>
              <a:rPr lang="en-US" sz="1400" dirty="0">
                <a:solidFill>
                  <a:srgbClr val="051931"/>
                </a:solidFill>
                <a:latin typeface="Poppins" pitchFamily="34" charset="0"/>
                <a:ea typeface="Poppins" pitchFamily="34" charset="-122"/>
                <a:cs typeface="Poppins" pitchFamily="34" charset="-120"/>
              </a:rPr>
              <a:t> Our components become web components. The host places them in its slots.</a:t>
            </a:r>
            <a:endParaRPr lang="en-US" sz="1400" dirty="0"/>
          </a:p>
        </p:txBody>
      </p:sp>
      <p:sp>
        <p:nvSpPr>
          <p:cNvPr id="38" name="Shape 30"/>
          <p:cNvSpPr/>
          <p:nvPr/>
        </p:nvSpPr>
        <p:spPr>
          <a:xfrm>
            <a:off x="812800" y="6133505"/>
            <a:ext cx="10566400" cy="0"/>
          </a:xfrm>
          <a:prstGeom prst="line">
            <a:avLst/>
          </a:prstGeom>
          <a:noFill/>
          <a:ln w="6350">
            <a:solidFill>
              <a:srgbClr val="DFDFDF"/>
            </a:solidFill>
            <a:prstDash val="solid"/>
          </a:ln>
        </p:spPr>
      </p:sp>
      <p:sp>
        <p:nvSpPr>
          <p:cNvPr id="39" name="Text 31"/>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MODULE FEDERATION</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Zoom in on phase 4</a:t>
            </a:r>
            <a:endParaRPr lang="en-US" sz="3200" dirty="0"/>
          </a:p>
        </p:txBody>
      </p:sp>
      <p:sp>
        <p:nvSpPr>
          <p:cNvPr id="4" name="Shape 2"/>
          <p:cNvSpPr/>
          <p:nvPr/>
        </p:nvSpPr>
        <p:spPr>
          <a:xfrm>
            <a:off x="822325" y="1914525"/>
            <a:ext cx="4044950" cy="2520950"/>
          </a:xfrm>
          <a:prstGeom prst="rect">
            <a:avLst/>
          </a:prstGeom>
          <a:solidFill>
            <a:srgbClr val="FFFFFF"/>
          </a:solidFill>
          <a:ln w="19050">
            <a:solidFill>
              <a:srgbClr val="00407A"/>
            </a:solidFill>
            <a:prstDash val="solid"/>
          </a:ln>
        </p:spPr>
      </p:sp>
      <p:sp>
        <p:nvSpPr>
          <p:cNvPr id="5" name="Text 3"/>
          <p:cNvSpPr/>
          <p:nvPr/>
        </p:nvSpPr>
        <p:spPr>
          <a:xfrm>
            <a:off x="1035050" y="2127250"/>
            <a:ext cx="372808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HOST</a:t>
            </a:r>
            <a:endParaRPr lang="en-US" sz="1200" dirty="0"/>
          </a:p>
        </p:txBody>
      </p:sp>
      <p:sp>
        <p:nvSpPr>
          <p:cNvPr id="6" name="Text 4"/>
          <p:cNvSpPr/>
          <p:nvPr/>
        </p:nvSpPr>
        <p:spPr>
          <a:xfrm>
            <a:off x="1035050" y="2404070"/>
            <a:ext cx="3728085"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051931"/>
                </a:solidFill>
                <a:latin typeface="Montserrat" pitchFamily="34" charset="0"/>
                <a:ea typeface="Montserrat" pitchFamily="34" charset="-122"/>
                <a:cs typeface="Montserrat" pitchFamily="34" charset="-120"/>
              </a:rPr>
              <a:t>NDE shell</a:t>
            </a:r>
            <a:endParaRPr lang="en-US" sz="2200" dirty="0"/>
          </a:p>
        </p:txBody>
      </p:sp>
      <p:sp>
        <p:nvSpPr>
          <p:cNvPr id="7" name="Text 5"/>
          <p:cNvSpPr/>
          <p:nvPr/>
        </p:nvSpPr>
        <p:spPr>
          <a:xfrm>
            <a:off x="1035050" y="2802830"/>
            <a:ext cx="372808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Decides when and where to load</a:t>
            </a:r>
            <a:endParaRPr lang="en-US" sz="1200" dirty="0"/>
          </a:p>
        </p:txBody>
      </p:sp>
      <p:sp>
        <p:nvSpPr>
          <p:cNvPr id="8" name="Text 6"/>
          <p:cNvSpPr/>
          <p:nvPr/>
        </p:nvSpPr>
        <p:spPr>
          <a:xfrm>
            <a:off x="1035050" y="3079651"/>
            <a:ext cx="372808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Gives us Store, translations, router</a:t>
            </a:r>
            <a:endParaRPr lang="en-US" sz="1200" dirty="0"/>
          </a:p>
        </p:txBody>
      </p:sp>
      <p:sp>
        <p:nvSpPr>
          <p:cNvPr id="9" name="Text 7"/>
          <p:cNvSpPr/>
          <p:nvPr/>
        </p:nvSpPr>
        <p:spPr>
          <a:xfrm>
            <a:off x="1035050" y="3356471"/>
            <a:ext cx="372808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Owns the slots</a:t>
            </a:r>
            <a:endParaRPr lang="en-US" sz="1200" dirty="0"/>
          </a:p>
        </p:txBody>
      </p:sp>
      <p:sp>
        <p:nvSpPr>
          <p:cNvPr id="10" name="Shape 8"/>
          <p:cNvSpPr/>
          <p:nvPr/>
        </p:nvSpPr>
        <p:spPr>
          <a:xfrm>
            <a:off x="7324725" y="1914525"/>
            <a:ext cx="4044950" cy="2520950"/>
          </a:xfrm>
          <a:prstGeom prst="rect">
            <a:avLst/>
          </a:prstGeom>
          <a:solidFill>
            <a:srgbClr val="E9F6F3"/>
          </a:solidFill>
          <a:ln w="19050">
            <a:solidFill>
              <a:srgbClr val="158582"/>
            </a:solidFill>
            <a:prstDash val="solid"/>
          </a:ln>
        </p:spPr>
      </p:sp>
      <p:sp>
        <p:nvSpPr>
          <p:cNvPr id="11" name="Text 9"/>
          <p:cNvSpPr/>
          <p:nvPr/>
        </p:nvSpPr>
        <p:spPr>
          <a:xfrm>
            <a:off x="7537450" y="2127250"/>
            <a:ext cx="372808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REMOTE</a:t>
            </a:r>
            <a:endParaRPr lang="en-US" sz="1200" dirty="0"/>
          </a:p>
        </p:txBody>
      </p:sp>
      <p:sp>
        <p:nvSpPr>
          <p:cNvPr id="12" name="Text 10"/>
          <p:cNvSpPr/>
          <p:nvPr/>
        </p:nvSpPr>
        <p:spPr>
          <a:xfrm>
            <a:off x="7537450" y="2404070"/>
            <a:ext cx="3728085"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051931"/>
                </a:solidFill>
                <a:latin typeface="Montserrat" pitchFamily="34" charset="0"/>
                <a:ea typeface="Montserrat" pitchFamily="34" charset="-122"/>
                <a:cs typeface="Montserrat" pitchFamily="34" charset="-120"/>
              </a:rPr>
              <a:t>Our custom module</a:t>
            </a:r>
            <a:endParaRPr lang="en-US" sz="2200" dirty="0"/>
          </a:p>
        </p:txBody>
      </p:sp>
      <p:sp>
        <p:nvSpPr>
          <p:cNvPr id="13" name="Text 11"/>
          <p:cNvSpPr/>
          <p:nvPr/>
        </p:nvSpPr>
        <p:spPr>
          <a:xfrm>
            <a:off x="7537450" y="2802830"/>
            <a:ext cx="372808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Exposes ./custom-module</a:t>
            </a:r>
            <a:endParaRPr lang="en-US" sz="1200" dirty="0"/>
          </a:p>
        </p:txBody>
      </p:sp>
      <p:sp>
        <p:nvSpPr>
          <p:cNvPr id="14" name="Text 12"/>
          <p:cNvSpPr/>
          <p:nvPr/>
        </p:nvSpPr>
        <p:spPr>
          <a:xfrm>
            <a:off x="7537450" y="3079651"/>
            <a:ext cx="372808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Returns bootstrapRemoteApp</a:t>
            </a:r>
            <a:endParaRPr lang="en-US" sz="1200" dirty="0"/>
          </a:p>
        </p:txBody>
      </p:sp>
      <p:sp>
        <p:nvSpPr>
          <p:cNvPr id="15" name="Text 13"/>
          <p:cNvSpPr/>
          <p:nvPr/>
        </p:nvSpPr>
        <p:spPr>
          <a:xfrm>
            <a:off x="7537450" y="3356471"/>
            <a:ext cx="372808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Brings our components</a:t>
            </a:r>
            <a:endParaRPr lang="en-US" sz="1200" dirty="0"/>
          </a:p>
        </p:txBody>
      </p:sp>
      <p:pic>
        <p:nvPicPr>
          <p:cNvPr id="16" name="Image 0" descr="connector">    </p:cNvPr>
          <p:cNvPicPr>
            <a:picLocks noChangeAspect="1"/>
          </p:cNvPicPr>
          <p:nvPr/>
        </p:nvPicPr>
        <p:blipFill>
          <a:blip r:embed="rId1"/>
          <a:srcRect l="0" r="0" t="0" b="0"/>
          <a:stretch/>
        </p:blipFill>
        <p:spPr>
          <a:xfrm>
            <a:off x="4826000" y="3124200"/>
            <a:ext cx="2540000" cy="101600"/>
          </a:xfrm>
          <a:prstGeom prst="rect">
            <a:avLst/>
          </a:prstGeom>
        </p:spPr>
      </p:pic>
      <p:sp>
        <p:nvSpPr>
          <p:cNvPr id="17" name="Text 14"/>
          <p:cNvSpPr/>
          <p:nvPr/>
        </p:nvSpPr>
        <p:spPr>
          <a:xfrm>
            <a:off x="4944872" y="2832100"/>
            <a:ext cx="230225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00407A"/>
                </a:solidFill>
                <a:latin typeface="Poppins" pitchFamily="34" charset="0"/>
                <a:ea typeface="Poppins" pitchFamily="34" charset="-122"/>
                <a:cs typeface="Poppins" pitchFamily="34" charset="-120"/>
              </a:rPr>
              <a:t>remoteEntry.js</a:t>
            </a:r>
            <a:endParaRPr lang="en-US" sz="1200" dirty="0"/>
          </a:p>
        </p:txBody>
      </p:sp>
      <p:pic>
        <p:nvPicPr>
          <p:cNvPr id="18" name="Image 1" descr="ellipse">    </p:cNvPr>
          <p:cNvPicPr>
            <a:picLocks noChangeAspect="1"/>
          </p:cNvPicPr>
          <p:nvPr/>
        </p:nvPicPr>
        <p:blipFill>
          <a:blip r:embed="rId2"/>
          <a:srcRect l="0" r="0" t="0" b="0"/>
          <a:stretch/>
        </p:blipFill>
        <p:spPr>
          <a:xfrm>
            <a:off x="5981700" y="3365500"/>
            <a:ext cx="228600" cy="228600"/>
          </a:xfrm>
          <a:prstGeom prst="rect">
            <a:avLst/>
          </a:prstGeom>
        </p:spPr>
      </p:pic>
      <p:sp>
        <p:nvSpPr>
          <p:cNvPr id="19" name="Shape 15"/>
          <p:cNvSpPr/>
          <p:nvPr/>
        </p:nvSpPr>
        <p:spPr>
          <a:xfrm>
            <a:off x="812800" y="4699000"/>
            <a:ext cx="10566400" cy="762000"/>
          </a:xfrm>
          <a:prstGeom prst="rect">
            <a:avLst/>
          </a:prstGeom>
          <a:solidFill>
            <a:srgbClr val="051931"/>
          </a:solidFill>
          <a:ln/>
        </p:spPr>
      </p:sp>
      <p:sp>
        <p:nvSpPr>
          <p:cNvPr id="20" name="Text 16"/>
          <p:cNvSpPr/>
          <p:nvPr/>
        </p:nvSpPr>
        <p:spPr>
          <a:xfrm>
            <a:off x="3392686" y="4955530"/>
            <a:ext cx="1771253"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66C6B4"/>
                </a:solidFill>
                <a:latin typeface="Montserrat" pitchFamily="34" charset="0"/>
                <a:ea typeface="Montserrat" pitchFamily="34" charset="-122"/>
                <a:cs typeface="Montserrat" pitchFamily="34" charset="-120"/>
              </a:rPr>
              <a:t>Shared, one copy:</a:t>
            </a:r>
            <a:endParaRPr lang="en-US" sz="1400" dirty="0"/>
          </a:p>
        </p:txBody>
      </p:sp>
      <p:sp>
        <p:nvSpPr>
          <p:cNvPr id="21" name="Text 17"/>
          <p:cNvSpPr/>
          <p:nvPr/>
        </p:nvSpPr>
        <p:spPr>
          <a:xfrm>
            <a:off x="5163939" y="4955530"/>
            <a:ext cx="436239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8FB"/>
                </a:solidFill>
                <a:latin typeface="Poppins" pitchFamily="34" charset="0"/>
                <a:ea typeface="Poppins" pitchFamily="34" charset="-122"/>
                <a:cs typeface="Poppins" pitchFamily="34" charset="-120"/>
              </a:rPr>
              <a:t>Angular · RxJS · NgRx store · ngx-translate</a:t>
            </a:r>
            <a:endParaRPr lang="en-US" sz="1400" dirty="0"/>
          </a:p>
        </p:txBody>
      </p:sp>
      <p:sp>
        <p:nvSpPr>
          <p:cNvPr id="22" name="Shape 18"/>
          <p:cNvSpPr/>
          <p:nvPr/>
        </p:nvSpPr>
        <p:spPr>
          <a:xfrm>
            <a:off x="812800" y="6133505"/>
            <a:ext cx="10566400" cy="0"/>
          </a:xfrm>
          <a:prstGeom prst="line">
            <a:avLst/>
          </a:prstGeom>
          <a:noFill/>
          <a:ln w="6350">
            <a:solidFill>
              <a:srgbClr val="DFDFDF"/>
            </a:solidFill>
            <a:prstDash val="solid"/>
          </a:ln>
        </p:spPr>
      </p:sp>
      <p:sp>
        <p:nvSpPr>
          <p:cNvPr id="23" name="Text 19"/>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MODULE FEDERATION · WHAT IS IT?</a:t>
            </a:r>
            <a:endParaRPr lang="en-US" sz="1200" dirty="0"/>
          </a:p>
        </p:txBody>
      </p:sp>
      <p:sp>
        <p:nvSpPr>
          <p:cNvPr id="3" name="Text 1"/>
          <p:cNvSpPr/>
          <p:nvPr>
            <p:ph type="title"/>
          </p:nvPr>
        </p:nvSpPr>
        <p:spPr>
          <a:xfrm>
            <a:off x="812800" y="1127720"/>
            <a:ext cx="10883392" cy="100072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Load code built by someone else, while the page runs</a:t>
            </a:r>
            <a:endParaRPr lang="en-US" sz="3200" dirty="0"/>
          </a:p>
        </p:txBody>
      </p:sp>
      <p:sp>
        <p:nvSpPr>
          <p:cNvPr id="4" name="Shape 2"/>
          <p:cNvSpPr/>
          <p:nvPr/>
        </p:nvSpPr>
        <p:spPr>
          <a:xfrm>
            <a:off x="812800" y="2407841"/>
            <a:ext cx="5175250" cy="2435820"/>
          </a:xfrm>
          <a:prstGeom prst="rect">
            <a:avLst/>
          </a:prstGeom>
          <a:solidFill>
            <a:srgbClr val="051931"/>
          </a:solidFill>
          <a:ln/>
        </p:spPr>
      </p:sp>
      <p:sp>
        <p:nvSpPr>
          <p:cNvPr id="5" name="Text 3"/>
          <p:cNvSpPr/>
          <p:nvPr/>
        </p:nvSpPr>
        <p:spPr>
          <a:xfrm>
            <a:off x="1117600" y="2712641"/>
            <a:ext cx="470262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THINK OF THIS CONFERENCE</a:t>
            </a:r>
            <a:endParaRPr lang="en-US" sz="1200" dirty="0"/>
          </a:p>
        </p:txBody>
      </p:sp>
      <p:sp>
        <p:nvSpPr>
          <p:cNvPr id="6" name="Text 4"/>
          <p:cNvSpPr/>
          <p:nvPr/>
        </p:nvSpPr>
        <p:spPr>
          <a:xfrm>
            <a:off x="1117600" y="3027561"/>
            <a:ext cx="4702620" cy="9398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F6F8FB"/>
                </a:solidFill>
                <a:latin typeface="Poppins" pitchFamily="34" charset="0"/>
                <a:ea typeface="Poppins" pitchFamily="34" charset="-122"/>
                <a:cs typeface="Poppins" pitchFamily="34" charset="-120"/>
              </a:rPr>
              <a:t>The organisers give the room, the stage and the microphone. Each speaker brings a talk. Nobody rebuilds the room for one talk.</a:t>
            </a:r>
            <a:endParaRPr lang="en-US" sz="1600" dirty="0"/>
          </a:p>
        </p:txBody>
      </p:sp>
      <p:sp>
        <p:nvSpPr>
          <p:cNvPr id="7" name="Shape 5"/>
          <p:cNvSpPr/>
          <p:nvPr/>
        </p:nvSpPr>
        <p:spPr>
          <a:xfrm>
            <a:off x="6194425" y="2411016"/>
            <a:ext cx="5181600" cy="2429470"/>
          </a:xfrm>
          <a:prstGeom prst="rect">
            <a:avLst/>
          </a:prstGeom>
          <a:solidFill>
            <a:srgbClr val="FFFFFF"/>
          </a:solidFill>
          <a:ln w="6350">
            <a:solidFill>
              <a:srgbClr val="DFDFDF"/>
            </a:solidFill>
            <a:prstDash val="solid"/>
          </a:ln>
        </p:spPr>
      </p:sp>
      <p:sp>
        <p:nvSpPr>
          <p:cNvPr id="8" name="Text 6"/>
          <p:cNvSpPr/>
          <p:nvPr/>
        </p:nvSpPr>
        <p:spPr>
          <a:xfrm>
            <a:off x="6502400" y="2718991"/>
            <a:ext cx="470262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IN NDE</a:t>
            </a:r>
            <a:endParaRPr lang="en-US" sz="1200" dirty="0"/>
          </a:p>
        </p:txBody>
      </p:sp>
      <p:sp>
        <p:nvSpPr>
          <p:cNvPr id="9" name="Text 7"/>
          <p:cNvSpPr/>
          <p:nvPr/>
        </p:nvSpPr>
        <p:spPr>
          <a:xfrm>
            <a:off x="6502400" y="3059311"/>
            <a:ext cx="4702620" cy="330200"/>
          </a:xfrm>
          <a:prstGeom prst="rect">
            <a:avLst/>
          </a:prstGeom>
          <a:noFill/>
          <a:ln/>
        </p:spPr>
        <p:txBody>
          <a:bodyPr wrap="square" lIns="0" tIns="0" rIns="0" bIns="0" rtlCol="0" anchor="t">
            <a:normAutofit/>
          </a:bodyPr>
          <a:lstStyle/>
          <a:p>
            <a:pPr algn="l" indent="0" marL="0">
              <a:lnSpc>
                <a:spcPts val="2400"/>
              </a:lnSpc>
              <a:buNone/>
            </a:pPr>
            <a:r>
              <a:rPr lang="en-US" sz="1600" b="1" dirty="0">
                <a:solidFill>
                  <a:srgbClr val="051931"/>
                </a:solidFill>
                <a:latin typeface="Poppins" pitchFamily="34" charset="0"/>
                <a:ea typeface="Poppins" pitchFamily="34" charset="-122"/>
                <a:cs typeface="Poppins" pitchFamily="34" charset="-120"/>
              </a:rPr>
              <a:t>Host</a:t>
            </a:r>
            <a:r>
              <a:rPr lang="en-US" sz="1600" dirty="0">
                <a:solidFill>
                  <a:srgbClr val="051931"/>
                </a:solidFill>
                <a:latin typeface="Poppins" pitchFamily="34" charset="0"/>
                <a:ea typeface="Poppins" pitchFamily="34" charset="-122"/>
                <a:cs typeface="Poppins" pitchFamily="34" charset="-120"/>
              </a:rPr>
              <a:t> = the room: NDE.</a:t>
            </a:r>
            <a:endParaRPr lang="en-US" sz="1600" dirty="0"/>
          </a:p>
        </p:txBody>
      </p:sp>
      <p:sp>
        <p:nvSpPr>
          <p:cNvPr id="10" name="Text 8"/>
          <p:cNvSpPr/>
          <p:nvPr/>
        </p:nvSpPr>
        <p:spPr>
          <a:xfrm>
            <a:off x="6502400" y="3491111"/>
            <a:ext cx="4702620" cy="330200"/>
          </a:xfrm>
          <a:prstGeom prst="rect">
            <a:avLst/>
          </a:prstGeom>
          <a:noFill/>
          <a:ln/>
        </p:spPr>
        <p:txBody>
          <a:bodyPr wrap="square" lIns="0" tIns="0" rIns="0" bIns="0" rtlCol="0" anchor="t">
            <a:normAutofit/>
          </a:bodyPr>
          <a:lstStyle/>
          <a:p>
            <a:pPr algn="l" indent="0" marL="0">
              <a:lnSpc>
                <a:spcPts val="2400"/>
              </a:lnSpc>
              <a:buNone/>
            </a:pPr>
            <a:r>
              <a:rPr lang="en-US" sz="1600" b="1" dirty="0">
                <a:solidFill>
                  <a:srgbClr val="051931"/>
                </a:solidFill>
                <a:latin typeface="Poppins" pitchFamily="34" charset="0"/>
                <a:ea typeface="Poppins" pitchFamily="34" charset="-122"/>
                <a:cs typeface="Poppins" pitchFamily="34" charset="-120"/>
              </a:rPr>
              <a:t>Remote</a:t>
            </a:r>
            <a:r>
              <a:rPr lang="en-US" sz="1600" dirty="0">
                <a:solidFill>
                  <a:srgbClr val="051931"/>
                </a:solidFill>
                <a:latin typeface="Poppins" pitchFamily="34" charset="0"/>
                <a:ea typeface="Poppins" pitchFamily="34" charset="-122"/>
                <a:cs typeface="Poppins" pitchFamily="34" charset="-120"/>
              </a:rPr>
              <a:t> = the talk: our module.</a:t>
            </a:r>
            <a:endParaRPr lang="en-US" sz="1600" dirty="0"/>
          </a:p>
        </p:txBody>
      </p:sp>
      <p:sp>
        <p:nvSpPr>
          <p:cNvPr id="11" name="Text 9"/>
          <p:cNvSpPr/>
          <p:nvPr/>
        </p:nvSpPr>
        <p:spPr>
          <a:xfrm>
            <a:off x="6502400" y="3922911"/>
            <a:ext cx="4702620" cy="635000"/>
          </a:xfrm>
          <a:prstGeom prst="rect">
            <a:avLst/>
          </a:prstGeom>
          <a:noFill/>
          <a:ln/>
        </p:spPr>
        <p:txBody>
          <a:bodyPr wrap="square" lIns="0" tIns="0" rIns="0" bIns="0" rtlCol="0" anchor="t">
            <a:normAutofit/>
          </a:bodyPr>
          <a:lstStyle/>
          <a:p>
            <a:pPr algn="l" indent="0" marL="0">
              <a:lnSpc>
                <a:spcPts val="2400"/>
              </a:lnSpc>
              <a:buNone/>
            </a:pPr>
            <a:r>
              <a:rPr lang="en-US" sz="1600" b="1" dirty="0">
                <a:solidFill>
                  <a:srgbClr val="051931"/>
                </a:solidFill>
                <a:latin typeface="Poppins" pitchFamily="34" charset="0"/>
                <a:ea typeface="Poppins" pitchFamily="34" charset="-122"/>
                <a:cs typeface="Poppins" pitchFamily="34" charset="-120"/>
              </a:rPr>
              <a:t>Shared</a:t>
            </a:r>
            <a:r>
              <a:rPr lang="en-US" sz="1600" dirty="0">
                <a:solidFill>
                  <a:srgbClr val="051931"/>
                </a:solidFill>
                <a:latin typeface="Poppins" pitchFamily="34" charset="0"/>
                <a:ea typeface="Poppins" pitchFamily="34" charset="-122"/>
                <a:cs typeface="Poppins" pitchFamily="34" charset="-120"/>
              </a:rPr>
              <a:t> = the microphone: Angular, RxJS, NgRx.</a:t>
            </a:r>
            <a:endParaRPr lang="en-US" sz="1600" dirty="0"/>
          </a:p>
        </p:txBody>
      </p:sp>
      <p:sp>
        <p:nvSpPr>
          <p:cNvPr id="12" name="Shape 10"/>
          <p:cNvSpPr/>
          <p:nvPr/>
        </p:nvSpPr>
        <p:spPr>
          <a:xfrm>
            <a:off x="812800" y="6133505"/>
            <a:ext cx="10566400" cy="0"/>
          </a:xfrm>
          <a:prstGeom prst="line">
            <a:avLst/>
          </a:prstGeom>
          <a:noFill/>
          <a:ln w="6350">
            <a:solidFill>
              <a:srgbClr val="DFDFDF"/>
            </a:solidFill>
            <a:prstDash val="solid"/>
          </a:ln>
        </p:spPr>
      </p:sp>
      <p:sp>
        <p:nvSpPr>
          <p:cNvPr id="13" name="Text 11"/>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MODULE FEDERATION · HOW NDE USES IT</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Our side of the contract</a:t>
            </a:r>
            <a:endParaRPr lang="en-US" sz="3200" dirty="0"/>
          </a:p>
        </p:txBody>
      </p:sp>
      <p:sp>
        <p:nvSpPr>
          <p:cNvPr id="4" name="Text 2"/>
          <p:cNvSpPr/>
          <p:nvPr/>
        </p:nvSpPr>
        <p:spPr>
          <a:xfrm>
            <a:off x="812800" y="1869380"/>
            <a:ext cx="6705600" cy="3677791"/>
          </a:xfrm>
          <a:prstGeom prst="rect">
            <a:avLst/>
          </a:prstGeom>
          <a:solidFill>
            <a:srgbClr val="051931"/>
          </a:solidFill>
          <a:ln/>
        </p:spPr>
        <p:txBody>
          <a:bodyPr wrap="square" lIns="279400" tIns="254000" rIns="94996" bIns="228600" rtlCol="0" anchor="t">
            <a:normAutofit/>
          </a:bodyPr>
          <a:lstStyle/>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new ModuleFederationPlugin({</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name: 'CustomModule',</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filename: </a:t>
            </a:r>
            <a:r>
              <a:rPr lang="en-US" sz="1200" dirty="0">
                <a:solidFill>
                  <a:srgbClr val="66C6B4"/>
                </a:solidFill>
                <a:latin typeface="Courier New" pitchFamily="49" charset="0"/>
                <a:ea typeface="Courier New" pitchFamily="49" charset="-122"/>
                <a:cs typeface="Courier New" pitchFamily="49" charset="-120"/>
              </a:rPr>
              <a:t>'remoteEntry.js'</a:t>
            </a:r>
            <a:r>
              <a:rPr lang="en-US" sz="1200" dirty="0">
                <a:solidFill>
                  <a:srgbClr val="C9D6E6"/>
                </a:solidFill>
                <a:latin typeface="Courier New" pitchFamily="49" charset="0"/>
                <a:ea typeface="Courier New" pitchFamily="49" charset="-122"/>
                <a:cs typeface="Courier New" pitchFamily="49" charset="-120"/>
              </a:rPr>
              <a: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exposes: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'./custom-module'</a:t>
            </a:r>
            <a:r>
              <a:rPr lang="en-US" sz="1200" dirty="0">
                <a:solidFill>
                  <a:srgbClr val="C9D6E6"/>
                </a:solidFill>
                <a:latin typeface="Courier New" pitchFamily="49" charset="0"/>
                <a:ea typeface="Courier New" pitchFamily="49" charset="-122"/>
                <a:cs typeface="Courier New" pitchFamily="49" charset="-120"/>
              </a:rPr>
              <a:t>: './src/bootstrap.ts'</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shared: share({</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'@angular/core': { requiredVersion: 'auto'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'rxjs': { requiredVersion: 'auto'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'@ngrx/store': { singleton: true }</a:t>
            </a:r>
            <a:r>
              <a:rPr lang="en-US" sz="1200" dirty="0">
                <a:solidFill>
                  <a:srgbClr val="C9D6E6"/>
                </a:solidFill>
                <a:latin typeface="Courier New" pitchFamily="49" charset="0"/>
                <a:ea typeface="Courier New" pitchFamily="49" charset="-122"/>
                <a:cs typeface="Courier New" pitchFamily="49" charset="-120"/>
              </a:rPr>
              <a: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a:t>
            </a:r>
            <a:endParaRPr lang="en-US" sz="1200" dirty="0"/>
          </a:p>
        </p:txBody>
      </p:sp>
      <p:sp>
        <p:nvSpPr>
          <p:cNvPr id="5" name="Shape 3"/>
          <p:cNvSpPr/>
          <p:nvPr/>
        </p:nvSpPr>
        <p:spPr>
          <a:xfrm>
            <a:off x="7826375" y="1872555"/>
            <a:ext cx="3549650" cy="885180"/>
          </a:xfrm>
          <a:prstGeom prst="rect">
            <a:avLst/>
          </a:prstGeom>
          <a:solidFill>
            <a:srgbClr val="FFFFFF"/>
          </a:solidFill>
          <a:ln w="6350">
            <a:solidFill>
              <a:srgbClr val="DFDFDF"/>
            </a:solidFill>
            <a:prstDash val="solid"/>
          </a:ln>
        </p:spPr>
      </p:sp>
      <p:sp>
        <p:nvSpPr>
          <p:cNvPr id="6" name="Text 4"/>
          <p:cNvSpPr/>
          <p:nvPr/>
        </p:nvSpPr>
        <p:spPr>
          <a:xfrm>
            <a:off x="8032750" y="2053530"/>
            <a:ext cx="323100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remoteEntry.js</a:t>
            </a:r>
            <a:endParaRPr lang="en-US" sz="1600" dirty="0"/>
          </a:p>
        </p:txBody>
      </p:sp>
      <p:sp>
        <p:nvSpPr>
          <p:cNvPr id="7" name="Text 5"/>
          <p:cNvSpPr/>
          <p:nvPr/>
        </p:nvSpPr>
        <p:spPr>
          <a:xfrm>
            <a:off x="8032750" y="2348161"/>
            <a:ext cx="3231007"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The menu: what we offer.</a:t>
            </a:r>
            <a:endParaRPr lang="en-US" sz="1200" dirty="0"/>
          </a:p>
        </p:txBody>
      </p:sp>
      <p:sp>
        <p:nvSpPr>
          <p:cNvPr id="8" name="Shape 6"/>
          <p:cNvSpPr/>
          <p:nvPr/>
        </p:nvSpPr>
        <p:spPr>
          <a:xfrm>
            <a:off x="7826375" y="2916486"/>
            <a:ext cx="3549650" cy="1113780"/>
          </a:xfrm>
          <a:prstGeom prst="rect">
            <a:avLst/>
          </a:prstGeom>
          <a:solidFill>
            <a:srgbClr val="FFFFFF"/>
          </a:solidFill>
          <a:ln w="6350">
            <a:solidFill>
              <a:srgbClr val="DFDFDF"/>
            </a:solidFill>
            <a:prstDash val="solid"/>
          </a:ln>
        </p:spPr>
      </p:sp>
      <p:sp>
        <p:nvSpPr>
          <p:cNvPr id="9" name="Text 7"/>
          <p:cNvSpPr/>
          <p:nvPr/>
        </p:nvSpPr>
        <p:spPr>
          <a:xfrm>
            <a:off x="8032750" y="3097461"/>
            <a:ext cx="323100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exposes</a:t>
            </a:r>
            <a:endParaRPr lang="en-US" sz="1600" dirty="0"/>
          </a:p>
        </p:txBody>
      </p:sp>
      <p:sp>
        <p:nvSpPr>
          <p:cNvPr id="10" name="Text 8"/>
          <p:cNvSpPr/>
          <p:nvPr/>
        </p:nvSpPr>
        <p:spPr>
          <a:xfrm>
            <a:off x="8032750" y="3392091"/>
            <a:ext cx="3231007"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The one door NDE knocks on. The central build exposes ./CustomModuleCentral.</a:t>
            </a:r>
            <a:endParaRPr lang="en-US" sz="1200" dirty="0"/>
          </a:p>
        </p:txBody>
      </p:sp>
      <p:sp>
        <p:nvSpPr>
          <p:cNvPr id="11" name="Shape 9"/>
          <p:cNvSpPr/>
          <p:nvPr/>
        </p:nvSpPr>
        <p:spPr>
          <a:xfrm>
            <a:off x="7826375" y="4189016"/>
            <a:ext cx="3549650" cy="1113780"/>
          </a:xfrm>
          <a:prstGeom prst="rect">
            <a:avLst/>
          </a:prstGeom>
          <a:solidFill>
            <a:srgbClr val="FFFFFF"/>
          </a:solidFill>
          <a:ln w="6350">
            <a:solidFill>
              <a:srgbClr val="DFDFDF"/>
            </a:solidFill>
            <a:prstDash val="solid"/>
          </a:ln>
        </p:spPr>
      </p:sp>
      <p:sp>
        <p:nvSpPr>
          <p:cNvPr id="12" name="Text 10"/>
          <p:cNvSpPr/>
          <p:nvPr/>
        </p:nvSpPr>
        <p:spPr>
          <a:xfrm>
            <a:off x="8032750" y="4369991"/>
            <a:ext cx="323100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shared</a:t>
            </a:r>
            <a:endParaRPr lang="en-US" sz="1600" dirty="0"/>
          </a:p>
        </p:txBody>
      </p:sp>
      <p:sp>
        <p:nvSpPr>
          <p:cNvPr id="13" name="Text 11"/>
          <p:cNvSpPr/>
          <p:nvPr/>
        </p:nvSpPr>
        <p:spPr>
          <a:xfrm>
            <a:off x="8032750" y="4664621"/>
            <a:ext cx="3231007"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Use the host's copy. Singleton: one store for both.</a:t>
            </a:r>
            <a:endParaRPr lang="en-US" sz="1200" dirty="0"/>
          </a:p>
        </p:txBody>
      </p:sp>
      <p:sp>
        <p:nvSpPr>
          <p:cNvPr id="14" name="Shape 12"/>
          <p:cNvSpPr/>
          <p:nvPr/>
        </p:nvSpPr>
        <p:spPr>
          <a:xfrm>
            <a:off x="812800" y="6133505"/>
            <a:ext cx="10566400" cy="0"/>
          </a:xfrm>
          <a:prstGeom prst="line">
            <a:avLst/>
          </a:prstGeom>
          <a:noFill/>
          <a:ln w="6350">
            <a:solidFill>
              <a:srgbClr val="DFDFDF"/>
            </a:solidFill>
            <a:prstDash val="solid"/>
          </a:ln>
        </p:spPr>
      </p:sp>
      <p:sp>
        <p:nvSpPr>
          <p:cNvPr id="15" name="Text 13"/>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MODULE FEDERATION · WHO CONTROLS WHAT</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Know where your power ends</a:t>
            </a:r>
            <a:endParaRPr lang="en-US" sz="3200" dirty="0"/>
          </a:p>
        </p:txBody>
      </p:sp>
      <p:sp>
        <p:nvSpPr>
          <p:cNvPr id="4" name="Shape 2"/>
          <p:cNvSpPr/>
          <p:nvPr/>
        </p:nvSpPr>
        <p:spPr>
          <a:xfrm>
            <a:off x="815975" y="1923355"/>
            <a:ext cx="5168900" cy="2391271"/>
          </a:xfrm>
          <a:prstGeom prst="rect">
            <a:avLst/>
          </a:prstGeom>
          <a:solidFill>
            <a:srgbClr val="FFFFFF"/>
          </a:solidFill>
          <a:ln w="6350">
            <a:solidFill>
              <a:srgbClr val="DFDFDF"/>
            </a:solidFill>
            <a:prstDash val="solid"/>
          </a:ln>
        </p:spPr>
      </p:sp>
      <p:sp>
        <p:nvSpPr>
          <p:cNvPr id="5" name="Text 3"/>
          <p:cNvSpPr/>
          <p:nvPr/>
        </p:nvSpPr>
        <p:spPr>
          <a:xfrm>
            <a:off x="1123950" y="2231330"/>
            <a:ext cx="4689539"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4A5B70"/>
                </a:solidFill>
                <a:latin typeface="Montserrat" pitchFamily="34" charset="0"/>
                <a:ea typeface="Montserrat" pitchFamily="34" charset="-122"/>
                <a:cs typeface="Montserrat" pitchFamily="34" charset="-120"/>
              </a:rPr>
              <a:t>CLARIVATE CONTROLS</a:t>
            </a:r>
            <a:endParaRPr lang="en-US" sz="1200" dirty="0"/>
          </a:p>
        </p:txBody>
      </p:sp>
      <p:sp>
        <p:nvSpPr>
          <p:cNvPr id="6" name="Text 4"/>
          <p:cNvSpPr/>
          <p:nvPr/>
        </p:nvSpPr>
        <p:spPr>
          <a:xfrm>
            <a:off x="1202182" y="2571651"/>
            <a:ext cx="4603686" cy="1447701"/>
          </a:xfrm>
          <a:prstGeom prst="rect">
            <a:avLst/>
          </a:prstGeom>
          <a:noFill/>
          <a:ln/>
        </p:spPr>
        <p:txBody>
          <a:bodyPr wrap="square" lIns="0" tIns="0" rIns="0" bIns="0" rtlCol="0" anchor="t">
            <a:normAutofit/>
          </a:bodyPr>
          <a:lstStyle/>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The host app and its release dates</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The Angular version we must follow</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Which slots exist (nde-*)</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The shape of the NgRx state</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Security rules (CSP) and the config API</a:t>
            </a:r>
            <a:endParaRPr lang="en-US" sz="1400" dirty="0"/>
          </a:p>
        </p:txBody>
      </p:sp>
      <p:sp>
        <p:nvSpPr>
          <p:cNvPr id="7" name="Shape 5"/>
          <p:cNvSpPr/>
          <p:nvPr/>
        </p:nvSpPr>
        <p:spPr>
          <a:xfrm>
            <a:off x="6197600" y="1926530"/>
            <a:ext cx="5175250" cy="2384921"/>
          </a:xfrm>
          <a:prstGeom prst="rect">
            <a:avLst/>
          </a:prstGeom>
          <a:solidFill>
            <a:srgbClr val="E9F6F3"/>
          </a:solidFill>
          <a:ln w="12700">
            <a:solidFill>
              <a:srgbClr val="158582"/>
            </a:solidFill>
            <a:prstDash val="solid"/>
          </a:ln>
        </p:spPr>
      </p:sp>
      <p:sp>
        <p:nvSpPr>
          <p:cNvPr id="8" name="Text 6"/>
          <p:cNvSpPr/>
          <p:nvPr/>
        </p:nvSpPr>
        <p:spPr>
          <a:xfrm>
            <a:off x="6508750" y="2237680"/>
            <a:ext cx="4689539"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WE CONTROL</a:t>
            </a:r>
            <a:endParaRPr lang="en-US" sz="1200" dirty="0"/>
          </a:p>
        </p:txBody>
      </p:sp>
      <p:sp>
        <p:nvSpPr>
          <p:cNvPr id="9" name="Text 7"/>
          <p:cNvSpPr/>
          <p:nvPr/>
        </p:nvSpPr>
        <p:spPr>
          <a:xfrm>
            <a:off x="6586982" y="2578001"/>
            <a:ext cx="4603686" cy="1447701"/>
          </a:xfrm>
          <a:prstGeom prst="rect">
            <a:avLst/>
          </a:prstGeom>
          <a:noFill/>
          <a:ln/>
        </p:spPr>
        <p:txBody>
          <a:bodyPr wrap="square" lIns="0" tIns="0" rIns="0" bIns="0" rtlCol="0" anchor="t">
            <a:normAutofit/>
          </a:bodyPr>
          <a:lstStyle/>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Our components and where they go</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custom.css, custom.js and assets</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What we do with HTTP traffic</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Which views get which features</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Where our add-ons are hosted</a:t>
            </a:r>
            <a:endParaRPr lang="en-US" sz="1400" dirty="0"/>
          </a:p>
        </p:txBody>
      </p:sp>
      <p:sp>
        <p:nvSpPr>
          <p:cNvPr id="10" name="Shape 8"/>
          <p:cNvSpPr/>
          <p:nvPr/>
        </p:nvSpPr>
        <p:spPr>
          <a:xfrm>
            <a:off x="812800" y="6133505"/>
            <a:ext cx="10566400" cy="0"/>
          </a:xfrm>
          <a:prstGeom prst="line">
            <a:avLst/>
          </a:prstGeom>
          <a:noFill/>
          <a:ln w="6350">
            <a:solidFill>
              <a:srgbClr val="DFDFDF"/>
            </a:solidFill>
            <a:prstDash val="solid"/>
          </a:ln>
        </p:spPr>
      </p:sp>
      <p:sp>
        <p:nvSpPr>
          <p:cNvPr id="11" name="Text 9"/>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51931"/>
        </a:solidFill>
      </p:bgPr>
    </p:bg>
    <p:spTree>
      <p:nvGrpSpPr>
        <p:cNvPr id="1" name=""/>
        <p:cNvGrpSpPr/>
        <p:nvPr/>
      </p:nvGrpSpPr>
      <p:grpSpPr>
        <a:xfrm>
          <a:off x="0" y="0"/>
          <a:ext cx="0" cy="0"/>
          <a:chOff x="0" y="0"/>
          <a:chExt cx="0" cy="0"/>
        </a:xfrm>
      </p:grpSpPr>
      <p:sp>
        <p:nvSpPr>
          <p:cNvPr id="2" name="Text 0"/>
          <p:cNvSpPr/>
          <p:nvPr/>
        </p:nvSpPr>
        <p:spPr>
          <a:xfrm>
            <a:off x="812800" y="20345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LESSONS FROM PRACTICE</a:t>
            </a:r>
            <a:endParaRPr lang="en-US" sz="1200" dirty="0"/>
          </a:p>
        </p:txBody>
      </p:sp>
      <p:sp>
        <p:nvSpPr>
          <p:cNvPr id="3" name="Text 1"/>
          <p:cNvSpPr/>
          <p:nvPr>
            <p:ph type="title"/>
          </p:nvPr>
        </p:nvSpPr>
        <p:spPr>
          <a:xfrm>
            <a:off x="812800" y="2501900"/>
            <a:ext cx="9156700" cy="148838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6F8FB"/>
                </a:solidFill>
                <a:latin typeface="Montserrat" pitchFamily="34" charset="0"/>
                <a:ea typeface="Montserrat" pitchFamily="34" charset="-122"/>
                <a:cs typeface="Montserrat" pitchFamily="34" charset="-120"/>
              </a:rPr>
              <a:t>The pitfalls of </a:t>
            </a:r>
            <a:r>
              <a:rPr lang="en-US" sz="4800" b="1" i="0" dirty="0">
                <a:solidFill>
                  <a:srgbClr val="66C6B4"/>
                </a:solidFill>
                <a:latin typeface="Montserrat" pitchFamily="34" charset="0"/>
                <a:ea typeface="Montserrat" pitchFamily="34" charset="-122"/>
                <a:cs typeface="Montserrat" pitchFamily="34" charset="-120"/>
              </a:rPr>
              <a:t>Module Federation</a:t>
            </a:r>
            <a:endParaRPr lang="en-US" sz="4800" dirty="0"/>
          </a:p>
        </p:txBody>
      </p:sp>
      <p:sp>
        <p:nvSpPr>
          <p:cNvPr id="4" name="Text 2"/>
          <p:cNvSpPr/>
          <p:nvPr/>
        </p:nvSpPr>
        <p:spPr>
          <a:xfrm>
            <a:off x="812800" y="4218880"/>
            <a:ext cx="2301280" cy="401290"/>
          </a:xfrm>
          <a:prstGeom prst="roundRect">
            <a:avLst>
              <a:gd name="adj" fmla="val 50000"/>
            </a:avLst>
          </a:prstGeom>
          <a:solidFill>
            <a:srgbClr val="66C6B4"/>
          </a:solidFill>
          <a:ln/>
        </p:spPr>
        <p:txBody>
          <a:bodyPr wrap="none" lIns="0" tIns="0" rIns="0" bIns="0" rtlCol="0" anchor="ctr">
            <a:normAutofit/>
          </a:bodyPr>
          <a:lstStyle/>
          <a:p>
            <a:pPr algn="ctr" indent="0" marL="0">
              <a:lnSpc>
                <a:spcPts val="1960"/>
              </a:lnSpc>
              <a:buNone/>
            </a:pPr>
            <a:r>
              <a:rPr lang="en-US" sz="1400" dirty="0">
                <a:solidFill>
                  <a:srgbClr val="051931"/>
                </a:solidFill>
                <a:latin typeface="Poppins" pitchFamily="34" charset="0"/>
                <a:ea typeface="Poppins" pitchFamily="34" charset="-122"/>
                <a:cs typeface="Poppins" pitchFamily="34" charset="-120"/>
              </a:rPr>
              <a:t>1 · Primo does not wait</a:t>
            </a:r>
            <a:endParaRPr lang="en-US" sz="1400" dirty="0"/>
          </a:p>
        </p:txBody>
      </p:sp>
      <p:sp>
        <p:nvSpPr>
          <p:cNvPr id="5" name="Text 3"/>
          <p:cNvSpPr/>
          <p:nvPr/>
        </p:nvSpPr>
        <p:spPr>
          <a:xfrm>
            <a:off x="3266480" y="4218880"/>
            <a:ext cx="2988121" cy="401290"/>
          </a:xfrm>
          <a:prstGeom prst="roundRect">
            <a:avLst>
              <a:gd name="adj" fmla="val 50000"/>
            </a:avLst>
          </a:prstGeom>
          <a:solidFill>
            <a:srgbClr val="16304F"/>
          </a:solidFill>
          <a:ln/>
        </p:spPr>
        <p:txBody>
          <a:bodyPr wrap="none" lIns="0" tIns="0" rIns="0" bIns="0" rtlCol="0" anchor="ctr">
            <a:normAutofit/>
          </a:bodyPr>
          <a:lstStyle/>
          <a:p>
            <a:pPr algn="ctr" indent="0" marL="0">
              <a:lnSpc>
                <a:spcPts val="1960"/>
              </a:lnSpc>
              <a:buNone/>
            </a:pPr>
            <a:r>
              <a:rPr lang="en-US" sz="1400" dirty="0">
                <a:solidFill>
                  <a:srgbClr val="F6F8FB"/>
                </a:solidFill>
                <a:latin typeface="Poppins" pitchFamily="34" charset="0"/>
                <a:ea typeface="Poppins" pitchFamily="34" charset="-122"/>
                <a:cs typeface="Poppins" pitchFamily="34" charset="-120"/>
              </a:rPr>
              <a:t>2 · Two remotes, two pipelines</a:t>
            </a:r>
            <a:endParaRPr lang="en-US" sz="1400" dirty="0"/>
          </a:p>
        </p:txBody>
      </p:sp>
      <p:sp>
        <p:nvSpPr>
          <p:cNvPr id="6" name="Text 4"/>
          <p:cNvSpPr/>
          <p:nvPr/>
        </p:nvSpPr>
        <p:spPr>
          <a:xfrm>
            <a:off x="6407001" y="4218880"/>
            <a:ext cx="2915940" cy="401290"/>
          </a:xfrm>
          <a:prstGeom prst="roundRect">
            <a:avLst>
              <a:gd name="adj" fmla="val 50000"/>
            </a:avLst>
          </a:prstGeom>
          <a:solidFill>
            <a:srgbClr val="16304F"/>
          </a:solidFill>
          <a:ln/>
        </p:spPr>
        <p:txBody>
          <a:bodyPr wrap="none" lIns="0" tIns="0" rIns="0" bIns="0" rtlCol="0" anchor="ctr">
            <a:normAutofit/>
          </a:bodyPr>
          <a:lstStyle/>
          <a:p>
            <a:pPr algn="ctr" indent="0" marL="0">
              <a:lnSpc>
                <a:spcPts val="1960"/>
              </a:lnSpc>
              <a:buNone/>
            </a:pPr>
            <a:r>
              <a:rPr lang="en-US" sz="1400" dirty="0">
                <a:solidFill>
                  <a:srgbClr val="F6F8FB"/>
                </a:solidFill>
                <a:latin typeface="Poppins" pitchFamily="34" charset="0"/>
                <a:ea typeface="Poppins" pitchFamily="34" charset="-122"/>
                <a:cs typeface="Poppins" pitchFamily="34" charset="-120"/>
              </a:rPr>
              <a:t>3 · Tag names are a contract</a:t>
            </a:r>
            <a:endParaRPr lang="en-US" sz="1400" dirty="0"/>
          </a:p>
        </p:txBody>
      </p:sp>
      <p:sp>
        <p:nvSpPr>
          <p:cNvPr id="7" name="Shape 5"/>
          <p:cNvSpPr/>
          <p:nvPr/>
        </p:nvSpPr>
        <p:spPr>
          <a:xfrm>
            <a:off x="812800" y="6133505"/>
            <a:ext cx="10566400" cy="0"/>
          </a:xfrm>
          <a:prstGeom prst="line">
            <a:avLst/>
          </a:prstGeom>
          <a:noFill/>
          <a:ln w="6350">
            <a:solidFill>
              <a:srgbClr val="2A3F5C"/>
            </a:solidFill>
            <a:prstDash val="solid"/>
          </a:ln>
        </p:spPr>
      </p:sp>
      <p:sp>
        <p:nvSpPr>
          <p:cNvPr id="8" name="Text 6"/>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6"/>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PITFALL 1</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Primo does not wait for remotes</a:t>
            </a:r>
            <a:endParaRPr lang="en-US" sz="3200" dirty="0"/>
          </a:p>
        </p:txBody>
      </p:sp>
      <p:sp>
        <p:nvSpPr>
          <p:cNvPr id="4" name="Text 2"/>
          <p:cNvSpPr/>
          <p:nvPr/>
        </p:nvSpPr>
        <p:spPr>
          <a:xfrm>
            <a:off x="870458" y="1920180"/>
            <a:ext cx="6579870" cy="1650851"/>
          </a:xfrm>
          <a:prstGeom prst="rect">
            <a:avLst/>
          </a:prstGeom>
          <a:noFill/>
          <a:ln/>
        </p:spPr>
        <p:txBody>
          <a:bodyPr wrap="square" lIns="0" tIns="0" rIns="0" bIns="0" rtlCol="0" anchor="t">
            <a:normAutofit/>
          </a:bodyPr>
          <a:lstStyle/>
          <a:p>
            <a:pPr algn="l" marL="196342" indent="-196342">
              <a:lnSpc>
                <a:spcPts val="2560"/>
              </a:lnSpc>
              <a:buSzPct val="100000"/>
              <a:buChar char="•"/>
            </a:pPr>
            <a:r>
              <a:rPr lang="en-US" sz="1600" dirty="0">
                <a:solidFill>
                  <a:srgbClr val="051931"/>
                </a:solidFill>
                <a:latin typeface="Poppins" pitchFamily="34" charset="0"/>
                <a:ea typeface="Poppins" pitchFamily="34" charset="-122"/>
                <a:cs typeface="Poppins" pitchFamily="34" charset="-120"/>
              </a:rPr>
              <a:t>Primo bootstraps first</a:t>
            </a:r>
            <a:endParaRPr lang="en-US" sz="1600" dirty="0"/>
          </a:p>
          <a:p>
            <a:pPr algn="l" marL="196342" indent="-196342">
              <a:lnSpc>
                <a:spcPts val="2560"/>
              </a:lnSpc>
              <a:buSzPct val="100000"/>
              <a:buChar char="•"/>
            </a:pPr>
            <a:r>
              <a:rPr lang="en-US" sz="1600" dirty="0">
                <a:solidFill>
                  <a:srgbClr val="051931"/>
                </a:solidFill>
                <a:latin typeface="Poppins" pitchFamily="34" charset="0"/>
                <a:ea typeface="Poppins" pitchFamily="34" charset="-122"/>
                <a:cs typeface="Poppins" pitchFamily="34" charset="-120"/>
              </a:rPr>
              <a:t>Remotes load asynchronously</a:t>
            </a:r>
            <a:endParaRPr lang="en-US" sz="1600" dirty="0"/>
          </a:p>
          <a:p>
            <a:pPr algn="l" marL="196342" indent="-196342">
              <a:lnSpc>
                <a:spcPts val="2560"/>
              </a:lnSpc>
              <a:buSzPct val="100000"/>
              <a:buChar char="•"/>
            </a:pPr>
            <a:r>
              <a:rPr lang="en-US" sz="1600" dirty="0">
                <a:solidFill>
                  <a:srgbClr val="051931"/>
                </a:solidFill>
                <a:latin typeface="Poppins" pitchFamily="34" charset="0"/>
                <a:ea typeface="Poppins" pitchFamily="34" charset="-122"/>
                <a:cs typeface="Poppins" pitchFamily="34" charset="-120"/>
              </a:rPr>
              <a:t>Primo starts its own API calls right away</a:t>
            </a:r>
            <a:endParaRPr lang="en-US" sz="1600" dirty="0"/>
          </a:p>
          <a:p>
            <a:pPr algn="l" marL="196342" indent="-196342">
              <a:lnSpc>
                <a:spcPts val="2560"/>
              </a:lnSpc>
              <a:buSzPct val="100000"/>
              <a:buChar char="•"/>
            </a:pPr>
            <a:r>
              <a:rPr lang="en-US" sz="1600" dirty="0">
                <a:solidFill>
                  <a:srgbClr val="051931"/>
                </a:solidFill>
                <a:latin typeface="Poppins" pitchFamily="34" charset="0"/>
                <a:ea typeface="Poppins" pitchFamily="34" charset="-122"/>
                <a:cs typeface="Poppins" pitchFamily="34" charset="-120"/>
              </a:rPr>
              <a:t>Our code, including our HTTP interceptor, exists only after our bundle loads</a:t>
            </a:r>
            <a:endParaRPr lang="en-US" sz="1600" dirty="0"/>
          </a:p>
        </p:txBody>
      </p:sp>
      <p:sp>
        <p:nvSpPr>
          <p:cNvPr id="5" name="Shape 3"/>
          <p:cNvSpPr/>
          <p:nvPr/>
        </p:nvSpPr>
        <p:spPr>
          <a:xfrm>
            <a:off x="7569200" y="1920180"/>
            <a:ext cx="3810000" cy="1407120"/>
          </a:xfrm>
          <a:prstGeom prst="rect">
            <a:avLst/>
          </a:prstGeom>
          <a:solidFill>
            <a:srgbClr val="051931"/>
          </a:solidFill>
          <a:ln/>
        </p:spPr>
      </p:sp>
      <p:sp>
        <p:nvSpPr>
          <p:cNvPr id="6" name="Text 4"/>
          <p:cNvSpPr/>
          <p:nvPr/>
        </p:nvSpPr>
        <p:spPr>
          <a:xfrm>
            <a:off x="7823200" y="2174180"/>
            <a:ext cx="340106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CONSEQUENCE</a:t>
            </a:r>
            <a:endParaRPr lang="en-US" sz="1200" dirty="0"/>
          </a:p>
        </p:txBody>
      </p:sp>
      <p:sp>
        <p:nvSpPr>
          <p:cNvPr id="7" name="Text 5"/>
          <p:cNvSpPr/>
          <p:nvPr/>
        </p:nvSpPr>
        <p:spPr>
          <a:xfrm>
            <a:off x="7823200" y="2463701"/>
            <a:ext cx="3401060" cy="6350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F6F8FB"/>
                </a:solidFill>
                <a:latin typeface="Poppins" pitchFamily="34" charset="0"/>
                <a:ea typeface="Poppins" pitchFamily="34" charset="-122"/>
                <a:cs typeface="Poppins" pitchFamily="34" charset="-120"/>
              </a:rPr>
              <a:t>The first request on a page load can never be intercepted.</a:t>
            </a:r>
            <a:endParaRPr lang="en-US" sz="1600" dirty="0"/>
          </a:p>
        </p:txBody>
      </p:sp>
      <p:sp>
        <p:nvSpPr>
          <p:cNvPr id="8" name="Shape 6"/>
          <p:cNvSpPr/>
          <p:nvPr/>
        </p:nvSpPr>
        <p:spPr>
          <a:xfrm>
            <a:off x="812800" y="6133505"/>
            <a:ext cx="10566400" cy="0"/>
          </a:xfrm>
          <a:prstGeom prst="line">
            <a:avLst/>
          </a:prstGeom>
          <a:noFill/>
          <a:ln w="6350">
            <a:solidFill>
              <a:srgbClr val="DFDFDF"/>
            </a:solidFill>
            <a:prstDash val="solid"/>
          </a:ln>
        </p:spPr>
      </p:sp>
      <p:sp>
        <p:nvSpPr>
          <p:cNvPr id="9" name="Text 7"/>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PITFALL 1 · MEASURED ON /NDE/SEARCH?QUERY=…</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A race we lose by 60 ms</a:t>
            </a:r>
            <a:endParaRPr lang="en-US" sz="3200" dirty="0"/>
          </a:p>
        </p:txBody>
      </p:sp>
      <p:sp>
        <p:nvSpPr>
          <p:cNvPr id="4" name="Shape 2"/>
          <p:cNvSpPr/>
          <p:nvPr/>
        </p:nvSpPr>
        <p:spPr>
          <a:xfrm>
            <a:off x="9791700" y="2095500"/>
            <a:ext cx="317500" cy="1778000"/>
          </a:xfrm>
          <a:prstGeom prst="rect">
            <a:avLst/>
          </a:prstGeom>
          <a:solidFill>
            <a:srgbClr val="F6C38F"/>
          </a:solidFill>
          <a:ln/>
        </p:spPr>
      </p:sp>
      <p:sp>
        <p:nvSpPr>
          <p:cNvPr id="5" name="Text 3"/>
          <p:cNvSpPr/>
          <p:nvPr/>
        </p:nvSpPr>
        <p:spPr>
          <a:xfrm>
            <a:off x="812800" y="1879600"/>
            <a:ext cx="26162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0407A"/>
                </a:solidFill>
                <a:latin typeface="Montserrat" pitchFamily="34" charset="0"/>
                <a:ea typeface="Montserrat" pitchFamily="34" charset="-122"/>
                <a:cs typeface="Montserrat" pitchFamily="34" charset="-120"/>
              </a:rPr>
              <a:t>PRIMO (HOST)</a:t>
            </a:r>
            <a:endParaRPr lang="en-US" sz="1200" dirty="0"/>
          </a:p>
        </p:txBody>
      </p:sp>
      <p:sp>
        <p:nvSpPr>
          <p:cNvPr id="6" name="Text 4"/>
          <p:cNvSpPr/>
          <p:nvPr/>
        </p:nvSpPr>
        <p:spPr>
          <a:xfrm>
            <a:off x="3562350" y="2184400"/>
            <a:ext cx="6229350" cy="406400"/>
          </a:xfrm>
          <a:prstGeom prst="rect">
            <a:avLst/>
          </a:prstGeom>
          <a:solidFill>
            <a:srgbClr val="00407A"/>
          </a:solidFill>
          <a:ln/>
        </p:spPr>
        <p:txBody>
          <a:bodyPr wrap="square" lIns="152400" tIns="0" rIns="0" bIns="0" rtlCol="0" anchor="ctr">
            <a:normAutofit/>
          </a:bodyPr>
          <a:lstStyle/>
          <a:p>
            <a:pPr algn="l" indent="0" marL="0">
              <a:lnSpc>
                <a:spcPts val="1680"/>
              </a:lnSpc>
              <a:buNone/>
            </a:pPr>
            <a:r>
              <a:rPr lang="en-US" sz="1200" dirty="0">
                <a:solidFill>
                  <a:srgbClr val="F6F8FB"/>
                </a:solidFill>
                <a:latin typeface="Poppins" pitchFamily="34" charset="0"/>
                <a:ea typeface="Poppins" pitchFamily="34" charset="-122"/>
                <a:cs typeface="Poppins" pitchFamily="34" charset="-120"/>
              </a:rPr>
              <a:t>GET /pnxs in flight</a:t>
            </a:r>
            <a:endParaRPr lang="en-US" sz="1200" dirty="0"/>
          </a:p>
        </p:txBody>
      </p:sp>
      <p:sp>
        <p:nvSpPr>
          <p:cNvPr id="7" name="Text 5"/>
          <p:cNvSpPr/>
          <p:nvPr/>
        </p:nvSpPr>
        <p:spPr>
          <a:xfrm>
            <a:off x="10185400" y="2159000"/>
            <a:ext cx="1244600" cy="421580"/>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051931"/>
                </a:solidFill>
                <a:latin typeface="Poppins" pitchFamily="34" charset="0"/>
                <a:ea typeface="Poppins" pitchFamily="34" charset="-122"/>
                <a:cs typeface="Poppins" pitchFamily="34" charset="-120"/>
              </a:rPr>
              <a:t>15.70 s</a:t>
            </a:r>
            <a:endParaRPr lang="en-US" sz="1200" dirty="0"/>
          </a:p>
          <a:p>
            <a:pPr algn="l" indent="0" marL="0">
              <a:lnSpc>
                <a:spcPts val="1560"/>
              </a:lnSpc>
              <a:buNone/>
            </a:pPr>
            <a:r>
              <a:rPr lang="en-US" sz="1200" dirty="0">
                <a:solidFill>
                  <a:srgbClr val="051931"/>
                </a:solidFill>
                <a:latin typeface="Poppins" pitchFamily="34" charset="0"/>
                <a:ea typeface="Poppins" pitchFamily="34" charset="-122"/>
                <a:cs typeface="Poppins" pitchFamily="34" charset="-120"/>
              </a:rPr>
              <a:t>in the store</a:t>
            </a:r>
            <a:endParaRPr lang="en-US" sz="1200" dirty="0"/>
          </a:p>
        </p:txBody>
      </p:sp>
      <p:sp>
        <p:nvSpPr>
          <p:cNvPr id="8" name="Text 6"/>
          <p:cNvSpPr/>
          <p:nvPr/>
        </p:nvSpPr>
        <p:spPr>
          <a:xfrm>
            <a:off x="812800" y="3022600"/>
            <a:ext cx="261620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158582"/>
                </a:solidFill>
                <a:latin typeface="Montserrat" pitchFamily="34" charset="0"/>
                <a:ea typeface="Montserrat" pitchFamily="34" charset="-122"/>
                <a:cs typeface="Montserrat" pitchFamily="34" charset="-120"/>
              </a:rPr>
              <a:t>OUR REMOTE</a:t>
            </a:r>
            <a:endParaRPr lang="en-US" sz="1200" dirty="0"/>
          </a:p>
        </p:txBody>
      </p:sp>
      <p:sp>
        <p:nvSpPr>
          <p:cNvPr id="9" name="Text 7"/>
          <p:cNvSpPr/>
          <p:nvPr/>
        </p:nvSpPr>
        <p:spPr>
          <a:xfrm>
            <a:off x="3562350" y="3327400"/>
            <a:ext cx="6546850" cy="406400"/>
          </a:xfrm>
          <a:prstGeom prst="rect">
            <a:avLst/>
          </a:prstGeom>
          <a:solidFill>
            <a:srgbClr val="158582"/>
          </a:solidFill>
          <a:ln/>
        </p:spPr>
        <p:txBody>
          <a:bodyPr wrap="square" lIns="152400" tIns="0" rIns="0" bIns="0" rtlCol="0" anchor="ctr">
            <a:normAutofit/>
          </a:bodyPr>
          <a:lstStyle/>
          <a:p>
            <a:pPr algn="l" indent="0" marL="0">
              <a:lnSpc>
                <a:spcPts val="1680"/>
              </a:lnSpc>
              <a:buNone/>
            </a:pPr>
            <a:r>
              <a:rPr lang="en-US" sz="1200" dirty="0">
                <a:solidFill>
                  <a:srgbClr val="F6F8FB"/>
                </a:solidFill>
                <a:latin typeface="Poppins" pitchFamily="34" charset="0"/>
                <a:ea typeface="Poppins" pitchFamily="34" charset="-122"/>
                <a:cs typeface="Poppins" pitchFamily="34" charset="-120"/>
              </a:rPr>
              <a:t>remoteEntry.js and our bundle loading</a:t>
            </a:r>
            <a:endParaRPr lang="en-US" sz="1200" dirty="0"/>
          </a:p>
        </p:txBody>
      </p:sp>
      <p:sp>
        <p:nvSpPr>
          <p:cNvPr id="10" name="Text 8"/>
          <p:cNvSpPr/>
          <p:nvPr/>
        </p:nvSpPr>
        <p:spPr>
          <a:xfrm>
            <a:off x="10185400" y="3302000"/>
            <a:ext cx="1244600" cy="619671"/>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051931"/>
                </a:solidFill>
                <a:latin typeface="Poppins" pitchFamily="34" charset="0"/>
                <a:ea typeface="Poppins" pitchFamily="34" charset="-122"/>
                <a:cs typeface="Poppins" pitchFamily="34" charset="-120"/>
              </a:rPr>
              <a:t>15.76 s</a:t>
            </a:r>
            <a:endParaRPr lang="en-US" sz="1200" dirty="0"/>
          </a:p>
          <a:p>
            <a:pPr algn="l" indent="0" marL="0">
              <a:lnSpc>
                <a:spcPts val="1560"/>
              </a:lnSpc>
              <a:buNone/>
            </a:pPr>
            <a:r>
              <a:rPr lang="en-US" sz="1200" dirty="0">
                <a:solidFill>
                  <a:srgbClr val="051931"/>
                </a:solidFill>
                <a:latin typeface="Poppins" pitchFamily="34" charset="0"/>
                <a:ea typeface="Poppins" pitchFamily="34" charset="-122"/>
                <a:cs typeface="Poppins" pitchFamily="34" charset="-120"/>
              </a:rPr>
              <a:t>interceptor ready</a:t>
            </a:r>
            <a:endParaRPr lang="en-US" sz="1200" dirty="0"/>
          </a:p>
        </p:txBody>
      </p:sp>
      <p:pic>
        <p:nvPicPr>
          <p:cNvPr id="11" name="Image 0" descr="connector">    </p:cNvPr>
          <p:cNvPicPr>
            <a:picLocks noChangeAspect="1"/>
          </p:cNvPicPr>
          <p:nvPr/>
        </p:nvPicPr>
        <p:blipFill>
          <a:blip r:embed="rId1"/>
          <a:srcRect l="0" r="0" t="0" b="0"/>
          <a:stretch/>
        </p:blipFill>
        <p:spPr>
          <a:xfrm>
            <a:off x="3524250" y="2057400"/>
            <a:ext cx="76200" cy="1854200"/>
          </a:xfrm>
          <a:prstGeom prst="rect">
            <a:avLst/>
          </a:prstGeom>
        </p:spPr>
      </p:pic>
      <p:sp>
        <p:nvSpPr>
          <p:cNvPr id="12" name="Text 9"/>
          <p:cNvSpPr/>
          <p:nvPr/>
        </p:nvSpPr>
        <p:spPr>
          <a:xfrm>
            <a:off x="3663950" y="3949700"/>
            <a:ext cx="497078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51931"/>
                </a:solidFill>
                <a:latin typeface="Poppins" pitchFamily="34" charset="0"/>
                <a:ea typeface="Poppins" pitchFamily="34" charset="-122"/>
                <a:cs typeface="Poppins" pitchFamily="34" charset="-120"/>
              </a:rPr>
              <a:t>14.52 s</a:t>
            </a:r>
            <a:r>
              <a:rPr lang="en-US" sz="1200" dirty="0">
                <a:solidFill>
                  <a:srgbClr val="051931"/>
                </a:solidFill>
                <a:latin typeface="Poppins" pitchFamily="34" charset="0"/>
                <a:ea typeface="Poppins" pitchFamily="34" charset="-122"/>
                <a:cs typeface="Poppins" pitchFamily="34" charset="-120"/>
              </a:rPr>
              <a:t> first /pnxs request and remoteEntry.js start together</a:t>
            </a:r>
            <a:endParaRPr lang="en-US" sz="1200" dirty="0"/>
          </a:p>
        </p:txBody>
      </p:sp>
      <p:sp>
        <p:nvSpPr>
          <p:cNvPr id="13" name="Text 10"/>
          <p:cNvSpPr/>
          <p:nvPr/>
        </p:nvSpPr>
        <p:spPr>
          <a:xfrm>
            <a:off x="8435975" y="3949700"/>
            <a:ext cx="2943225" cy="452041"/>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A5520F"/>
                </a:solidFill>
                <a:latin typeface="Poppins" pitchFamily="34" charset="0"/>
                <a:ea typeface="Poppins" pitchFamily="34" charset="-122"/>
                <a:cs typeface="Poppins" pitchFamily="34" charset="-120"/>
              </a:rPr>
              <a:t>response first, interceptor 60 ms later</a:t>
            </a:r>
            <a:endParaRPr lang="en-US" sz="1200" dirty="0"/>
          </a:p>
        </p:txBody>
      </p:sp>
      <p:pic>
        <p:nvPicPr>
          <p:cNvPr id="14" name="Image 1" descr="line">    </p:cNvPr>
          <p:cNvPicPr>
            <a:picLocks noChangeAspect="1"/>
          </p:cNvPicPr>
          <p:nvPr/>
        </p:nvPicPr>
        <p:blipFill>
          <a:blip r:embed="rId2"/>
          <a:srcRect l="0" r="0" t="0" b="0"/>
          <a:stretch/>
        </p:blipFill>
        <p:spPr>
          <a:xfrm>
            <a:off x="812800" y="4572000"/>
            <a:ext cx="10566400" cy="25400"/>
          </a:xfrm>
          <a:prstGeom prst="rect">
            <a:avLst/>
          </a:prstGeom>
        </p:spPr>
      </p:pic>
      <p:sp>
        <p:nvSpPr>
          <p:cNvPr id="15" name="Text 11"/>
          <p:cNvSpPr/>
          <p:nvPr/>
        </p:nvSpPr>
        <p:spPr>
          <a:xfrm>
            <a:off x="812800" y="4648200"/>
            <a:ext cx="812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14.0 s</a:t>
            </a:r>
            <a:endParaRPr lang="en-US" sz="1200" dirty="0"/>
          </a:p>
        </p:txBody>
      </p:sp>
      <p:sp>
        <p:nvSpPr>
          <p:cNvPr id="16" name="Text 12"/>
          <p:cNvSpPr/>
          <p:nvPr/>
        </p:nvSpPr>
        <p:spPr>
          <a:xfrm>
            <a:off x="3048000" y="4648200"/>
            <a:ext cx="812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A5B70"/>
                </a:solidFill>
                <a:latin typeface="Poppins" pitchFamily="34" charset="0"/>
                <a:ea typeface="Poppins" pitchFamily="34" charset="-122"/>
                <a:cs typeface="Poppins" pitchFamily="34" charset="-120"/>
              </a:rPr>
              <a:t>14.5 s</a:t>
            </a:r>
            <a:endParaRPr lang="en-US" sz="1200" dirty="0"/>
          </a:p>
        </p:txBody>
      </p:sp>
      <p:sp>
        <p:nvSpPr>
          <p:cNvPr id="17" name="Text 13"/>
          <p:cNvSpPr/>
          <p:nvPr/>
        </p:nvSpPr>
        <p:spPr>
          <a:xfrm>
            <a:off x="5689600" y="4648200"/>
            <a:ext cx="812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A5B70"/>
                </a:solidFill>
                <a:latin typeface="Poppins" pitchFamily="34" charset="0"/>
                <a:ea typeface="Poppins" pitchFamily="34" charset="-122"/>
                <a:cs typeface="Poppins" pitchFamily="34" charset="-120"/>
              </a:rPr>
              <a:t>15.0 s</a:t>
            </a:r>
            <a:endParaRPr lang="en-US" sz="1200" dirty="0"/>
          </a:p>
        </p:txBody>
      </p:sp>
      <p:sp>
        <p:nvSpPr>
          <p:cNvPr id="18" name="Text 14"/>
          <p:cNvSpPr/>
          <p:nvPr/>
        </p:nvSpPr>
        <p:spPr>
          <a:xfrm>
            <a:off x="8331200" y="4648200"/>
            <a:ext cx="8128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A5B70"/>
                </a:solidFill>
                <a:latin typeface="Poppins" pitchFamily="34" charset="0"/>
                <a:ea typeface="Poppins" pitchFamily="34" charset="-122"/>
                <a:cs typeface="Poppins" pitchFamily="34" charset="-120"/>
              </a:rPr>
              <a:t>15.5 s</a:t>
            </a:r>
            <a:endParaRPr lang="en-US" sz="1200" dirty="0"/>
          </a:p>
        </p:txBody>
      </p:sp>
      <p:sp>
        <p:nvSpPr>
          <p:cNvPr id="19" name="Text 15"/>
          <p:cNvSpPr/>
          <p:nvPr/>
        </p:nvSpPr>
        <p:spPr>
          <a:xfrm>
            <a:off x="10566400" y="464820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B70"/>
                </a:solidFill>
                <a:latin typeface="Poppins" pitchFamily="34" charset="0"/>
                <a:ea typeface="Poppins" pitchFamily="34" charset="-122"/>
                <a:cs typeface="Poppins" pitchFamily="34" charset="-120"/>
              </a:rPr>
              <a:t>16.0 s</a:t>
            </a:r>
            <a:endParaRPr lang="en-US" sz="1200" dirty="0"/>
          </a:p>
        </p:txBody>
      </p:sp>
      <p:sp>
        <p:nvSpPr>
          <p:cNvPr id="20" name="Text 16"/>
          <p:cNvSpPr/>
          <p:nvPr/>
        </p:nvSpPr>
        <p:spPr>
          <a:xfrm>
            <a:off x="812800" y="5207000"/>
            <a:ext cx="10883392"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051931"/>
                </a:solidFill>
                <a:latin typeface="Poppins" pitchFamily="34" charset="0"/>
                <a:ea typeface="Poppins" pitchFamily="34" charset="-122"/>
                <a:cs typeface="Poppins" pitchFamily="34" charset="-120"/>
              </a:rPr>
              <a:t>The first results are already in NgRx before our interceptor exists. They show unchanged.</a:t>
            </a:r>
            <a:endParaRPr lang="en-US" sz="1400" dirty="0"/>
          </a:p>
        </p:txBody>
      </p:sp>
      <p:sp>
        <p:nvSpPr>
          <p:cNvPr id="21" name="Shape 17"/>
          <p:cNvSpPr/>
          <p:nvPr/>
        </p:nvSpPr>
        <p:spPr>
          <a:xfrm>
            <a:off x="812800" y="6133505"/>
            <a:ext cx="10566400" cy="0"/>
          </a:xfrm>
          <a:prstGeom prst="line">
            <a:avLst/>
          </a:prstGeom>
          <a:noFill/>
          <a:ln w="6350">
            <a:solidFill>
              <a:srgbClr val="DFDFDF"/>
            </a:solidFill>
            <a:prstDash val="solid"/>
          </a:ln>
        </p:spPr>
      </p:sp>
      <p:sp>
        <p:nvSpPr>
          <p:cNvPr id="22" name="Text 18"/>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PITFALL 1 · WHO IS AFFECTED</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Every first request of a page load</a:t>
            </a:r>
            <a:endParaRPr lang="en-US" sz="3200" dirty="0"/>
          </a:p>
        </p:txBody>
      </p:sp>
      <p:sp>
        <p:nvSpPr>
          <p:cNvPr id="4" name="Shape 2"/>
          <p:cNvSpPr/>
          <p:nvPr/>
        </p:nvSpPr>
        <p:spPr>
          <a:xfrm>
            <a:off x="819150" y="1926530"/>
            <a:ext cx="5168900" cy="1998861"/>
          </a:xfrm>
          <a:prstGeom prst="rect">
            <a:avLst/>
          </a:prstGeom>
          <a:solidFill>
            <a:srgbClr val="FFFFFF"/>
          </a:solidFill>
          <a:ln w="12700">
            <a:solidFill>
              <a:srgbClr val="C46A1A"/>
            </a:solidFill>
            <a:prstDash val="solid"/>
          </a:ln>
        </p:spPr>
      </p:sp>
      <p:sp>
        <p:nvSpPr>
          <p:cNvPr id="5" name="Text 3"/>
          <p:cNvSpPr/>
          <p:nvPr/>
        </p:nvSpPr>
        <p:spPr>
          <a:xfrm>
            <a:off x="1079500" y="2186880"/>
            <a:ext cx="4787646"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5520F"/>
                </a:solidFill>
                <a:latin typeface="Montserrat" pitchFamily="34" charset="0"/>
                <a:ea typeface="Montserrat" pitchFamily="34" charset="-122"/>
                <a:cs typeface="Montserrat" pitchFamily="34" charset="-120"/>
              </a:rPr>
              <a:t>NOT INTERCEPTED</a:t>
            </a:r>
            <a:endParaRPr lang="en-US" sz="1200" dirty="0"/>
          </a:p>
        </p:txBody>
      </p:sp>
      <p:sp>
        <p:nvSpPr>
          <p:cNvPr id="6" name="Text 4"/>
          <p:cNvSpPr/>
          <p:nvPr/>
        </p:nvSpPr>
        <p:spPr>
          <a:xfrm>
            <a:off x="1157732" y="2527201"/>
            <a:ext cx="4701794" cy="1163241"/>
          </a:xfrm>
          <a:prstGeom prst="rect">
            <a:avLst/>
          </a:prstGeom>
          <a:noFill/>
          <a:ln/>
        </p:spPr>
        <p:txBody>
          <a:bodyPr wrap="square" lIns="0" tIns="0" rIns="0" bIns="0" rtlCol="0" anchor="t">
            <a:normAutofit/>
          </a:bodyPr>
          <a:lstStyle/>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Direct links to a search</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Bookmarks</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Page refresh</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Anything Primo fetches during bootstrap</a:t>
            </a:r>
            <a:endParaRPr lang="en-US" sz="1400" dirty="0"/>
          </a:p>
        </p:txBody>
      </p:sp>
      <p:sp>
        <p:nvSpPr>
          <p:cNvPr id="7" name="Shape 5"/>
          <p:cNvSpPr/>
          <p:nvPr/>
        </p:nvSpPr>
        <p:spPr>
          <a:xfrm>
            <a:off x="6203950" y="1926530"/>
            <a:ext cx="5168900" cy="1998861"/>
          </a:xfrm>
          <a:prstGeom prst="rect">
            <a:avLst/>
          </a:prstGeom>
          <a:solidFill>
            <a:srgbClr val="E9F6F3"/>
          </a:solidFill>
          <a:ln w="12700">
            <a:solidFill>
              <a:srgbClr val="158582"/>
            </a:solidFill>
            <a:prstDash val="solid"/>
          </a:ln>
        </p:spPr>
      </p:sp>
      <p:sp>
        <p:nvSpPr>
          <p:cNvPr id="8" name="Text 6"/>
          <p:cNvSpPr/>
          <p:nvPr/>
        </p:nvSpPr>
        <p:spPr>
          <a:xfrm>
            <a:off x="6464300" y="2186880"/>
            <a:ext cx="4787646"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INTERCEPTED FINE</a:t>
            </a:r>
            <a:endParaRPr lang="en-US" sz="1200" dirty="0"/>
          </a:p>
        </p:txBody>
      </p:sp>
      <p:sp>
        <p:nvSpPr>
          <p:cNvPr id="9" name="Text 7"/>
          <p:cNvSpPr/>
          <p:nvPr/>
        </p:nvSpPr>
        <p:spPr>
          <a:xfrm>
            <a:off x="6542532" y="2527201"/>
            <a:ext cx="4701794" cy="594320"/>
          </a:xfrm>
          <a:prstGeom prst="rect">
            <a:avLst/>
          </a:prstGeom>
          <a:noFill/>
          <a:ln/>
        </p:spPr>
        <p:txBody>
          <a:bodyPr wrap="square" lIns="0" tIns="0" rIns="0" bIns="0" rtlCol="0" anchor="t">
            <a:normAutofit/>
          </a:bodyPr>
          <a:lstStyle/>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A new search from the search bar</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Anything after our module loaded</a:t>
            </a:r>
            <a:endParaRPr lang="en-US" sz="1400" dirty="0"/>
          </a:p>
        </p:txBody>
      </p:sp>
      <p:sp>
        <p:nvSpPr>
          <p:cNvPr id="10" name="Shape 8"/>
          <p:cNvSpPr/>
          <p:nvPr/>
        </p:nvSpPr>
        <p:spPr>
          <a:xfrm>
            <a:off x="812800" y="6133505"/>
            <a:ext cx="10566400" cy="0"/>
          </a:xfrm>
          <a:prstGeom prst="line">
            <a:avLst/>
          </a:prstGeom>
          <a:noFill/>
          <a:ln w="6350">
            <a:solidFill>
              <a:srgbClr val="DFDFDF"/>
            </a:solidFill>
            <a:prstDash val="solid"/>
          </a:ln>
        </p:spPr>
      </p:sp>
      <p:sp>
        <p:nvSpPr>
          <p:cNvPr id="11" name="Text 9"/>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PITFALL 1 · WHAT WE TRIED</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Workarounds, each with a price</a:t>
            </a:r>
            <a:endParaRPr lang="en-US" sz="3200" dirty="0"/>
          </a:p>
        </p:txBody>
      </p:sp>
      <p:sp>
        <p:nvSpPr>
          <p:cNvPr id="4" name="Shape 2"/>
          <p:cNvSpPr/>
          <p:nvPr/>
        </p:nvSpPr>
        <p:spPr>
          <a:xfrm>
            <a:off x="815975" y="1872555"/>
            <a:ext cx="3414167" cy="2150070"/>
          </a:xfrm>
          <a:prstGeom prst="rect">
            <a:avLst/>
          </a:prstGeom>
          <a:solidFill>
            <a:srgbClr val="FFFFFF"/>
          </a:solidFill>
          <a:ln w="6350">
            <a:solidFill>
              <a:srgbClr val="DFDFDF"/>
            </a:solidFill>
            <a:prstDash val="solid"/>
          </a:ln>
        </p:spPr>
      </p:sp>
      <p:sp>
        <p:nvSpPr>
          <p:cNvPr id="5" name="Text 3"/>
          <p:cNvSpPr/>
          <p:nvPr/>
        </p:nvSpPr>
        <p:spPr>
          <a:xfrm>
            <a:off x="1022350" y="2078930"/>
            <a:ext cx="3091459"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Re-run the search</a:t>
            </a:r>
            <a:endParaRPr lang="en-US" sz="1400" dirty="0"/>
          </a:p>
        </p:txBody>
      </p:sp>
      <p:sp>
        <p:nvSpPr>
          <p:cNvPr id="6" name="Text 4"/>
          <p:cNvSpPr/>
          <p:nvPr/>
        </p:nvSpPr>
        <p:spPr>
          <a:xfrm>
            <a:off x="1022350" y="2368451"/>
            <a:ext cx="3091459" cy="9398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Our interceptor logs every recordid it changes. Unseen records in the store? Call primo.search.search(currentParams).</a:t>
            </a:r>
            <a:endParaRPr lang="en-US" sz="1200" dirty="0"/>
          </a:p>
        </p:txBody>
      </p:sp>
      <p:sp>
        <p:nvSpPr>
          <p:cNvPr id="7" name="Text 5"/>
          <p:cNvSpPr/>
          <p:nvPr/>
        </p:nvSpPr>
        <p:spPr>
          <a:xfrm>
            <a:off x="1022350" y="3359051"/>
            <a:ext cx="3091459" cy="482600"/>
          </a:xfrm>
          <a:prstGeom prst="rect">
            <a:avLst/>
          </a:prstGeom>
          <a:noFill/>
          <a:ln/>
        </p:spPr>
        <p:txBody>
          <a:bodyPr wrap="square" lIns="0" tIns="0" rIns="0" bIns="0" rtlCol="0" anchor="t">
            <a:normAutofit/>
          </a:bodyPr>
          <a:lstStyle/>
          <a:p>
            <a:pPr algn="l" indent="0" marL="0">
              <a:lnSpc>
                <a:spcPts val="1800"/>
              </a:lnSpc>
              <a:buNone/>
            </a:pPr>
            <a:r>
              <a:rPr lang="en-US" sz="1200" b="1" dirty="0">
                <a:solidFill>
                  <a:srgbClr val="A5520F"/>
                </a:solidFill>
                <a:latin typeface="Poppins" pitchFamily="34" charset="0"/>
                <a:ea typeface="Poppins" pitchFamily="34" charset="-122"/>
                <a:cs typeface="Poppins" pitchFamily="34" charset="-120"/>
              </a:rPr>
              <a:t>Price:</a:t>
            </a:r>
            <a:r>
              <a:rPr lang="en-US" sz="1200" dirty="0">
                <a:solidFill>
                  <a:srgbClr val="A5520F"/>
                </a:solidFill>
                <a:latin typeface="Poppins" pitchFamily="34" charset="0"/>
                <a:ea typeface="Poppins" pitchFamily="34" charset="-122"/>
                <a:cs typeface="Poppins" pitchFamily="34" charset="-120"/>
              </a:rPr>
              <a:t> a second /pnxs request and a flash of unchanged results.</a:t>
            </a:r>
            <a:endParaRPr lang="en-US" sz="1200" dirty="0"/>
          </a:p>
        </p:txBody>
      </p:sp>
      <p:sp>
        <p:nvSpPr>
          <p:cNvPr id="8" name="Shape 6"/>
          <p:cNvSpPr/>
          <p:nvPr/>
        </p:nvSpPr>
        <p:spPr>
          <a:xfrm>
            <a:off x="4388892" y="1872555"/>
            <a:ext cx="3414167" cy="2150070"/>
          </a:xfrm>
          <a:prstGeom prst="rect">
            <a:avLst/>
          </a:prstGeom>
          <a:solidFill>
            <a:srgbClr val="FFFFFF"/>
          </a:solidFill>
          <a:ln w="6350">
            <a:solidFill>
              <a:srgbClr val="DFDFDF"/>
            </a:solidFill>
            <a:prstDash val="solid"/>
          </a:ln>
        </p:spPr>
      </p:sp>
      <p:sp>
        <p:nvSpPr>
          <p:cNvPr id="9" name="Text 7"/>
          <p:cNvSpPr/>
          <p:nvPr/>
        </p:nvSpPr>
        <p:spPr>
          <a:xfrm>
            <a:off x="4595267" y="2078930"/>
            <a:ext cx="3091459"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Rewrite the store</a:t>
            </a:r>
            <a:endParaRPr lang="en-US" sz="1400" dirty="0"/>
          </a:p>
        </p:txBody>
      </p:sp>
      <p:sp>
        <p:nvSpPr>
          <p:cNvPr id="10" name="Text 8"/>
          <p:cNvSpPr/>
          <p:nvPr/>
        </p:nvSpPr>
        <p:spPr>
          <a:xfrm>
            <a:off x="4595267" y="2368451"/>
            <a:ext cx="3091459"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Dispatch searchSuccessAction with modified docs. No extra request.</a:t>
            </a:r>
            <a:endParaRPr lang="en-US" sz="1200" dirty="0"/>
          </a:p>
        </p:txBody>
      </p:sp>
      <p:sp>
        <p:nvSpPr>
          <p:cNvPr id="11" name="Text 9"/>
          <p:cNvSpPr/>
          <p:nvPr/>
        </p:nvSpPr>
        <p:spPr>
          <a:xfrm>
            <a:off x="4595267" y="2901851"/>
            <a:ext cx="3091459" cy="711200"/>
          </a:xfrm>
          <a:prstGeom prst="rect">
            <a:avLst/>
          </a:prstGeom>
          <a:noFill/>
          <a:ln/>
        </p:spPr>
        <p:txBody>
          <a:bodyPr wrap="square" lIns="0" tIns="0" rIns="0" bIns="0" rtlCol="0" anchor="t">
            <a:normAutofit/>
          </a:bodyPr>
          <a:lstStyle/>
          <a:p>
            <a:pPr algn="l" indent="0" marL="0">
              <a:lnSpc>
                <a:spcPts val="1800"/>
              </a:lnSpc>
              <a:buNone/>
            </a:pPr>
            <a:r>
              <a:rPr lang="en-US" sz="1200" b="1" dirty="0">
                <a:solidFill>
                  <a:srgbClr val="A5520F"/>
                </a:solidFill>
                <a:latin typeface="Poppins" pitchFamily="34" charset="0"/>
                <a:ea typeface="Poppins" pitchFamily="34" charset="-122"/>
                <a:cs typeface="Poppins" pitchFamily="34" charset="-120"/>
              </a:rPr>
              <a:t>Price:</a:t>
            </a:r>
            <a:r>
              <a:rPr lang="en-US" sz="1200" dirty="0">
                <a:solidFill>
                  <a:srgbClr val="A5520F"/>
                </a:solidFill>
                <a:latin typeface="Poppins" pitchFamily="34" charset="0"/>
                <a:ea typeface="Poppins" pitchFamily="34" charset="-122"/>
                <a:cs typeface="Poppins" pitchFamily="34" charset="-120"/>
              </a:rPr>
              <a:t> Primo's delivery effect runs again for every record. Documented as risky for remotes.</a:t>
            </a:r>
            <a:endParaRPr lang="en-US" sz="1200" dirty="0"/>
          </a:p>
        </p:txBody>
      </p:sp>
      <p:sp>
        <p:nvSpPr>
          <p:cNvPr id="12" name="Shape 10"/>
          <p:cNvSpPr/>
          <p:nvPr/>
        </p:nvSpPr>
        <p:spPr>
          <a:xfrm>
            <a:off x="7961809" y="1872555"/>
            <a:ext cx="3414216" cy="2150070"/>
          </a:xfrm>
          <a:prstGeom prst="rect">
            <a:avLst/>
          </a:prstGeom>
          <a:solidFill>
            <a:srgbClr val="FFFFFF"/>
          </a:solidFill>
          <a:ln w="6350">
            <a:solidFill>
              <a:srgbClr val="DFDFDF"/>
            </a:solidFill>
            <a:prstDash val="solid"/>
          </a:ln>
        </p:spPr>
      </p:sp>
      <p:sp>
        <p:nvSpPr>
          <p:cNvPr id="13" name="Text 11"/>
          <p:cNvSpPr/>
          <p:nvPr/>
        </p:nvSpPr>
        <p:spPr>
          <a:xfrm>
            <a:off x="8168184" y="2078930"/>
            <a:ext cx="309151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Full record view</a:t>
            </a:r>
            <a:endParaRPr lang="en-US" sz="1400" dirty="0"/>
          </a:p>
        </p:txBody>
      </p:sp>
      <p:sp>
        <p:nvSpPr>
          <p:cNvPr id="14" name="Text 12"/>
          <p:cNvSpPr/>
          <p:nvPr/>
        </p:nvSpPr>
        <p:spPr>
          <a:xfrm>
            <a:off x="8168184" y="2368451"/>
            <a:ext cx="3091510"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Opened directly, it loads one record, not a search.</a:t>
            </a:r>
            <a:endParaRPr lang="en-US" sz="1200" dirty="0"/>
          </a:p>
        </p:txBody>
      </p:sp>
      <p:sp>
        <p:nvSpPr>
          <p:cNvPr id="15" name="Text 13"/>
          <p:cNvSpPr/>
          <p:nvPr/>
        </p:nvSpPr>
        <p:spPr>
          <a:xfrm>
            <a:off x="8168184" y="2901851"/>
            <a:ext cx="3091510" cy="254000"/>
          </a:xfrm>
          <a:prstGeom prst="rect">
            <a:avLst/>
          </a:prstGeom>
          <a:noFill/>
          <a:ln/>
        </p:spPr>
        <p:txBody>
          <a:bodyPr wrap="square" lIns="0" tIns="0" rIns="0" bIns="0" rtlCol="0" anchor="t">
            <a:normAutofit/>
          </a:bodyPr>
          <a:lstStyle/>
          <a:p>
            <a:pPr algn="l" indent="0" marL="0">
              <a:lnSpc>
                <a:spcPts val="1800"/>
              </a:lnSpc>
              <a:buNone/>
            </a:pPr>
            <a:r>
              <a:rPr lang="en-US" sz="1200" b="1" dirty="0">
                <a:solidFill>
                  <a:srgbClr val="A5520F"/>
                </a:solidFill>
                <a:latin typeface="Poppins" pitchFamily="34" charset="0"/>
                <a:ea typeface="Poppins" pitchFamily="34" charset="-122"/>
                <a:cs typeface="Poppins" pitchFamily="34" charset="-120"/>
              </a:rPr>
              <a:t>Price:</a:t>
            </a:r>
            <a:r>
              <a:rPr lang="en-US" sz="1200" dirty="0">
                <a:solidFill>
                  <a:srgbClr val="A5520F"/>
                </a:solidFill>
                <a:latin typeface="Poppins" pitchFamily="34" charset="0"/>
                <a:ea typeface="Poppins" pitchFamily="34" charset="-122"/>
                <a:cs typeface="Poppins" pitchFamily="34" charset="-120"/>
              </a:rPr>
              <a:t> neither workaround covers it.</a:t>
            </a:r>
            <a:endParaRPr lang="en-US" sz="1200" dirty="0"/>
          </a:p>
        </p:txBody>
      </p:sp>
      <p:sp>
        <p:nvSpPr>
          <p:cNvPr id="16" name="Text 14"/>
          <p:cNvSpPr/>
          <p:nvPr/>
        </p:nvSpPr>
        <p:spPr>
          <a:xfrm>
            <a:off x="812800" y="4279801"/>
            <a:ext cx="10566400" cy="622300"/>
          </a:xfrm>
          <a:prstGeom prst="rect">
            <a:avLst/>
          </a:prstGeom>
          <a:solidFill>
            <a:srgbClr val="051931"/>
          </a:solidFill>
          <a:ln/>
        </p:spPr>
        <p:txBody>
          <a:bodyPr wrap="square" lIns="254000" tIns="177800" rIns="254000" bIns="152400" rtlCol="0" anchor="t">
            <a:normAutofit/>
          </a:bodyPr>
          <a:lstStyle/>
          <a:p>
            <a:pPr algn="l" indent="0" marL="0">
              <a:lnSpc>
                <a:spcPts val="2100"/>
              </a:lnSpc>
              <a:buNone/>
            </a:pPr>
            <a:r>
              <a:rPr lang="en-US" sz="1400" dirty="0">
                <a:solidFill>
                  <a:srgbClr val="F6F8FB"/>
                </a:solidFill>
                <a:latin typeface="Poppins" pitchFamily="34" charset="0"/>
                <a:ea typeface="Poppins" pitchFamily="34" charset="-122"/>
                <a:cs typeface="Poppins" pitchFamily="34" charset="-120"/>
              </a:rPr>
              <a:t>Everything a remote can do is a workaround. </a:t>
            </a:r>
            <a:r>
              <a:rPr lang="en-US" sz="1400" dirty="0">
                <a:solidFill>
                  <a:srgbClr val="66C6B4"/>
                </a:solidFill>
                <a:latin typeface="Poppins" pitchFamily="34" charset="0"/>
                <a:ea typeface="Poppins" pitchFamily="34" charset="-122"/>
                <a:cs typeface="Poppins" pitchFamily="34" charset="-120"/>
              </a:rPr>
              <a:t>The timing is decided by the host.</a:t>
            </a:r>
            <a:endParaRPr lang="en-US" sz="1400" dirty="0"/>
          </a:p>
        </p:txBody>
      </p:sp>
      <p:sp>
        <p:nvSpPr>
          <p:cNvPr id="17" name="Shape 15"/>
          <p:cNvSpPr/>
          <p:nvPr/>
        </p:nvSpPr>
        <p:spPr>
          <a:xfrm>
            <a:off x="812800" y="6133505"/>
            <a:ext cx="10566400" cy="0"/>
          </a:xfrm>
          <a:prstGeom prst="line">
            <a:avLst/>
          </a:prstGeom>
          <a:noFill/>
          <a:ln w="6350">
            <a:solidFill>
              <a:srgbClr val="DFDFDF"/>
            </a:solidFill>
            <a:prstDash val="solid"/>
          </a:ln>
        </p:spPr>
      </p:sp>
      <p:sp>
        <p:nvSpPr>
          <p:cNvPr id="18" name="Text 16"/>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PITFALL 1 · THE REAL FIX</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Only the host can fix the timing</a:t>
            </a:r>
            <a:endParaRPr lang="en-US" sz="3200" dirty="0"/>
          </a:p>
        </p:txBody>
      </p:sp>
      <p:sp>
        <p:nvSpPr>
          <p:cNvPr id="4" name="Shape 2"/>
          <p:cNvSpPr/>
          <p:nvPr/>
        </p:nvSpPr>
        <p:spPr>
          <a:xfrm>
            <a:off x="819150" y="1926530"/>
            <a:ext cx="5168900" cy="1907480"/>
          </a:xfrm>
          <a:prstGeom prst="rect">
            <a:avLst/>
          </a:prstGeom>
          <a:solidFill>
            <a:srgbClr val="FFFFFF"/>
          </a:solidFill>
          <a:ln w="12700">
            <a:solidFill>
              <a:srgbClr val="00407A"/>
            </a:solidFill>
            <a:prstDash val="solid"/>
          </a:ln>
        </p:spPr>
      </p:sp>
      <p:sp>
        <p:nvSpPr>
          <p:cNvPr id="5" name="Text 3"/>
          <p:cNvSpPr/>
          <p:nvPr/>
        </p:nvSpPr>
        <p:spPr>
          <a:xfrm>
            <a:off x="1130300" y="2237680"/>
            <a:ext cx="468299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OPTION A</a:t>
            </a:r>
            <a:endParaRPr lang="en-US" sz="1200" dirty="0"/>
          </a:p>
        </p:txBody>
      </p:sp>
      <p:sp>
        <p:nvSpPr>
          <p:cNvPr id="6" name="Text 4"/>
          <p:cNvSpPr/>
          <p:nvPr/>
        </p:nvSpPr>
        <p:spPr>
          <a:xfrm>
            <a:off x="1130300" y="2552601"/>
            <a:ext cx="468299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051931"/>
                </a:solidFill>
                <a:latin typeface="Montserrat" pitchFamily="34" charset="0"/>
                <a:ea typeface="Montserrat" pitchFamily="34" charset="-122"/>
                <a:cs typeface="Montserrat" pitchFamily="34" charset="-120"/>
              </a:rPr>
              <a:t>Wait for remotes</a:t>
            </a:r>
            <a:endParaRPr lang="en-US" sz="2200" dirty="0"/>
          </a:p>
        </p:txBody>
      </p:sp>
      <p:sp>
        <p:nvSpPr>
          <p:cNvPr id="7" name="Text 5"/>
          <p:cNvSpPr/>
          <p:nvPr/>
        </p:nvSpPr>
        <p:spPr>
          <a:xfrm>
            <a:off x="1130300" y="2989461"/>
            <a:ext cx="4682998"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A5B70"/>
                </a:solidFill>
                <a:latin typeface="Poppins" pitchFamily="34" charset="0"/>
                <a:ea typeface="Poppins" pitchFamily="34" charset="-122"/>
                <a:cs typeface="Poppins" pitchFamily="34" charset="-120"/>
              </a:rPr>
              <a:t>Primo waits for custom-module remotes, or for an opt-in "blocking" remote, before its first API calls.</a:t>
            </a:r>
            <a:endParaRPr lang="en-US" sz="1400" dirty="0"/>
          </a:p>
        </p:txBody>
      </p:sp>
      <p:sp>
        <p:nvSpPr>
          <p:cNvPr id="8" name="Shape 6"/>
          <p:cNvSpPr/>
          <p:nvPr/>
        </p:nvSpPr>
        <p:spPr>
          <a:xfrm>
            <a:off x="6203950" y="1926530"/>
            <a:ext cx="5168900" cy="1907480"/>
          </a:xfrm>
          <a:prstGeom prst="rect">
            <a:avLst/>
          </a:prstGeom>
          <a:solidFill>
            <a:srgbClr val="FFFFFF"/>
          </a:solidFill>
          <a:ln w="12700">
            <a:solidFill>
              <a:srgbClr val="00407A"/>
            </a:solidFill>
            <a:prstDash val="solid"/>
          </a:ln>
        </p:spPr>
      </p:sp>
      <p:sp>
        <p:nvSpPr>
          <p:cNvPr id="9" name="Text 7"/>
          <p:cNvSpPr/>
          <p:nvPr/>
        </p:nvSpPr>
        <p:spPr>
          <a:xfrm>
            <a:off x="6515100" y="2237680"/>
            <a:ext cx="468299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OPTION B</a:t>
            </a:r>
            <a:endParaRPr lang="en-US" sz="1200" dirty="0"/>
          </a:p>
        </p:txBody>
      </p:sp>
      <p:sp>
        <p:nvSpPr>
          <p:cNvPr id="10" name="Text 8"/>
          <p:cNvSpPr/>
          <p:nvPr/>
        </p:nvSpPr>
        <p:spPr>
          <a:xfrm>
            <a:off x="6515100" y="2552601"/>
            <a:ext cx="468299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051931"/>
                </a:solidFill>
                <a:latin typeface="Montserrat" pitchFamily="34" charset="0"/>
                <a:ea typeface="Montserrat" pitchFamily="34" charset="-122"/>
                <a:cs typeface="Montserrat" pitchFamily="34" charset="-120"/>
              </a:rPr>
              <a:t>An official hook</a:t>
            </a:r>
            <a:endParaRPr lang="en-US" sz="2200" dirty="0"/>
          </a:p>
        </p:txBody>
      </p:sp>
      <p:sp>
        <p:nvSpPr>
          <p:cNvPr id="11" name="Text 9"/>
          <p:cNvSpPr/>
          <p:nvPr/>
        </p:nvSpPr>
        <p:spPr>
          <a:xfrm>
            <a:off x="6515100" y="2989461"/>
            <a:ext cx="4682998"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A5B70"/>
                </a:solidFill>
                <a:latin typeface="Poppins" pitchFamily="34" charset="0"/>
                <a:ea typeface="Poppins" pitchFamily="34" charset="-122"/>
                <a:cs typeface="Poppins" pitchFamily="34" charset="-120"/>
              </a:rPr>
              <a:t>A request/response hook that is registered before Primo's first request.</a:t>
            </a:r>
            <a:endParaRPr lang="en-US" sz="1400" dirty="0"/>
          </a:p>
        </p:txBody>
      </p:sp>
      <p:sp>
        <p:nvSpPr>
          <p:cNvPr id="12" name="Shape 10"/>
          <p:cNvSpPr/>
          <p:nvPr/>
        </p:nvSpPr>
        <p:spPr>
          <a:xfrm>
            <a:off x="812800" y="6133505"/>
            <a:ext cx="10566400" cy="0"/>
          </a:xfrm>
          <a:prstGeom prst="line">
            <a:avLst/>
          </a:prstGeom>
          <a:noFill/>
          <a:ln w="6350">
            <a:solidFill>
              <a:srgbClr val="DFDFDF"/>
            </a:solidFill>
            <a:prstDash val="solid"/>
          </a:ln>
        </p:spPr>
      </p:sp>
      <p:sp>
        <p:nvSpPr>
          <p:cNvPr id="13" name="Text 11"/>
          <p:cNvSpPr/>
          <p:nvPr/>
        </p:nvSpPr>
        <p:spPr>
          <a:xfrm>
            <a:off x="812800" y="6238280"/>
            <a:ext cx="245554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
        <p:nvSpPr>
          <p:cNvPr id="14" name="Text 12"/>
          <p:cNvSpPr/>
          <p:nvPr/>
        </p:nvSpPr>
        <p:spPr>
          <a:xfrm>
            <a:off x="10266323" y="6238280"/>
            <a:ext cx="1112877"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4A5B70"/>
                </a:solidFill>
                <a:latin typeface="Poppins" pitchFamily="34" charset="0"/>
                <a:ea typeface="Poppins" pitchFamily="34" charset="-122"/>
                <a:cs typeface="Poppins" pitchFamily="34" charset="-120"/>
              </a:rPr>
              <a:t>Ex Libris side</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PITFALL 2</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Two remotes, two build pipelines</a:t>
            </a:r>
            <a:endParaRPr lang="en-US" sz="3200" dirty="0"/>
          </a:p>
        </p:txBody>
      </p:sp>
      <p:sp>
        <p:nvSpPr>
          <p:cNvPr id="4" name="Shape 2"/>
          <p:cNvSpPr/>
          <p:nvPr/>
        </p:nvSpPr>
        <p:spPr>
          <a:xfrm>
            <a:off x="819150" y="1875730"/>
            <a:ext cx="6692900" cy="546100"/>
          </a:xfrm>
          <a:prstGeom prst="rect">
            <a:avLst/>
          </a:prstGeom>
          <a:solidFill>
            <a:srgbClr val="E9F6F3"/>
          </a:solidFill>
          <a:ln w="12700">
            <a:solidFill>
              <a:srgbClr val="158582"/>
            </a:solidFill>
            <a:prstDash val="solid"/>
          </a:ln>
        </p:spPr>
      </p:sp>
      <p:sp>
        <p:nvSpPr>
          <p:cNvPr id="5" name="Text 3"/>
          <p:cNvSpPr/>
          <p:nvPr/>
        </p:nvSpPr>
        <p:spPr>
          <a:xfrm>
            <a:off x="1003300" y="2042120"/>
            <a:ext cx="196215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View package</a:t>
            </a:r>
            <a:endParaRPr lang="en-US" sz="1400" dirty="0"/>
          </a:p>
        </p:txBody>
      </p:sp>
      <p:sp>
        <p:nvSpPr>
          <p:cNvPr id="6" name="Text 4"/>
          <p:cNvSpPr/>
          <p:nvPr/>
        </p:nvSpPr>
        <p:spPr>
          <a:xfrm>
            <a:off x="3060700" y="2034480"/>
            <a:ext cx="439521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051931"/>
                </a:solidFill>
                <a:latin typeface="Poppins" pitchFamily="34" charset="0"/>
                <a:ea typeface="Poppins" pitchFamily="34" charset="-122"/>
                <a:cs typeface="Poppins" pitchFamily="34" charset="-120"/>
              </a:rPr>
              <a:t>Dev server · recompiles on save</a:t>
            </a:r>
            <a:endParaRPr lang="en-US" sz="1200" dirty="0"/>
          </a:p>
        </p:txBody>
      </p:sp>
      <p:sp>
        <p:nvSpPr>
          <p:cNvPr id="7" name="Shape 5"/>
          <p:cNvSpPr/>
          <p:nvPr/>
        </p:nvSpPr>
        <p:spPr>
          <a:xfrm>
            <a:off x="819150" y="2561530"/>
            <a:ext cx="6692900" cy="546100"/>
          </a:xfrm>
          <a:prstGeom prst="rect">
            <a:avLst/>
          </a:prstGeom>
          <a:solidFill>
            <a:srgbClr val="FFFFFF"/>
          </a:solidFill>
          <a:ln w="12700">
            <a:solidFill>
              <a:srgbClr val="C46A1A"/>
            </a:solidFill>
            <a:prstDash val="solid"/>
          </a:ln>
        </p:spPr>
      </p:sp>
      <p:sp>
        <p:nvSpPr>
          <p:cNvPr id="8" name="Text 6"/>
          <p:cNvSpPr/>
          <p:nvPr/>
        </p:nvSpPr>
        <p:spPr>
          <a:xfrm>
            <a:off x="1003300" y="2727920"/>
            <a:ext cx="196215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Central package</a:t>
            </a:r>
            <a:endParaRPr lang="en-US" sz="1400" dirty="0"/>
          </a:p>
        </p:txBody>
      </p:sp>
      <p:sp>
        <p:nvSpPr>
          <p:cNvPr id="9" name="Text 7"/>
          <p:cNvSpPr/>
          <p:nvPr/>
        </p:nvSpPr>
        <p:spPr>
          <a:xfrm>
            <a:off x="3060700" y="2720280"/>
            <a:ext cx="4395216"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051931"/>
                </a:solidFill>
                <a:latin typeface="Poppins" pitchFamily="34" charset="0"/>
                <a:ea typeface="Poppins" pitchFamily="34" charset="-122"/>
                <a:cs typeface="Poppins" pitchFamily="34" charset="-120"/>
              </a:rPr>
              <a:t>Static dist/ or production · no recompile</a:t>
            </a:r>
            <a:endParaRPr lang="en-US" sz="1200" dirty="0"/>
          </a:p>
        </p:txBody>
      </p:sp>
      <p:sp>
        <p:nvSpPr>
          <p:cNvPr id="10" name="Text 8"/>
          <p:cNvSpPr/>
          <p:nvPr/>
        </p:nvSpPr>
        <p:spPr>
          <a:xfrm>
            <a:off x="891032" y="3240980"/>
            <a:ext cx="6820916" cy="1163241"/>
          </a:xfrm>
          <a:prstGeom prst="rect">
            <a:avLst/>
          </a:prstGeom>
          <a:noFill/>
          <a:ln/>
        </p:spPr>
        <p:txBody>
          <a:bodyPr wrap="square" lIns="0" tIns="0" rIns="0" bIns="0" rtlCol="0" anchor="t">
            <a:normAutofit/>
          </a:bodyPr>
          <a:lstStyle/>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Separate remote, separate build</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Named in the view's CENTRAL_CODE.txt</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Edits to central components do not show up</a:t>
            </a:r>
            <a:endParaRPr lang="en-US" sz="1400" dirty="0"/>
          </a:p>
          <a:p>
            <a:pPr algn="l" marL="175768" indent="-175768">
              <a:lnSpc>
                <a:spcPts val="2240"/>
              </a:lnSpc>
              <a:buSzPct val="100000"/>
              <a:buChar char="•"/>
            </a:pPr>
            <a:r>
              <a:rPr lang="en-US" sz="1400" dirty="0">
                <a:solidFill>
                  <a:srgbClr val="051931"/>
                </a:solidFill>
                <a:latin typeface="Poppins" pitchFamily="34" charset="0"/>
                <a:ea typeface="Poppins" pitchFamily="34" charset="-122"/>
                <a:cs typeface="Poppins" pitchFamily="34" charset="-120"/>
              </a:rPr>
              <a:t>It can silently fall back to the production version</a:t>
            </a:r>
            <a:endParaRPr lang="en-US" sz="1400" dirty="0"/>
          </a:p>
        </p:txBody>
      </p:sp>
      <p:sp>
        <p:nvSpPr>
          <p:cNvPr id="11" name="Shape 9"/>
          <p:cNvSpPr/>
          <p:nvPr/>
        </p:nvSpPr>
        <p:spPr>
          <a:xfrm>
            <a:off x="7823200" y="1869380"/>
            <a:ext cx="3556000" cy="2341811"/>
          </a:xfrm>
          <a:prstGeom prst="rect">
            <a:avLst/>
          </a:prstGeom>
          <a:solidFill>
            <a:srgbClr val="051931"/>
          </a:solidFill>
          <a:ln/>
        </p:spPr>
      </p:sp>
      <p:sp>
        <p:nvSpPr>
          <p:cNvPr id="12" name="Text 10"/>
          <p:cNvSpPr/>
          <p:nvPr/>
        </p:nvSpPr>
        <p:spPr>
          <a:xfrm>
            <a:off x="8077200" y="2123380"/>
            <a:ext cx="313944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OUR ANSWER</a:t>
            </a:r>
            <a:endParaRPr lang="en-US" sz="1200" dirty="0"/>
          </a:p>
        </p:txBody>
      </p:sp>
      <p:sp>
        <p:nvSpPr>
          <p:cNvPr id="13" name="Text 11"/>
          <p:cNvSpPr/>
          <p:nvPr/>
        </p:nvSpPr>
        <p:spPr>
          <a:xfrm>
            <a:off x="8077200" y="2438301"/>
            <a:ext cx="3139440" cy="756890"/>
          </a:xfrm>
          <a:prstGeom prst="rect">
            <a:avLst/>
          </a:prstGeom>
          <a:noFill/>
          <a:ln/>
        </p:spPr>
        <p:txBody>
          <a:bodyPr wrap="square" lIns="0" tIns="0" rIns="0" bIns="0" rtlCol="0" anchor="t">
            <a:normAutofit/>
          </a:bodyPr>
          <a:lstStyle/>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"nde":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"centralPackage": false</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a:t>
            </a:r>
            <a:endParaRPr lang="en-US" sz="1200" dirty="0"/>
          </a:p>
        </p:txBody>
      </p:sp>
      <p:sp>
        <p:nvSpPr>
          <p:cNvPr id="14" name="Text 12"/>
          <p:cNvSpPr/>
          <p:nvPr/>
        </p:nvSpPr>
        <p:spPr>
          <a:xfrm>
            <a:off x="8077200" y="3271391"/>
            <a:ext cx="3139440" cy="7112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8FB"/>
                </a:solidFill>
                <a:latin typeface="Poppins" pitchFamily="34" charset="0"/>
                <a:ea typeface="Poppins" pitchFamily="34" charset="-122"/>
                <a:cs typeface="Poppins" pitchFamily="34" charset="-120"/>
              </a:rPr>
              <a:t>Central components are built into the view. Everything comes from one dev server.</a:t>
            </a:r>
            <a:endParaRPr lang="en-US" sz="1200" dirty="0"/>
          </a:p>
        </p:txBody>
      </p:sp>
      <p:sp>
        <p:nvSpPr>
          <p:cNvPr id="15" name="Shape 13"/>
          <p:cNvSpPr/>
          <p:nvPr/>
        </p:nvSpPr>
        <p:spPr>
          <a:xfrm>
            <a:off x="812800" y="6133505"/>
            <a:ext cx="10566400" cy="0"/>
          </a:xfrm>
          <a:prstGeom prst="line">
            <a:avLst/>
          </a:prstGeom>
          <a:noFill/>
          <a:ln w="6350">
            <a:solidFill>
              <a:srgbClr val="DFDFDF"/>
            </a:solidFill>
            <a:prstDash val="solid"/>
          </a:ln>
        </p:spPr>
      </p:sp>
      <p:sp>
        <p:nvSpPr>
          <p:cNvPr id="16" name="Text 14"/>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PITFALL 3</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The host's tag names are your contract</a:t>
            </a:r>
            <a:endParaRPr lang="en-US" sz="3200" dirty="0"/>
          </a:p>
        </p:txBody>
      </p:sp>
      <p:sp>
        <p:nvSpPr>
          <p:cNvPr id="4" name="Shape 2"/>
          <p:cNvSpPr/>
          <p:nvPr/>
        </p:nvSpPr>
        <p:spPr>
          <a:xfrm>
            <a:off x="815975" y="1878905"/>
            <a:ext cx="4940300" cy="1134070"/>
          </a:xfrm>
          <a:prstGeom prst="rect">
            <a:avLst/>
          </a:prstGeom>
          <a:solidFill>
            <a:srgbClr val="FFFFFF"/>
          </a:solidFill>
          <a:ln w="6350">
            <a:solidFill>
              <a:srgbClr val="DFDFDF"/>
            </a:solidFill>
            <a:prstDash val="solid"/>
          </a:ln>
        </p:spPr>
      </p:sp>
      <p:sp>
        <p:nvSpPr>
          <p:cNvPr id="5" name="Text 3"/>
          <p:cNvSpPr/>
          <p:nvPr/>
        </p:nvSpPr>
        <p:spPr>
          <a:xfrm>
            <a:off x="1022350" y="2059880"/>
            <a:ext cx="4663377"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4A5B70"/>
                </a:solidFill>
                <a:latin typeface="Montserrat" pitchFamily="34" charset="0"/>
                <a:ea typeface="Montserrat" pitchFamily="34" charset="-122"/>
                <a:cs typeface="Montserrat" pitchFamily="34" charset="-120"/>
              </a:rPr>
              <a:t>BEFORE</a:t>
            </a:r>
            <a:endParaRPr lang="en-US" sz="1200" dirty="0"/>
          </a:p>
        </p:txBody>
      </p:sp>
      <p:sp>
        <p:nvSpPr>
          <p:cNvPr id="6" name="Text 4"/>
          <p:cNvSpPr/>
          <p:nvPr/>
        </p:nvSpPr>
        <p:spPr>
          <a:xfrm>
            <a:off x="1022350" y="2324001"/>
            <a:ext cx="4663377"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051931"/>
                </a:solidFill>
                <a:latin typeface="Courier New" pitchFamily="49" charset="0"/>
                <a:ea typeface="Courier New" pitchFamily="49" charset="-122"/>
                <a:cs typeface="Courier New" pitchFamily="49" charset="-120"/>
              </a:rPr>
              <a:t>nde-search-bar</a:t>
            </a:r>
            <a:endParaRPr lang="en-US" sz="1200" dirty="0"/>
          </a:p>
        </p:txBody>
      </p:sp>
      <p:sp>
        <p:nvSpPr>
          <p:cNvPr id="7" name="Text 5"/>
          <p:cNvSpPr/>
          <p:nvPr/>
        </p:nvSpPr>
        <p:spPr>
          <a:xfrm>
            <a:off x="1022350" y="2603401"/>
            <a:ext cx="4663377"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158582"/>
                </a:solidFill>
                <a:latin typeface="Poppins" pitchFamily="34" charset="0"/>
                <a:ea typeface="Poppins" pitchFamily="34" charset="-122"/>
                <a:cs typeface="Poppins" pitchFamily="34" charset="-120"/>
              </a:rPr>
              <a:t>nde-search-bar-after renders</a:t>
            </a:r>
            <a:endParaRPr lang="en-US" sz="1200" dirty="0"/>
          </a:p>
        </p:txBody>
      </p:sp>
      <p:pic>
        <p:nvPicPr>
          <p:cNvPr id="8" name="Image 0" descr="arrow-right">    </p:cNvPr>
          <p:cNvPicPr>
            <a:picLocks noChangeAspect="1"/>
          </p:cNvPicPr>
          <p:nvPr/>
        </p:nvPicPr>
        <p:blipFill>
          <a:blip r:embed="rId1"/>
          <a:srcRect l="0" r="0" t="0" b="0"/>
          <a:stretch/>
        </p:blipFill>
        <p:spPr>
          <a:xfrm>
            <a:off x="5886450" y="2344341"/>
            <a:ext cx="406400" cy="203200"/>
          </a:xfrm>
          <a:prstGeom prst="rect">
            <a:avLst/>
          </a:prstGeom>
        </p:spPr>
      </p:pic>
      <p:sp>
        <p:nvSpPr>
          <p:cNvPr id="9" name="Shape 6"/>
          <p:cNvSpPr/>
          <p:nvPr/>
        </p:nvSpPr>
        <p:spPr>
          <a:xfrm>
            <a:off x="6426200" y="1875730"/>
            <a:ext cx="4946650" cy="1140420"/>
          </a:xfrm>
          <a:prstGeom prst="rect">
            <a:avLst/>
          </a:prstGeom>
          <a:solidFill>
            <a:srgbClr val="FFFFFF"/>
          </a:solidFill>
          <a:ln w="12700">
            <a:solidFill>
              <a:srgbClr val="C46A1A"/>
            </a:solidFill>
            <a:prstDash val="solid"/>
          </a:ln>
        </p:spPr>
      </p:sp>
      <p:sp>
        <p:nvSpPr>
          <p:cNvPr id="10" name="Text 7"/>
          <p:cNvSpPr/>
          <p:nvPr/>
        </p:nvSpPr>
        <p:spPr>
          <a:xfrm>
            <a:off x="6635750" y="2059880"/>
            <a:ext cx="4663377"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5520F"/>
                </a:solidFill>
                <a:latin typeface="Montserrat" pitchFamily="34" charset="0"/>
                <a:ea typeface="Montserrat" pitchFamily="34" charset="-122"/>
                <a:cs typeface="Montserrat" pitchFamily="34" charset="-120"/>
              </a:rPr>
              <a:t>AFTER A PRIMO RELEASE</a:t>
            </a:r>
            <a:endParaRPr lang="en-US" sz="1200" dirty="0"/>
          </a:p>
        </p:txBody>
      </p:sp>
      <p:sp>
        <p:nvSpPr>
          <p:cNvPr id="11" name="Text 8"/>
          <p:cNvSpPr/>
          <p:nvPr/>
        </p:nvSpPr>
        <p:spPr>
          <a:xfrm>
            <a:off x="6635750" y="2324001"/>
            <a:ext cx="4663377"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051931"/>
                </a:solidFill>
                <a:latin typeface="Courier New" pitchFamily="49" charset="0"/>
                <a:ea typeface="Courier New" pitchFamily="49" charset="-122"/>
                <a:cs typeface="Courier New" pitchFamily="49" charset="-120"/>
              </a:rPr>
              <a:t>nde-search-bar-container</a:t>
            </a:r>
            <a:endParaRPr lang="en-US" sz="1200" dirty="0"/>
          </a:p>
        </p:txBody>
      </p:sp>
      <p:sp>
        <p:nvSpPr>
          <p:cNvPr id="12" name="Text 9"/>
          <p:cNvSpPr/>
          <p:nvPr/>
        </p:nvSpPr>
        <p:spPr>
          <a:xfrm>
            <a:off x="6635750" y="2603401"/>
            <a:ext cx="4663377"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A5520F"/>
                </a:solidFill>
                <a:latin typeface="Poppins" pitchFamily="34" charset="0"/>
                <a:ea typeface="Poppins" pitchFamily="34" charset="-122"/>
                <a:cs typeface="Poppins" pitchFamily="34" charset="-120"/>
              </a:rPr>
              <a:t>nde-search-bar-after: no error, just gone</a:t>
            </a:r>
            <a:endParaRPr lang="en-US" sz="1200" dirty="0"/>
          </a:p>
        </p:txBody>
      </p:sp>
      <p:sp>
        <p:nvSpPr>
          <p:cNvPr id="13" name="Shape 10"/>
          <p:cNvSpPr/>
          <p:nvPr/>
        </p:nvSpPr>
        <p:spPr>
          <a:xfrm>
            <a:off x="812800" y="3276501"/>
            <a:ext cx="10566400" cy="1267420"/>
          </a:xfrm>
          <a:prstGeom prst="rect">
            <a:avLst/>
          </a:prstGeom>
          <a:solidFill>
            <a:srgbClr val="051931"/>
          </a:solidFill>
          <a:ln/>
        </p:spPr>
      </p:sp>
      <p:sp>
        <p:nvSpPr>
          <p:cNvPr id="14" name="Text 11"/>
          <p:cNvSpPr/>
          <p:nvPr/>
        </p:nvSpPr>
        <p:spPr>
          <a:xfrm>
            <a:off x="1066800" y="3479701"/>
            <a:ext cx="1036015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TIP · CHECK AFTER EVERY RELEASE</a:t>
            </a:r>
            <a:endParaRPr lang="en-US" sz="1200" dirty="0"/>
          </a:p>
        </p:txBody>
      </p:sp>
      <p:sp>
        <p:nvSpPr>
          <p:cNvPr id="15" name="Text 12"/>
          <p:cNvSpPr/>
          <p:nvPr/>
        </p:nvSpPr>
        <p:spPr>
          <a:xfrm>
            <a:off x="1066800" y="3769221"/>
            <a:ext cx="10360152"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6F8FB"/>
                </a:solidFill>
                <a:latin typeface="Poppins" pitchFamily="34" charset="0"/>
                <a:ea typeface="Poppins" pitchFamily="34" charset="-122"/>
                <a:cs typeface="Poppins" pitchFamily="34" charset="-120"/>
              </a:rPr>
              <a:t>Is the slot in the current Primo release? Inspect the DOM for </a:t>
            </a:r>
            <a:r>
              <a:rPr lang="en-US" sz="1400" b="1" dirty="0">
                <a:solidFill>
                  <a:srgbClr val="F6F8FB"/>
                </a:solidFill>
                <a:latin typeface="Poppins" pitchFamily="34" charset="0"/>
                <a:ea typeface="Poppins" pitchFamily="34" charset="-122"/>
                <a:cs typeface="Poppins" pitchFamily="34" charset="-120"/>
              </a:rPr>
              <a:t>-from-remote-</a:t>
            </a:r>
            <a:r>
              <a:rPr lang="en-US" sz="1400" dirty="0">
                <a:solidFill>
                  <a:srgbClr val="F6F8FB"/>
                </a:solidFill>
                <a:latin typeface="Poppins" pitchFamily="34" charset="0"/>
                <a:ea typeface="Poppins" pitchFamily="34" charset="-122"/>
                <a:cs typeface="Poppins" pitchFamily="34" charset="-120"/>
              </a:rPr>
              <a:t> elements:</a:t>
            </a:r>
            <a:endParaRPr lang="en-US" sz="1400" dirty="0"/>
          </a:p>
        </p:txBody>
      </p:sp>
      <p:sp>
        <p:nvSpPr>
          <p:cNvPr id="16" name="Text 13"/>
          <p:cNvSpPr/>
          <p:nvPr/>
        </p:nvSpPr>
        <p:spPr>
          <a:xfrm>
            <a:off x="1066800" y="4112121"/>
            <a:ext cx="10360152"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C9D6E6"/>
                </a:solidFill>
                <a:latin typeface="Courier New" pitchFamily="49" charset="0"/>
                <a:ea typeface="Courier New" pitchFamily="49" charset="-122"/>
                <a:cs typeface="Courier New" pitchFamily="49" charset="-120"/>
              </a:rPr>
              <a:t>[...document.querySelectorAll('*')].filter(e =&gt; e.localName.includes('-from-remote-'))</a:t>
            </a:r>
            <a:endParaRPr lang="en-US" sz="1200" dirty="0"/>
          </a:p>
        </p:txBody>
      </p:sp>
      <p:sp>
        <p:nvSpPr>
          <p:cNvPr id="17" name="Shape 14"/>
          <p:cNvSpPr/>
          <p:nvPr/>
        </p:nvSpPr>
        <p:spPr>
          <a:xfrm>
            <a:off x="812800" y="6133505"/>
            <a:ext cx="10566400" cy="0"/>
          </a:xfrm>
          <a:prstGeom prst="line">
            <a:avLst/>
          </a:prstGeom>
          <a:noFill/>
          <a:ln w="6350">
            <a:solidFill>
              <a:srgbClr val="DFDFDF"/>
            </a:solidFill>
            <a:prstDash val="solid"/>
          </a:ln>
        </p:spPr>
      </p:sp>
      <p:sp>
        <p:nvSpPr>
          <p:cNvPr id="18" name="Text 15"/>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51931"/>
        </a:solidFill>
      </p:bgPr>
    </p:bg>
    <p:spTree>
      <p:nvGrpSpPr>
        <p:cNvPr id="1" name=""/>
        <p:cNvGrpSpPr/>
        <p:nvPr/>
      </p:nvGrpSpPr>
      <p:grpSpPr>
        <a:xfrm>
          <a:off x="0" y="0"/>
          <a:ext cx="0" cy="0"/>
          <a:chOff x="0" y="0"/>
          <a:chExt cx="0" cy="0"/>
        </a:xfrm>
      </p:grpSpPr>
      <p:sp>
        <p:nvSpPr>
          <p:cNvPr id="2" name="Text 0"/>
          <p:cNvSpPr/>
          <p:nvPr/>
        </p:nvSpPr>
        <p:spPr>
          <a:xfrm>
            <a:off x="812800" y="18237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THE PITFALLS OF MODULE FEDERATION</a:t>
            </a:r>
            <a:endParaRPr lang="en-US" sz="1200" dirty="0"/>
          </a:p>
        </p:txBody>
      </p:sp>
      <p:sp>
        <p:nvSpPr>
          <p:cNvPr id="3" name="Text 1"/>
          <p:cNvSpPr/>
          <p:nvPr>
            <p:ph type="title"/>
          </p:nvPr>
        </p:nvSpPr>
        <p:spPr>
          <a:xfrm>
            <a:off x="812800" y="2291060"/>
            <a:ext cx="10203180" cy="2565400"/>
          </a:xfrm>
          <a:prstGeom prst="rect">
            <a:avLst/>
          </a:prstGeom>
          <a:noFill/>
          <a:ln/>
        </p:spPr>
        <p:txBody>
          <a:bodyPr wrap="square" lIns="0" tIns="0" rIns="0" bIns="0" rtlCol="0" anchor="t">
            <a:normAutofit/>
          </a:bodyPr>
          <a:lstStyle/>
          <a:p>
            <a:pPr algn="l" indent="0" marL="0">
              <a:lnSpc>
                <a:spcPts val="5000"/>
              </a:lnSpc>
              <a:buNone/>
            </a:pPr>
            <a:r>
              <a:rPr lang="en-US" sz="4000" b="1" i="0" dirty="0">
                <a:solidFill>
                  <a:srgbClr val="F6F8FB"/>
                </a:solidFill>
                <a:latin typeface="Montserrat" pitchFamily="34" charset="0"/>
                <a:ea typeface="Montserrat" pitchFamily="34" charset="-122"/>
                <a:cs typeface="Montserrat" pitchFamily="34" charset="-120"/>
              </a:rPr>
              <a:t>Module Federation lets you add to the host app, but the host still decides </a:t>
            </a:r>
            <a:r>
              <a:rPr lang="en-US" sz="4000" b="1" i="0" dirty="0">
                <a:solidFill>
                  <a:srgbClr val="66C6B4"/>
                </a:solidFill>
                <a:latin typeface="Montserrat" pitchFamily="34" charset="0"/>
                <a:ea typeface="Montserrat" pitchFamily="34" charset="-122"/>
                <a:cs typeface="Montserrat" pitchFamily="34" charset="-120"/>
              </a:rPr>
              <a:t>when and where</a:t>
            </a:r>
            <a:r>
              <a:rPr lang="en-US" sz="4000" b="1" i="0" dirty="0">
                <a:solidFill>
                  <a:srgbClr val="F6F8FB"/>
                </a:solidFill>
                <a:latin typeface="Montserrat" pitchFamily="34" charset="0"/>
                <a:ea typeface="Montserrat" pitchFamily="34" charset="-122"/>
                <a:cs typeface="Montserrat" pitchFamily="34" charset="-120"/>
              </a:rPr>
              <a:t> your code runs.</a:t>
            </a:r>
            <a:endParaRPr lang="en-US" sz="4000" dirty="0"/>
          </a:p>
        </p:txBody>
      </p:sp>
      <p:sp>
        <p:nvSpPr>
          <p:cNvPr id="4" name="Shape 2"/>
          <p:cNvSpPr/>
          <p:nvPr/>
        </p:nvSpPr>
        <p:spPr>
          <a:xfrm>
            <a:off x="812800" y="6133505"/>
            <a:ext cx="10566400" cy="0"/>
          </a:xfrm>
          <a:prstGeom prst="line">
            <a:avLst/>
          </a:prstGeom>
          <a:noFill/>
          <a:ln w="6350">
            <a:solidFill>
              <a:srgbClr val="2A3F5C"/>
            </a:solidFill>
            <a:prstDash val="solid"/>
          </a:ln>
        </p:spPr>
      </p:sp>
      <p:sp>
        <p:nvSpPr>
          <p:cNvPr id="5" name="Text 3"/>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6"/>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MODULE FEDERATION · ADD-ONS</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An add-on is a separate remote</a:t>
            </a:r>
            <a:endParaRPr lang="en-US" sz="3200" dirty="0"/>
          </a:p>
        </p:txBody>
      </p:sp>
      <p:sp>
        <p:nvSpPr>
          <p:cNvPr id="4" name="Shape 2"/>
          <p:cNvSpPr/>
          <p:nvPr/>
        </p:nvSpPr>
        <p:spPr>
          <a:xfrm>
            <a:off x="815975" y="1872555"/>
            <a:ext cx="3201194" cy="2391370"/>
          </a:xfrm>
          <a:prstGeom prst="rect">
            <a:avLst/>
          </a:prstGeom>
          <a:solidFill>
            <a:srgbClr val="FFFFFF"/>
          </a:solidFill>
          <a:ln w="6350">
            <a:solidFill>
              <a:srgbClr val="DFDFDF"/>
            </a:solidFill>
            <a:prstDash val="solid"/>
          </a:ln>
        </p:spPr>
      </p:sp>
      <p:sp>
        <p:nvSpPr>
          <p:cNvPr id="5" name="Text 3"/>
          <p:cNvSpPr/>
          <p:nvPr/>
        </p:nvSpPr>
        <p:spPr>
          <a:xfrm>
            <a:off x="1073150" y="2129730"/>
            <a:ext cx="2767449"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Component</a:t>
            </a:r>
            <a:endParaRPr lang="en-US" sz="1600" dirty="0"/>
          </a:p>
        </p:txBody>
      </p:sp>
      <p:sp>
        <p:nvSpPr>
          <p:cNvPr id="6" name="Text 4"/>
          <p:cNvSpPr/>
          <p:nvPr/>
        </p:nvSpPr>
        <p:spPr>
          <a:xfrm>
            <a:off x="1171956" y="2475161"/>
            <a:ext cx="2661023" cy="756890"/>
          </a:xfrm>
          <a:prstGeom prst="rect">
            <a:avLst/>
          </a:prstGeom>
          <a:noFill/>
          <a:ln/>
        </p:spPr>
        <p:txBody>
          <a:bodyPr wrap="square" lIns="0" tIns="0" rIns="0" bIns="0" rtlCol="0" anchor="t">
            <a:normAutofit/>
          </a:bodyPr>
          <a:lstStyle/>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Lives inside our package</a:t>
            </a:r>
            <a:endParaRPr lang="en-US" sz="1200" dirty="0"/>
          </a:p>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Built and deployed by us</a:t>
            </a:r>
            <a:endParaRPr lang="en-US" sz="1200" dirty="0"/>
          </a:p>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One per slot position</a:t>
            </a:r>
            <a:endParaRPr lang="en-US" sz="1200" dirty="0"/>
          </a:p>
        </p:txBody>
      </p:sp>
      <p:sp>
        <p:nvSpPr>
          <p:cNvPr id="7" name="Shape 5"/>
          <p:cNvSpPr/>
          <p:nvPr/>
        </p:nvSpPr>
        <p:spPr>
          <a:xfrm>
            <a:off x="4229894" y="1875730"/>
            <a:ext cx="3207544" cy="2385020"/>
          </a:xfrm>
          <a:prstGeom prst="rect">
            <a:avLst/>
          </a:prstGeom>
          <a:solidFill>
            <a:srgbClr val="FFFFFF"/>
          </a:solidFill>
          <a:ln w="12700">
            <a:solidFill>
              <a:srgbClr val="00407A"/>
            </a:solidFill>
            <a:prstDash val="solid"/>
          </a:ln>
        </p:spPr>
      </p:sp>
      <p:sp>
        <p:nvSpPr>
          <p:cNvPr id="8" name="Text 6"/>
          <p:cNvSpPr/>
          <p:nvPr/>
        </p:nvSpPr>
        <p:spPr>
          <a:xfrm>
            <a:off x="4490244" y="2136080"/>
            <a:ext cx="2767449"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Add-on</a:t>
            </a:r>
            <a:endParaRPr lang="en-US" sz="1600" dirty="0"/>
          </a:p>
        </p:txBody>
      </p:sp>
      <p:sp>
        <p:nvSpPr>
          <p:cNvPr id="9" name="Text 7"/>
          <p:cNvSpPr/>
          <p:nvPr/>
        </p:nvSpPr>
        <p:spPr>
          <a:xfrm>
            <a:off x="4589050" y="2481511"/>
            <a:ext cx="2661023" cy="1244550"/>
          </a:xfrm>
          <a:prstGeom prst="rect">
            <a:avLst/>
          </a:prstGeom>
          <a:noFill/>
          <a:ln/>
        </p:spPr>
        <p:txBody>
          <a:bodyPr wrap="square" lIns="0" tIns="0" rIns="0" bIns="0" rtlCol="0" anchor="t">
            <a:normAutofit/>
          </a:bodyPr>
          <a:lstStyle/>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Its own remoteEntry.js, on its own server</a:t>
            </a:r>
            <a:endParaRPr lang="en-US" sz="1200" dirty="0"/>
          </a:p>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Built by a vendor or community</a:t>
            </a:r>
            <a:endParaRPr lang="en-US" sz="1200" dirty="0"/>
          </a:p>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Switched on in Alma, per view</a:t>
            </a:r>
            <a:endParaRPr lang="en-US" sz="1200" dirty="0"/>
          </a:p>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Settings as JSON (max 5 KB)</a:t>
            </a:r>
            <a:endParaRPr lang="en-US" sz="1200" dirty="0"/>
          </a:p>
        </p:txBody>
      </p:sp>
      <p:sp>
        <p:nvSpPr>
          <p:cNvPr id="10" name="Shape 8"/>
          <p:cNvSpPr/>
          <p:nvPr/>
        </p:nvSpPr>
        <p:spPr>
          <a:xfrm>
            <a:off x="7646987" y="1869380"/>
            <a:ext cx="3732213" cy="2397720"/>
          </a:xfrm>
          <a:prstGeom prst="rect">
            <a:avLst/>
          </a:prstGeom>
          <a:solidFill>
            <a:srgbClr val="051931"/>
          </a:solidFill>
          <a:ln/>
        </p:spPr>
      </p:sp>
      <p:sp>
        <p:nvSpPr>
          <p:cNvPr id="11" name="Text 9"/>
          <p:cNvSpPr/>
          <p:nvPr/>
        </p:nvSpPr>
        <p:spPr>
          <a:xfrm>
            <a:off x="7900988" y="2123380"/>
            <a:ext cx="3320939"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EXAMPLE · THIRD IRON LIBKEY</a:t>
            </a:r>
            <a:endParaRPr lang="en-US" sz="1200" dirty="0"/>
          </a:p>
        </p:txBody>
      </p:sp>
      <p:sp>
        <p:nvSpPr>
          <p:cNvPr id="12" name="Text 10"/>
          <p:cNvSpPr/>
          <p:nvPr/>
        </p:nvSpPr>
        <p:spPr>
          <a:xfrm>
            <a:off x="7900988" y="2412901"/>
            <a:ext cx="3320939" cy="254000"/>
          </a:xfrm>
          <a:prstGeom prst="rect">
            <a:avLst/>
          </a:prstGeom>
          <a:noFill/>
          <a:ln/>
        </p:spPr>
        <p:txBody>
          <a:bodyPr wrap="square" lIns="0" tIns="0" rIns="0" bIns="0" rtlCol="0" anchor="t">
            <a:normAutofit/>
          </a:bodyPr>
          <a:lstStyle/>
          <a:p>
            <a:pPr algn="l" indent="0" marL="0">
              <a:lnSpc>
                <a:spcPts val="1800"/>
              </a:lnSpc>
              <a:buNone/>
            </a:pPr>
            <a:r>
              <a:rPr lang="en-US" sz="1200" b="1" dirty="0">
                <a:solidFill>
                  <a:srgbClr val="F6F8FB"/>
                </a:solidFill>
                <a:latin typeface="Poppins" pitchFamily="34" charset="0"/>
                <a:ea typeface="Poppins" pitchFamily="34" charset="-122"/>
                <a:cs typeface="Poppins" pitchFamily="34" charset="-120"/>
              </a:rPr>
              <a:t>Name:</a:t>
            </a:r>
            <a:r>
              <a:rPr lang="en-US" sz="1200" dirty="0">
                <a:solidFill>
                  <a:srgbClr val="F6F8FB"/>
                </a:solidFill>
                <a:latin typeface="Poppins" pitchFamily="34" charset="0"/>
                <a:ea typeface="Poppins" pitchFamily="34" charset="-122"/>
                <a:cs typeface="Poppins" pitchFamily="34" charset="-120"/>
              </a:rPr>
              <a:t> LibKey</a:t>
            </a:r>
            <a:endParaRPr lang="en-US" sz="1200" dirty="0"/>
          </a:p>
        </p:txBody>
      </p:sp>
      <p:sp>
        <p:nvSpPr>
          <p:cNvPr id="13" name="Text 11"/>
          <p:cNvSpPr/>
          <p:nvPr/>
        </p:nvSpPr>
        <p:spPr>
          <a:xfrm>
            <a:off x="7900988" y="2717701"/>
            <a:ext cx="3320939" cy="482600"/>
          </a:xfrm>
          <a:prstGeom prst="rect">
            <a:avLst/>
          </a:prstGeom>
          <a:noFill/>
          <a:ln/>
        </p:spPr>
        <p:txBody>
          <a:bodyPr wrap="square" lIns="0" tIns="0" rIns="0" bIns="0" rtlCol="0" anchor="t">
            <a:normAutofit/>
          </a:bodyPr>
          <a:lstStyle/>
          <a:p>
            <a:pPr algn="l" indent="0" marL="0">
              <a:lnSpc>
                <a:spcPts val="1800"/>
              </a:lnSpc>
              <a:buNone/>
            </a:pPr>
            <a:r>
              <a:rPr lang="en-US" sz="1200" b="1" dirty="0">
                <a:solidFill>
                  <a:srgbClr val="F6F8FB"/>
                </a:solidFill>
                <a:latin typeface="Poppins" pitchFamily="34" charset="0"/>
                <a:ea typeface="Poppins" pitchFamily="34" charset="-122"/>
                <a:cs typeface="Poppins" pitchFamily="34" charset="-120"/>
              </a:rPr>
              <a:t>URL:</a:t>
            </a:r>
            <a:r>
              <a:rPr lang="en-US" sz="1200" dirty="0">
                <a:solidFill>
                  <a:srgbClr val="F6F8FB"/>
                </a:solidFill>
                <a:latin typeface="Poppins" pitchFamily="34" charset="0"/>
                <a:ea typeface="Poppins" pitchFamily="34" charset="-122"/>
                <a:cs typeface="Poppins" pitchFamily="34" charset="-120"/>
              </a:rPr>
              <a:t> discovery-adapters.thirdiron.com/ primo-nde/production/</a:t>
            </a:r>
            <a:endParaRPr lang="en-US" sz="1200" dirty="0"/>
          </a:p>
        </p:txBody>
      </p:sp>
      <p:sp>
        <p:nvSpPr>
          <p:cNvPr id="14" name="Text 12"/>
          <p:cNvSpPr/>
          <p:nvPr/>
        </p:nvSpPr>
        <p:spPr>
          <a:xfrm>
            <a:off x="7900988" y="3251101"/>
            <a:ext cx="3320939" cy="254000"/>
          </a:xfrm>
          <a:prstGeom prst="rect">
            <a:avLst/>
          </a:prstGeom>
          <a:noFill/>
          <a:ln/>
        </p:spPr>
        <p:txBody>
          <a:bodyPr wrap="square" lIns="0" tIns="0" rIns="0" bIns="0" rtlCol="0" anchor="t">
            <a:normAutofit/>
          </a:bodyPr>
          <a:lstStyle/>
          <a:p>
            <a:pPr algn="l" indent="0" marL="0">
              <a:lnSpc>
                <a:spcPts val="1800"/>
              </a:lnSpc>
              <a:buNone/>
            </a:pPr>
            <a:r>
              <a:rPr lang="en-US" sz="1200" b="1" dirty="0">
                <a:solidFill>
                  <a:srgbClr val="F6F8FB"/>
                </a:solidFill>
                <a:latin typeface="Poppins" pitchFamily="34" charset="0"/>
                <a:ea typeface="Poppins" pitchFamily="34" charset="-122"/>
                <a:cs typeface="Poppins" pitchFamily="34" charset="-120"/>
              </a:rPr>
              <a:t>JSON:</a:t>
            </a:r>
            <a:r>
              <a:rPr lang="en-US" sz="1200" dirty="0">
                <a:solidFill>
                  <a:srgbClr val="F6F8FB"/>
                </a:solidFill>
                <a:latin typeface="Poppins" pitchFamily="34" charset="0"/>
                <a:ea typeface="Poppins" pitchFamily="34" charset="-122"/>
                <a:cs typeface="Poppins" pitchFamily="34" charset="-120"/>
              </a:rPr>
              <a:t> apiKey, libraryId, viewOption, ...</a:t>
            </a:r>
            <a:endParaRPr lang="en-US" sz="1200" dirty="0"/>
          </a:p>
        </p:txBody>
      </p:sp>
      <p:sp>
        <p:nvSpPr>
          <p:cNvPr id="15" name="Text 13"/>
          <p:cNvSpPr/>
          <p:nvPr/>
        </p:nvSpPr>
        <p:spPr>
          <a:xfrm>
            <a:off x="7900988" y="3555901"/>
            <a:ext cx="3320939"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C9D6E6"/>
                </a:solidFill>
                <a:latin typeface="Poppins" pitchFamily="34" charset="0"/>
                <a:ea typeface="Poppins" pitchFamily="34" charset="-122"/>
                <a:cs typeface="Poppins" pitchFamily="34" charset="-120"/>
              </a:rPr>
              <a:t>The vendor updates it. We only configure it.</a:t>
            </a:r>
            <a:endParaRPr lang="en-US" sz="1200" dirty="0"/>
          </a:p>
        </p:txBody>
      </p:sp>
      <p:sp>
        <p:nvSpPr>
          <p:cNvPr id="16" name="Shape 14"/>
          <p:cNvSpPr/>
          <p:nvPr/>
        </p:nvSpPr>
        <p:spPr>
          <a:xfrm>
            <a:off x="812800" y="6133505"/>
            <a:ext cx="10566400" cy="0"/>
          </a:xfrm>
          <a:prstGeom prst="line">
            <a:avLst/>
          </a:prstGeom>
          <a:noFill/>
          <a:ln w="6350">
            <a:solidFill>
              <a:srgbClr val="DFDFDF"/>
            </a:solidFill>
            <a:prstDash val="solid"/>
          </a:ln>
        </p:spPr>
      </p:sp>
      <p:sp>
        <p:nvSpPr>
          <p:cNvPr id="17" name="Text 15"/>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COMPONENTS</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Angular component or web component?</a:t>
            </a:r>
            <a:endParaRPr lang="en-US" sz="3200" dirty="0"/>
          </a:p>
        </p:txBody>
      </p:sp>
      <p:sp>
        <p:nvSpPr>
          <p:cNvPr id="4" name="Shape 2"/>
          <p:cNvSpPr/>
          <p:nvPr/>
        </p:nvSpPr>
        <p:spPr>
          <a:xfrm>
            <a:off x="812800" y="1869380"/>
            <a:ext cx="10566400" cy="1682452"/>
          </a:xfrm>
          <a:prstGeom prst="rect">
            <a:avLst/>
          </a:prstGeom>
          <a:solidFill>
            <a:srgbClr val="FFFFFF"/>
          </a:solidFill>
          <a:ln/>
        </p:spPr>
      </p:sp>
      <p:sp>
        <p:nvSpPr>
          <p:cNvPr id="5" name="Shape 3"/>
          <p:cNvSpPr/>
          <p:nvPr/>
        </p:nvSpPr>
        <p:spPr>
          <a:xfrm>
            <a:off x="11376025" y="1869380"/>
            <a:ext cx="0" cy="1682452"/>
          </a:xfrm>
          <a:prstGeom prst="line">
            <a:avLst/>
          </a:prstGeom>
          <a:noFill/>
          <a:ln w="6350">
            <a:solidFill>
              <a:srgbClr val="DFDFDF"/>
            </a:solidFill>
            <a:prstDash val="solid"/>
          </a:ln>
        </p:spPr>
      </p:sp>
      <p:sp>
        <p:nvSpPr>
          <p:cNvPr id="6" name="Shape 4"/>
          <p:cNvSpPr/>
          <p:nvPr/>
        </p:nvSpPr>
        <p:spPr>
          <a:xfrm>
            <a:off x="812800" y="3548658"/>
            <a:ext cx="10566400" cy="0"/>
          </a:xfrm>
          <a:prstGeom prst="line">
            <a:avLst/>
          </a:prstGeom>
          <a:noFill/>
          <a:ln w="6350">
            <a:solidFill>
              <a:srgbClr val="DFDFDF"/>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25500" y="1882080"/>
          <a:ext cx="10547350" cy="1663402"/>
        </p:xfrm>
        <a:graphic>
          <a:graphicData uri="http://schemas.openxmlformats.org/drawingml/2006/table">
            <a:tbl>
              <a:tblPr/>
              <a:tblGrid>
                <a:gridCol w="2531364"/>
                <a:gridCol w="4007993"/>
                <a:gridCol w="4007993"/>
              </a:tblGrid>
              <a:tr h="332680">
                <a:tc>
                  <a:txBody>
                    <a:bodyPr/>
                    <a:lstStyle/>
                    <a:p>
                      <a:pPr indent="0" marL="0">
                        <a:lnSpc>
                          <a:spcPts val="1680"/>
                        </a:lnSpc>
                        <a:buNone/>
                      </a:pP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04366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043663"/>
                      </a:solidFill>
                      <a:prstDash val="solid"/>
                      <a:round/>
                      <a:headEnd type="none" w="med" len="med"/>
                      <a:tailEnd type="none" w="med" len="med"/>
                    </a:lnB>
                    <a:solidFill>
                      <a:srgbClr val="00407A"/>
                    </a:solidFill>
                  </a:tcPr>
                </a:tc>
                <a:tc>
                  <a:txBody>
                    <a:bodyPr/>
                    <a:lstStyle/>
                    <a:p>
                      <a:pPr indent="0" marL="0">
                        <a:lnSpc>
                          <a:spcPts val="1680"/>
                        </a:lnSpc>
                        <a:buNone/>
                      </a:pPr>
                      <a:r>
                        <a:rPr lang="en-US" sz="1200" b="1" dirty="0">
                          <a:solidFill>
                            <a:srgbClr val="F6F8FB"/>
                          </a:solidFill>
                          <a:latin typeface="Poppins" pitchFamily="34" charset="0"/>
                          <a:ea typeface="Poppins" pitchFamily="34" charset="-122"/>
                          <a:cs typeface="Poppins" pitchFamily="34" charset="-120"/>
                        </a:rPr>
                        <a:t>Angular component</a:t>
                      </a:r>
                      <a:endParaRPr lang="en-US" sz="1200" dirty="0">
                        <a:latin typeface="Poppins" charset="0"/>
                        <a:ea typeface="Poppins" charset="0"/>
                        <a:cs typeface="Poppins" charset="0"/>
                      </a:endParaRPr>
                    </a:p>
                  </a:txBody>
                  <a:tcPr marL="53340" marR="53340" marT="53340" marB="53340" anchor="t">
                    <a:lnL w="12700" cap="flat" cmpd="sng" algn="ctr">
                      <a:solidFill>
                        <a:srgbClr val="043663"/>
                      </a:solidFill>
                      <a:prstDash val="solid"/>
                      <a:round/>
                      <a:headEnd type="none" w="med" len="med"/>
                      <a:tailEnd type="none" w="med" len="med"/>
                    </a:lnL>
                    <a:lnR w="12700" cap="flat" cmpd="sng" algn="ctr">
                      <a:solidFill>
                        <a:srgbClr val="04366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043663"/>
                      </a:solidFill>
                      <a:prstDash val="solid"/>
                      <a:round/>
                      <a:headEnd type="none" w="med" len="med"/>
                      <a:tailEnd type="none" w="med" len="med"/>
                    </a:lnB>
                    <a:solidFill>
                      <a:srgbClr val="00407A"/>
                    </a:solidFill>
                  </a:tcPr>
                </a:tc>
                <a:tc>
                  <a:txBody>
                    <a:bodyPr/>
                    <a:lstStyle/>
                    <a:p>
                      <a:pPr indent="0" marL="0">
                        <a:lnSpc>
                          <a:spcPts val="1680"/>
                        </a:lnSpc>
                        <a:buNone/>
                      </a:pPr>
                      <a:r>
                        <a:rPr lang="en-US" sz="1200" b="1" dirty="0">
                          <a:solidFill>
                            <a:srgbClr val="F6F8FB"/>
                          </a:solidFill>
                          <a:latin typeface="Poppins" pitchFamily="34" charset="0"/>
                          <a:ea typeface="Poppins" pitchFamily="34" charset="-122"/>
                          <a:cs typeface="Poppins" pitchFamily="34" charset="-120"/>
                        </a:rPr>
                        <a:t>Web component</a:t>
                      </a:r>
                      <a:endParaRPr lang="en-US" sz="1200" dirty="0">
                        <a:latin typeface="Poppins" charset="0"/>
                        <a:ea typeface="Poppins" charset="0"/>
                        <a:cs typeface="Poppins" charset="0"/>
                      </a:endParaRPr>
                    </a:p>
                  </a:txBody>
                  <a:tcPr marL="53340" marR="53340" marT="53340" marB="53340" anchor="t">
                    <a:lnL w="12700" cap="flat" cmpd="sng" algn="ctr">
                      <a:solidFill>
                        <a:srgbClr val="043663"/>
                      </a:solidFill>
                      <a:prstDash val="solid"/>
                      <a:round/>
                      <a:headEnd type="none" w="med" len="med"/>
                      <a:tailEnd type="none" w="med" len="med"/>
                    </a:lnL>
                    <a:lnR w="12700" cap="flat" cmpd="sng" algn="ctr">
                      <a:solidFill>
                        <a:srgbClr val="04366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043663"/>
                      </a:solidFill>
                      <a:prstDash val="solid"/>
                      <a:round/>
                      <a:headEnd type="none" w="med" len="med"/>
                      <a:tailEnd type="none" w="med" len="med"/>
                    </a:lnB>
                    <a:solidFill>
                      <a:srgbClr val="00407A"/>
                    </a:solidFill>
                  </a:tcPr>
                </a:tc>
              </a:tr>
              <a:tr h="332680">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What</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043663"/>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Class + template + styles</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043663"/>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A browser standard: custom element</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043663"/>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32680">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Works in</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4C6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6C8"/>
                      </a:solidFill>
                      <a:prstDash val="solid"/>
                      <a:round/>
                      <a:headEnd type="none" w="med" len="med"/>
                      <a:tailEnd type="none" w="med" len="med"/>
                    </a:lnB>
                    <a:solidFill>
                      <a:srgbClr val="F6F8FB"/>
                    </a:solidFill>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An Angular app</a:t>
                      </a:r>
                      <a:endParaRPr lang="en-US" sz="1200" dirty="0">
                        <a:latin typeface="Poppins" charset="0"/>
                        <a:ea typeface="Poppins" charset="0"/>
                        <a:cs typeface="Poppins" charset="0"/>
                      </a:endParaRPr>
                    </a:p>
                  </a:txBody>
                  <a:tcPr marL="53340" marR="53340" marT="53340" marB="53340" anchor="t">
                    <a:lnL w="12700" cap="flat" cmpd="sng" algn="ctr">
                      <a:solidFill>
                        <a:srgbClr val="C4C6C8"/>
                      </a:solidFill>
                      <a:prstDash val="solid"/>
                      <a:round/>
                      <a:headEnd type="none" w="med" len="med"/>
                      <a:tailEnd type="none" w="med" len="med"/>
                    </a:lnL>
                    <a:lnR w="12700" cap="flat" cmpd="sng" algn="ctr">
                      <a:solidFill>
                        <a:srgbClr val="C4C6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6C8"/>
                      </a:solidFill>
                      <a:prstDash val="solid"/>
                      <a:round/>
                      <a:headEnd type="none" w="med" len="med"/>
                      <a:tailEnd type="none" w="med" len="med"/>
                    </a:lnB>
                    <a:solidFill>
                      <a:srgbClr val="F6F8FB"/>
                    </a:solidFill>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Any page, any framework</a:t>
                      </a:r>
                      <a:endParaRPr lang="en-US" sz="1200" dirty="0">
                        <a:latin typeface="Poppins" charset="0"/>
                        <a:ea typeface="Poppins" charset="0"/>
                        <a:cs typeface="Poppins" charset="0"/>
                      </a:endParaRPr>
                    </a:p>
                  </a:txBody>
                  <a:tcPr marL="53340" marR="53340" marT="53340" marB="53340" anchor="t">
                    <a:lnL w="12700" cap="flat" cmpd="sng" algn="ctr">
                      <a:solidFill>
                        <a:srgbClr val="C4C6C8"/>
                      </a:solidFill>
                      <a:prstDash val="solid"/>
                      <a:round/>
                      <a:headEnd type="none" w="med" len="med"/>
                      <a:tailEnd type="none" w="med" len="med"/>
                    </a:lnL>
                    <a:lnR w="12700" cap="flat" cmpd="sng" algn="ctr">
                      <a:solidFill>
                        <a:srgbClr val="C4C6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6C8"/>
                      </a:solidFill>
                      <a:prstDash val="solid"/>
                      <a:round/>
                      <a:headEnd type="none" w="med" len="med"/>
                      <a:tailEnd type="none" w="med" len="med"/>
                    </a:lnB>
                    <a:solidFill>
                      <a:srgbClr val="F6F8FB"/>
                    </a:solidFill>
                  </a:tcPr>
                </a:tc>
              </a:tr>
              <a:tr h="332680">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Gets services</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C6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Dependency injection</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C6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Only what you give it</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4C6C8"/>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32680">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Tag name</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4C6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6C8"/>
                      </a:solidFill>
                      <a:prstDash val="solid"/>
                      <a:round/>
                      <a:headEnd type="none" w="med" len="med"/>
                      <a:tailEnd type="none" w="med" len="med"/>
                    </a:lnB>
                    <a:solidFill>
                      <a:srgbClr val="F6F8FB"/>
                    </a:solidFill>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Inside Angular templates</a:t>
                      </a:r>
                      <a:endParaRPr lang="en-US" sz="1200" dirty="0">
                        <a:latin typeface="Poppins" charset="0"/>
                        <a:ea typeface="Poppins" charset="0"/>
                        <a:cs typeface="Poppins" charset="0"/>
                      </a:endParaRPr>
                    </a:p>
                  </a:txBody>
                  <a:tcPr marL="53340" marR="53340" marT="53340" marB="53340" anchor="t">
                    <a:lnL w="12700" cap="flat" cmpd="sng" algn="ctr">
                      <a:solidFill>
                        <a:srgbClr val="C4C6C8"/>
                      </a:solidFill>
                      <a:prstDash val="solid"/>
                      <a:round/>
                      <a:headEnd type="none" w="med" len="med"/>
                      <a:tailEnd type="none" w="med" len="med"/>
                    </a:lnL>
                    <a:lnR w="12700" cap="flat" cmpd="sng" algn="ctr">
                      <a:solidFill>
                        <a:srgbClr val="C4C6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6C8"/>
                      </a:solidFill>
                      <a:prstDash val="solid"/>
                      <a:round/>
                      <a:headEnd type="none" w="med" len="med"/>
                      <a:tailEnd type="none" w="med" len="med"/>
                    </a:lnB>
                    <a:solidFill>
                      <a:srgbClr val="F6F8FB"/>
                    </a:solidFill>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Registered with customElements.define</a:t>
                      </a:r>
                      <a:endParaRPr lang="en-US" sz="1200" dirty="0">
                        <a:latin typeface="Poppins" charset="0"/>
                        <a:ea typeface="Poppins" charset="0"/>
                        <a:cs typeface="Poppins" charset="0"/>
                      </a:endParaRPr>
                    </a:p>
                  </a:txBody>
                  <a:tcPr marL="53340" marR="53340" marT="53340" marB="53340" anchor="t">
                    <a:lnL w="12700" cap="flat" cmpd="sng" algn="ctr">
                      <a:solidFill>
                        <a:srgbClr val="C4C6C8"/>
                      </a:solidFill>
                      <a:prstDash val="solid"/>
                      <a:round/>
                      <a:headEnd type="none" w="med" len="med"/>
                      <a:tailEnd type="none" w="med" len="med"/>
                    </a:lnL>
                    <a:lnR w="12700" cap="flat" cmpd="sng" algn="ctr">
                      <a:solidFill>
                        <a:srgbClr val="C4C6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6C8"/>
                      </a:solidFill>
                      <a:prstDash val="solid"/>
                      <a:round/>
                      <a:headEnd type="none" w="med" len="med"/>
                      <a:tailEnd type="none" w="med" len="med"/>
                    </a:lnB>
                    <a:solidFill>
                      <a:srgbClr val="F6F8FB"/>
                    </a:solidFill>
                  </a:tcPr>
                </a:tc>
              </a:tr>
            </a:tbl>
          </a:graphicData>
        </a:graphic>
      </p:graphicFrame>
      <p:sp>
        <p:nvSpPr>
          <p:cNvPr id="8" name="Shape 5"/>
          <p:cNvSpPr/>
          <p:nvPr/>
        </p:nvSpPr>
        <p:spPr>
          <a:xfrm>
            <a:off x="812800" y="3805833"/>
            <a:ext cx="10566400" cy="939800"/>
          </a:xfrm>
          <a:prstGeom prst="rect">
            <a:avLst/>
          </a:prstGeom>
          <a:solidFill>
            <a:srgbClr val="051931"/>
          </a:solidFill>
          <a:ln/>
        </p:spPr>
      </p:sp>
      <p:sp>
        <p:nvSpPr>
          <p:cNvPr id="9" name="Text 6"/>
          <p:cNvSpPr/>
          <p:nvPr/>
        </p:nvSpPr>
        <p:spPr>
          <a:xfrm>
            <a:off x="1066800" y="4026843"/>
            <a:ext cx="929432" cy="52318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66C6B4"/>
                </a:solidFill>
                <a:latin typeface="Montserrat" pitchFamily="34" charset="0"/>
                <a:ea typeface="Montserrat" pitchFamily="34" charset="-122"/>
                <a:cs typeface="Montserrat" pitchFamily="34" charset="-120"/>
              </a:rPr>
              <a:t>The bridge:</a:t>
            </a:r>
            <a:endParaRPr lang="en-US" sz="1400" dirty="0"/>
          </a:p>
        </p:txBody>
      </p:sp>
      <p:sp>
        <p:nvSpPr>
          <p:cNvPr id="10" name="Text 7"/>
          <p:cNvSpPr/>
          <p:nvPr/>
        </p:nvSpPr>
        <p:spPr>
          <a:xfrm>
            <a:off x="2097832" y="4009033"/>
            <a:ext cx="9298189"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6F8FB"/>
                </a:solidFill>
                <a:latin typeface="Poppins" pitchFamily="34" charset="0"/>
                <a:ea typeface="Poppins" pitchFamily="34" charset="-122"/>
                <a:cs typeface="Poppins" pitchFamily="34" charset="-120"/>
              </a:rPr>
              <a:t>We write Angular components. @angular/elements wraps each one as a web component, so NDE can place it by name.</a:t>
            </a:r>
            <a:endParaRPr lang="en-US" sz="1400" dirty="0"/>
          </a:p>
        </p:txBody>
      </p:sp>
      <p:sp>
        <p:nvSpPr>
          <p:cNvPr id="11" name="Shape 8"/>
          <p:cNvSpPr/>
          <p:nvPr/>
        </p:nvSpPr>
        <p:spPr>
          <a:xfrm>
            <a:off x="812800" y="6133505"/>
            <a:ext cx="10566400" cy="0"/>
          </a:xfrm>
          <a:prstGeom prst="line">
            <a:avLst/>
          </a:prstGeom>
          <a:noFill/>
          <a:ln w="6350">
            <a:solidFill>
              <a:srgbClr val="DFDFDF"/>
            </a:solidFill>
            <a:prstDash val="solid"/>
          </a:ln>
        </p:spPr>
      </p:sp>
      <p:sp>
        <p:nvSpPr>
          <p:cNvPr id="12" name="Text 9"/>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COMPONENTS · OUR WRAPPER</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@NDEComponent: one extra line</a:t>
            </a:r>
            <a:endParaRPr lang="en-US" sz="3200" dirty="0"/>
          </a:p>
        </p:txBody>
      </p:sp>
      <p:sp>
        <p:nvSpPr>
          <p:cNvPr id="4" name="Text 2"/>
          <p:cNvSpPr/>
          <p:nvPr/>
        </p:nvSpPr>
        <p:spPr>
          <a:xfrm>
            <a:off x="812800" y="1869380"/>
            <a:ext cx="6959600" cy="3433961"/>
          </a:xfrm>
          <a:prstGeom prst="rect">
            <a:avLst/>
          </a:prstGeom>
          <a:solidFill>
            <a:srgbClr val="051931"/>
          </a:solidFill>
          <a:ln/>
        </p:spPr>
        <p:txBody>
          <a:bodyPr wrap="square" lIns="279400" tIns="254000" rIns="87376" bIns="228600" rtlCol="0" anchor="t">
            <a:normAutofit/>
          </a:bodyPr>
          <a:lstStyle/>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@NDEComponent({</a:t>
            </a:r>
            <a:endParaRPr lang="en-US" sz="1200" dirty="0"/>
          </a:p>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  selector: NDE_SLOTS.SEARCH_BAR,</a:t>
            </a:r>
            <a:endParaRPr lang="en-US" sz="1200" dirty="0"/>
          </a:p>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  position: 'after',</a:t>
            </a:r>
            <a:endParaRPr lang="en-US" sz="1200" dirty="0"/>
          </a:p>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  viewPattern: /KULeuven/,</a:t>
            </a:r>
            <a:endParaRPr lang="en-US" sz="1200" dirty="0"/>
          </a:p>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  priority: 10</a:t>
            </a:r>
            <a:endParaRPr lang="en-US" sz="1200" dirty="0"/>
          </a:p>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@Component({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selector: 'custom-hello-world',</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standalone: true,</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templateUrl: './hello-world.component.html'</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export class HelloWorldComponent {}</a:t>
            </a:r>
            <a:endParaRPr lang="en-US" sz="1200" dirty="0"/>
          </a:p>
        </p:txBody>
      </p:sp>
      <p:sp>
        <p:nvSpPr>
          <p:cNvPr id="5" name="Shape 3"/>
          <p:cNvSpPr/>
          <p:nvPr/>
        </p:nvSpPr>
        <p:spPr>
          <a:xfrm>
            <a:off x="8080375" y="1872555"/>
            <a:ext cx="3295650" cy="885180"/>
          </a:xfrm>
          <a:prstGeom prst="rect">
            <a:avLst/>
          </a:prstGeom>
          <a:solidFill>
            <a:srgbClr val="FFFFFF"/>
          </a:solidFill>
          <a:ln w="6350">
            <a:solidFill>
              <a:srgbClr val="DFDFDF"/>
            </a:solidFill>
            <a:prstDash val="solid"/>
          </a:ln>
        </p:spPr>
      </p:sp>
      <p:sp>
        <p:nvSpPr>
          <p:cNvPr id="6" name="Text 4"/>
          <p:cNvSpPr/>
          <p:nvPr/>
        </p:nvSpPr>
        <p:spPr>
          <a:xfrm>
            <a:off x="8286750" y="2053530"/>
            <a:ext cx="296938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Where</a:t>
            </a:r>
            <a:endParaRPr lang="en-US" sz="1600" dirty="0"/>
          </a:p>
        </p:txBody>
      </p:sp>
      <p:sp>
        <p:nvSpPr>
          <p:cNvPr id="7" name="Text 5"/>
          <p:cNvSpPr/>
          <p:nvPr/>
        </p:nvSpPr>
        <p:spPr>
          <a:xfrm>
            <a:off x="8286750" y="2348161"/>
            <a:ext cx="2969387"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Slot and position</a:t>
            </a:r>
            <a:endParaRPr lang="en-US" sz="1200" dirty="0"/>
          </a:p>
        </p:txBody>
      </p:sp>
      <p:sp>
        <p:nvSpPr>
          <p:cNvPr id="8" name="Shape 6"/>
          <p:cNvSpPr/>
          <p:nvPr/>
        </p:nvSpPr>
        <p:spPr>
          <a:xfrm>
            <a:off x="8080375" y="2916486"/>
            <a:ext cx="3295650" cy="885180"/>
          </a:xfrm>
          <a:prstGeom prst="rect">
            <a:avLst/>
          </a:prstGeom>
          <a:solidFill>
            <a:srgbClr val="FFFFFF"/>
          </a:solidFill>
          <a:ln w="6350">
            <a:solidFill>
              <a:srgbClr val="DFDFDF"/>
            </a:solidFill>
            <a:prstDash val="solid"/>
          </a:ln>
        </p:spPr>
      </p:sp>
      <p:sp>
        <p:nvSpPr>
          <p:cNvPr id="9" name="Text 7"/>
          <p:cNvSpPr/>
          <p:nvPr/>
        </p:nvSpPr>
        <p:spPr>
          <a:xfrm>
            <a:off x="8286750" y="3097461"/>
            <a:ext cx="296938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For whom</a:t>
            </a:r>
            <a:endParaRPr lang="en-US" sz="1600" dirty="0"/>
          </a:p>
        </p:txBody>
      </p:sp>
      <p:sp>
        <p:nvSpPr>
          <p:cNvPr id="10" name="Text 8"/>
          <p:cNvSpPr/>
          <p:nvPr/>
        </p:nvSpPr>
        <p:spPr>
          <a:xfrm>
            <a:off x="8286750" y="3392091"/>
            <a:ext cx="2969387"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Views that match the regex</a:t>
            </a:r>
            <a:endParaRPr lang="en-US" sz="1200" dirty="0"/>
          </a:p>
        </p:txBody>
      </p:sp>
      <p:sp>
        <p:nvSpPr>
          <p:cNvPr id="11" name="Shape 9"/>
          <p:cNvSpPr/>
          <p:nvPr/>
        </p:nvSpPr>
        <p:spPr>
          <a:xfrm>
            <a:off x="8080375" y="3960416"/>
            <a:ext cx="3295650" cy="885180"/>
          </a:xfrm>
          <a:prstGeom prst="rect">
            <a:avLst/>
          </a:prstGeom>
          <a:solidFill>
            <a:srgbClr val="FFFFFF"/>
          </a:solidFill>
          <a:ln w="6350">
            <a:solidFill>
              <a:srgbClr val="DFDFDF"/>
            </a:solidFill>
            <a:prstDash val="solid"/>
          </a:ln>
        </p:spPr>
      </p:sp>
      <p:sp>
        <p:nvSpPr>
          <p:cNvPr id="12" name="Text 10"/>
          <p:cNvSpPr/>
          <p:nvPr/>
        </p:nvSpPr>
        <p:spPr>
          <a:xfrm>
            <a:off x="8286750" y="4141391"/>
            <a:ext cx="296938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In which order</a:t>
            </a:r>
            <a:endParaRPr lang="en-US" sz="1600" dirty="0"/>
          </a:p>
        </p:txBody>
      </p:sp>
      <p:sp>
        <p:nvSpPr>
          <p:cNvPr id="13" name="Text 11"/>
          <p:cNvSpPr/>
          <p:nvPr/>
        </p:nvSpPr>
        <p:spPr>
          <a:xfrm>
            <a:off x="8286750" y="4436021"/>
            <a:ext cx="2969387"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Lower number first (default 100)</a:t>
            </a:r>
            <a:endParaRPr lang="en-US" sz="1200" dirty="0"/>
          </a:p>
        </p:txBody>
      </p:sp>
      <p:sp>
        <p:nvSpPr>
          <p:cNvPr id="14" name="Shape 12"/>
          <p:cNvSpPr/>
          <p:nvPr/>
        </p:nvSpPr>
        <p:spPr>
          <a:xfrm>
            <a:off x="812800" y="6133505"/>
            <a:ext cx="10566400" cy="0"/>
          </a:xfrm>
          <a:prstGeom prst="line">
            <a:avLst/>
          </a:prstGeom>
          <a:noFill/>
          <a:ln w="6350">
            <a:solidFill>
              <a:srgbClr val="DFDFDF"/>
            </a:solidFill>
            <a:prstDash val="solid"/>
          </a:ln>
        </p:spPr>
      </p:sp>
      <p:sp>
        <p:nvSpPr>
          <p:cNvPr id="15" name="Text 13"/>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COMPONENTS · HOW TO CREATE ONE</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One command, then write your HTML</a:t>
            </a:r>
            <a:endParaRPr lang="en-US" sz="3200" dirty="0"/>
          </a:p>
        </p:txBody>
      </p:sp>
      <p:sp>
        <p:nvSpPr>
          <p:cNvPr id="4" name="Text 2"/>
          <p:cNvSpPr/>
          <p:nvPr/>
        </p:nvSpPr>
        <p:spPr>
          <a:xfrm>
            <a:off x="812800" y="1869380"/>
            <a:ext cx="6604000" cy="1625550"/>
          </a:xfrm>
          <a:prstGeom prst="rect">
            <a:avLst/>
          </a:prstGeom>
          <a:solidFill>
            <a:srgbClr val="051931"/>
          </a:solidFill>
          <a:ln/>
        </p:spPr>
        <p:txBody>
          <a:bodyPr wrap="square" lIns="254000" tIns="203200" rIns="71120" bIns="177800" rtlCol="0" anchor="t">
            <a:normAutofit/>
          </a:bodyPr>
          <a:lstStyle/>
          <a:p>
            <a:pPr algn="l" indent="0" marL="0">
              <a:lnSpc>
                <a:spcPts val="1920"/>
              </a:lnSpc>
              <a:buNone/>
            </a:pPr>
            <a:r>
              <a:rPr lang="en-US" sz="1200" dirty="0">
                <a:solidFill>
                  <a:srgbClr val="F6F8FB"/>
                </a:solidFill>
                <a:latin typeface="Courier New" pitchFamily="49" charset="0"/>
                <a:ea typeface="Courier New" pitchFamily="49" charset="-122"/>
                <a:cs typeface="Courier New" pitchFamily="49" charset="-120"/>
              </a:rPr>
              <a:t>npm run nde -- generate component</a:t>
            </a:r>
            <a:endParaRPr lang="en-US" sz="1200" dirty="0"/>
          </a:p>
          <a:p>
            <a:pPr algn="l" indent="0" marL="0">
              <a:lnSpc>
                <a:spcPts val="1920"/>
              </a:lnSpc>
              <a:buNone/>
            </a:pPr>
            <a:r>
              <a:rPr lang="en-US" sz="1200" dirty="0">
                <a:solidFill>
                  <a:srgbClr val="F6F8FB"/>
                </a:solidFill>
                <a:latin typeface="Courier New" pitchFamily="49" charset="0"/>
                <a:ea typeface="Courier New" pitchFamily="49" charset="-122"/>
                <a:cs typeface="Courier New" pitchFamily="49" charset="-120"/>
              </a:rPr>
              <a:t>  hello-world</a:t>
            </a:r>
            <a:endParaRPr lang="en-US" sz="1200" dirty="0"/>
          </a:p>
          <a:p>
            <a:pPr algn="l" indent="0" marL="0">
              <a:lnSpc>
                <a:spcPts val="1920"/>
              </a:lnSpc>
              <a:buNone/>
            </a:pPr>
            <a:r>
              <a:rPr lang="en-US" sz="1200" dirty="0">
                <a:solidFill>
                  <a:srgbClr val="F6F8FB"/>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--target</a:t>
            </a:r>
            <a:r>
              <a:rPr lang="en-US" sz="1200" dirty="0">
                <a:solidFill>
                  <a:srgbClr val="F6F8FB"/>
                </a:solidFill>
                <a:latin typeface="Courier New" pitchFamily="49" charset="0"/>
                <a:ea typeface="Courier New" pitchFamily="49" charset="-122"/>
                <a:cs typeface="Courier New" pitchFamily="49" charset="-120"/>
              </a:rPr>
              <a:t> search-bar</a:t>
            </a:r>
            <a:endParaRPr lang="en-US" sz="1200" dirty="0"/>
          </a:p>
          <a:p>
            <a:pPr algn="l" indent="0" marL="0">
              <a:lnSpc>
                <a:spcPts val="1920"/>
              </a:lnSpc>
              <a:buNone/>
            </a:pPr>
            <a:r>
              <a:rPr lang="en-US" sz="1200" dirty="0">
                <a:solidFill>
                  <a:srgbClr val="F6F8FB"/>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--position</a:t>
            </a:r>
            <a:r>
              <a:rPr lang="en-US" sz="1200" dirty="0">
                <a:solidFill>
                  <a:srgbClr val="F6F8FB"/>
                </a:solidFill>
                <a:latin typeface="Courier New" pitchFamily="49" charset="0"/>
                <a:ea typeface="Courier New" pitchFamily="49" charset="-122"/>
                <a:cs typeface="Courier New" pitchFamily="49" charset="-120"/>
              </a:rPr>
              <a:t> after</a:t>
            </a:r>
            <a:endParaRPr lang="en-US" sz="1200" dirty="0"/>
          </a:p>
          <a:p>
            <a:pPr algn="l" indent="0" marL="0">
              <a:lnSpc>
                <a:spcPts val="1920"/>
              </a:lnSpc>
              <a:buNone/>
            </a:pPr>
            <a:r>
              <a:rPr lang="en-US" sz="1200" dirty="0">
                <a:solidFill>
                  <a:srgbClr val="F6F8FB"/>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--build_target</a:t>
            </a:r>
            <a:r>
              <a:rPr lang="en-US" sz="1200" dirty="0">
                <a:solidFill>
                  <a:srgbClr val="F6F8FB"/>
                </a:solidFill>
                <a:latin typeface="Courier New" pitchFamily="49" charset="0"/>
                <a:ea typeface="Courier New" pitchFamily="49" charset="-122"/>
                <a:cs typeface="Courier New" pitchFamily="49" charset="-120"/>
              </a:rPr>
              <a:t> kuleuven</a:t>
            </a:r>
            <a:endParaRPr lang="en-US" sz="1200" dirty="0"/>
          </a:p>
        </p:txBody>
      </p:sp>
      <p:sp>
        <p:nvSpPr>
          <p:cNvPr id="5" name="Text 3"/>
          <p:cNvSpPr/>
          <p:nvPr/>
        </p:nvSpPr>
        <p:spPr>
          <a:xfrm>
            <a:off x="812800" y="3647331"/>
            <a:ext cx="6802120"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4A5B70"/>
                </a:solidFill>
                <a:latin typeface="Poppins" pitchFamily="34" charset="0"/>
                <a:ea typeface="Poppins" pitchFamily="34" charset="-122"/>
                <a:cs typeface="Poppins" pitchFamily="34" charset="-120"/>
              </a:rPr>
              <a:t>No build_target? It goes to </a:t>
            </a:r>
            <a:r>
              <a:rPr lang="en-US" sz="1400" b="1" dirty="0">
                <a:solidFill>
                  <a:srgbClr val="4A5B70"/>
                </a:solidFill>
                <a:latin typeface="Poppins" pitchFamily="34" charset="0"/>
                <a:ea typeface="Poppins" pitchFamily="34" charset="-122"/>
                <a:cs typeface="Poppins" pitchFamily="34" charset="-120"/>
              </a:rPr>
              <a:t>central</a:t>
            </a:r>
            <a:r>
              <a:rPr lang="en-US" sz="1400" dirty="0">
                <a:solidFill>
                  <a:srgbClr val="4A5B70"/>
                </a:solidFill>
                <a:latin typeface="Poppins" pitchFamily="34" charset="0"/>
                <a:ea typeface="Poppins" pitchFamily="34" charset="-122"/>
                <a:cs typeface="Poppins" pitchFamily="34" charset="-120"/>
              </a:rPr>
              <a:t>: src/app/components/central/. A view name puts it in src/app/components/views/&lt;view&gt;/.</a:t>
            </a:r>
            <a:endParaRPr lang="en-US" sz="1400" dirty="0"/>
          </a:p>
        </p:txBody>
      </p:sp>
      <p:sp>
        <p:nvSpPr>
          <p:cNvPr id="6" name="Text 4"/>
          <p:cNvSpPr/>
          <p:nvPr/>
        </p:nvSpPr>
        <p:spPr>
          <a:xfrm>
            <a:off x="7823200" y="1869380"/>
            <a:ext cx="366268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4A5B70"/>
                </a:solidFill>
                <a:latin typeface="Montserrat" pitchFamily="34" charset="0"/>
                <a:ea typeface="Montserrat" pitchFamily="34" charset="-122"/>
                <a:cs typeface="Montserrat" pitchFamily="34" charset="-120"/>
              </a:rPr>
              <a:t>POSITIONS</a:t>
            </a:r>
            <a:endParaRPr lang="en-US" sz="1200" dirty="0"/>
          </a:p>
        </p:txBody>
      </p:sp>
      <p:sp>
        <p:nvSpPr>
          <p:cNvPr id="7" name="Text 5"/>
          <p:cNvSpPr/>
          <p:nvPr/>
        </p:nvSpPr>
        <p:spPr>
          <a:xfrm>
            <a:off x="7829550" y="2165251"/>
            <a:ext cx="3543300" cy="378420"/>
          </a:xfrm>
          <a:prstGeom prst="rect">
            <a:avLst/>
          </a:prstGeom>
          <a:solidFill>
            <a:srgbClr val="E9F6F3"/>
          </a:solidFill>
          <a:ln w="12700">
            <a:solidFill>
              <a:srgbClr val="158582"/>
            </a:solidFill>
            <a:prstDash val="dash"/>
          </a:ln>
        </p:spPr>
        <p:txBody>
          <a:bodyPr wrap="square" lIns="133350" tIns="82550" rIns="35052" bIns="57150" rtlCol="0" anchor="t">
            <a:normAutofit/>
          </a:bodyPr>
          <a:lstStyle/>
          <a:p>
            <a:pPr algn="l" indent="0" marL="0">
              <a:lnSpc>
                <a:spcPts val="1680"/>
              </a:lnSpc>
              <a:buNone/>
            </a:pPr>
            <a:r>
              <a:rPr lang="en-US" sz="1200" dirty="0">
                <a:solidFill>
                  <a:srgbClr val="051931"/>
                </a:solidFill>
                <a:latin typeface="Poppins" pitchFamily="34" charset="0"/>
                <a:ea typeface="Poppins" pitchFamily="34" charset="-122"/>
                <a:cs typeface="Poppins" pitchFamily="34" charset="-120"/>
              </a:rPr>
              <a:t>before → nde-search-bar-before</a:t>
            </a:r>
            <a:endParaRPr lang="en-US" sz="1200" dirty="0"/>
          </a:p>
        </p:txBody>
      </p:sp>
      <p:sp>
        <p:nvSpPr>
          <p:cNvPr id="8" name="Shape 6"/>
          <p:cNvSpPr/>
          <p:nvPr/>
        </p:nvSpPr>
        <p:spPr>
          <a:xfrm>
            <a:off x="7829550" y="2632571"/>
            <a:ext cx="3543300" cy="1516261"/>
          </a:xfrm>
          <a:prstGeom prst="rect">
            <a:avLst/>
          </a:prstGeom>
          <a:solidFill>
            <a:srgbClr val="FFFFFF"/>
          </a:solidFill>
          <a:ln w="12700">
            <a:solidFill>
              <a:srgbClr val="00407A"/>
            </a:solidFill>
            <a:prstDash val="solid"/>
          </a:ln>
        </p:spPr>
      </p:sp>
      <p:sp>
        <p:nvSpPr>
          <p:cNvPr id="9" name="Text 7"/>
          <p:cNvSpPr/>
          <p:nvPr/>
        </p:nvSpPr>
        <p:spPr>
          <a:xfrm>
            <a:off x="7943850" y="2746871"/>
            <a:ext cx="3314700" cy="378420"/>
          </a:xfrm>
          <a:prstGeom prst="rect">
            <a:avLst/>
          </a:prstGeom>
          <a:solidFill>
            <a:srgbClr val="E9F6F3"/>
          </a:solidFill>
          <a:ln w="12700">
            <a:solidFill>
              <a:srgbClr val="158582"/>
            </a:solidFill>
            <a:prstDash val="dash"/>
          </a:ln>
        </p:spPr>
        <p:txBody>
          <a:bodyPr wrap="square" lIns="133350" tIns="82550" rIns="41910" bIns="57150" rtlCol="0" anchor="t">
            <a:normAutofit/>
          </a:bodyPr>
          <a:lstStyle/>
          <a:p>
            <a:pPr algn="l" indent="0" marL="0">
              <a:lnSpc>
                <a:spcPts val="1680"/>
              </a:lnSpc>
              <a:buNone/>
            </a:pPr>
            <a:r>
              <a:rPr lang="en-US" sz="1200" dirty="0">
                <a:solidFill>
                  <a:srgbClr val="051931"/>
                </a:solidFill>
                <a:latin typeface="Poppins" pitchFamily="34" charset="0"/>
                <a:ea typeface="Poppins" pitchFamily="34" charset="-122"/>
                <a:cs typeface="Poppins" pitchFamily="34" charset="-120"/>
              </a:rPr>
              <a:t>top → ...-top</a:t>
            </a:r>
            <a:endParaRPr lang="en-US" sz="1200" dirty="0"/>
          </a:p>
        </p:txBody>
      </p:sp>
      <p:sp>
        <p:nvSpPr>
          <p:cNvPr id="10" name="Text 8"/>
          <p:cNvSpPr/>
          <p:nvPr/>
        </p:nvSpPr>
        <p:spPr>
          <a:xfrm>
            <a:off x="8064500" y="3284041"/>
            <a:ext cx="3165602"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0407A"/>
                </a:solidFill>
                <a:latin typeface="Poppins" pitchFamily="34" charset="0"/>
                <a:ea typeface="Poppins" pitchFamily="34" charset="-122"/>
                <a:cs typeface="Poppins" pitchFamily="34" charset="-120"/>
              </a:rPr>
              <a:t>nde-search-bar (replace)</a:t>
            </a:r>
            <a:endParaRPr lang="en-US" sz="1200" dirty="0"/>
          </a:p>
        </p:txBody>
      </p:sp>
      <p:sp>
        <p:nvSpPr>
          <p:cNvPr id="11" name="Text 9"/>
          <p:cNvSpPr/>
          <p:nvPr/>
        </p:nvSpPr>
        <p:spPr>
          <a:xfrm>
            <a:off x="7943850" y="3656112"/>
            <a:ext cx="3314700" cy="378420"/>
          </a:xfrm>
          <a:prstGeom prst="rect">
            <a:avLst/>
          </a:prstGeom>
          <a:solidFill>
            <a:srgbClr val="E9F6F3"/>
          </a:solidFill>
          <a:ln w="12700">
            <a:solidFill>
              <a:srgbClr val="158582"/>
            </a:solidFill>
            <a:prstDash val="dash"/>
          </a:ln>
        </p:spPr>
        <p:txBody>
          <a:bodyPr wrap="square" lIns="133350" tIns="82550" rIns="41910" bIns="57150" rtlCol="0" anchor="t">
            <a:normAutofit/>
          </a:bodyPr>
          <a:lstStyle/>
          <a:p>
            <a:pPr algn="l" indent="0" marL="0">
              <a:lnSpc>
                <a:spcPts val="1680"/>
              </a:lnSpc>
              <a:buNone/>
            </a:pPr>
            <a:r>
              <a:rPr lang="en-US" sz="1200" dirty="0">
                <a:solidFill>
                  <a:srgbClr val="051931"/>
                </a:solidFill>
                <a:latin typeface="Poppins" pitchFamily="34" charset="0"/>
                <a:ea typeface="Poppins" pitchFamily="34" charset="-122"/>
                <a:cs typeface="Poppins" pitchFamily="34" charset="-120"/>
              </a:rPr>
              <a:t>bottom → ...-bottom</a:t>
            </a:r>
            <a:endParaRPr lang="en-US" sz="1200" dirty="0"/>
          </a:p>
        </p:txBody>
      </p:sp>
      <p:sp>
        <p:nvSpPr>
          <p:cNvPr id="12" name="Text 10"/>
          <p:cNvSpPr/>
          <p:nvPr/>
        </p:nvSpPr>
        <p:spPr>
          <a:xfrm>
            <a:off x="7829550" y="4237732"/>
            <a:ext cx="3543300" cy="378420"/>
          </a:xfrm>
          <a:prstGeom prst="rect">
            <a:avLst/>
          </a:prstGeom>
          <a:solidFill>
            <a:srgbClr val="E9F6F3"/>
          </a:solidFill>
          <a:ln w="12700">
            <a:solidFill>
              <a:srgbClr val="158582"/>
            </a:solidFill>
            <a:prstDash val="dash"/>
          </a:ln>
        </p:spPr>
        <p:txBody>
          <a:bodyPr wrap="square" lIns="133350" tIns="82550" rIns="35052" bIns="57150" rtlCol="0" anchor="t">
            <a:normAutofit/>
          </a:bodyPr>
          <a:lstStyle/>
          <a:p>
            <a:pPr algn="l" indent="0" marL="0">
              <a:lnSpc>
                <a:spcPts val="1680"/>
              </a:lnSpc>
              <a:buNone/>
            </a:pPr>
            <a:r>
              <a:rPr lang="en-US" sz="1200" dirty="0">
                <a:solidFill>
                  <a:srgbClr val="051931"/>
                </a:solidFill>
                <a:latin typeface="Poppins" pitchFamily="34" charset="0"/>
                <a:ea typeface="Poppins" pitchFamily="34" charset="-122"/>
                <a:cs typeface="Poppins" pitchFamily="34" charset="-120"/>
              </a:rPr>
              <a:t>after → nde-search-bar-after</a:t>
            </a:r>
            <a:endParaRPr lang="en-US" sz="1200" dirty="0"/>
          </a:p>
        </p:txBody>
      </p:sp>
      <p:sp>
        <p:nvSpPr>
          <p:cNvPr id="13" name="Shape 11"/>
          <p:cNvSpPr/>
          <p:nvPr/>
        </p:nvSpPr>
        <p:spPr>
          <a:xfrm>
            <a:off x="812800" y="6133505"/>
            <a:ext cx="10566400" cy="0"/>
          </a:xfrm>
          <a:prstGeom prst="line">
            <a:avLst/>
          </a:prstGeom>
          <a:noFill/>
          <a:ln w="6350">
            <a:solidFill>
              <a:srgbClr val="DFDFDF"/>
            </a:solidFill>
            <a:prstDash val="solid"/>
          </a:ln>
        </p:spPr>
      </p:sp>
      <p:sp>
        <p:nvSpPr>
          <p:cNvPr id="14" name="Text 12"/>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COMPONENTS · HOW THE REGISTRY WORKS</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From a file on disk to a tag in NDE</a:t>
            </a:r>
            <a:endParaRPr lang="en-US" sz="3200" dirty="0"/>
          </a:p>
        </p:txBody>
      </p:sp>
      <p:sp>
        <p:nvSpPr>
          <p:cNvPr id="4" name="Shape 2"/>
          <p:cNvSpPr/>
          <p:nvPr/>
        </p:nvSpPr>
        <p:spPr>
          <a:xfrm>
            <a:off x="815975" y="1872555"/>
            <a:ext cx="1799580" cy="1791891"/>
          </a:xfrm>
          <a:prstGeom prst="rect">
            <a:avLst/>
          </a:prstGeom>
          <a:solidFill>
            <a:srgbClr val="FFFFFF"/>
          </a:solidFill>
          <a:ln w="6350">
            <a:solidFill>
              <a:srgbClr val="DFDFDF"/>
            </a:solidFill>
            <a:prstDash val="solid"/>
          </a:ln>
        </p:spPr>
      </p:sp>
      <p:sp>
        <p:nvSpPr>
          <p:cNvPr id="5" name="Text 3"/>
          <p:cNvSpPr/>
          <p:nvPr/>
        </p:nvSpPr>
        <p:spPr>
          <a:xfrm>
            <a:off x="971550" y="2028130"/>
            <a:ext cx="153923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58582"/>
                </a:solidFill>
                <a:latin typeface="Montserrat" pitchFamily="34" charset="0"/>
                <a:ea typeface="Montserrat" pitchFamily="34" charset="-122"/>
                <a:cs typeface="Montserrat" pitchFamily="34" charset="-120"/>
              </a:rPr>
              <a:t>1 · build time</a:t>
            </a:r>
            <a:endParaRPr lang="en-US" sz="1200" dirty="0"/>
          </a:p>
        </p:txBody>
      </p:sp>
      <p:sp>
        <p:nvSpPr>
          <p:cNvPr id="6" name="Text 4"/>
          <p:cNvSpPr/>
          <p:nvPr/>
        </p:nvSpPr>
        <p:spPr>
          <a:xfrm>
            <a:off x="971550" y="2304951"/>
            <a:ext cx="153923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Scan</a:t>
            </a:r>
            <a:endParaRPr lang="en-US" sz="1400" dirty="0"/>
          </a:p>
        </p:txBody>
      </p:sp>
      <p:sp>
        <p:nvSpPr>
          <p:cNvPr id="7" name="Text 5"/>
          <p:cNvSpPr/>
          <p:nvPr/>
        </p:nvSpPr>
        <p:spPr>
          <a:xfrm>
            <a:off x="971550" y="2581771"/>
            <a:ext cx="1539230" cy="9398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A Webpack plugin walks the shared, central or view folder.</a:t>
            </a:r>
            <a:endParaRPr lang="en-US" sz="1200" dirty="0"/>
          </a:p>
        </p:txBody>
      </p:sp>
      <p:pic>
        <p:nvPicPr>
          <p:cNvPr id="8" name="Image 0" descr="arrow-right">    </p:cNvPr>
          <p:cNvPicPr>
            <a:picLocks noChangeAspect="1"/>
          </p:cNvPicPr>
          <p:nvPr/>
        </p:nvPicPr>
        <p:blipFill>
          <a:blip r:embed="rId1"/>
          <a:srcRect l="0" r="0" t="0" b="0"/>
          <a:stretch/>
        </p:blipFill>
        <p:spPr>
          <a:xfrm>
            <a:off x="2694930" y="2692301"/>
            <a:ext cx="228600" cy="152400"/>
          </a:xfrm>
          <a:prstGeom prst="rect">
            <a:avLst/>
          </a:prstGeom>
        </p:spPr>
      </p:pic>
      <p:sp>
        <p:nvSpPr>
          <p:cNvPr id="9" name="Shape 6"/>
          <p:cNvSpPr/>
          <p:nvPr/>
        </p:nvSpPr>
        <p:spPr>
          <a:xfrm>
            <a:off x="3002905" y="1872555"/>
            <a:ext cx="1799630" cy="1791891"/>
          </a:xfrm>
          <a:prstGeom prst="rect">
            <a:avLst/>
          </a:prstGeom>
          <a:solidFill>
            <a:srgbClr val="FFFFFF"/>
          </a:solidFill>
          <a:ln w="6350">
            <a:solidFill>
              <a:srgbClr val="DFDFDF"/>
            </a:solidFill>
            <a:prstDash val="solid"/>
          </a:ln>
        </p:spPr>
      </p:sp>
      <p:sp>
        <p:nvSpPr>
          <p:cNvPr id="10" name="Text 7"/>
          <p:cNvSpPr/>
          <p:nvPr/>
        </p:nvSpPr>
        <p:spPr>
          <a:xfrm>
            <a:off x="3158480" y="2028130"/>
            <a:ext cx="153928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58582"/>
                </a:solidFill>
                <a:latin typeface="Montserrat" pitchFamily="34" charset="0"/>
                <a:ea typeface="Montserrat" pitchFamily="34" charset="-122"/>
                <a:cs typeface="Montserrat" pitchFamily="34" charset="-120"/>
              </a:rPr>
              <a:t>2 · build time</a:t>
            </a:r>
            <a:endParaRPr lang="en-US" sz="1200" dirty="0"/>
          </a:p>
        </p:txBody>
      </p:sp>
      <p:sp>
        <p:nvSpPr>
          <p:cNvPr id="11" name="Text 8"/>
          <p:cNvSpPr/>
          <p:nvPr/>
        </p:nvSpPr>
        <p:spPr>
          <a:xfrm>
            <a:off x="3158480" y="2304951"/>
            <a:ext cx="153928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Generate</a:t>
            </a:r>
            <a:endParaRPr lang="en-US" sz="1400" dirty="0"/>
          </a:p>
        </p:txBody>
      </p:sp>
      <p:sp>
        <p:nvSpPr>
          <p:cNvPr id="12" name="Text 9"/>
          <p:cNvSpPr/>
          <p:nvPr/>
        </p:nvSpPr>
        <p:spPr>
          <a:xfrm>
            <a:off x="3158480" y="2581771"/>
            <a:ext cx="1539280" cy="9398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One import per *.component.ts in a generated mappings file.</a:t>
            </a:r>
            <a:endParaRPr lang="en-US" sz="1200" dirty="0"/>
          </a:p>
        </p:txBody>
      </p:sp>
      <p:pic>
        <p:nvPicPr>
          <p:cNvPr id="13" name="Image 1" descr="arrow-right">    </p:cNvPr>
          <p:cNvPicPr>
            <a:picLocks noChangeAspect="1"/>
          </p:cNvPicPr>
          <p:nvPr/>
        </p:nvPicPr>
        <p:blipFill>
          <a:blip r:embed="rId2"/>
          <a:srcRect l="0" r="0" t="0" b="0"/>
          <a:stretch/>
        </p:blipFill>
        <p:spPr>
          <a:xfrm>
            <a:off x="4881910" y="2692301"/>
            <a:ext cx="228600" cy="152400"/>
          </a:xfrm>
          <a:prstGeom prst="rect">
            <a:avLst/>
          </a:prstGeom>
        </p:spPr>
      </p:pic>
      <p:sp>
        <p:nvSpPr>
          <p:cNvPr id="14" name="Shape 10"/>
          <p:cNvSpPr/>
          <p:nvPr/>
        </p:nvSpPr>
        <p:spPr>
          <a:xfrm>
            <a:off x="5189885" y="1872555"/>
            <a:ext cx="1799580" cy="1791891"/>
          </a:xfrm>
          <a:prstGeom prst="rect">
            <a:avLst/>
          </a:prstGeom>
          <a:solidFill>
            <a:srgbClr val="FFFFFF"/>
          </a:solidFill>
          <a:ln w="6350">
            <a:solidFill>
              <a:srgbClr val="DFDFDF"/>
            </a:solidFill>
            <a:prstDash val="solid"/>
          </a:ln>
        </p:spPr>
      </p:sp>
      <p:sp>
        <p:nvSpPr>
          <p:cNvPr id="15" name="Text 11"/>
          <p:cNvSpPr/>
          <p:nvPr/>
        </p:nvSpPr>
        <p:spPr>
          <a:xfrm>
            <a:off x="5345460" y="2028130"/>
            <a:ext cx="153923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0407A"/>
                </a:solidFill>
                <a:latin typeface="Montserrat" pitchFamily="34" charset="0"/>
                <a:ea typeface="Montserrat" pitchFamily="34" charset="-122"/>
                <a:cs typeface="Montserrat" pitchFamily="34" charset="-120"/>
              </a:rPr>
              <a:t>3 · in the browser</a:t>
            </a:r>
            <a:endParaRPr lang="en-US" sz="1200" dirty="0"/>
          </a:p>
        </p:txBody>
      </p:sp>
      <p:sp>
        <p:nvSpPr>
          <p:cNvPr id="16" name="Text 12"/>
          <p:cNvSpPr/>
          <p:nvPr/>
        </p:nvSpPr>
        <p:spPr>
          <a:xfrm>
            <a:off x="5345460" y="2304951"/>
            <a:ext cx="153923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Decorate</a:t>
            </a:r>
            <a:endParaRPr lang="en-US" sz="1400" dirty="0"/>
          </a:p>
        </p:txBody>
      </p:sp>
      <p:sp>
        <p:nvSpPr>
          <p:cNvPr id="17" name="Text 13"/>
          <p:cNvSpPr/>
          <p:nvPr/>
        </p:nvSpPr>
        <p:spPr>
          <a:xfrm>
            <a:off x="5345460" y="2581771"/>
            <a:ext cx="1539230" cy="9398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Each import runs @NDEComponent. Wrong view? Not added.</a:t>
            </a:r>
            <a:endParaRPr lang="en-US" sz="1200" dirty="0"/>
          </a:p>
        </p:txBody>
      </p:sp>
      <p:pic>
        <p:nvPicPr>
          <p:cNvPr id="18" name="Image 2" descr="arrow-right">    </p:cNvPr>
          <p:cNvPicPr>
            <a:picLocks noChangeAspect="1"/>
          </p:cNvPicPr>
          <p:nvPr/>
        </p:nvPicPr>
        <p:blipFill>
          <a:blip r:embed="rId3"/>
          <a:srcRect l="0" r="0" t="0" b="0"/>
          <a:stretch/>
        </p:blipFill>
        <p:spPr>
          <a:xfrm>
            <a:off x="7068840" y="2692301"/>
            <a:ext cx="228600" cy="152400"/>
          </a:xfrm>
          <a:prstGeom prst="rect">
            <a:avLst/>
          </a:prstGeom>
        </p:spPr>
      </p:pic>
      <p:sp>
        <p:nvSpPr>
          <p:cNvPr id="19" name="Shape 14"/>
          <p:cNvSpPr/>
          <p:nvPr/>
        </p:nvSpPr>
        <p:spPr>
          <a:xfrm>
            <a:off x="7376815" y="1872555"/>
            <a:ext cx="1799580" cy="1791891"/>
          </a:xfrm>
          <a:prstGeom prst="rect">
            <a:avLst/>
          </a:prstGeom>
          <a:solidFill>
            <a:srgbClr val="FFFFFF"/>
          </a:solidFill>
          <a:ln w="6350">
            <a:solidFill>
              <a:srgbClr val="DFDFDF"/>
            </a:solidFill>
            <a:prstDash val="solid"/>
          </a:ln>
        </p:spPr>
      </p:sp>
      <p:sp>
        <p:nvSpPr>
          <p:cNvPr id="20" name="Text 15"/>
          <p:cNvSpPr/>
          <p:nvPr/>
        </p:nvSpPr>
        <p:spPr>
          <a:xfrm>
            <a:off x="7532390" y="2028130"/>
            <a:ext cx="153923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0407A"/>
                </a:solidFill>
                <a:latin typeface="Montserrat" pitchFamily="34" charset="0"/>
                <a:ea typeface="Montserrat" pitchFamily="34" charset="-122"/>
                <a:cs typeface="Montserrat" pitchFamily="34" charset="-120"/>
              </a:rPr>
              <a:t>4 · in the browser</a:t>
            </a:r>
            <a:endParaRPr lang="en-US" sz="1200" dirty="0"/>
          </a:p>
        </p:txBody>
      </p:sp>
      <p:sp>
        <p:nvSpPr>
          <p:cNvPr id="21" name="Text 16"/>
          <p:cNvSpPr/>
          <p:nvPr/>
        </p:nvSpPr>
        <p:spPr>
          <a:xfrm>
            <a:off x="7532390" y="2304951"/>
            <a:ext cx="153923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Collect</a:t>
            </a:r>
            <a:endParaRPr lang="en-US" sz="1400" dirty="0"/>
          </a:p>
        </p:txBody>
      </p:sp>
      <p:sp>
        <p:nvSpPr>
          <p:cNvPr id="22" name="Text 17"/>
          <p:cNvSpPr/>
          <p:nvPr/>
        </p:nvSpPr>
        <p:spPr>
          <a:xfrm>
            <a:off x="7532390" y="2581771"/>
            <a:ext cx="1539230" cy="9398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Sorted by priority into selectorComponentMap.</a:t>
            </a:r>
            <a:endParaRPr lang="en-US" sz="1200" dirty="0"/>
          </a:p>
        </p:txBody>
      </p:sp>
      <p:pic>
        <p:nvPicPr>
          <p:cNvPr id="23" name="Image 3" descr="arrow-right">    </p:cNvPr>
          <p:cNvPicPr>
            <a:picLocks noChangeAspect="1"/>
          </p:cNvPicPr>
          <p:nvPr/>
        </p:nvPicPr>
        <p:blipFill>
          <a:blip r:embed="rId4"/>
          <a:srcRect l="0" r="0" t="0" b="0"/>
          <a:stretch/>
        </p:blipFill>
        <p:spPr>
          <a:xfrm>
            <a:off x="9255770" y="2692301"/>
            <a:ext cx="228600" cy="152400"/>
          </a:xfrm>
          <a:prstGeom prst="rect">
            <a:avLst/>
          </a:prstGeom>
        </p:spPr>
      </p:pic>
      <p:sp>
        <p:nvSpPr>
          <p:cNvPr id="24" name="Shape 18"/>
          <p:cNvSpPr/>
          <p:nvPr/>
        </p:nvSpPr>
        <p:spPr>
          <a:xfrm>
            <a:off x="9566920" y="1875730"/>
            <a:ext cx="1805930" cy="1785541"/>
          </a:xfrm>
          <a:prstGeom prst="rect">
            <a:avLst/>
          </a:prstGeom>
          <a:solidFill>
            <a:srgbClr val="E9F6F3"/>
          </a:solidFill>
          <a:ln w="12700">
            <a:solidFill>
              <a:srgbClr val="158582"/>
            </a:solidFill>
            <a:prstDash val="solid"/>
          </a:ln>
        </p:spPr>
      </p:sp>
      <p:sp>
        <p:nvSpPr>
          <p:cNvPr id="25" name="Text 19"/>
          <p:cNvSpPr/>
          <p:nvPr/>
        </p:nvSpPr>
        <p:spPr>
          <a:xfrm>
            <a:off x="9725670" y="2034480"/>
            <a:ext cx="153923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0407A"/>
                </a:solidFill>
                <a:latin typeface="Montserrat" pitchFamily="34" charset="0"/>
                <a:ea typeface="Montserrat" pitchFamily="34" charset="-122"/>
                <a:cs typeface="Montserrat" pitchFamily="34" charset="-120"/>
              </a:rPr>
              <a:t>5 · in the browser</a:t>
            </a:r>
            <a:endParaRPr lang="en-US" sz="1200" dirty="0"/>
          </a:p>
        </p:txBody>
      </p:sp>
      <p:sp>
        <p:nvSpPr>
          <p:cNvPr id="26" name="Text 20"/>
          <p:cNvSpPr/>
          <p:nvPr/>
        </p:nvSpPr>
        <p:spPr>
          <a:xfrm>
            <a:off x="9725670" y="2311301"/>
            <a:ext cx="153923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Wrap</a:t>
            </a:r>
            <a:endParaRPr lang="en-US" sz="1400" dirty="0"/>
          </a:p>
        </p:txBody>
      </p:sp>
      <p:sp>
        <p:nvSpPr>
          <p:cNvPr id="27" name="Text 21"/>
          <p:cNvSpPr/>
          <p:nvPr/>
        </p:nvSpPr>
        <p:spPr>
          <a:xfrm>
            <a:off x="9725670" y="2588121"/>
            <a:ext cx="1539230" cy="9398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Each entry becomes a web component. NDE asks by key.</a:t>
            </a:r>
            <a:endParaRPr lang="en-US" sz="1200" dirty="0"/>
          </a:p>
        </p:txBody>
      </p:sp>
      <p:sp>
        <p:nvSpPr>
          <p:cNvPr id="28" name="Shape 22"/>
          <p:cNvSpPr/>
          <p:nvPr/>
        </p:nvSpPr>
        <p:spPr>
          <a:xfrm>
            <a:off x="812800" y="3921621"/>
            <a:ext cx="4401592" cy="1363911"/>
          </a:xfrm>
          <a:prstGeom prst="rect">
            <a:avLst/>
          </a:prstGeom>
          <a:solidFill>
            <a:srgbClr val="051931"/>
          </a:solidFill>
          <a:ln/>
        </p:spPr>
      </p:sp>
      <p:sp>
        <p:nvSpPr>
          <p:cNvPr id="29" name="Text 23"/>
          <p:cNvSpPr/>
          <p:nvPr/>
        </p:nvSpPr>
        <p:spPr>
          <a:xfrm>
            <a:off x="1016000" y="4099421"/>
            <a:ext cx="411504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THE KEY</a:t>
            </a:r>
            <a:endParaRPr lang="en-US" sz="1200" dirty="0"/>
          </a:p>
        </p:txBody>
      </p:sp>
      <p:sp>
        <p:nvSpPr>
          <p:cNvPr id="30" name="Text 24"/>
          <p:cNvSpPr/>
          <p:nvPr/>
        </p:nvSpPr>
        <p:spPr>
          <a:xfrm>
            <a:off x="1016000" y="4363541"/>
            <a:ext cx="4115048" cy="513060"/>
          </a:xfrm>
          <a:prstGeom prst="rect">
            <a:avLst/>
          </a:prstGeom>
          <a:noFill/>
          <a:ln/>
        </p:spPr>
        <p:txBody>
          <a:bodyPr wrap="square" lIns="0" tIns="0" rIns="0" bIns="0" rtlCol="0" anchor="t">
            <a:normAutofit/>
          </a:bodyPr>
          <a:lstStyle/>
          <a:p>
            <a:pPr algn="l" indent="0" marL="0">
              <a:lnSpc>
                <a:spcPts val="1920"/>
              </a:lnSpc>
              <a:buNone/>
            </a:pPr>
            <a:r>
              <a:rPr lang="en-US" sz="1200" dirty="0">
                <a:solidFill>
                  <a:srgbClr val="F6F8FB"/>
                </a:solidFill>
                <a:latin typeface="Courier New" pitchFamily="49" charset="0"/>
                <a:ea typeface="Courier New" pitchFamily="49" charset="-122"/>
                <a:cs typeface="Courier New" pitchFamily="49" charset="-120"/>
              </a:rPr>
              <a:t>'nde-search-bar' + 'after'</a:t>
            </a:r>
            <a:endParaRPr lang="en-US" sz="1200" dirty="0"/>
          </a:p>
          <a:p>
            <a:pPr algn="l" indent="0" marL="0">
              <a:lnSpc>
                <a:spcPts val="1920"/>
              </a:lnSpc>
              <a:buNone/>
            </a:pPr>
            <a:r>
              <a:rPr lang="en-US" sz="1200" dirty="0">
                <a:solidFill>
                  <a:srgbClr val="F6F8FB"/>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nde-search-bar-after</a:t>
            </a:r>
            <a:endParaRPr lang="en-US" sz="1200" dirty="0"/>
          </a:p>
        </p:txBody>
      </p:sp>
      <p:sp>
        <p:nvSpPr>
          <p:cNvPr id="31" name="Shape 25"/>
          <p:cNvSpPr/>
          <p:nvPr/>
        </p:nvSpPr>
        <p:spPr>
          <a:xfrm>
            <a:off x="5369967" y="3924796"/>
            <a:ext cx="6006058" cy="1357561"/>
          </a:xfrm>
          <a:prstGeom prst="rect">
            <a:avLst/>
          </a:prstGeom>
          <a:solidFill>
            <a:srgbClr val="FFFFFF"/>
          </a:solidFill>
          <a:ln w="6350">
            <a:solidFill>
              <a:srgbClr val="DFDFDF"/>
            </a:solidFill>
            <a:prstDash val="solid"/>
          </a:ln>
        </p:spPr>
      </p:sp>
      <p:sp>
        <p:nvSpPr>
          <p:cNvPr id="32" name="Text 26"/>
          <p:cNvSpPr/>
          <p:nvPr/>
        </p:nvSpPr>
        <p:spPr>
          <a:xfrm>
            <a:off x="5576342" y="4105771"/>
            <a:ext cx="5761107"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4A5B70"/>
                </a:solidFill>
                <a:latin typeface="Montserrat" pitchFamily="34" charset="0"/>
                <a:ea typeface="Montserrat" pitchFamily="34" charset="-122"/>
                <a:cs typeface="Montserrat" pitchFamily="34" charset="-120"/>
              </a:rPr>
              <a:t>SAME PATTERN EVERYWHERE</a:t>
            </a:r>
            <a:endParaRPr lang="en-US" sz="1200" dirty="0"/>
          </a:p>
        </p:txBody>
      </p:sp>
      <p:sp>
        <p:nvSpPr>
          <p:cNvPr id="33" name="Text 27"/>
          <p:cNvSpPr/>
          <p:nvPr/>
        </p:nvSpPr>
        <p:spPr>
          <a:xfrm>
            <a:off x="5576342" y="4369891"/>
            <a:ext cx="5761107" cy="756890"/>
          </a:xfrm>
          <a:prstGeom prst="rect">
            <a:avLst/>
          </a:prstGeom>
          <a:noFill/>
          <a:ln/>
        </p:spPr>
        <p:txBody>
          <a:bodyPr wrap="square" lIns="0" tIns="0" rIns="0" bIns="0" rtlCol="0" anchor="t">
            <a:normAutofit/>
          </a:bodyPr>
          <a:lstStyle/>
          <a:p>
            <a:pPr algn="l" indent="0" marL="0">
              <a:lnSpc>
                <a:spcPts val="1920"/>
              </a:lnSpc>
              <a:buNone/>
            </a:pPr>
            <a:r>
              <a:rPr lang="en-US" sz="1200" dirty="0">
                <a:solidFill>
                  <a:srgbClr val="051931"/>
                </a:solidFill>
                <a:latin typeface="Poppins" pitchFamily="34" charset="0"/>
                <a:ea typeface="Poppins" pitchFamily="34" charset="-122"/>
                <a:cs typeface="Poppins" pitchFamily="34" charset="-120"/>
              </a:rPr>
              <a:t>@NDEEvent → events/_registry.ts</a:t>
            </a:r>
            <a:endParaRPr lang="en-US" sz="1200" dirty="0"/>
          </a:p>
          <a:p>
            <a:pPr algn="l" indent="0" marL="0">
              <a:lnSpc>
                <a:spcPts val="1920"/>
              </a:lnSpc>
              <a:buNone/>
            </a:pPr>
            <a:r>
              <a:rPr lang="en-US" sz="1200" dirty="0">
                <a:solidFill>
                  <a:srgbClr val="051931"/>
                </a:solidFill>
                <a:latin typeface="Poppins" pitchFamily="34" charset="0"/>
                <a:ea typeface="Poppins" pitchFamily="34" charset="-122"/>
                <a:cs typeface="Poppins" pitchFamily="34" charset="-120"/>
              </a:rPr>
              <a:t>@NDEInterceptor → interceptors/_registry.ts</a:t>
            </a:r>
            <a:endParaRPr lang="en-US" sz="1200" dirty="0"/>
          </a:p>
          <a:p>
            <a:pPr algn="l" indent="0" marL="0">
              <a:lnSpc>
                <a:spcPts val="1920"/>
              </a:lnSpc>
              <a:buNone/>
            </a:pPr>
            <a:r>
              <a:rPr lang="en-US" sz="1200" dirty="0">
                <a:solidFill>
                  <a:srgbClr val="051931"/>
                </a:solidFill>
                <a:latin typeface="Poppins" pitchFamily="34" charset="0"/>
                <a:ea typeface="Poppins" pitchFamily="34" charset="-122"/>
                <a:cs typeface="Poppins" pitchFamily="34" charset="-120"/>
              </a:rPr>
              <a:t>primo-alpine island → *.island.component.ts</a:t>
            </a:r>
            <a:endParaRPr lang="en-US" sz="1200" dirty="0"/>
          </a:p>
        </p:txBody>
      </p:sp>
      <p:sp>
        <p:nvSpPr>
          <p:cNvPr id="34" name="Shape 28"/>
          <p:cNvSpPr/>
          <p:nvPr/>
        </p:nvSpPr>
        <p:spPr>
          <a:xfrm>
            <a:off x="812800" y="6133505"/>
            <a:ext cx="10566400" cy="0"/>
          </a:xfrm>
          <a:prstGeom prst="line">
            <a:avLst/>
          </a:prstGeom>
          <a:noFill/>
          <a:ln w="6350">
            <a:solidFill>
              <a:srgbClr val="DFDFDF"/>
            </a:solidFill>
            <a:prstDash val="solid"/>
          </a:ln>
        </p:spPr>
      </p:sp>
      <p:sp>
        <p:nvSpPr>
          <p:cNvPr id="35" name="Text 29"/>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COMPONENTS · WHY A WRAPPER?</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Less to remember, fewer mistakes</a:t>
            </a:r>
            <a:endParaRPr lang="en-US" sz="3200" dirty="0"/>
          </a:p>
        </p:txBody>
      </p:sp>
      <p:sp>
        <p:nvSpPr>
          <p:cNvPr id="4" name="Shape 2"/>
          <p:cNvSpPr/>
          <p:nvPr/>
        </p:nvSpPr>
        <p:spPr>
          <a:xfrm>
            <a:off x="815975" y="1923355"/>
            <a:ext cx="5200650" cy="1164580"/>
          </a:xfrm>
          <a:prstGeom prst="rect">
            <a:avLst/>
          </a:prstGeom>
          <a:solidFill>
            <a:srgbClr val="FFFFFF"/>
          </a:solidFill>
          <a:ln w="6350">
            <a:solidFill>
              <a:srgbClr val="DFDFDF"/>
            </a:solidFill>
            <a:prstDash val="solid"/>
          </a:ln>
        </p:spPr>
      </p:sp>
      <p:sp>
        <p:nvSpPr>
          <p:cNvPr id="5" name="Text 3"/>
          <p:cNvSpPr/>
          <p:nvPr/>
        </p:nvSpPr>
        <p:spPr>
          <a:xfrm>
            <a:off x="1047750" y="2129730"/>
            <a:ext cx="487921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Automatic registry</a:t>
            </a:r>
            <a:endParaRPr lang="en-US" sz="1600" dirty="0"/>
          </a:p>
        </p:txBody>
      </p:sp>
      <p:sp>
        <p:nvSpPr>
          <p:cNvPr id="6" name="Text 4"/>
          <p:cNvSpPr/>
          <p:nvPr/>
        </p:nvSpPr>
        <p:spPr>
          <a:xfrm>
            <a:off x="1047750" y="2424361"/>
            <a:ext cx="4879213"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A Webpack plugin finds every *.component.ts. You never edit a mapping file.</a:t>
            </a:r>
            <a:endParaRPr lang="en-US" sz="1200" dirty="0"/>
          </a:p>
        </p:txBody>
      </p:sp>
      <p:sp>
        <p:nvSpPr>
          <p:cNvPr id="7" name="Shape 5"/>
          <p:cNvSpPr/>
          <p:nvPr/>
        </p:nvSpPr>
        <p:spPr>
          <a:xfrm>
            <a:off x="6175375" y="1923355"/>
            <a:ext cx="5200650" cy="1164580"/>
          </a:xfrm>
          <a:prstGeom prst="rect">
            <a:avLst/>
          </a:prstGeom>
          <a:solidFill>
            <a:srgbClr val="FFFFFF"/>
          </a:solidFill>
          <a:ln w="6350">
            <a:solidFill>
              <a:srgbClr val="DFDFDF"/>
            </a:solidFill>
            <a:prstDash val="solid"/>
          </a:ln>
        </p:spPr>
      </p:sp>
      <p:sp>
        <p:nvSpPr>
          <p:cNvPr id="8" name="Text 6"/>
          <p:cNvSpPr/>
          <p:nvPr/>
        </p:nvSpPr>
        <p:spPr>
          <a:xfrm>
            <a:off x="6407150" y="2129730"/>
            <a:ext cx="487921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One code base, many views</a:t>
            </a:r>
            <a:endParaRPr lang="en-US" sz="1600" dirty="0"/>
          </a:p>
        </p:txBody>
      </p:sp>
      <p:sp>
        <p:nvSpPr>
          <p:cNvPr id="9" name="Text 7"/>
          <p:cNvSpPr/>
          <p:nvPr/>
        </p:nvSpPr>
        <p:spPr>
          <a:xfrm>
            <a:off x="6407150" y="2424361"/>
            <a:ext cx="4879213"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viewPattern and build targets decide who gets what.</a:t>
            </a:r>
            <a:endParaRPr lang="en-US" sz="1200" dirty="0"/>
          </a:p>
        </p:txBody>
      </p:sp>
      <p:sp>
        <p:nvSpPr>
          <p:cNvPr id="10" name="Shape 8"/>
          <p:cNvSpPr/>
          <p:nvPr/>
        </p:nvSpPr>
        <p:spPr>
          <a:xfrm>
            <a:off x="815975" y="3246686"/>
            <a:ext cx="5200650" cy="1164580"/>
          </a:xfrm>
          <a:prstGeom prst="rect">
            <a:avLst/>
          </a:prstGeom>
          <a:solidFill>
            <a:srgbClr val="FFFFFF"/>
          </a:solidFill>
          <a:ln w="6350">
            <a:solidFill>
              <a:srgbClr val="DFDFDF"/>
            </a:solidFill>
            <a:prstDash val="solid"/>
          </a:ln>
        </p:spPr>
      </p:sp>
      <p:sp>
        <p:nvSpPr>
          <p:cNvPr id="11" name="Text 9"/>
          <p:cNvSpPr/>
          <p:nvPr/>
        </p:nvSpPr>
        <p:spPr>
          <a:xfrm>
            <a:off x="1047750" y="3453061"/>
            <a:ext cx="487921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Safe names</a:t>
            </a:r>
            <a:endParaRPr lang="en-US" sz="1600" dirty="0"/>
          </a:p>
        </p:txBody>
      </p:sp>
      <p:sp>
        <p:nvSpPr>
          <p:cNvPr id="12" name="Text 10"/>
          <p:cNvSpPr/>
          <p:nvPr/>
        </p:nvSpPr>
        <p:spPr>
          <a:xfrm>
            <a:off x="1047750" y="3747691"/>
            <a:ext cx="4879213"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NDE_SLOTS constants and a name check. A typo gives a warning, not silence.</a:t>
            </a:r>
            <a:endParaRPr lang="en-US" sz="1200" dirty="0"/>
          </a:p>
        </p:txBody>
      </p:sp>
      <p:sp>
        <p:nvSpPr>
          <p:cNvPr id="13" name="Shape 11"/>
          <p:cNvSpPr/>
          <p:nvPr/>
        </p:nvSpPr>
        <p:spPr>
          <a:xfrm>
            <a:off x="6175375" y="3246686"/>
            <a:ext cx="5200650" cy="1164580"/>
          </a:xfrm>
          <a:prstGeom prst="rect">
            <a:avLst/>
          </a:prstGeom>
          <a:solidFill>
            <a:srgbClr val="FFFFFF"/>
          </a:solidFill>
          <a:ln w="6350">
            <a:solidFill>
              <a:srgbClr val="DFDFDF"/>
            </a:solidFill>
            <a:prstDash val="solid"/>
          </a:ln>
        </p:spPr>
      </p:sp>
      <p:sp>
        <p:nvSpPr>
          <p:cNvPr id="14" name="Text 12"/>
          <p:cNvSpPr/>
          <p:nvPr/>
        </p:nvSpPr>
        <p:spPr>
          <a:xfrm>
            <a:off x="6407150" y="3453061"/>
            <a:ext cx="487921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Clear logs</a:t>
            </a:r>
            <a:endParaRPr lang="en-US" sz="1600" dirty="0"/>
          </a:p>
        </p:txBody>
      </p:sp>
      <p:sp>
        <p:nvSpPr>
          <p:cNvPr id="15" name="Text 13"/>
          <p:cNvSpPr/>
          <p:nvPr/>
        </p:nvSpPr>
        <p:spPr>
          <a:xfrm>
            <a:off x="6407150" y="3747691"/>
            <a:ext cx="4879213"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Each registration prints name, slot, position and viewPattern.</a:t>
            </a:r>
            <a:endParaRPr lang="en-US" sz="1200" dirty="0"/>
          </a:p>
        </p:txBody>
      </p:sp>
      <p:sp>
        <p:nvSpPr>
          <p:cNvPr id="16" name="Shape 14"/>
          <p:cNvSpPr/>
          <p:nvPr/>
        </p:nvSpPr>
        <p:spPr>
          <a:xfrm>
            <a:off x="812800" y="6133505"/>
            <a:ext cx="10566400" cy="0"/>
          </a:xfrm>
          <a:prstGeom prst="line">
            <a:avLst/>
          </a:prstGeom>
          <a:noFill/>
          <a:ln w="6350">
            <a:solidFill>
              <a:srgbClr val="DFDFDF"/>
            </a:solidFill>
            <a:prstDash val="solid"/>
          </a:ln>
        </p:spPr>
      </p:sp>
      <p:sp>
        <p:nvSpPr>
          <p:cNvPr id="17" name="Text 15"/>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THE SMALL FILES · CUSTOM.JS</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A plain script, loaded early</a:t>
            </a:r>
            <a:endParaRPr lang="en-US" sz="3200" dirty="0"/>
          </a:p>
        </p:txBody>
      </p:sp>
      <p:sp>
        <p:nvSpPr>
          <p:cNvPr id="4" name="Text 2"/>
          <p:cNvSpPr/>
          <p:nvPr/>
        </p:nvSpPr>
        <p:spPr>
          <a:xfrm>
            <a:off x="812800" y="1869380"/>
            <a:ext cx="2052290" cy="365720"/>
          </a:xfrm>
          <a:custGeom>
            <a:avLst/>
            <a:gdLst/>
            <a:ahLst/>
            <a:cxnLst/>
            <a:rect l="l" t="t" r="r" b="b"/>
            <a:pathLst>
              <a:path w="2052290" h="365720">
                <a:moveTo>
                  <a:pt x="165100" y="0"/>
                </a:moveTo>
                <a:lnTo>
                  <a:pt x="1887190" y="0"/>
                </a:lnTo>
                <a:arcTo hR="165100" wR="165100" stAng="16200000" swAng="5400000"/>
                <a:lnTo>
                  <a:pt x="2052290" y="200620"/>
                </a:lnTo>
                <a:arcTo hR="165100" wR="165100" stAng="0" swAng="5400000"/>
                <a:lnTo>
                  <a:pt x="165100" y="365720"/>
                </a:lnTo>
                <a:arcTo hR="165100" wR="165100" stAng="5400000" swAng="5400000"/>
                <a:lnTo>
                  <a:pt x="0" y="165100"/>
                </a:lnTo>
                <a:arcTo hR="165100" wR="165100" stAng="10800000" swAng="5400000"/>
                <a:close/>
              </a:path>
            </a:pathLst>
          </a:custGeom>
          <a:solidFill>
            <a:srgbClr val="E8F2FB"/>
          </a:solidFill>
          <a:ln/>
        </p:spPr>
        <p:txBody>
          <a:bodyPr wrap="square" lIns="21540" tIns="76200" rIns="21540" bIns="50800" rtlCol="0" anchor="t">
            <a:normAutofit/>
          </a:bodyPr>
          <a:lstStyle/>
          <a:p>
            <a:pPr algn="ctr" indent="0" marL="0">
              <a:lnSpc>
                <a:spcPts val="1680"/>
              </a:lnSpc>
              <a:buNone/>
            </a:pPr>
            <a:r>
              <a:rPr lang="en-US" sz="1200" b="1" dirty="0">
                <a:solidFill>
                  <a:srgbClr val="00407A"/>
                </a:solidFill>
                <a:latin typeface="Montserrat" pitchFamily="34" charset="0"/>
                <a:ea typeface="Montserrat" pitchFamily="34" charset="-122"/>
                <a:cs typeface="Montserrat" pitchFamily="34" charset="-120"/>
              </a:rPr>
              <a:t>1 Host starts</a:t>
            </a:r>
            <a:endParaRPr lang="en-US" sz="1200" dirty="0"/>
          </a:p>
        </p:txBody>
      </p:sp>
      <p:sp>
        <p:nvSpPr>
          <p:cNvPr id="5" name="Text 3"/>
          <p:cNvSpPr/>
          <p:nvPr/>
        </p:nvSpPr>
        <p:spPr>
          <a:xfrm>
            <a:off x="2941290" y="1869380"/>
            <a:ext cx="2052340" cy="365720"/>
          </a:xfrm>
          <a:custGeom>
            <a:avLst/>
            <a:gdLst/>
            <a:ahLst/>
            <a:cxnLst/>
            <a:rect l="l" t="t" r="r" b="b"/>
            <a:pathLst>
              <a:path w="2052340" h="365720">
                <a:moveTo>
                  <a:pt x="165100" y="0"/>
                </a:moveTo>
                <a:lnTo>
                  <a:pt x="1887240" y="0"/>
                </a:lnTo>
                <a:arcTo hR="165100" wR="165100" stAng="16200000" swAng="5400000"/>
                <a:lnTo>
                  <a:pt x="2052340" y="200620"/>
                </a:lnTo>
                <a:arcTo hR="165100" wR="165100" stAng="0" swAng="5400000"/>
                <a:lnTo>
                  <a:pt x="165100" y="365720"/>
                </a:lnTo>
                <a:arcTo hR="165100" wR="165100" stAng="5400000" swAng="5400000"/>
                <a:lnTo>
                  <a:pt x="0" y="165100"/>
                </a:lnTo>
                <a:arcTo hR="165100" wR="165100" stAng="10800000" swAng="5400000"/>
                <a:close/>
              </a:path>
            </a:pathLst>
          </a:custGeom>
          <a:solidFill>
            <a:srgbClr val="E8F2FB"/>
          </a:solidFill>
          <a:ln/>
        </p:spPr>
        <p:txBody>
          <a:bodyPr wrap="square" lIns="21539" tIns="76200" rIns="21539" bIns="50800" rtlCol="0" anchor="t">
            <a:normAutofit/>
          </a:bodyPr>
          <a:lstStyle/>
          <a:p>
            <a:pPr algn="ctr" indent="0" marL="0">
              <a:lnSpc>
                <a:spcPts val="1680"/>
              </a:lnSpc>
              <a:buNone/>
            </a:pPr>
            <a:r>
              <a:rPr lang="en-US" sz="1200" b="1" dirty="0">
                <a:solidFill>
                  <a:srgbClr val="00407A"/>
                </a:solidFill>
                <a:latin typeface="Montserrat" pitchFamily="34" charset="0"/>
                <a:ea typeface="Montserrat" pitchFamily="34" charset="-122"/>
                <a:cs typeface="Montserrat" pitchFamily="34" charset="-120"/>
              </a:rPr>
              <a:t>2 Config</a:t>
            </a:r>
            <a:endParaRPr lang="en-US" sz="1200" dirty="0"/>
          </a:p>
        </p:txBody>
      </p:sp>
      <p:sp>
        <p:nvSpPr>
          <p:cNvPr id="6" name="Text 4"/>
          <p:cNvSpPr/>
          <p:nvPr/>
        </p:nvSpPr>
        <p:spPr>
          <a:xfrm>
            <a:off x="5069830" y="1869380"/>
            <a:ext cx="2052290" cy="365720"/>
          </a:xfrm>
          <a:custGeom>
            <a:avLst/>
            <a:gdLst/>
            <a:ahLst/>
            <a:cxnLst/>
            <a:rect l="l" t="t" r="r" b="b"/>
            <a:pathLst>
              <a:path w="2052290" h="365720">
                <a:moveTo>
                  <a:pt x="165100" y="0"/>
                </a:moveTo>
                <a:lnTo>
                  <a:pt x="1887190" y="0"/>
                </a:lnTo>
                <a:arcTo hR="165100" wR="165100" stAng="16200000" swAng="5400000"/>
                <a:lnTo>
                  <a:pt x="2052290" y="200620"/>
                </a:lnTo>
                <a:arcTo hR="165100" wR="165100" stAng="0" swAng="5400000"/>
                <a:lnTo>
                  <a:pt x="165100" y="365720"/>
                </a:lnTo>
                <a:arcTo hR="165100" wR="165100" stAng="5400000" swAng="5400000"/>
                <a:lnTo>
                  <a:pt x="0" y="165100"/>
                </a:lnTo>
                <a:arcTo hR="165100" wR="165100" stAng="10800000" swAng="5400000"/>
                <a:close/>
              </a:path>
            </a:pathLst>
          </a:custGeom>
          <a:solidFill>
            <a:srgbClr val="158582"/>
          </a:solidFill>
          <a:ln/>
        </p:spPr>
        <p:txBody>
          <a:bodyPr wrap="square" lIns="21540" tIns="76200" rIns="21540" bIns="50800" rtlCol="0" anchor="t">
            <a:normAutofit/>
          </a:bodyPr>
          <a:lstStyle/>
          <a:p>
            <a:pPr algn="ctr" indent="0" marL="0">
              <a:lnSpc>
                <a:spcPts val="1680"/>
              </a:lnSpc>
              <a:buNone/>
            </a:pPr>
            <a:r>
              <a:rPr lang="en-US" sz="1200" b="1" dirty="0">
                <a:solidFill>
                  <a:srgbClr val="F6F8FB"/>
                </a:solidFill>
                <a:latin typeface="Montserrat" pitchFamily="34" charset="0"/>
                <a:ea typeface="Montserrat" pitchFamily="34" charset="-122"/>
                <a:cs typeface="Montserrat" pitchFamily="34" charset="-120"/>
              </a:rPr>
              <a:t>3 custom.js</a:t>
            </a:r>
            <a:endParaRPr lang="en-US" sz="1200" dirty="0"/>
          </a:p>
        </p:txBody>
      </p:sp>
      <p:sp>
        <p:nvSpPr>
          <p:cNvPr id="7" name="Text 5"/>
          <p:cNvSpPr/>
          <p:nvPr/>
        </p:nvSpPr>
        <p:spPr>
          <a:xfrm>
            <a:off x="7198320" y="1869380"/>
            <a:ext cx="2052340" cy="365720"/>
          </a:xfrm>
          <a:custGeom>
            <a:avLst/>
            <a:gdLst/>
            <a:ahLst/>
            <a:cxnLst/>
            <a:rect l="l" t="t" r="r" b="b"/>
            <a:pathLst>
              <a:path w="2052340" h="365720">
                <a:moveTo>
                  <a:pt x="165100" y="0"/>
                </a:moveTo>
                <a:lnTo>
                  <a:pt x="1887240" y="0"/>
                </a:lnTo>
                <a:arcTo hR="165100" wR="165100" stAng="16200000" swAng="5400000"/>
                <a:lnTo>
                  <a:pt x="2052340" y="200620"/>
                </a:lnTo>
                <a:arcTo hR="165100" wR="165100" stAng="0" swAng="5400000"/>
                <a:lnTo>
                  <a:pt x="165100" y="365720"/>
                </a:lnTo>
                <a:arcTo hR="165100" wR="165100" stAng="5400000" swAng="5400000"/>
                <a:lnTo>
                  <a:pt x="0" y="165100"/>
                </a:lnTo>
                <a:arcTo hR="165100" wR="165100" stAng="10800000" swAng="5400000"/>
                <a:close/>
              </a:path>
            </a:pathLst>
          </a:custGeom>
          <a:solidFill>
            <a:srgbClr val="E8F2FB"/>
          </a:solidFill>
          <a:ln/>
        </p:spPr>
        <p:txBody>
          <a:bodyPr wrap="square" lIns="21539" tIns="76200" rIns="21539" bIns="50800" rtlCol="0" anchor="t">
            <a:normAutofit/>
          </a:bodyPr>
          <a:lstStyle/>
          <a:p>
            <a:pPr algn="ctr" indent="0" marL="0">
              <a:lnSpc>
                <a:spcPts val="1680"/>
              </a:lnSpc>
              <a:buNone/>
            </a:pPr>
            <a:r>
              <a:rPr lang="en-US" sz="1200" b="1" dirty="0">
                <a:solidFill>
                  <a:srgbClr val="00407A"/>
                </a:solidFill>
                <a:latin typeface="Montserrat" pitchFamily="34" charset="0"/>
                <a:ea typeface="Montserrat" pitchFamily="34" charset="-122"/>
                <a:cs typeface="Montserrat" pitchFamily="34" charset="-120"/>
              </a:rPr>
              <a:t>4 Our module</a:t>
            </a:r>
            <a:endParaRPr lang="en-US" sz="1200" dirty="0"/>
          </a:p>
        </p:txBody>
      </p:sp>
      <p:sp>
        <p:nvSpPr>
          <p:cNvPr id="8" name="Text 6"/>
          <p:cNvSpPr/>
          <p:nvPr/>
        </p:nvSpPr>
        <p:spPr>
          <a:xfrm>
            <a:off x="9326860" y="1869380"/>
            <a:ext cx="2052340" cy="365720"/>
          </a:xfrm>
          <a:custGeom>
            <a:avLst/>
            <a:gdLst/>
            <a:ahLst/>
            <a:cxnLst/>
            <a:rect l="l" t="t" r="r" b="b"/>
            <a:pathLst>
              <a:path w="2052340" h="365720">
                <a:moveTo>
                  <a:pt x="165100" y="0"/>
                </a:moveTo>
                <a:lnTo>
                  <a:pt x="1887240" y="0"/>
                </a:lnTo>
                <a:arcTo hR="165100" wR="165100" stAng="16200000" swAng="5400000"/>
                <a:lnTo>
                  <a:pt x="2052340" y="200620"/>
                </a:lnTo>
                <a:arcTo hR="165100" wR="165100" stAng="0" swAng="5400000"/>
                <a:lnTo>
                  <a:pt x="165100" y="365720"/>
                </a:lnTo>
                <a:arcTo hR="165100" wR="165100" stAng="5400000" swAng="5400000"/>
                <a:lnTo>
                  <a:pt x="0" y="165100"/>
                </a:lnTo>
                <a:arcTo hR="165100" wR="165100" stAng="10800000" swAng="5400000"/>
                <a:close/>
              </a:path>
            </a:pathLst>
          </a:custGeom>
          <a:solidFill>
            <a:srgbClr val="E8F2FB"/>
          </a:solidFill>
          <a:ln/>
        </p:spPr>
        <p:txBody>
          <a:bodyPr wrap="square" lIns="21539" tIns="76200" rIns="21539" bIns="50800" rtlCol="0" anchor="t">
            <a:normAutofit/>
          </a:bodyPr>
          <a:lstStyle/>
          <a:p>
            <a:pPr algn="ctr" indent="0" marL="0">
              <a:lnSpc>
                <a:spcPts val="1680"/>
              </a:lnSpc>
              <a:buNone/>
            </a:pPr>
            <a:r>
              <a:rPr lang="en-US" sz="1200" b="1" dirty="0">
                <a:solidFill>
                  <a:srgbClr val="00407A"/>
                </a:solidFill>
                <a:latin typeface="Montserrat" pitchFamily="34" charset="0"/>
                <a:ea typeface="Montserrat" pitchFamily="34" charset="-122"/>
                <a:cs typeface="Montserrat" pitchFamily="34" charset="-120"/>
              </a:rPr>
              <a:t>5 Inject</a:t>
            </a:r>
            <a:endParaRPr lang="en-US" sz="1200" dirty="0"/>
          </a:p>
        </p:txBody>
      </p:sp>
      <p:sp>
        <p:nvSpPr>
          <p:cNvPr id="9" name="Shape 7"/>
          <p:cNvSpPr/>
          <p:nvPr/>
        </p:nvSpPr>
        <p:spPr>
          <a:xfrm>
            <a:off x="815975" y="2492276"/>
            <a:ext cx="3414167" cy="1469380"/>
          </a:xfrm>
          <a:prstGeom prst="rect">
            <a:avLst/>
          </a:prstGeom>
          <a:solidFill>
            <a:srgbClr val="FFFFFF"/>
          </a:solidFill>
          <a:ln w="6350">
            <a:solidFill>
              <a:srgbClr val="DFDFDF"/>
            </a:solidFill>
            <a:prstDash val="solid"/>
          </a:ln>
        </p:spPr>
      </p:sp>
      <p:sp>
        <p:nvSpPr>
          <p:cNvPr id="10" name="Text 8"/>
          <p:cNvSpPr/>
          <p:nvPr/>
        </p:nvSpPr>
        <p:spPr>
          <a:xfrm>
            <a:off x="1047750" y="2724051"/>
            <a:ext cx="30391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What</a:t>
            </a:r>
            <a:endParaRPr lang="en-US" sz="1600" dirty="0"/>
          </a:p>
        </p:txBody>
      </p:sp>
      <p:sp>
        <p:nvSpPr>
          <p:cNvPr id="11" name="Text 9"/>
          <p:cNvSpPr/>
          <p:nvPr/>
        </p:nvSpPr>
        <p:spPr>
          <a:xfrm>
            <a:off x="1047750" y="3044081"/>
            <a:ext cx="3039135"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assets/js/custom.js. A classic script, not an ES module. No Angular.</a:t>
            </a:r>
            <a:endParaRPr lang="en-US" sz="1200" dirty="0"/>
          </a:p>
        </p:txBody>
      </p:sp>
      <p:sp>
        <p:nvSpPr>
          <p:cNvPr id="12" name="Shape 10"/>
          <p:cNvSpPr/>
          <p:nvPr/>
        </p:nvSpPr>
        <p:spPr>
          <a:xfrm>
            <a:off x="4388892" y="2492276"/>
            <a:ext cx="3414167" cy="1469380"/>
          </a:xfrm>
          <a:prstGeom prst="rect">
            <a:avLst/>
          </a:prstGeom>
          <a:solidFill>
            <a:srgbClr val="FFFFFF"/>
          </a:solidFill>
          <a:ln w="6350">
            <a:solidFill>
              <a:srgbClr val="DFDFDF"/>
            </a:solidFill>
            <a:prstDash val="solid"/>
          </a:ln>
        </p:spPr>
      </p:sp>
      <p:sp>
        <p:nvSpPr>
          <p:cNvPr id="13" name="Text 11"/>
          <p:cNvSpPr/>
          <p:nvPr/>
        </p:nvSpPr>
        <p:spPr>
          <a:xfrm>
            <a:off x="4620667" y="2724051"/>
            <a:ext cx="30391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Good for</a:t>
            </a:r>
            <a:endParaRPr lang="en-US" sz="1600" dirty="0"/>
          </a:p>
        </p:txBody>
      </p:sp>
      <p:sp>
        <p:nvSpPr>
          <p:cNvPr id="14" name="Text 12"/>
          <p:cNvSpPr/>
          <p:nvPr/>
        </p:nvSpPr>
        <p:spPr>
          <a:xfrm>
            <a:off x="4620667" y="3044081"/>
            <a:ext cx="3039135" cy="7112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Tracking snippets, third-party embeds, small global helpers, Primo Alpine.</a:t>
            </a:r>
            <a:endParaRPr lang="en-US" sz="1200" dirty="0"/>
          </a:p>
        </p:txBody>
      </p:sp>
      <p:sp>
        <p:nvSpPr>
          <p:cNvPr id="15" name="Shape 13"/>
          <p:cNvSpPr/>
          <p:nvPr/>
        </p:nvSpPr>
        <p:spPr>
          <a:xfrm>
            <a:off x="7961809" y="2492276"/>
            <a:ext cx="3414216" cy="1469380"/>
          </a:xfrm>
          <a:prstGeom prst="rect">
            <a:avLst/>
          </a:prstGeom>
          <a:solidFill>
            <a:srgbClr val="FFFFFF"/>
          </a:solidFill>
          <a:ln w="6350">
            <a:solidFill>
              <a:srgbClr val="DFDFDF"/>
            </a:solidFill>
            <a:prstDash val="solid"/>
          </a:ln>
        </p:spPr>
      </p:sp>
      <p:sp>
        <p:nvSpPr>
          <p:cNvPr id="16" name="Text 14"/>
          <p:cNvSpPr/>
          <p:nvPr/>
        </p:nvSpPr>
        <p:spPr>
          <a:xfrm>
            <a:off x="8193584" y="2724051"/>
            <a:ext cx="3039186"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Watch out</a:t>
            </a:r>
            <a:endParaRPr lang="en-US" sz="1600" dirty="0"/>
          </a:p>
        </p:txBody>
      </p:sp>
      <p:sp>
        <p:nvSpPr>
          <p:cNvPr id="17" name="Text 15"/>
          <p:cNvSpPr/>
          <p:nvPr/>
        </p:nvSpPr>
        <p:spPr>
          <a:xfrm>
            <a:off x="8193584" y="3044081"/>
            <a:ext cx="3039186" cy="7112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It runs before our module and before the page is built. The element you want may not exist yet.</a:t>
            </a:r>
            <a:endParaRPr lang="en-US" sz="1200" dirty="0"/>
          </a:p>
        </p:txBody>
      </p:sp>
      <p:sp>
        <p:nvSpPr>
          <p:cNvPr id="18" name="Shape 16"/>
          <p:cNvSpPr/>
          <p:nvPr/>
        </p:nvSpPr>
        <p:spPr>
          <a:xfrm>
            <a:off x="812800" y="6133505"/>
            <a:ext cx="10566400" cy="0"/>
          </a:xfrm>
          <a:prstGeom prst="line">
            <a:avLst/>
          </a:prstGeom>
          <a:noFill/>
          <a:ln w="6350">
            <a:solidFill>
              <a:srgbClr val="DFDFDF"/>
            </a:solidFill>
            <a:prstDash val="solid"/>
          </a:ln>
        </p:spPr>
      </p:sp>
      <p:sp>
        <p:nvSpPr>
          <p:cNvPr id="19" name="Text 17"/>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THE SMALL FILES · ASSET-MANIFEST.JSON</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The table of contents of our package</a:t>
            </a:r>
            <a:endParaRPr lang="en-US" sz="3200" dirty="0"/>
          </a:p>
        </p:txBody>
      </p:sp>
      <p:sp>
        <p:nvSpPr>
          <p:cNvPr id="4" name="Text 2"/>
          <p:cNvSpPr/>
          <p:nvPr/>
        </p:nvSpPr>
        <p:spPr>
          <a:xfrm>
            <a:off x="812800" y="1869380"/>
            <a:ext cx="4064000" cy="3190131"/>
          </a:xfrm>
          <a:prstGeom prst="rect">
            <a:avLst/>
          </a:prstGeom>
          <a:solidFill>
            <a:srgbClr val="051931"/>
          </a:solidFill>
          <a:ln/>
        </p:spPr>
        <p:txBody>
          <a:bodyPr wrap="square" lIns="279400" tIns="254000" rIns="174244" bIns="228600" rtlCol="0" anchor="t">
            <a:normAutofit/>
          </a:bodyPr>
          <a:lstStyle/>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"files"</a:t>
            </a:r>
            <a:r>
              <a:rPr lang="en-US" sz="1200" dirty="0">
                <a:solidFill>
                  <a:srgbClr val="C9D6E6"/>
                </a:solidFill>
                <a:latin typeface="Courier New" pitchFamily="49" charset="0"/>
                <a:ea typeface="Courier New" pitchFamily="49" charset="-122"/>
                <a:cs typeface="Courier New" pitchFamily="49" charset="-120"/>
              </a:rPr>
              <a:t>: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"assets/custom.css",</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"assets/images/logo.svg",</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"remoteEntry.js",</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"directories"</a:t>
            </a:r>
            <a:r>
              <a:rPr lang="en-US" sz="1200" dirty="0">
                <a:solidFill>
                  <a:srgbClr val="C9D6E6"/>
                </a:solidFill>
                <a:latin typeface="Courier New" pitchFamily="49" charset="0"/>
                <a:ea typeface="Courier New" pitchFamily="49" charset="-122"/>
                <a:cs typeface="Courier New" pitchFamily="49" charset="-120"/>
              </a:rPr>
              <a:t>: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"assets", "assets/images"</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a:t>
            </a:r>
            <a:endParaRPr lang="en-US" sz="1200" dirty="0"/>
          </a:p>
        </p:txBody>
      </p:sp>
      <p:sp>
        <p:nvSpPr>
          <p:cNvPr id="5" name="Shape 3"/>
          <p:cNvSpPr/>
          <p:nvPr/>
        </p:nvSpPr>
        <p:spPr>
          <a:xfrm>
            <a:off x="5184775" y="1872555"/>
            <a:ext cx="6191250" cy="885180"/>
          </a:xfrm>
          <a:prstGeom prst="rect">
            <a:avLst/>
          </a:prstGeom>
          <a:solidFill>
            <a:srgbClr val="FFFFFF"/>
          </a:solidFill>
          <a:ln w="6350">
            <a:solidFill>
              <a:srgbClr val="DFDFDF"/>
            </a:solidFill>
            <a:prstDash val="solid"/>
          </a:ln>
        </p:spPr>
      </p:sp>
      <p:sp>
        <p:nvSpPr>
          <p:cNvPr id="6" name="Text 4"/>
          <p:cNvSpPr/>
          <p:nvPr/>
        </p:nvSpPr>
        <p:spPr>
          <a:xfrm>
            <a:off x="5391150" y="2053530"/>
            <a:ext cx="595185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What</a:t>
            </a:r>
            <a:endParaRPr lang="en-US" sz="1600" dirty="0"/>
          </a:p>
        </p:txBody>
      </p:sp>
      <p:sp>
        <p:nvSpPr>
          <p:cNvPr id="7" name="Text 5"/>
          <p:cNvSpPr/>
          <p:nvPr/>
        </p:nvSpPr>
        <p:spPr>
          <a:xfrm>
            <a:off x="5391150" y="2348161"/>
            <a:ext cx="5951855"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A list of every file and folder in the package, written at build time.</a:t>
            </a:r>
            <a:endParaRPr lang="en-US" sz="1200" dirty="0"/>
          </a:p>
        </p:txBody>
      </p:sp>
      <p:sp>
        <p:nvSpPr>
          <p:cNvPr id="8" name="Shape 6"/>
          <p:cNvSpPr/>
          <p:nvPr/>
        </p:nvSpPr>
        <p:spPr>
          <a:xfrm>
            <a:off x="5184775" y="2916486"/>
            <a:ext cx="6191250" cy="885180"/>
          </a:xfrm>
          <a:prstGeom prst="rect">
            <a:avLst/>
          </a:prstGeom>
          <a:solidFill>
            <a:srgbClr val="FFFFFF"/>
          </a:solidFill>
          <a:ln w="6350">
            <a:solidFill>
              <a:srgbClr val="DFDFDF"/>
            </a:solidFill>
            <a:prstDash val="solid"/>
          </a:ln>
        </p:spPr>
      </p:sp>
      <p:sp>
        <p:nvSpPr>
          <p:cNvPr id="9" name="Text 7"/>
          <p:cNvSpPr/>
          <p:nvPr/>
        </p:nvSpPr>
        <p:spPr>
          <a:xfrm>
            <a:off x="5391150" y="3097461"/>
            <a:ext cx="595185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Why</a:t>
            </a:r>
            <a:endParaRPr lang="en-US" sz="1600" dirty="0"/>
          </a:p>
        </p:txBody>
      </p:sp>
      <p:sp>
        <p:nvSpPr>
          <p:cNvPr id="10" name="Text 8"/>
          <p:cNvSpPr/>
          <p:nvPr/>
        </p:nvSpPr>
        <p:spPr>
          <a:xfrm>
            <a:off x="5391150" y="3392091"/>
            <a:ext cx="5951855"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The host reads it to know which custom files this package really has.</a:t>
            </a:r>
            <a:endParaRPr lang="en-US" sz="1200" dirty="0"/>
          </a:p>
        </p:txBody>
      </p:sp>
      <p:sp>
        <p:nvSpPr>
          <p:cNvPr id="11" name="Shape 9"/>
          <p:cNvSpPr/>
          <p:nvPr/>
        </p:nvSpPr>
        <p:spPr>
          <a:xfrm>
            <a:off x="5184775" y="3960416"/>
            <a:ext cx="6191250" cy="885180"/>
          </a:xfrm>
          <a:prstGeom prst="rect">
            <a:avLst/>
          </a:prstGeom>
          <a:solidFill>
            <a:srgbClr val="FFFFFF"/>
          </a:solidFill>
          <a:ln w="6350">
            <a:solidFill>
              <a:srgbClr val="DFDFDF"/>
            </a:solidFill>
            <a:prstDash val="solid"/>
          </a:ln>
        </p:spPr>
      </p:sp>
      <p:sp>
        <p:nvSpPr>
          <p:cNvPr id="12" name="Text 10"/>
          <p:cNvSpPr/>
          <p:nvPr/>
        </p:nvSpPr>
        <p:spPr>
          <a:xfrm>
            <a:off x="5391150" y="4141391"/>
            <a:ext cx="595185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In proxy mode</a:t>
            </a:r>
            <a:endParaRPr lang="en-US" sz="1600" dirty="0"/>
          </a:p>
        </p:txBody>
      </p:sp>
      <p:sp>
        <p:nvSpPr>
          <p:cNvPr id="13" name="Text 11"/>
          <p:cNvSpPr/>
          <p:nvPr/>
        </p:nvSpPr>
        <p:spPr>
          <a:xfrm>
            <a:off x="5391150" y="4436021"/>
            <a:ext cx="5951855"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Built on the fly: remote manifest + local dist + local src/assets.</a:t>
            </a:r>
            <a:endParaRPr lang="en-US" sz="1200" dirty="0"/>
          </a:p>
        </p:txBody>
      </p:sp>
      <p:sp>
        <p:nvSpPr>
          <p:cNvPr id="14" name="Shape 12"/>
          <p:cNvSpPr/>
          <p:nvPr/>
        </p:nvSpPr>
        <p:spPr>
          <a:xfrm>
            <a:off x="812800" y="6133505"/>
            <a:ext cx="10566400" cy="0"/>
          </a:xfrm>
          <a:prstGeom prst="line">
            <a:avLst/>
          </a:prstGeom>
          <a:noFill/>
          <a:ln w="6350">
            <a:solidFill>
              <a:srgbClr val="DFDFDF"/>
            </a:solidFill>
            <a:prstDash val="solid"/>
          </a:ln>
        </p:spPr>
      </p:sp>
      <p:sp>
        <p:nvSpPr>
          <p:cNvPr id="15" name="Text 13"/>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INTERCEPTORS · THE PROBLEM</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Two houses, two sets of doors</a:t>
            </a:r>
            <a:endParaRPr lang="en-US" sz="3200" dirty="0"/>
          </a:p>
        </p:txBody>
      </p:sp>
      <p:sp>
        <p:nvSpPr>
          <p:cNvPr id="4" name="Shape 2"/>
          <p:cNvSpPr/>
          <p:nvPr/>
        </p:nvSpPr>
        <p:spPr>
          <a:xfrm>
            <a:off x="819150" y="2038350"/>
            <a:ext cx="4457700" cy="2654300"/>
          </a:xfrm>
          <a:prstGeom prst="rect">
            <a:avLst/>
          </a:prstGeom>
          <a:solidFill>
            <a:srgbClr val="FFFFFF"/>
          </a:solidFill>
          <a:ln w="12700">
            <a:solidFill>
              <a:srgbClr val="00407A"/>
            </a:solidFill>
            <a:prstDash val="solid"/>
          </a:ln>
        </p:spPr>
      </p:sp>
      <p:sp>
        <p:nvSpPr>
          <p:cNvPr id="5" name="Text 3"/>
          <p:cNvSpPr/>
          <p:nvPr/>
        </p:nvSpPr>
        <p:spPr>
          <a:xfrm>
            <a:off x="1054100" y="2273300"/>
            <a:ext cx="4107434"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HOST INJECTOR</a:t>
            </a:r>
            <a:endParaRPr lang="en-US" sz="1200" dirty="0"/>
          </a:p>
        </p:txBody>
      </p:sp>
      <p:sp>
        <p:nvSpPr>
          <p:cNvPr id="6" name="Text 4"/>
          <p:cNvSpPr/>
          <p:nvPr/>
        </p:nvSpPr>
        <p:spPr>
          <a:xfrm>
            <a:off x="1054100" y="2562820"/>
            <a:ext cx="410743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51931"/>
                </a:solidFill>
                <a:latin typeface="Montserrat" pitchFamily="34" charset="0"/>
                <a:ea typeface="Montserrat" pitchFamily="34" charset="-122"/>
                <a:cs typeface="Montserrat" pitchFamily="34" charset="-120"/>
              </a:rPr>
              <a:t>NDE HttpClient</a:t>
            </a:r>
            <a:endParaRPr lang="en-US" sz="1600" dirty="0"/>
          </a:p>
        </p:txBody>
      </p:sp>
      <p:sp>
        <p:nvSpPr>
          <p:cNvPr id="7" name="Text 5"/>
          <p:cNvSpPr/>
          <p:nvPr/>
        </p:nvSpPr>
        <p:spPr>
          <a:xfrm>
            <a:off x="1054100" y="2882850"/>
            <a:ext cx="41074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Search /pnxs, login, delivery, config...</a:t>
            </a:r>
            <a:endParaRPr lang="en-US" sz="1200" dirty="0"/>
          </a:p>
        </p:txBody>
      </p:sp>
      <p:sp>
        <p:nvSpPr>
          <p:cNvPr id="8" name="Text 6"/>
          <p:cNvSpPr/>
          <p:nvPr/>
        </p:nvSpPr>
        <p:spPr>
          <a:xfrm>
            <a:off x="1054100" y="3187650"/>
            <a:ext cx="41074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Its interceptors see only host calls.</a:t>
            </a:r>
            <a:endParaRPr lang="en-US" sz="1200" dirty="0"/>
          </a:p>
        </p:txBody>
      </p:sp>
      <p:sp>
        <p:nvSpPr>
          <p:cNvPr id="9" name="Shape 7"/>
          <p:cNvSpPr/>
          <p:nvPr/>
        </p:nvSpPr>
        <p:spPr>
          <a:xfrm>
            <a:off x="6915150" y="2038350"/>
            <a:ext cx="4457700" cy="2654300"/>
          </a:xfrm>
          <a:prstGeom prst="rect">
            <a:avLst/>
          </a:prstGeom>
          <a:solidFill>
            <a:srgbClr val="E9F6F3"/>
          </a:solidFill>
          <a:ln w="12700">
            <a:solidFill>
              <a:srgbClr val="158582"/>
            </a:solidFill>
            <a:prstDash val="solid"/>
          </a:ln>
        </p:spPr>
      </p:sp>
      <p:sp>
        <p:nvSpPr>
          <p:cNvPr id="10" name="Text 8"/>
          <p:cNvSpPr/>
          <p:nvPr/>
        </p:nvSpPr>
        <p:spPr>
          <a:xfrm>
            <a:off x="7150100" y="2273300"/>
            <a:ext cx="4107434"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OUR INJECTOR</a:t>
            </a:r>
            <a:endParaRPr lang="en-US" sz="1200" dirty="0"/>
          </a:p>
        </p:txBody>
      </p:sp>
      <p:sp>
        <p:nvSpPr>
          <p:cNvPr id="11" name="Text 9"/>
          <p:cNvSpPr/>
          <p:nvPr/>
        </p:nvSpPr>
        <p:spPr>
          <a:xfrm>
            <a:off x="7150100" y="2562820"/>
            <a:ext cx="4107434"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51931"/>
                </a:solidFill>
                <a:latin typeface="Montserrat" pitchFamily="34" charset="0"/>
                <a:ea typeface="Montserrat" pitchFamily="34" charset="-122"/>
                <a:cs typeface="Montserrat" pitchFamily="34" charset="-120"/>
              </a:rPr>
              <a:t>Our HttpClient</a:t>
            </a:r>
            <a:endParaRPr lang="en-US" sz="1600" dirty="0"/>
          </a:p>
        </p:txBody>
      </p:sp>
      <p:sp>
        <p:nvSpPr>
          <p:cNvPr id="12" name="Text 10"/>
          <p:cNvSpPr/>
          <p:nvPr/>
        </p:nvSpPr>
        <p:spPr>
          <a:xfrm>
            <a:off x="7150100" y="2882850"/>
            <a:ext cx="41074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Opening hours, Altmetric, our APIs...</a:t>
            </a:r>
            <a:endParaRPr lang="en-US" sz="1200" dirty="0"/>
          </a:p>
        </p:txBody>
      </p:sp>
      <p:sp>
        <p:nvSpPr>
          <p:cNvPr id="13" name="Text 11"/>
          <p:cNvSpPr/>
          <p:nvPr/>
        </p:nvSpPr>
        <p:spPr>
          <a:xfrm>
            <a:off x="7150100" y="3187650"/>
            <a:ext cx="4107434"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Our interceptors see only our calls.</a:t>
            </a:r>
            <a:endParaRPr lang="en-US" sz="1200" dirty="0"/>
          </a:p>
        </p:txBody>
      </p:sp>
      <p:pic>
        <p:nvPicPr>
          <p:cNvPr id="14" name="Image 0" descr="connector">    </p:cNvPr>
          <p:cNvPicPr>
            <a:picLocks noChangeAspect="1"/>
          </p:cNvPicPr>
          <p:nvPr/>
        </p:nvPicPr>
        <p:blipFill>
          <a:blip r:embed="rId1"/>
          <a:srcRect l="0" r="0" t="0" b="0"/>
          <a:stretch/>
        </p:blipFill>
        <p:spPr>
          <a:xfrm>
            <a:off x="5232400" y="3314700"/>
            <a:ext cx="1727200" cy="101600"/>
          </a:xfrm>
          <a:prstGeom prst="rect">
            <a:avLst/>
          </a:prstGeom>
        </p:spPr>
      </p:pic>
      <p:sp>
        <p:nvSpPr>
          <p:cNvPr id="15" name="Text 12"/>
          <p:cNvSpPr/>
          <p:nvPr/>
        </p:nvSpPr>
        <p:spPr>
          <a:xfrm>
            <a:off x="5359400" y="3009900"/>
            <a:ext cx="14732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C0392B"/>
                </a:solidFill>
                <a:latin typeface="Poppins" pitchFamily="34" charset="0"/>
                <a:ea typeface="Poppins" pitchFamily="34" charset="-122"/>
                <a:cs typeface="Poppins" pitchFamily="34" charset="-120"/>
              </a:rPr>
              <a:t>no view</a:t>
            </a:r>
            <a:endParaRPr lang="en-US" sz="1200" dirty="0"/>
          </a:p>
        </p:txBody>
      </p:sp>
      <p:sp>
        <p:nvSpPr>
          <p:cNvPr id="16" name="Text 13"/>
          <p:cNvSpPr/>
          <p:nvPr/>
        </p:nvSpPr>
        <p:spPr>
          <a:xfrm>
            <a:off x="812800" y="4953000"/>
            <a:ext cx="10883392" cy="3302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051931"/>
                </a:solidFill>
                <a:latin typeface="Poppins" pitchFamily="34" charset="0"/>
                <a:ea typeface="Poppins" pitchFamily="34" charset="-122"/>
                <a:cs typeface="Poppins" pitchFamily="34" charset="-120"/>
              </a:rPr>
              <a:t>Angular interceptors work per injector. Our module cannot see what NDE asks the server.</a:t>
            </a:r>
            <a:endParaRPr lang="en-US" sz="1600" dirty="0"/>
          </a:p>
        </p:txBody>
      </p:sp>
      <p:sp>
        <p:nvSpPr>
          <p:cNvPr id="17" name="Shape 14"/>
          <p:cNvSpPr/>
          <p:nvPr/>
        </p:nvSpPr>
        <p:spPr>
          <a:xfrm>
            <a:off x="812800" y="6133505"/>
            <a:ext cx="10566400" cy="0"/>
          </a:xfrm>
          <a:prstGeom prst="line">
            <a:avLst/>
          </a:prstGeom>
          <a:noFill/>
          <a:ln w="6350">
            <a:solidFill>
              <a:srgbClr val="DFDFDF"/>
            </a:solidFill>
            <a:prstDash val="solid"/>
          </a:ln>
        </p:spPr>
      </p:sp>
      <p:sp>
        <p:nvSpPr>
          <p:cNvPr id="18" name="Text 15"/>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INTERCEPTORS · OUR ANSWER</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Stand at the front door of the browser</a:t>
            </a:r>
            <a:endParaRPr lang="en-US" sz="3200" dirty="0"/>
          </a:p>
        </p:txBody>
      </p:sp>
      <p:sp>
        <p:nvSpPr>
          <p:cNvPr id="4" name="Shape 2"/>
          <p:cNvSpPr/>
          <p:nvPr/>
        </p:nvSpPr>
        <p:spPr>
          <a:xfrm>
            <a:off x="812800" y="1869380"/>
            <a:ext cx="5200650" cy="1864320"/>
          </a:xfrm>
          <a:prstGeom prst="rect">
            <a:avLst/>
          </a:prstGeom>
          <a:solidFill>
            <a:srgbClr val="051931"/>
          </a:solidFill>
          <a:ln/>
        </p:spPr>
      </p:sp>
      <p:sp>
        <p:nvSpPr>
          <p:cNvPr id="5" name="Text 3"/>
          <p:cNvSpPr/>
          <p:nvPr/>
        </p:nvSpPr>
        <p:spPr>
          <a:xfrm>
            <a:off x="1066800" y="2123380"/>
            <a:ext cx="483343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LAYER 1 · PLAIN TYPESCRIPT</a:t>
            </a:r>
            <a:endParaRPr lang="en-US" sz="1200" dirty="0"/>
          </a:p>
        </p:txBody>
      </p:sp>
      <p:sp>
        <p:nvSpPr>
          <p:cNvPr id="6" name="Text 4"/>
          <p:cNvSpPr/>
          <p:nvPr/>
        </p:nvSpPr>
        <p:spPr>
          <a:xfrm>
            <a:off x="1066800" y="2412901"/>
            <a:ext cx="4833430"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6F8FB"/>
                </a:solidFill>
                <a:latin typeface="Poppins" pitchFamily="34" charset="0"/>
                <a:ea typeface="Poppins" pitchFamily="34" charset="-122"/>
                <a:cs typeface="Poppins" pitchFamily="34" charset="-120"/>
              </a:rPr>
              <a:t>Patch XMLHttpRequest and fetch, the first line of bootstrap.ts.</a:t>
            </a:r>
            <a:endParaRPr lang="en-US" sz="1400" dirty="0"/>
          </a:p>
        </p:txBody>
      </p:sp>
      <p:sp>
        <p:nvSpPr>
          <p:cNvPr id="7" name="Text 5"/>
          <p:cNvSpPr/>
          <p:nvPr/>
        </p:nvSpPr>
        <p:spPr>
          <a:xfrm>
            <a:off x="1066800" y="3022501"/>
            <a:ext cx="4833430"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C9D6E6"/>
                </a:solidFill>
                <a:latin typeface="Poppins" pitchFamily="34" charset="0"/>
                <a:ea typeface="Poppins" pitchFamily="34" charset="-122"/>
                <a:cs typeface="Poppins" pitchFamily="34" charset="-120"/>
              </a:rPr>
              <a:t>Sees every call on the page. Buffers events until Angular is ready.</a:t>
            </a:r>
            <a:endParaRPr lang="en-US" sz="1200" dirty="0"/>
          </a:p>
        </p:txBody>
      </p:sp>
      <p:sp>
        <p:nvSpPr>
          <p:cNvPr id="8" name="Shape 6"/>
          <p:cNvSpPr/>
          <p:nvPr/>
        </p:nvSpPr>
        <p:spPr>
          <a:xfrm>
            <a:off x="6169025" y="1872555"/>
            <a:ext cx="5207000" cy="1857970"/>
          </a:xfrm>
          <a:prstGeom prst="rect">
            <a:avLst/>
          </a:prstGeom>
          <a:solidFill>
            <a:srgbClr val="FFFFFF"/>
          </a:solidFill>
          <a:ln w="6350">
            <a:solidFill>
              <a:srgbClr val="DFDFDF"/>
            </a:solidFill>
            <a:prstDash val="solid"/>
          </a:ln>
        </p:spPr>
      </p:sp>
      <p:sp>
        <p:nvSpPr>
          <p:cNvPr id="9" name="Text 7"/>
          <p:cNvSpPr/>
          <p:nvPr/>
        </p:nvSpPr>
        <p:spPr>
          <a:xfrm>
            <a:off x="6426200" y="2129730"/>
            <a:ext cx="483343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LAYER 2 · ANGULAR</a:t>
            </a:r>
            <a:endParaRPr lang="en-US" sz="1200" dirty="0"/>
          </a:p>
        </p:txBody>
      </p:sp>
      <p:sp>
        <p:nvSpPr>
          <p:cNvPr id="10" name="Text 8"/>
          <p:cNvSpPr/>
          <p:nvPr/>
        </p:nvSpPr>
        <p:spPr>
          <a:xfrm>
            <a:off x="6426200" y="2419251"/>
            <a:ext cx="4833430"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051931"/>
                </a:solidFill>
                <a:latin typeface="Poppins" pitchFamily="34" charset="0"/>
                <a:ea typeface="Poppins" pitchFamily="34" charset="-122"/>
                <a:cs typeface="Poppins" pitchFamily="34" charset="-120"/>
              </a:rPr>
              <a:t>GlobalHttpEventService turns them into RxJS streams.</a:t>
            </a:r>
            <a:endParaRPr lang="en-US" sz="1400" dirty="0"/>
          </a:p>
        </p:txBody>
      </p:sp>
      <p:sp>
        <p:nvSpPr>
          <p:cNvPr id="11" name="Text 9"/>
          <p:cNvSpPr/>
          <p:nvPr/>
        </p:nvSpPr>
        <p:spPr>
          <a:xfrm>
            <a:off x="6426200" y="3028851"/>
            <a:ext cx="483343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request$, response$, error$, all$</a:t>
            </a:r>
            <a:endParaRPr lang="en-US" sz="1200" dirty="0"/>
          </a:p>
        </p:txBody>
      </p:sp>
      <p:sp>
        <p:nvSpPr>
          <p:cNvPr id="12" name="Shape 10"/>
          <p:cNvSpPr/>
          <p:nvPr/>
        </p:nvSpPr>
        <p:spPr>
          <a:xfrm>
            <a:off x="812800" y="3987701"/>
            <a:ext cx="10566400" cy="1017091"/>
          </a:xfrm>
          <a:prstGeom prst="rect">
            <a:avLst/>
          </a:prstGeom>
          <a:solidFill>
            <a:srgbClr val="FFFFFF"/>
          </a:solidFill>
          <a:ln/>
        </p:spPr>
      </p:sp>
      <p:sp>
        <p:nvSpPr>
          <p:cNvPr id="13" name="Shape 11"/>
          <p:cNvSpPr/>
          <p:nvPr/>
        </p:nvSpPr>
        <p:spPr>
          <a:xfrm>
            <a:off x="11376025" y="3987701"/>
            <a:ext cx="0" cy="1017091"/>
          </a:xfrm>
          <a:prstGeom prst="line">
            <a:avLst/>
          </a:prstGeom>
          <a:noFill/>
          <a:ln w="6350">
            <a:solidFill>
              <a:srgbClr val="DFDFDF"/>
            </a:solidFill>
            <a:prstDash val="solid"/>
          </a:ln>
        </p:spPr>
      </p:sp>
      <p:sp>
        <p:nvSpPr>
          <p:cNvPr id="14" name="Shape 12"/>
          <p:cNvSpPr/>
          <p:nvPr/>
        </p:nvSpPr>
        <p:spPr>
          <a:xfrm>
            <a:off x="812800" y="5001617"/>
            <a:ext cx="10566400" cy="0"/>
          </a:xfrm>
          <a:prstGeom prst="line">
            <a:avLst/>
          </a:prstGeom>
          <a:noFill/>
          <a:ln w="6350">
            <a:solidFill>
              <a:srgbClr val="DFDFDF"/>
            </a:solidFill>
            <a:prstDash val="solid"/>
          </a:ln>
        </p:spPr>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825500" y="4000401"/>
          <a:ext cx="10547350" cy="998041"/>
        </p:xfrm>
        <a:graphic>
          <a:graphicData uri="http://schemas.openxmlformats.org/drawingml/2006/table">
            <a:tbl>
              <a:tblPr/>
              <a:tblGrid>
                <a:gridCol w="2742311"/>
                <a:gridCol w="4218940"/>
                <a:gridCol w="3586099"/>
              </a:tblGrid>
              <a:tr h="332680">
                <a:tc>
                  <a:txBody>
                    <a:bodyPr/>
                    <a:lstStyle/>
                    <a:p>
                      <a:pPr indent="0" marL="0">
                        <a:lnSpc>
                          <a:spcPts val="1680"/>
                        </a:lnSpc>
                        <a:buNone/>
                      </a:pPr>
                      <a:r>
                        <a:rPr lang="en-US" sz="1200" b="1" dirty="0">
                          <a:solidFill>
                            <a:srgbClr val="F6F8FB"/>
                          </a:solidFill>
                          <a:latin typeface="Poppins" pitchFamily="34" charset="0"/>
                          <a:ea typeface="Poppins" pitchFamily="34" charset="-122"/>
                          <a:cs typeface="Poppins" pitchFamily="34" charset="-120"/>
                        </a:rPr>
                        <a:t>Decorator</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04366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043663"/>
                      </a:solidFill>
                      <a:prstDash val="solid"/>
                      <a:round/>
                      <a:headEnd type="none" w="med" len="med"/>
                      <a:tailEnd type="none" w="med" len="med"/>
                    </a:lnB>
                    <a:solidFill>
                      <a:srgbClr val="00407A"/>
                    </a:solidFill>
                  </a:tcPr>
                </a:tc>
                <a:tc>
                  <a:txBody>
                    <a:bodyPr/>
                    <a:lstStyle/>
                    <a:p>
                      <a:pPr indent="0" marL="0">
                        <a:lnSpc>
                          <a:spcPts val="1680"/>
                        </a:lnSpc>
                        <a:buNone/>
                      </a:pPr>
                      <a:r>
                        <a:rPr lang="en-US" sz="1200" b="1" dirty="0">
                          <a:solidFill>
                            <a:srgbClr val="F6F8FB"/>
                          </a:solidFill>
                          <a:latin typeface="Poppins" pitchFamily="34" charset="0"/>
                          <a:ea typeface="Poppins" pitchFamily="34" charset="-122"/>
                          <a:cs typeface="Poppins" pitchFamily="34" charset="-120"/>
                        </a:rPr>
                        <a:t>Sees</a:t>
                      </a:r>
                      <a:endParaRPr lang="en-US" sz="1200" dirty="0">
                        <a:latin typeface="Poppins" charset="0"/>
                        <a:ea typeface="Poppins" charset="0"/>
                        <a:cs typeface="Poppins" charset="0"/>
                      </a:endParaRPr>
                    </a:p>
                  </a:txBody>
                  <a:tcPr marL="53340" marR="53340" marT="53340" marB="53340" anchor="t">
                    <a:lnL w="12700" cap="flat" cmpd="sng" algn="ctr">
                      <a:solidFill>
                        <a:srgbClr val="043663"/>
                      </a:solidFill>
                      <a:prstDash val="solid"/>
                      <a:round/>
                      <a:headEnd type="none" w="med" len="med"/>
                      <a:tailEnd type="none" w="med" len="med"/>
                    </a:lnL>
                    <a:lnR w="12700" cap="flat" cmpd="sng" algn="ctr">
                      <a:solidFill>
                        <a:srgbClr val="04366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043663"/>
                      </a:solidFill>
                      <a:prstDash val="solid"/>
                      <a:round/>
                      <a:headEnd type="none" w="med" len="med"/>
                      <a:tailEnd type="none" w="med" len="med"/>
                    </a:lnB>
                    <a:solidFill>
                      <a:srgbClr val="00407A"/>
                    </a:solidFill>
                  </a:tcPr>
                </a:tc>
                <a:tc>
                  <a:txBody>
                    <a:bodyPr/>
                    <a:lstStyle/>
                    <a:p>
                      <a:pPr indent="0" marL="0">
                        <a:lnSpc>
                          <a:spcPts val="1680"/>
                        </a:lnSpc>
                        <a:buNone/>
                      </a:pPr>
                      <a:r>
                        <a:rPr lang="en-US" sz="1200" b="1" dirty="0">
                          <a:solidFill>
                            <a:srgbClr val="F6F8FB"/>
                          </a:solidFill>
                          <a:latin typeface="Poppins" pitchFamily="34" charset="0"/>
                          <a:ea typeface="Poppins" pitchFamily="34" charset="-122"/>
                          <a:cs typeface="Poppins" pitchFamily="34" charset="-120"/>
                        </a:rPr>
                        <a:t>Can</a:t>
                      </a:r>
                      <a:endParaRPr lang="en-US" sz="1200" dirty="0">
                        <a:latin typeface="Poppins" charset="0"/>
                        <a:ea typeface="Poppins" charset="0"/>
                        <a:cs typeface="Poppins" charset="0"/>
                      </a:endParaRPr>
                    </a:p>
                  </a:txBody>
                  <a:tcPr marL="53340" marR="53340" marT="53340" marB="53340" anchor="t">
                    <a:lnL w="12700" cap="flat" cmpd="sng" algn="ctr">
                      <a:solidFill>
                        <a:srgbClr val="043663"/>
                      </a:solidFill>
                      <a:prstDash val="solid"/>
                      <a:round/>
                      <a:headEnd type="none" w="med" len="med"/>
                      <a:tailEnd type="none" w="med" len="med"/>
                    </a:lnL>
                    <a:lnR w="12700" cap="flat" cmpd="sng" algn="ctr">
                      <a:solidFill>
                        <a:srgbClr val="04366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043663"/>
                      </a:solidFill>
                      <a:prstDash val="solid"/>
                      <a:round/>
                      <a:headEnd type="none" w="med" len="med"/>
                      <a:tailEnd type="none" w="med" len="med"/>
                    </a:lnB>
                    <a:solidFill>
                      <a:srgbClr val="00407A"/>
                    </a:solidFill>
                  </a:tcPr>
                </a:tc>
              </a:tr>
              <a:tr h="332680">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@NDEEvent</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043663"/>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All traffic, host included</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043663"/>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Observe, modify, block</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043663"/>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332680">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@NDEInterceptor</a:t>
                      </a:r>
                      <a:endParaRPr lang="en-US" sz="1200" dirty="0">
                        <a:latin typeface="Poppins" charset="0"/>
                        <a:ea typeface="Poppins" charset="0"/>
                        <a:cs typeface="Poppi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4C6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6C8"/>
                      </a:solidFill>
                      <a:prstDash val="solid"/>
                      <a:round/>
                      <a:headEnd type="none" w="med" len="med"/>
                      <a:tailEnd type="none" w="med" len="med"/>
                    </a:lnB>
                    <a:solidFill>
                      <a:srgbClr val="F6F8FB"/>
                    </a:solidFill>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Our own HttpClient calls</a:t>
                      </a:r>
                      <a:endParaRPr lang="en-US" sz="1200" dirty="0">
                        <a:latin typeface="Poppins" charset="0"/>
                        <a:ea typeface="Poppins" charset="0"/>
                        <a:cs typeface="Poppins" charset="0"/>
                      </a:endParaRPr>
                    </a:p>
                  </a:txBody>
                  <a:tcPr marL="53340" marR="53340" marT="53340" marB="53340" anchor="t">
                    <a:lnL w="12700" cap="flat" cmpd="sng" algn="ctr">
                      <a:solidFill>
                        <a:srgbClr val="C4C6C8"/>
                      </a:solidFill>
                      <a:prstDash val="solid"/>
                      <a:round/>
                      <a:headEnd type="none" w="med" len="med"/>
                      <a:tailEnd type="none" w="med" len="med"/>
                    </a:lnL>
                    <a:lnR w="12700" cap="flat" cmpd="sng" algn="ctr">
                      <a:solidFill>
                        <a:srgbClr val="C4C6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6C8"/>
                      </a:solidFill>
                      <a:prstDash val="solid"/>
                      <a:round/>
                      <a:headEnd type="none" w="med" len="med"/>
                      <a:tailEnd type="none" w="med" len="med"/>
                    </a:lnB>
                    <a:solidFill>
                      <a:srgbClr val="F6F8FB"/>
                    </a:solidFill>
                  </a:tcPr>
                </a:tc>
                <a:tc>
                  <a:txBody>
                    <a:bodyPr/>
                    <a:lstStyle/>
                    <a:p>
                      <a:pPr indent="0" marL="0">
                        <a:lnSpc>
                          <a:spcPts val="1680"/>
                        </a:lnSpc>
                        <a:buNone/>
                      </a:pPr>
                      <a:r>
                        <a:rPr lang="en-US" sz="1200" dirty="0">
                          <a:solidFill>
                            <a:srgbClr val="051931"/>
                          </a:solidFill>
                          <a:latin typeface="Poppins" pitchFamily="34" charset="0"/>
                          <a:ea typeface="Poppins" pitchFamily="34" charset="-122"/>
                          <a:cs typeface="Poppins" pitchFamily="34" charset="-120"/>
                        </a:rPr>
                        <a:t>Classic Angular interceptor</a:t>
                      </a:r>
                      <a:endParaRPr lang="en-US" sz="1200" dirty="0">
                        <a:latin typeface="Poppins" charset="0"/>
                        <a:ea typeface="Poppins" charset="0"/>
                        <a:cs typeface="Poppins" charset="0"/>
                      </a:endParaRPr>
                    </a:p>
                  </a:txBody>
                  <a:tcPr marL="53340" marR="53340" marT="53340" marB="53340" anchor="t">
                    <a:lnL w="12700" cap="flat" cmpd="sng" algn="ctr">
                      <a:solidFill>
                        <a:srgbClr val="C4C6C8"/>
                      </a:solidFill>
                      <a:prstDash val="solid"/>
                      <a:round/>
                      <a:headEnd type="none" w="med" len="med"/>
                      <a:tailEnd type="none" w="med" len="med"/>
                    </a:lnL>
                    <a:lnR w="12700" cap="flat" cmpd="sng" algn="ctr">
                      <a:solidFill>
                        <a:srgbClr val="C4C6C8"/>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4C6C8"/>
                      </a:solidFill>
                      <a:prstDash val="solid"/>
                      <a:round/>
                      <a:headEnd type="none" w="med" len="med"/>
                      <a:tailEnd type="none" w="med" len="med"/>
                    </a:lnB>
                    <a:solidFill>
                      <a:srgbClr val="F6F8FB"/>
                    </a:solidFill>
                  </a:tcPr>
                </a:tc>
              </a:tr>
            </a:tbl>
          </a:graphicData>
        </a:graphic>
      </p:graphicFrame>
      <p:sp>
        <p:nvSpPr>
          <p:cNvPr id="16" name="Shape 13"/>
          <p:cNvSpPr/>
          <p:nvPr/>
        </p:nvSpPr>
        <p:spPr>
          <a:xfrm>
            <a:off x="812800" y="6133505"/>
            <a:ext cx="10566400" cy="0"/>
          </a:xfrm>
          <a:prstGeom prst="line">
            <a:avLst/>
          </a:prstGeom>
          <a:noFill/>
          <a:ln w="6350">
            <a:solidFill>
              <a:srgbClr val="DFDFDF"/>
            </a:solidFill>
            <a:prstDash val="solid"/>
          </a:ln>
        </p:spPr>
      </p:sp>
      <p:sp>
        <p:nvSpPr>
          <p:cNvPr id="17" name="Text 14"/>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INTERCEPTORS · THE TRICK</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Change the data, and NDE does the rest</a:t>
            </a:r>
            <a:endParaRPr lang="en-US" sz="3200" dirty="0"/>
          </a:p>
        </p:txBody>
      </p:sp>
      <p:sp>
        <p:nvSpPr>
          <p:cNvPr id="4" name="Text 2"/>
          <p:cNvSpPr/>
          <p:nvPr/>
        </p:nvSpPr>
        <p:spPr>
          <a:xfrm>
            <a:off x="812800" y="1869380"/>
            <a:ext cx="6451600" cy="3139331"/>
          </a:xfrm>
          <a:prstGeom prst="rect">
            <a:avLst/>
          </a:prstGeom>
          <a:solidFill>
            <a:srgbClr val="051931"/>
          </a:solidFill>
          <a:ln/>
        </p:spPr>
        <p:txBody>
          <a:bodyPr wrap="square" lIns="254000" tIns="228600" rIns="75692" bIns="203200" rtlCol="0" anchor="t">
            <a:normAutofit/>
          </a:bodyPr>
          <a:lstStyle/>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@NDEEvent({</a:t>
            </a:r>
            <a:endParaRPr lang="en-US" sz="1200" dirty="0"/>
          </a:p>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  stream: 'response',</a:t>
            </a:r>
            <a:endParaRPr lang="en-US" sz="1200" dirty="0"/>
          </a:p>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  match: /delivery|pnxs/</a:t>
            </a:r>
            <a:endParaRPr lang="en-US" sz="1200" dirty="0"/>
          </a:p>
          <a:p>
            <a:pPr algn="l" indent="0" marL="0">
              <a:lnSpc>
                <a:spcPts val="1920"/>
              </a:lnSpc>
              <a:buNone/>
            </a:pPr>
            <a:r>
              <a:rPr lang="en-US" sz="1200" dirty="0">
                <a:solidFill>
                  <a:srgbClr val="66C6B4"/>
                </a:solidFill>
                <a:latin typeface="Courier New" pitchFamily="49" charset="0"/>
                <a:ea typeface="Courier New" pitchFamily="49" charset="-122"/>
                <a:cs typeface="Courier New" pitchFamily="49" charset="-120"/>
              </a:rPr>
              <a: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export class SearchEvent extends NDEEventBase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override onResponse(m, url, s, body)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for (const doc of body.docs)</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this.addHrefToIdentifiers(doc);</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return body;</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a:t>
            </a:r>
            <a:endParaRPr lang="en-US" sz="1200" dirty="0"/>
          </a:p>
        </p:txBody>
      </p:sp>
      <p:sp>
        <p:nvSpPr>
          <p:cNvPr id="5" name="Text 3"/>
          <p:cNvSpPr/>
          <p:nvPr/>
        </p:nvSpPr>
        <p:spPr>
          <a:xfrm>
            <a:off x="7569200" y="1869380"/>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4A5B70"/>
                </a:solidFill>
                <a:latin typeface="Montserrat" pitchFamily="34" charset="0"/>
                <a:ea typeface="Montserrat" pitchFamily="34" charset="-122"/>
                <a:cs typeface="Montserrat" pitchFamily="34" charset="-120"/>
              </a:rPr>
              <a:t>BEFORE</a:t>
            </a:r>
            <a:endParaRPr lang="en-US" sz="1200" dirty="0"/>
          </a:p>
        </p:txBody>
      </p:sp>
      <p:sp>
        <p:nvSpPr>
          <p:cNvPr id="6" name="Text 4"/>
          <p:cNvSpPr/>
          <p:nvPr/>
        </p:nvSpPr>
        <p:spPr>
          <a:xfrm>
            <a:off x="7572375" y="2187476"/>
            <a:ext cx="3803650" cy="488950"/>
          </a:xfrm>
          <a:prstGeom prst="rect">
            <a:avLst/>
          </a:prstGeom>
          <a:solidFill>
            <a:srgbClr val="FFFFFF"/>
          </a:solidFill>
          <a:ln w="6350">
            <a:solidFill>
              <a:srgbClr val="DFDFDF"/>
            </a:solidFill>
            <a:prstDash val="solid"/>
          </a:ln>
        </p:spPr>
        <p:txBody>
          <a:bodyPr wrap="square" lIns="155575" tIns="130175" rIns="50800" bIns="104775" rtlCol="0" anchor="t">
            <a:normAutofit/>
          </a:bodyPr>
          <a:lstStyle/>
          <a:p>
            <a:pPr algn="l" indent="0" marL="0">
              <a:lnSpc>
                <a:spcPts val="1800"/>
              </a:lnSpc>
              <a:buNone/>
            </a:pPr>
            <a:r>
              <a:rPr lang="en-US" sz="1200" dirty="0">
                <a:solidFill>
                  <a:srgbClr val="051931"/>
                </a:solidFill>
                <a:latin typeface="Courier New" pitchFamily="49" charset="0"/>
                <a:ea typeface="Courier New" pitchFamily="49" charset="-122"/>
                <a:cs typeface="Courier New" pitchFamily="49" charset="-120"/>
              </a:rPr>
              <a:t>$$CDOI:$$V10.1000/xyz</a:t>
            </a:r>
            <a:endParaRPr lang="en-US" sz="1200" dirty="0"/>
          </a:p>
        </p:txBody>
      </p:sp>
      <p:pic>
        <p:nvPicPr>
          <p:cNvPr id="7" name="Image 0" descr="arrow-down">    </p:cNvPr>
          <p:cNvPicPr>
            <a:picLocks noChangeAspect="1"/>
          </p:cNvPicPr>
          <p:nvPr/>
        </p:nvPicPr>
        <p:blipFill>
          <a:blip r:embed="rId1"/>
          <a:srcRect l="0" r="0" t="0" b="0"/>
          <a:stretch/>
        </p:blipFill>
        <p:spPr>
          <a:xfrm>
            <a:off x="7569200" y="2781201"/>
            <a:ext cx="203200" cy="304800"/>
          </a:xfrm>
          <a:prstGeom prst="rect">
            <a:avLst/>
          </a:prstGeom>
        </p:spPr>
      </p:pic>
      <p:sp>
        <p:nvSpPr>
          <p:cNvPr id="8" name="Text 5"/>
          <p:cNvSpPr/>
          <p:nvPr/>
        </p:nvSpPr>
        <p:spPr>
          <a:xfrm>
            <a:off x="7569200" y="3187601"/>
            <a:ext cx="392430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AFTER</a:t>
            </a:r>
            <a:endParaRPr lang="en-US" sz="1200" dirty="0"/>
          </a:p>
        </p:txBody>
      </p:sp>
      <p:sp>
        <p:nvSpPr>
          <p:cNvPr id="9" name="Text 6"/>
          <p:cNvSpPr/>
          <p:nvPr/>
        </p:nvSpPr>
        <p:spPr>
          <a:xfrm>
            <a:off x="7575550" y="3508871"/>
            <a:ext cx="3797300" cy="723900"/>
          </a:xfrm>
          <a:prstGeom prst="rect">
            <a:avLst/>
          </a:prstGeom>
          <a:solidFill>
            <a:srgbClr val="E9F6F3"/>
          </a:solidFill>
          <a:ln w="12700">
            <a:solidFill>
              <a:srgbClr val="158582"/>
            </a:solidFill>
            <a:prstDash val="solid"/>
          </a:ln>
        </p:spPr>
        <p:txBody>
          <a:bodyPr wrap="square" lIns="158750" tIns="133350" rIns="54356" bIns="107950" rtlCol="0" anchor="t">
            <a:normAutofit/>
          </a:bodyPr>
          <a:lstStyle/>
          <a:p>
            <a:pPr algn="l" indent="0" marL="0">
              <a:lnSpc>
                <a:spcPts val="1800"/>
              </a:lnSpc>
              <a:buNone/>
            </a:pPr>
            <a:r>
              <a:rPr lang="en-US" sz="1200" dirty="0">
                <a:solidFill>
                  <a:srgbClr val="051931"/>
                </a:solidFill>
                <a:latin typeface="Courier New" pitchFamily="49" charset="0"/>
                <a:ea typeface="Courier New" pitchFamily="49" charset="-122"/>
                <a:cs typeface="Courier New" pitchFamily="49" charset="-120"/>
              </a:rPr>
              <a:t>$$CDOI:$$V&lt;a href="https://doi.org/..."&gt;</a:t>
            </a:r>
            <a:endParaRPr lang="en-US" sz="1200" dirty="0"/>
          </a:p>
        </p:txBody>
      </p:sp>
      <p:sp>
        <p:nvSpPr>
          <p:cNvPr id="10" name="Text 7"/>
          <p:cNvSpPr/>
          <p:nvPr/>
        </p:nvSpPr>
        <p:spPr>
          <a:xfrm>
            <a:off x="7569200" y="4340721"/>
            <a:ext cx="392430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NDE shows a clickable DOI. No new component.</a:t>
            </a:r>
            <a:endParaRPr lang="en-US" sz="1200" dirty="0"/>
          </a:p>
        </p:txBody>
      </p:sp>
      <p:sp>
        <p:nvSpPr>
          <p:cNvPr id="11" name="Shape 8"/>
          <p:cNvSpPr/>
          <p:nvPr/>
        </p:nvSpPr>
        <p:spPr>
          <a:xfrm>
            <a:off x="812800" y="6133505"/>
            <a:ext cx="10566400" cy="0"/>
          </a:xfrm>
          <a:prstGeom prst="line">
            <a:avLst/>
          </a:prstGeom>
          <a:noFill/>
          <a:ln w="6350">
            <a:solidFill>
              <a:srgbClr val="DFDFDF"/>
            </a:solidFill>
            <a:prstDash val="solid"/>
          </a:ln>
        </p:spPr>
      </p:sp>
      <p:sp>
        <p:nvSpPr>
          <p:cNvPr id="12" name="Text 9"/>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PRIMO SHARED STATE · WHAT IS IT?</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One door to the host's memory</a:t>
            </a:r>
            <a:endParaRPr lang="en-US" sz="3200" dirty="0"/>
          </a:p>
        </p:txBody>
      </p:sp>
      <p:sp>
        <p:nvSpPr>
          <p:cNvPr id="4" name="Text 2"/>
          <p:cNvSpPr/>
          <p:nvPr/>
        </p:nvSpPr>
        <p:spPr>
          <a:xfrm>
            <a:off x="812800" y="1869380"/>
            <a:ext cx="7168388" cy="6350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051931"/>
                </a:solidFill>
                <a:latin typeface="Poppins" pitchFamily="34" charset="0"/>
                <a:ea typeface="Poppins" pitchFamily="34" charset="-122"/>
                <a:cs typeface="Poppins" pitchFamily="34" charset="-120"/>
              </a:rPr>
              <a:t>Host and module share </a:t>
            </a:r>
            <a:r>
              <a:rPr lang="en-US" sz="1600" b="1" dirty="0">
                <a:solidFill>
                  <a:srgbClr val="051931"/>
                </a:solidFill>
                <a:latin typeface="Poppins" pitchFamily="34" charset="0"/>
                <a:ea typeface="Poppins" pitchFamily="34" charset="-122"/>
                <a:cs typeface="Poppins" pitchFamily="34" charset="-120"/>
              </a:rPr>
              <a:t>one NgRx store</a:t>
            </a:r>
            <a:r>
              <a:rPr lang="en-US" sz="1600" dirty="0">
                <a:solidFill>
                  <a:srgbClr val="051931"/>
                </a:solidFill>
                <a:latin typeface="Poppins" pitchFamily="34" charset="0"/>
                <a:ea typeface="Poppins" pitchFamily="34" charset="-122"/>
                <a:cs typeface="Poppins" pitchFamily="34" charset="-120"/>
              </a:rPr>
              <a:t>. @libis/primo-shared-state gives it typed, safe services.</a:t>
            </a:r>
            <a:endParaRPr lang="en-US" sz="1600" dirty="0"/>
          </a:p>
        </p:txBody>
      </p:sp>
      <p:sp>
        <p:nvSpPr>
          <p:cNvPr id="5" name="Text 3"/>
          <p:cNvSpPr/>
          <p:nvPr/>
        </p:nvSpPr>
        <p:spPr>
          <a:xfrm>
            <a:off x="812800" y="2631380"/>
            <a:ext cx="6959600" cy="2164011"/>
          </a:xfrm>
          <a:prstGeom prst="rect">
            <a:avLst/>
          </a:prstGeom>
          <a:solidFill>
            <a:srgbClr val="051931"/>
          </a:solidFill>
          <a:ln/>
        </p:spPr>
        <p:txBody>
          <a:bodyPr wrap="square" lIns="254000" tIns="228600" rIns="60452" bIns="203200" rtlCol="0" anchor="t">
            <a:normAutofit/>
          </a:bodyPr>
          <a:lstStyle/>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primo = inject(</a:t>
            </a:r>
            <a:r>
              <a:rPr lang="en-US" sz="1200" dirty="0">
                <a:solidFill>
                  <a:srgbClr val="66C6B4"/>
                </a:solidFill>
                <a:latin typeface="Courier New" pitchFamily="49" charset="0"/>
                <a:ea typeface="Courier New" pitchFamily="49" charset="-122"/>
                <a:cs typeface="Courier New" pitchFamily="49" charset="-120"/>
              </a:rPr>
              <a:t>PrimoStateService</a:t>
            </a:r>
            <a:r>
              <a:rPr lang="en-US" sz="1200" dirty="0">
                <a:solidFill>
                  <a:srgbClr val="C9D6E6"/>
                </a:solidFill>
                <a:latin typeface="Courier New" pitchFamily="49" charset="0"/>
                <a:ea typeface="Courier New" pitchFamily="49" charset="-122"/>
                <a:cs typeface="Courier New" pitchFamily="49" charset="-120"/>
              </a:rPr>
              <a:t>);</a:t>
            </a:r>
            <a:endParaRPr lang="en-US" sz="1200" dirty="0"/>
          </a:p>
          <a:p>
            <a:pPr algn="l" indent="0" marL="0">
              <a:lnSpc>
                <a:spcPts val="1920"/>
              </a:lnSpc>
              <a:buNone/>
            </a:pP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docs       = primo.search.allDocsSignal();</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isLoggedIn$ = primo.user.selectIsLoggedIn$();</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vid$       = primo.config.selectVid$();</a:t>
            </a:r>
            <a:endParaRPr lang="en-US" sz="1200" dirty="0"/>
          </a:p>
          <a:p>
            <a:pPr algn="l" indent="0" marL="0">
              <a:lnSpc>
                <a:spcPts val="1920"/>
              </a:lnSpc>
              <a:buNone/>
            </a:pP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primo.filters.clearAllFilters();</a:t>
            </a:r>
            <a:endParaRPr lang="en-US" sz="1200" dirty="0"/>
          </a:p>
        </p:txBody>
      </p:sp>
      <p:sp>
        <p:nvSpPr>
          <p:cNvPr id="6" name="Text 4"/>
          <p:cNvSpPr/>
          <p:nvPr/>
        </p:nvSpPr>
        <p:spPr>
          <a:xfrm>
            <a:off x="8080375" y="1872555"/>
            <a:ext cx="1593850" cy="473670"/>
          </a:xfrm>
          <a:prstGeom prst="rect">
            <a:avLst/>
          </a:prstGeom>
          <a:solidFill>
            <a:srgbClr val="FFFFFF"/>
          </a:solidFill>
          <a:ln w="6350">
            <a:solidFill>
              <a:srgbClr val="DFDFDF"/>
            </a:solidFill>
            <a:prstDash val="solid"/>
          </a:ln>
        </p:spPr>
        <p:txBody>
          <a:bodyPr wrap="square" lIns="155575" tIns="130175" rIns="104775" bIns="104775" rtlCol="0" anchor="t">
            <a:normAutofit/>
          </a:bodyPr>
          <a:lstStyle/>
          <a:p>
            <a:pPr algn="l" indent="0" marL="0">
              <a:lnSpc>
                <a:spcPts val="1680"/>
              </a:lnSpc>
              <a:buNone/>
            </a:pPr>
            <a:r>
              <a:rPr lang="en-US" sz="1200" b="1" dirty="0">
                <a:solidFill>
                  <a:srgbClr val="00407A"/>
                </a:solidFill>
                <a:latin typeface="Poppins" pitchFamily="34" charset="0"/>
                <a:ea typeface="Poppins" pitchFamily="34" charset="-122"/>
                <a:cs typeface="Poppins" pitchFamily="34" charset="-120"/>
              </a:rPr>
              <a:t>search</a:t>
            </a:r>
            <a:endParaRPr lang="en-US" sz="1200" dirty="0"/>
          </a:p>
        </p:txBody>
      </p:sp>
      <p:sp>
        <p:nvSpPr>
          <p:cNvPr id="7" name="Text 5"/>
          <p:cNvSpPr/>
          <p:nvPr/>
        </p:nvSpPr>
        <p:spPr>
          <a:xfrm>
            <a:off x="9782175" y="1872555"/>
            <a:ext cx="1593850" cy="473670"/>
          </a:xfrm>
          <a:prstGeom prst="rect">
            <a:avLst/>
          </a:prstGeom>
          <a:solidFill>
            <a:srgbClr val="FFFFFF"/>
          </a:solidFill>
          <a:ln w="6350">
            <a:solidFill>
              <a:srgbClr val="DFDFDF"/>
            </a:solidFill>
            <a:prstDash val="solid"/>
          </a:ln>
        </p:spPr>
        <p:txBody>
          <a:bodyPr wrap="square" lIns="155575" tIns="130175" rIns="104775" bIns="104775" rtlCol="0" anchor="t">
            <a:normAutofit/>
          </a:bodyPr>
          <a:lstStyle/>
          <a:p>
            <a:pPr algn="l" indent="0" marL="0">
              <a:lnSpc>
                <a:spcPts val="1680"/>
              </a:lnSpc>
              <a:buNone/>
            </a:pPr>
            <a:r>
              <a:rPr lang="en-US" sz="1200" b="1" dirty="0">
                <a:solidFill>
                  <a:srgbClr val="00407A"/>
                </a:solidFill>
                <a:latin typeface="Poppins" pitchFamily="34" charset="0"/>
                <a:ea typeface="Poppins" pitchFamily="34" charset="-122"/>
                <a:cs typeface="Poppins" pitchFamily="34" charset="-120"/>
              </a:rPr>
              <a:t>filters</a:t>
            </a:r>
            <a:endParaRPr lang="en-US" sz="1200" dirty="0"/>
          </a:p>
        </p:txBody>
      </p:sp>
      <p:sp>
        <p:nvSpPr>
          <p:cNvPr id="8" name="Text 6"/>
          <p:cNvSpPr/>
          <p:nvPr/>
        </p:nvSpPr>
        <p:spPr>
          <a:xfrm>
            <a:off x="8080375" y="2454176"/>
            <a:ext cx="1593850" cy="473670"/>
          </a:xfrm>
          <a:prstGeom prst="rect">
            <a:avLst/>
          </a:prstGeom>
          <a:solidFill>
            <a:srgbClr val="FFFFFF"/>
          </a:solidFill>
          <a:ln w="6350">
            <a:solidFill>
              <a:srgbClr val="DFDFDF"/>
            </a:solidFill>
            <a:prstDash val="solid"/>
          </a:ln>
        </p:spPr>
        <p:txBody>
          <a:bodyPr wrap="square" lIns="155575" tIns="130175" rIns="104775" bIns="104775" rtlCol="0" anchor="t">
            <a:normAutofit/>
          </a:bodyPr>
          <a:lstStyle/>
          <a:p>
            <a:pPr algn="l" indent="0" marL="0">
              <a:lnSpc>
                <a:spcPts val="1680"/>
              </a:lnSpc>
              <a:buNone/>
            </a:pPr>
            <a:r>
              <a:rPr lang="en-US" sz="1200" b="1" dirty="0">
                <a:solidFill>
                  <a:srgbClr val="00407A"/>
                </a:solidFill>
                <a:latin typeface="Poppins" pitchFamily="34" charset="0"/>
                <a:ea typeface="Poppins" pitchFamily="34" charset="-122"/>
                <a:cs typeface="Poppins" pitchFamily="34" charset="-120"/>
              </a:rPr>
              <a:t>user</a:t>
            </a:r>
            <a:endParaRPr lang="en-US" sz="1200" dirty="0"/>
          </a:p>
        </p:txBody>
      </p:sp>
      <p:sp>
        <p:nvSpPr>
          <p:cNvPr id="9" name="Text 7"/>
          <p:cNvSpPr/>
          <p:nvPr/>
        </p:nvSpPr>
        <p:spPr>
          <a:xfrm>
            <a:off x="9782175" y="2454176"/>
            <a:ext cx="1593850" cy="473670"/>
          </a:xfrm>
          <a:prstGeom prst="rect">
            <a:avLst/>
          </a:prstGeom>
          <a:solidFill>
            <a:srgbClr val="FFFFFF"/>
          </a:solidFill>
          <a:ln w="6350">
            <a:solidFill>
              <a:srgbClr val="DFDFDF"/>
            </a:solidFill>
            <a:prstDash val="solid"/>
          </a:ln>
        </p:spPr>
        <p:txBody>
          <a:bodyPr wrap="square" lIns="155575" tIns="130175" rIns="104775" bIns="104775" rtlCol="0" anchor="t">
            <a:normAutofit/>
          </a:bodyPr>
          <a:lstStyle/>
          <a:p>
            <a:pPr algn="l" indent="0" marL="0">
              <a:lnSpc>
                <a:spcPts val="1680"/>
              </a:lnSpc>
              <a:buNone/>
            </a:pPr>
            <a:r>
              <a:rPr lang="en-US" sz="1200" b="1" dirty="0">
                <a:solidFill>
                  <a:srgbClr val="00407A"/>
                </a:solidFill>
                <a:latin typeface="Poppins" pitchFamily="34" charset="0"/>
                <a:ea typeface="Poppins" pitchFamily="34" charset="-122"/>
                <a:cs typeface="Poppins" pitchFamily="34" charset="-120"/>
              </a:rPr>
              <a:t>config</a:t>
            </a:r>
            <a:endParaRPr lang="en-US" sz="1200" dirty="0"/>
          </a:p>
        </p:txBody>
      </p:sp>
      <p:sp>
        <p:nvSpPr>
          <p:cNvPr id="10" name="Text 8"/>
          <p:cNvSpPr/>
          <p:nvPr/>
        </p:nvSpPr>
        <p:spPr>
          <a:xfrm>
            <a:off x="8080375" y="3035796"/>
            <a:ext cx="1593850" cy="473670"/>
          </a:xfrm>
          <a:prstGeom prst="rect">
            <a:avLst/>
          </a:prstGeom>
          <a:solidFill>
            <a:srgbClr val="FFFFFF"/>
          </a:solidFill>
          <a:ln w="6350">
            <a:solidFill>
              <a:srgbClr val="DFDFDF"/>
            </a:solidFill>
            <a:prstDash val="solid"/>
          </a:ln>
        </p:spPr>
        <p:txBody>
          <a:bodyPr wrap="square" lIns="155575" tIns="130175" rIns="104775" bIns="104775" rtlCol="0" anchor="t">
            <a:normAutofit/>
          </a:bodyPr>
          <a:lstStyle/>
          <a:p>
            <a:pPr algn="l" indent="0" marL="0">
              <a:lnSpc>
                <a:spcPts val="1680"/>
              </a:lnSpc>
              <a:buNone/>
            </a:pPr>
            <a:r>
              <a:rPr lang="en-US" sz="1200" b="1" dirty="0">
                <a:solidFill>
                  <a:srgbClr val="00407A"/>
                </a:solidFill>
                <a:latin typeface="Poppins" pitchFamily="34" charset="0"/>
                <a:ea typeface="Poppins" pitchFamily="34" charset="-122"/>
                <a:cs typeface="Poppins" pitchFamily="34" charset="-120"/>
              </a:rPr>
              <a:t>entity</a:t>
            </a:r>
            <a:endParaRPr lang="en-US" sz="1200" dirty="0"/>
          </a:p>
        </p:txBody>
      </p:sp>
      <p:sp>
        <p:nvSpPr>
          <p:cNvPr id="11" name="Text 9"/>
          <p:cNvSpPr/>
          <p:nvPr/>
        </p:nvSpPr>
        <p:spPr>
          <a:xfrm>
            <a:off x="9782175" y="3035796"/>
            <a:ext cx="1593850" cy="473670"/>
          </a:xfrm>
          <a:prstGeom prst="rect">
            <a:avLst/>
          </a:prstGeom>
          <a:solidFill>
            <a:srgbClr val="FFFFFF"/>
          </a:solidFill>
          <a:ln w="6350">
            <a:solidFill>
              <a:srgbClr val="DFDFDF"/>
            </a:solidFill>
            <a:prstDash val="solid"/>
          </a:ln>
        </p:spPr>
        <p:txBody>
          <a:bodyPr wrap="square" lIns="155575" tIns="130175" rIns="104775" bIns="104775" rtlCol="0" anchor="t">
            <a:normAutofit/>
          </a:bodyPr>
          <a:lstStyle/>
          <a:p>
            <a:pPr algn="l" indent="0" marL="0">
              <a:lnSpc>
                <a:spcPts val="1680"/>
              </a:lnSpc>
              <a:buNone/>
            </a:pPr>
            <a:r>
              <a:rPr lang="en-US" sz="1200" b="1" dirty="0">
                <a:solidFill>
                  <a:srgbClr val="00407A"/>
                </a:solidFill>
                <a:latin typeface="Poppins" pitchFamily="34" charset="0"/>
                <a:ea typeface="Poppins" pitchFamily="34" charset="-122"/>
                <a:cs typeface="Poppins" pitchFamily="34" charset="-120"/>
              </a:rPr>
              <a:t>account</a:t>
            </a:r>
            <a:endParaRPr lang="en-US" sz="1200" dirty="0"/>
          </a:p>
        </p:txBody>
      </p:sp>
      <p:sp>
        <p:nvSpPr>
          <p:cNvPr id="12" name="Text 10"/>
          <p:cNvSpPr/>
          <p:nvPr/>
        </p:nvSpPr>
        <p:spPr>
          <a:xfrm>
            <a:off x="8077200" y="3614241"/>
            <a:ext cx="1600200" cy="467320"/>
          </a:xfrm>
          <a:prstGeom prst="rect">
            <a:avLst/>
          </a:prstGeom>
          <a:solidFill>
            <a:srgbClr val="E9F6F3"/>
          </a:solidFill>
          <a:ln/>
        </p:spPr>
        <p:txBody>
          <a:bodyPr wrap="square" lIns="152400" tIns="127000" rIns="101600" bIns="101600" rtlCol="0" anchor="t">
            <a:normAutofit/>
          </a:bodyPr>
          <a:lstStyle/>
          <a:p>
            <a:pPr algn="l" indent="0" marL="0">
              <a:lnSpc>
                <a:spcPts val="1680"/>
              </a:lnSpc>
              <a:buNone/>
            </a:pPr>
            <a:r>
              <a:rPr lang="en-US" sz="1200" dirty="0">
                <a:solidFill>
                  <a:srgbClr val="051931"/>
                </a:solidFill>
                <a:latin typeface="Poppins" pitchFamily="34" charset="0"/>
                <a:ea typeface="Poppins" pitchFamily="34" charset="-122"/>
                <a:cs typeface="Poppins" pitchFamily="34" charset="-120"/>
              </a:rPr>
              <a:t>Observable $</a:t>
            </a:r>
            <a:endParaRPr lang="en-US" sz="1200" dirty="0"/>
          </a:p>
        </p:txBody>
      </p:sp>
      <p:sp>
        <p:nvSpPr>
          <p:cNvPr id="13" name="Text 11"/>
          <p:cNvSpPr/>
          <p:nvPr/>
        </p:nvSpPr>
        <p:spPr>
          <a:xfrm>
            <a:off x="9779000" y="3614241"/>
            <a:ext cx="1600200" cy="467320"/>
          </a:xfrm>
          <a:prstGeom prst="rect">
            <a:avLst/>
          </a:prstGeom>
          <a:solidFill>
            <a:srgbClr val="E9F6F3"/>
          </a:solidFill>
          <a:ln/>
        </p:spPr>
        <p:txBody>
          <a:bodyPr wrap="square" lIns="152400" tIns="127000" rIns="101600" bIns="101600" rtlCol="0" anchor="t">
            <a:normAutofit/>
          </a:bodyPr>
          <a:lstStyle/>
          <a:p>
            <a:pPr algn="l" indent="0" marL="0">
              <a:lnSpc>
                <a:spcPts val="1680"/>
              </a:lnSpc>
              <a:buNone/>
            </a:pPr>
            <a:r>
              <a:rPr lang="en-US" sz="1200" dirty="0">
                <a:solidFill>
                  <a:srgbClr val="051931"/>
                </a:solidFill>
                <a:latin typeface="Poppins" pitchFamily="34" charset="0"/>
                <a:ea typeface="Poppins" pitchFamily="34" charset="-122"/>
                <a:cs typeface="Poppins" pitchFamily="34" charset="-120"/>
              </a:rPr>
              <a:t>Signal</a:t>
            </a:r>
            <a:endParaRPr lang="en-US" sz="1200" dirty="0"/>
          </a:p>
        </p:txBody>
      </p:sp>
      <p:sp>
        <p:nvSpPr>
          <p:cNvPr id="14" name="Text 12"/>
          <p:cNvSpPr/>
          <p:nvPr/>
        </p:nvSpPr>
        <p:spPr>
          <a:xfrm>
            <a:off x="8077200" y="4183162"/>
            <a:ext cx="1600200" cy="467320"/>
          </a:xfrm>
          <a:prstGeom prst="rect">
            <a:avLst/>
          </a:prstGeom>
          <a:solidFill>
            <a:srgbClr val="E9F6F3"/>
          </a:solidFill>
          <a:ln/>
        </p:spPr>
        <p:txBody>
          <a:bodyPr wrap="square" lIns="152400" tIns="127000" rIns="101600" bIns="101600" rtlCol="0" anchor="t">
            <a:normAutofit/>
          </a:bodyPr>
          <a:lstStyle/>
          <a:p>
            <a:pPr algn="l" indent="0" marL="0">
              <a:lnSpc>
                <a:spcPts val="1680"/>
              </a:lnSpc>
              <a:buNone/>
            </a:pPr>
            <a:r>
              <a:rPr lang="en-US" sz="1200" dirty="0">
                <a:solidFill>
                  <a:srgbClr val="051931"/>
                </a:solidFill>
                <a:latin typeface="Poppins" pitchFamily="34" charset="0"/>
                <a:ea typeface="Poppins" pitchFamily="34" charset="-122"/>
                <a:cs typeface="Poppins" pitchFamily="34" charset="-120"/>
              </a:rPr>
              <a:t>Promise</a:t>
            </a:r>
            <a:endParaRPr lang="en-US" sz="1200" dirty="0"/>
          </a:p>
        </p:txBody>
      </p:sp>
      <p:sp>
        <p:nvSpPr>
          <p:cNvPr id="15" name="Text 13"/>
          <p:cNvSpPr/>
          <p:nvPr/>
        </p:nvSpPr>
        <p:spPr>
          <a:xfrm>
            <a:off x="9779000" y="4183162"/>
            <a:ext cx="1600200" cy="467320"/>
          </a:xfrm>
          <a:prstGeom prst="rect">
            <a:avLst/>
          </a:prstGeom>
          <a:solidFill>
            <a:srgbClr val="E9F6F3"/>
          </a:solidFill>
          <a:ln/>
        </p:spPr>
        <p:txBody>
          <a:bodyPr wrap="square" lIns="152400" tIns="127000" rIns="101600" bIns="101600" rtlCol="0" anchor="t">
            <a:normAutofit/>
          </a:bodyPr>
          <a:lstStyle/>
          <a:p>
            <a:pPr algn="l" indent="0" marL="0">
              <a:lnSpc>
                <a:spcPts val="1680"/>
              </a:lnSpc>
              <a:buNone/>
            </a:pPr>
            <a:r>
              <a:rPr lang="en-US" sz="1200" dirty="0">
                <a:solidFill>
                  <a:srgbClr val="051931"/>
                </a:solidFill>
                <a:latin typeface="Poppins" pitchFamily="34" charset="0"/>
                <a:ea typeface="Poppins" pitchFamily="34" charset="-122"/>
                <a:cs typeface="Poppins" pitchFamily="34" charset="-120"/>
              </a:rPr>
              <a:t>Safe dispatch</a:t>
            </a:r>
            <a:endParaRPr lang="en-US" sz="1200" dirty="0"/>
          </a:p>
        </p:txBody>
      </p:sp>
      <p:sp>
        <p:nvSpPr>
          <p:cNvPr id="16" name="Shape 14"/>
          <p:cNvSpPr/>
          <p:nvPr/>
        </p:nvSpPr>
        <p:spPr>
          <a:xfrm>
            <a:off x="812800" y="6133505"/>
            <a:ext cx="10566400" cy="0"/>
          </a:xfrm>
          <a:prstGeom prst="line">
            <a:avLst/>
          </a:prstGeom>
          <a:noFill/>
          <a:ln w="6350">
            <a:solidFill>
              <a:srgbClr val="DFDFDF"/>
            </a:solidFill>
            <a:prstDash val="solid"/>
          </a:ln>
        </p:spPr>
      </p:sp>
      <p:sp>
        <p:nvSpPr>
          <p:cNvPr id="17" name="Text 15"/>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PRIMO SHARED STATE · WHY?</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Is the user logged in?</a:t>
            </a:r>
            <a:endParaRPr lang="en-US" sz="3200" dirty="0"/>
          </a:p>
        </p:txBody>
      </p:sp>
      <p:sp>
        <p:nvSpPr>
          <p:cNvPr id="4" name="Shape 2"/>
          <p:cNvSpPr/>
          <p:nvPr/>
        </p:nvSpPr>
        <p:spPr>
          <a:xfrm>
            <a:off x="815975" y="1872555"/>
            <a:ext cx="5168900" cy="2698651"/>
          </a:xfrm>
          <a:prstGeom prst="rect">
            <a:avLst/>
          </a:prstGeom>
          <a:solidFill>
            <a:srgbClr val="FFFFFF"/>
          </a:solidFill>
          <a:ln w="6350">
            <a:solidFill>
              <a:srgbClr val="DFDFDF"/>
            </a:solidFill>
            <a:prstDash val="solid"/>
          </a:ln>
        </p:spPr>
      </p:sp>
      <p:sp>
        <p:nvSpPr>
          <p:cNvPr id="5" name="Text 3"/>
          <p:cNvSpPr/>
          <p:nvPr/>
        </p:nvSpPr>
        <p:spPr>
          <a:xfrm>
            <a:off x="1073150" y="2129730"/>
            <a:ext cx="4794187"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4A5B70"/>
                </a:solidFill>
                <a:latin typeface="Montserrat" pitchFamily="34" charset="0"/>
                <a:ea typeface="Montserrat" pitchFamily="34" charset="-122"/>
                <a:cs typeface="Montserrat" pitchFamily="34" charset="-120"/>
              </a:rPr>
              <a:t>WITHOUT IT</a:t>
            </a:r>
            <a:endParaRPr lang="en-US" sz="1200" dirty="0"/>
          </a:p>
        </p:txBody>
      </p:sp>
      <p:sp>
        <p:nvSpPr>
          <p:cNvPr id="6" name="Text 4"/>
          <p:cNvSpPr/>
          <p:nvPr/>
        </p:nvSpPr>
        <p:spPr>
          <a:xfrm>
            <a:off x="1073150" y="2470051"/>
            <a:ext cx="4654550" cy="985490"/>
          </a:xfrm>
          <a:prstGeom prst="rect">
            <a:avLst/>
          </a:prstGeom>
          <a:solidFill>
            <a:srgbClr val="F6F8FB"/>
          </a:solidFill>
          <a:ln/>
        </p:spPr>
        <p:txBody>
          <a:bodyPr wrap="square" lIns="152400" tIns="127000" rIns="21907" bIns="101600" rtlCol="0" anchor="t">
            <a:normAutofit/>
          </a:bodyPr>
          <a:lstStyle/>
          <a:p>
            <a:pPr algn="l" indent="0" marL="0">
              <a:lnSpc>
                <a:spcPts val="1920"/>
              </a:lnSpc>
              <a:buNone/>
            </a:pPr>
            <a:r>
              <a:rPr lang="en-US" sz="1200" dirty="0">
                <a:solidFill>
                  <a:srgbClr val="051931"/>
                </a:solidFill>
                <a:latin typeface="Courier New" pitchFamily="49" charset="0"/>
                <a:ea typeface="Courier New" pitchFamily="49" charset="-122"/>
                <a:cs typeface="Courier New" pitchFamily="49" charset="-120"/>
              </a:rPr>
              <a:t>createSelector(</a:t>
            </a:r>
            <a:endParaRPr lang="en-US" sz="1200" dirty="0"/>
          </a:p>
          <a:p>
            <a:pPr algn="l" indent="0" marL="0">
              <a:lnSpc>
                <a:spcPts val="1920"/>
              </a:lnSpc>
              <a:buNone/>
            </a:pPr>
            <a:r>
              <a:rPr lang="en-US" sz="1200" dirty="0">
                <a:solidFill>
                  <a:srgbClr val="051931"/>
                </a:solidFill>
                <a:latin typeface="Courier New" pitchFamily="49" charset="0"/>
                <a:ea typeface="Courier New" pitchFamily="49" charset="-122"/>
                <a:cs typeface="Courier New" pitchFamily="49" charset="-120"/>
              </a:rPr>
              <a:t>  createFeatureSelector('user'),</a:t>
            </a:r>
            <a:endParaRPr lang="en-US" sz="1200" dirty="0"/>
          </a:p>
          <a:p>
            <a:pPr algn="l" indent="0" marL="0">
              <a:lnSpc>
                <a:spcPts val="1920"/>
              </a:lnSpc>
              <a:buNone/>
            </a:pPr>
            <a:r>
              <a:rPr lang="en-US" sz="1200" dirty="0">
                <a:solidFill>
                  <a:srgbClr val="051931"/>
                </a:solidFill>
                <a:latin typeface="Courier New" pitchFamily="49" charset="0"/>
                <a:ea typeface="Courier New" pitchFamily="49" charset="-122"/>
                <a:cs typeface="Courier New" pitchFamily="49" charset="-120"/>
              </a:rPr>
              <a:t>  s =&gt; s.isLoggedIn)</a:t>
            </a:r>
            <a:endParaRPr lang="en-US" sz="1200" dirty="0"/>
          </a:p>
        </p:txBody>
      </p:sp>
      <p:sp>
        <p:nvSpPr>
          <p:cNvPr id="7" name="Text 5"/>
          <p:cNvSpPr/>
          <p:nvPr/>
        </p:nvSpPr>
        <p:spPr>
          <a:xfrm>
            <a:off x="1171956" y="3582541"/>
            <a:ext cx="4687761" cy="756890"/>
          </a:xfrm>
          <a:prstGeom prst="rect">
            <a:avLst/>
          </a:prstGeom>
          <a:noFill/>
          <a:ln/>
        </p:spPr>
        <p:txBody>
          <a:bodyPr wrap="square" lIns="0" tIns="0" rIns="0" bIns="0" rtlCol="0" anchor="t">
            <a:normAutofit/>
          </a:bodyPr>
          <a:lstStyle/>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You guess the state shape</a:t>
            </a:r>
            <a:endParaRPr lang="en-US" sz="1200" dirty="0"/>
          </a:p>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It breaks quietly after an NDE release</a:t>
            </a:r>
            <a:endParaRPr lang="en-US" sz="1200" dirty="0"/>
          </a:p>
          <a:p>
            <a:pPr algn="l" marL="155194" indent="-155194">
              <a:lnSpc>
                <a:spcPts val="1920"/>
              </a:lnSpc>
              <a:buSzPct val="100000"/>
              <a:buChar char="•"/>
            </a:pPr>
            <a:r>
              <a:rPr lang="en-US" sz="1200" dirty="0">
                <a:solidFill>
                  <a:srgbClr val="4A5B70"/>
                </a:solidFill>
                <a:latin typeface="Poppins" pitchFamily="34" charset="0"/>
                <a:ea typeface="Poppins" pitchFamily="34" charset="-122"/>
                <a:cs typeface="Poppins" pitchFamily="34" charset="-120"/>
              </a:rPr>
              <a:t>Every component copies it</a:t>
            </a:r>
            <a:endParaRPr lang="en-US" sz="1200" dirty="0"/>
          </a:p>
        </p:txBody>
      </p:sp>
      <p:sp>
        <p:nvSpPr>
          <p:cNvPr id="8" name="Shape 6"/>
          <p:cNvSpPr/>
          <p:nvPr/>
        </p:nvSpPr>
        <p:spPr>
          <a:xfrm>
            <a:off x="6197600" y="1875730"/>
            <a:ext cx="5175250" cy="2692301"/>
          </a:xfrm>
          <a:prstGeom prst="rect">
            <a:avLst/>
          </a:prstGeom>
          <a:solidFill>
            <a:srgbClr val="E9F6F3"/>
          </a:solidFill>
          <a:ln w="12700">
            <a:solidFill>
              <a:srgbClr val="158582"/>
            </a:solidFill>
            <a:prstDash val="solid"/>
          </a:ln>
        </p:spPr>
      </p:sp>
      <p:sp>
        <p:nvSpPr>
          <p:cNvPr id="9" name="Text 7"/>
          <p:cNvSpPr/>
          <p:nvPr/>
        </p:nvSpPr>
        <p:spPr>
          <a:xfrm>
            <a:off x="6457950" y="2136080"/>
            <a:ext cx="4794187"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158582"/>
                </a:solidFill>
                <a:latin typeface="Montserrat" pitchFamily="34" charset="0"/>
                <a:ea typeface="Montserrat" pitchFamily="34" charset="-122"/>
                <a:cs typeface="Montserrat" pitchFamily="34" charset="-120"/>
              </a:rPr>
              <a:t>WITH IT</a:t>
            </a:r>
            <a:endParaRPr lang="en-US" sz="1200" dirty="0"/>
          </a:p>
        </p:txBody>
      </p:sp>
      <p:sp>
        <p:nvSpPr>
          <p:cNvPr id="10" name="Text 8"/>
          <p:cNvSpPr/>
          <p:nvPr/>
        </p:nvSpPr>
        <p:spPr>
          <a:xfrm>
            <a:off x="6457950" y="2476401"/>
            <a:ext cx="4654550" cy="741660"/>
          </a:xfrm>
          <a:prstGeom prst="rect">
            <a:avLst/>
          </a:prstGeom>
          <a:solidFill>
            <a:srgbClr val="FFFFFF"/>
          </a:solidFill>
          <a:ln/>
        </p:spPr>
        <p:txBody>
          <a:bodyPr wrap="square" lIns="152400" tIns="127000" rIns="21907" bIns="101600" rtlCol="0" anchor="t">
            <a:normAutofit/>
          </a:bodyPr>
          <a:lstStyle/>
          <a:p>
            <a:pPr algn="l" indent="0" marL="0">
              <a:lnSpc>
                <a:spcPts val="1920"/>
              </a:lnSpc>
              <a:buNone/>
            </a:pPr>
            <a:r>
              <a:rPr lang="en-US" sz="1200" dirty="0">
                <a:solidFill>
                  <a:srgbClr val="051931"/>
                </a:solidFill>
                <a:latin typeface="Courier New" pitchFamily="49" charset="0"/>
                <a:ea typeface="Courier New" pitchFamily="49" charset="-122"/>
                <a:cs typeface="Courier New" pitchFamily="49" charset="-120"/>
              </a:rPr>
              <a:t>primo.user</a:t>
            </a:r>
            <a:endParaRPr lang="en-US" sz="1200" dirty="0"/>
          </a:p>
          <a:p>
            <a:pPr algn="l" indent="0" marL="0">
              <a:lnSpc>
                <a:spcPts val="1920"/>
              </a:lnSpc>
              <a:buNone/>
            </a:pPr>
            <a:r>
              <a:rPr lang="en-US" sz="1200" dirty="0">
                <a:solidFill>
                  <a:srgbClr val="051931"/>
                </a:solidFill>
                <a:latin typeface="Courier New" pitchFamily="49" charset="0"/>
                <a:ea typeface="Courier New" pitchFamily="49" charset="-122"/>
                <a:cs typeface="Courier New" pitchFamily="49" charset="-120"/>
              </a:rPr>
              <a:t>  .isLoggedInSignal()</a:t>
            </a:r>
            <a:endParaRPr lang="en-US" sz="1200" dirty="0"/>
          </a:p>
        </p:txBody>
      </p:sp>
      <p:sp>
        <p:nvSpPr>
          <p:cNvPr id="11" name="Text 9"/>
          <p:cNvSpPr/>
          <p:nvPr/>
        </p:nvSpPr>
        <p:spPr>
          <a:xfrm>
            <a:off x="6556756" y="3345061"/>
            <a:ext cx="4687761" cy="756890"/>
          </a:xfrm>
          <a:prstGeom prst="rect">
            <a:avLst/>
          </a:prstGeom>
          <a:noFill/>
          <a:ln/>
        </p:spPr>
        <p:txBody>
          <a:bodyPr wrap="square" lIns="0" tIns="0" rIns="0" bIns="0" rtlCol="0" anchor="t">
            <a:normAutofit/>
          </a:bodyPr>
          <a:lstStyle/>
          <a:p>
            <a:pPr algn="l" marL="155194" indent="-155194">
              <a:lnSpc>
                <a:spcPts val="1920"/>
              </a:lnSpc>
              <a:buSzPct val="100000"/>
              <a:buChar char="•"/>
            </a:pPr>
            <a:r>
              <a:rPr lang="en-US" sz="1200" dirty="0">
                <a:solidFill>
                  <a:srgbClr val="051931"/>
                </a:solidFill>
                <a:latin typeface="Poppins" pitchFamily="34" charset="0"/>
                <a:ea typeface="Poppins" pitchFamily="34" charset="-122"/>
                <a:cs typeface="Poppins" pitchFamily="34" charset="-120"/>
              </a:rPr>
              <a:t>Typed, with autocomplete</a:t>
            </a:r>
            <a:endParaRPr lang="en-US" sz="1200" dirty="0"/>
          </a:p>
          <a:p>
            <a:pPr algn="l" marL="155194" indent="-155194">
              <a:lnSpc>
                <a:spcPts val="1920"/>
              </a:lnSpc>
              <a:buSzPct val="100000"/>
              <a:buChar char="•"/>
            </a:pPr>
            <a:r>
              <a:rPr lang="en-US" sz="1200" dirty="0">
                <a:solidFill>
                  <a:srgbClr val="051931"/>
                </a:solidFill>
                <a:latin typeface="Poppins" pitchFamily="34" charset="0"/>
                <a:ea typeface="Poppins" pitchFamily="34" charset="-122"/>
                <a:cs typeface="Poppins" pitchFamily="34" charset="-120"/>
              </a:rPr>
              <a:t>Fixed in one place, for everybody</a:t>
            </a:r>
            <a:endParaRPr lang="en-US" sz="1200" dirty="0"/>
          </a:p>
          <a:p>
            <a:pPr algn="l" marL="155194" indent="-155194">
              <a:lnSpc>
                <a:spcPts val="1920"/>
              </a:lnSpc>
              <a:buSzPct val="100000"/>
              <a:buChar char="•"/>
            </a:pPr>
            <a:r>
              <a:rPr lang="en-US" sz="1200" dirty="0">
                <a:solidFill>
                  <a:srgbClr val="051931"/>
                </a:solidFill>
                <a:latin typeface="Poppins" pitchFamily="34" charset="0"/>
                <a:ea typeface="Poppins" pitchFamily="34" charset="-122"/>
                <a:cs typeface="Poppins" pitchFamily="34" charset="-120"/>
              </a:rPr>
              <a:t>Only safe actions can be sent</a:t>
            </a:r>
            <a:endParaRPr lang="en-US" sz="1200" dirty="0"/>
          </a:p>
        </p:txBody>
      </p:sp>
      <p:sp>
        <p:nvSpPr>
          <p:cNvPr id="12" name="Shape 10"/>
          <p:cNvSpPr/>
          <p:nvPr/>
        </p:nvSpPr>
        <p:spPr>
          <a:xfrm>
            <a:off x="812800" y="6133505"/>
            <a:ext cx="10566400" cy="0"/>
          </a:xfrm>
          <a:prstGeom prst="line">
            <a:avLst/>
          </a:prstGeom>
          <a:noFill/>
          <a:ln w="6350">
            <a:solidFill>
              <a:srgbClr val="DFDFDF"/>
            </a:solidFill>
            <a:prstDash val="solid"/>
          </a:ln>
        </p:spPr>
      </p:sp>
      <p:sp>
        <p:nvSpPr>
          <p:cNvPr id="13" name="Text 11"/>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051931"/>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PRIMO ALPINE · WHAT IS IT?</a:t>
            </a:r>
            <a:endParaRPr lang="en-US" sz="1200" dirty="0"/>
          </a:p>
        </p:txBody>
      </p:sp>
      <p:sp>
        <p:nvSpPr>
          <p:cNvPr id="3" name="Text 1"/>
          <p:cNvSpPr/>
          <p:nvPr>
            <p:ph type="title"/>
          </p:nvPr>
        </p:nvSpPr>
        <p:spPr>
          <a:xfrm>
            <a:off x="812800" y="1127720"/>
            <a:ext cx="10883392" cy="100072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F6F8FB"/>
                </a:solidFill>
                <a:latin typeface="Montserrat" pitchFamily="34" charset="0"/>
                <a:ea typeface="Montserrat" pitchFamily="34" charset="-122"/>
                <a:cs typeface="Montserrat" pitchFamily="34" charset="-120"/>
              </a:rPr>
              <a:t>Not ready for the whole language? Start with a phrase book.</a:t>
            </a:r>
            <a:endParaRPr lang="en-US" sz="3200" dirty="0"/>
          </a:p>
        </p:txBody>
      </p:sp>
      <p:sp>
        <p:nvSpPr>
          <p:cNvPr id="4" name="Shape 2"/>
          <p:cNvSpPr/>
          <p:nvPr/>
        </p:nvSpPr>
        <p:spPr>
          <a:xfrm>
            <a:off x="812800" y="3931841"/>
            <a:ext cx="3420517" cy="1270000"/>
          </a:xfrm>
          <a:prstGeom prst="rect">
            <a:avLst/>
          </a:prstGeom>
          <a:solidFill>
            <a:srgbClr val="16304F"/>
          </a:solidFill>
          <a:ln/>
        </p:spPr>
      </p:sp>
      <p:sp>
        <p:nvSpPr>
          <p:cNvPr id="5" name="Text 3"/>
          <p:cNvSpPr/>
          <p:nvPr/>
        </p:nvSpPr>
        <p:spPr>
          <a:xfrm>
            <a:off x="1016000" y="4475411"/>
            <a:ext cx="310454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8FB"/>
                </a:solidFill>
                <a:latin typeface="Montserrat" pitchFamily="34" charset="0"/>
                <a:ea typeface="Montserrat" pitchFamily="34" charset="-122"/>
                <a:cs typeface="Montserrat" pitchFamily="34" charset="-120"/>
              </a:rPr>
              <a:t>jQuery style</a:t>
            </a:r>
            <a:endParaRPr lang="en-US" sz="1600" dirty="0"/>
          </a:p>
        </p:txBody>
      </p:sp>
      <p:sp>
        <p:nvSpPr>
          <p:cNvPr id="6" name="Text 4"/>
          <p:cNvSpPr/>
          <p:nvPr/>
        </p:nvSpPr>
        <p:spPr>
          <a:xfrm>
            <a:off x="1016000" y="4770041"/>
            <a:ext cx="310454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C9D6E6"/>
                </a:solidFill>
                <a:latin typeface="Poppins" pitchFamily="34" charset="0"/>
                <a:ea typeface="Poppins" pitchFamily="34" charset="-122"/>
                <a:cs typeface="Poppins" pitchFamily="34" charset="-120"/>
              </a:rPr>
              <a:t>Find an element, change it</a:t>
            </a:r>
            <a:endParaRPr lang="en-US" sz="1200" dirty="0"/>
          </a:p>
        </p:txBody>
      </p:sp>
      <p:sp>
        <p:nvSpPr>
          <p:cNvPr id="7" name="Shape 5"/>
          <p:cNvSpPr/>
          <p:nvPr/>
        </p:nvSpPr>
        <p:spPr>
          <a:xfrm>
            <a:off x="4385717" y="3296841"/>
            <a:ext cx="3420566" cy="1905000"/>
          </a:xfrm>
          <a:prstGeom prst="rect">
            <a:avLst/>
          </a:prstGeom>
          <a:solidFill>
            <a:srgbClr val="158582"/>
          </a:solidFill>
          <a:ln/>
        </p:spPr>
      </p:sp>
      <p:sp>
        <p:nvSpPr>
          <p:cNvPr id="8" name="Text 6"/>
          <p:cNvSpPr/>
          <p:nvPr/>
        </p:nvSpPr>
        <p:spPr>
          <a:xfrm>
            <a:off x="4588917" y="4475411"/>
            <a:ext cx="310459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8FB"/>
                </a:solidFill>
                <a:latin typeface="Montserrat" pitchFamily="34" charset="0"/>
                <a:ea typeface="Montserrat" pitchFamily="34" charset="-122"/>
                <a:cs typeface="Montserrat" pitchFamily="34" charset="-120"/>
              </a:rPr>
              <a:t>Primo Alpine</a:t>
            </a:r>
            <a:endParaRPr lang="en-US" sz="1600" dirty="0"/>
          </a:p>
        </p:txBody>
      </p:sp>
      <p:sp>
        <p:nvSpPr>
          <p:cNvPr id="9" name="Text 7"/>
          <p:cNvSpPr/>
          <p:nvPr/>
        </p:nvSpPr>
        <p:spPr>
          <a:xfrm>
            <a:off x="4588917" y="4770041"/>
            <a:ext cx="3104591"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F6F8FB"/>
                </a:solidFill>
                <a:latin typeface="Poppins" pitchFamily="34" charset="0"/>
                <a:ea typeface="Poppins" pitchFamily="34" charset="-122"/>
                <a:cs typeface="Poppins" pitchFamily="34" charset="-120"/>
              </a:rPr>
              <a:t>HTML islands, no Angular</a:t>
            </a:r>
            <a:endParaRPr lang="en-US" sz="1200" dirty="0"/>
          </a:p>
        </p:txBody>
      </p:sp>
      <p:sp>
        <p:nvSpPr>
          <p:cNvPr id="10" name="Shape 8"/>
          <p:cNvSpPr/>
          <p:nvPr/>
        </p:nvSpPr>
        <p:spPr>
          <a:xfrm>
            <a:off x="7958683" y="2407841"/>
            <a:ext cx="3420517" cy="2794000"/>
          </a:xfrm>
          <a:prstGeom prst="rect">
            <a:avLst/>
          </a:prstGeom>
          <a:solidFill>
            <a:srgbClr val="00407A"/>
          </a:solidFill>
          <a:ln/>
        </p:spPr>
      </p:sp>
      <p:sp>
        <p:nvSpPr>
          <p:cNvPr id="11" name="Text 9"/>
          <p:cNvSpPr/>
          <p:nvPr/>
        </p:nvSpPr>
        <p:spPr>
          <a:xfrm>
            <a:off x="8161883" y="4475411"/>
            <a:ext cx="310454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8FB"/>
                </a:solidFill>
                <a:latin typeface="Montserrat" pitchFamily="34" charset="0"/>
                <a:ea typeface="Montserrat" pitchFamily="34" charset="-122"/>
                <a:cs typeface="Montserrat" pitchFamily="34" charset="-120"/>
              </a:rPr>
              <a:t>Angular + NDEComponent</a:t>
            </a:r>
            <a:endParaRPr lang="en-US" sz="1600" dirty="0"/>
          </a:p>
        </p:txBody>
      </p:sp>
      <p:sp>
        <p:nvSpPr>
          <p:cNvPr id="12" name="Text 10"/>
          <p:cNvSpPr/>
          <p:nvPr/>
        </p:nvSpPr>
        <p:spPr>
          <a:xfrm>
            <a:off x="8161883" y="4770041"/>
            <a:ext cx="310454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C9D6E6"/>
                </a:solidFill>
                <a:latin typeface="Poppins" pitchFamily="34" charset="0"/>
                <a:ea typeface="Poppins" pitchFamily="34" charset="-122"/>
                <a:cs typeface="Poppins" pitchFamily="34" charset="-120"/>
              </a:rPr>
              <a:t>Full power, steep curve</a:t>
            </a:r>
            <a:endParaRPr lang="en-US" sz="1200" dirty="0"/>
          </a:p>
        </p:txBody>
      </p:sp>
      <p:sp>
        <p:nvSpPr>
          <p:cNvPr id="13" name="Shape 11"/>
          <p:cNvSpPr/>
          <p:nvPr/>
        </p:nvSpPr>
        <p:spPr>
          <a:xfrm>
            <a:off x="812800" y="6133505"/>
            <a:ext cx="10566400" cy="0"/>
          </a:xfrm>
          <a:prstGeom prst="line">
            <a:avLst/>
          </a:prstGeom>
          <a:noFill/>
          <a:ln w="6350">
            <a:solidFill>
              <a:srgbClr val="2A3F5C"/>
            </a:solidFill>
            <a:prstDash val="solid"/>
          </a:ln>
        </p:spPr>
      </p:sp>
      <p:sp>
        <p:nvSpPr>
          <p:cNvPr id="14" name="Text 12"/>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6"/>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PRIMO ALPINE · INSTALL</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Three commands to get started</a:t>
            </a:r>
            <a:endParaRPr lang="en-US" sz="3200" dirty="0"/>
          </a:p>
        </p:txBody>
      </p:sp>
      <p:sp>
        <p:nvSpPr>
          <p:cNvPr id="4" name="Text 2"/>
          <p:cNvSpPr/>
          <p:nvPr/>
        </p:nvSpPr>
        <p:spPr>
          <a:xfrm>
            <a:off x="812800" y="1818580"/>
            <a:ext cx="10566400" cy="2463800"/>
          </a:xfrm>
          <a:prstGeom prst="rect">
            <a:avLst/>
          </a:prstGeom>
          <a:solidFill>
            <a:srgbClr val="051931"/>
          </a:solidFill>
          <a:ln/>
        </p:spPr>
        <p:txBody>
          <a:bodyPr wrap="square" lIns="254000" tIns="203200" rIns="0" bIns="177800" rtlCol="0" anchor="t">
            <a:normAutofit/>
          </a:bodyPr>
          <a:lstStyle/>
          <a:p>
            <a:pPr algn="l" indent="0" marL="0">
              <a:lnSpc>
                <a:spcPts val="1800"/>
              </a:lnSpc>
              <a:buNone/>
            </a:pPr>
            <a:r>
              <a:rPr lang="en-US" sz="1200" dirty="0">
                <a:solidFill>
                  <a:srgbClr val="8AA0B8"/>
                </a:solidFill>
                <a:latin typeface="Courier New" pitchFamily="49" charset="0"/>
                <a:ea typeface="Courier New" pitchFamily="49" charset="-122"/>
                <a:cs typeface="Courier New" pitchFamily="49" charset="-120"/>
              </a:rPr>
              <a:t># not on npm yet: build the package once</a:t>
            </a:r>
            <a:endParaRPr lang="en-US" sz="1200" dirty="0"/>
          </a:p>
          <a:p>
            <a:pPr algn="l" indent="0" marL="0">
              <a:lnSpc>
                <a:spcPts val="1800"/>
              </a:lnSpc>
              <a:buNone/>
            </a:pPr>
            <a:r>
              <a:rPr lang="en-US" sz="1200" dirty="0">
                <a:solidFill>
                  <a:srgbClr val="C9D6E6"/>
                </a:solidFill>
                <a:latin typeface="Courier New" pitchFamily="49" charset="0"/>
                <a:ea typeface="Courier New" pitchFamily="49" charset="-122"/>
                <a:cs typeface="Courier New" pitchFamily="49" charset="-120"/>
              </a:rPr>
              <a:t>git clone https://github.com/libis/primo-alpine</a:t>
            </a:r>
            <a:endParaRPr lang="en-US" sz="1200" dirty="0"/>
          </a:p>
          <a:p>
            <a:pPr algn="l" indent="0" marL="0">
              <a:lnSpc>
                <a:spcPts val="1800"/>
              </a:lnSpc>
              <a:buNone/>
            </a:pPr>
            <a:r>
              <a:rPr lang="en-US" sz="1200" dirty="0">
                <a:solidFill>
                  <a:srgbClr val="C9D6E6"/>
                </a:solidFill>
                <a:latin typeface="Courier New" pitchFamily="49" charset="0"/>
                <a:ea typeface="Courier New" pitchFamily="49" charset="-122"/>
                <a:cs typeface="Courier New" pitchFamily="49" charset="-120"/>
              </a:rPr>
              <a:t>cd primo-alpine &amp;&amp; npm install &amp;&amp; npm run pack</a:t>
            </a:r>
            <a:endParaRPr lang="en-US" sz="1200" dirty="0"/>
          </a:p>
          <a:p>
            <a:pPr algn="l" indent="0" marL="0">
              <a:lnSpc>
                <a:spcPts val="1800"/>
              </a:lnSpc>
              <a:buNone/>
            </a:pPr>
            <a:r>
              <a:rPr lang="en-US" sz="1200" dirty="0">
                <a:solidFill>
                  <a:srgbClr val="C9D6E6"/>
                </a:solidFill>
                <a:latin typeface="Courier New" pitchFamily="49" charset="0"/>
                <a:ea typeface="Courier New" pitchFamily="49" charset="-122"/>
                <a:cs typeface="Courier New" pitchFamily="49" charset="-120"/>
              </a:rPr>
              <a:t>cp dist/libis-primo-alpine-19.0.0.tgz ../NDE_customModule/nde/</a:t>
            </a:r>
            <a:endParaRPr lang="en-US" sz="1200" dirty="0"/>
          </a:p>
          <a:p>
            <a:pPr algn="l" indent="0" marL="0">
              <a:lnSpc>
                <a:spcPts val="1800"/>
              </a:lnSpc>
              <a:buNone/>
            </a:pPr>
            <a:endParaRPr lang="en-US" sz="1200" dirty="0"/>
          </a:p>
          <a:p>
            <a:pPr algn="l" indent="0" marL="0">
              <a:lnSpc>
                <a:spcPts val="1800"/>
              </a:lnSpc>
              <a:buNone/>
            </a:pPr>
            <a:r>
              <a:rPr lang="en-US" sz="1200" dirty="0">
                <a:solidFill>
                  <a:srgbClr val="8AA0B8"/>
                </a:solidFill>
                <a:latin typeface="Courier New" pitchFamily="49" charset="0"/>
                <a:ea typeface="Courier New" pitchFamily="49" charset="-122"/>
                <a:cs typeface="Courier New" pitchFamily="49" charset="-120"/>
              </a:rPr>
              <a:t># in NDE_customModule</a:t>
            </a:r>
            <a:endParaRPr lang="en-US" sz="1200" dirty="0"/>
          </a:p>
          <a:p>
            <a:pPr algn="l" indent="0" marL="0">
              <a:lnSpc>
                <a:spcPts val="1800"/>
              </a:lnSpc>
              <a:buNone/>
            </a:pPr>
            <a:r>
              <a:rPr lang="en-US" sz="1200" dirty="0">
                <a:solidFill>
                  <a:srgbClr val="66C6B4"/>
                </a:solidFill>
                <a:latin typeface="Courier New" pitchFamily="49" charset="0"/>
                <a:ea typeface="Courier New" pitchFamily="49" charset="-122"/>
                <a:cs typeface="Courier New" pitchFamily="49" charset="-120"/>
              </a:rPr>
              <a:t>npm install --save-exact ./nde/libis-primo-alpine-19.0.0.tgz alpinejs@3.17.3</a:t>
            </a:r>
            <a:endParaRPr lang="en-US" sz="1200" dirty="0"/>
          </a:p>
          <a:p>
            <a:pPr algn="l" indent="0" marL="0">
              <a:lnSpc>
                <a:spcPts val="1800"/>
              </a:lnSpc>
              <a:buNone/>
            </a:pPr>
            <a:r>
              <a:rPr lang="en-US" sz="1200" dirty="0">
                <a:solidFill>
                  <a:srgbClr val="66C6B4"/>
                </a:solidFill>
                <a:latin typeface="Courier New" pitchFamily="49" charset="0"/>
                <a:ea typeface="Courier New" pitchFamily="49" charset="-122"/>
                <a:cs typeface="Courier New" pitchFamily="49" charset="-120"/>
              </a:rPr>
              <a:t>npx primo-alpine init --registration nde-decorator</a:t>
            </a:r>
            <a:endParaRPr lang="en-US" sz="1200" dirty="0"/>
          </a:p>
          <a:p>
            <a:pPr algn="l" indent="0" marL="0">
              <a:lnSpc>
                <a:spcPts val="1800"/>
              </a:lnSpc>
              <a:buNone/>
            </a:pPr>
            <a:r>
              <a:rPr lang="en-US" sz="1200" dirty="0">
                <a:solidFill>
                  <a:srgbClr val="66C6B4"/>
                </a:solidFill>
                <a:latin typeface="Courier New" pitchFamily="49" charset="0"/>
                <a:ea typeface="Courier New" pitchFamily="49" charset="-122"/>
                <a:cs typeface="Courier New" pitchFamily="49" charset="-120"/>
              </a:rPr>
              <a:t>npx primo-alpine generate taipei-island --slot nde-search-results --position top --dir central</a:t>
            </a:r>
            <a:endParaRPr lang="en-US" sz="1200" dirty="0"/>
          </a:p>
        </p:txBody>
      </p:sp>
      <p:sp>
        <p:nvSpPr>
          <p:cNvPr id="5" name="Shape 3"/>
          <p:cNvSpPr/>
          <p:nvPr/>
        </p:nvSpPr>
        <p:spPr>
          <a:xfrm>
            <a:off x="815975" y="4488755"/>
            <a:ext cx="3414167" cy="1032470"/>
          </a:xfrm>
          <a:prstGeom prst="rect">
            <a:avLst/>
          </a:prstGeom>
          <a:solidFill>
            <a:srgbClr val="FFFFFF"/>
          </a:solidFill>
          <a:ln w="6350">
            <a:solidFill>
              <a:srgbClr val="DFDFDF"/>
            </a:solidFill>
            <a:prstDash val="solid"/>
          </a:ln>
        </p:spPr>
      </p:sp>
      <p:sp>
        <p:nvSpPr>
          <p:cNvPr id="6" name="Text 4"/>
          <p:cNvSpPr/>
          <p:nvPr/>
        </p:nvSpPr>
        <p:spPr>
          <a:xfrm>
            <a:off x="996950" y="4644330"/>
            <a:ext cx="3143783"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Version = Angular</a:t>
            </a:r>
            <a:endParaRPr lang="en-US" sz="1400" dirty="0"/>
          </a:p>
        </p:txBody>
      </p:sp>
      <p:sp>
        <p:nvSpPr>
          <p:cNvPr id="7" name="Text 5"/>
          <p:cNvSpPr/>
          <p:nvPr/>
        </p:nvSpPr>
        <p:spPr>
          <a:xfrm>
            <a:off x="996950" y="4908451"/>
            <a:ext cx="3143783"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19.x for Angular 19, 20.x for Angular 20.</a:t>
            </a:r>
            <a:endParaRPr lang="en-US" sz="1200" dirty="0"/>
          </a:p>
        </p:txBody>
      </p:sp>
      <p:sp>
        <p:nvSpPr>
          <p:cNvPr id="8" name="Shape 6"/>
          <p:cNvSpPr/>
          <p:nvPr/>
        </p:nvSpPr>
        <p:spPr>
          <a:xfrm>
            <a:off x="4388892" y="4488755"/>
            <a:ext cx="3414216" cy="1032470"/>
          </a:xfrm>
          <a:prstGeom prst="rect">
            <a:avLst/>
          </a:prstGeom>
          <a:solidFill>
            <a:srgbClr val="FFFFFF"/>
          </a:solidFill>
          <a:ln w="6350">
            <a:solidFill>
              <a:srgbClr val="DFDFDF"/>
            </a:solidFill>
            <a:prstDash val="solid"/>
          </a:ln>
        </p:spPr>
      </p:sp>
      <p:sp>
        <p:nvSpPr>
          <p:cNvPr id="9" name="Text 7"/>
          <p:cNvSpPr/>
          <p:nvPr/>
        </p:nvSpPr>
        <p:spPr>
          <a:xfrm>
            <a:off x="4569867" y="4644330"/>
            <a:ext cx="3143834"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init</a:t>
            </a:r>
            <a:endParaRPr lang="en-US" sz="1400" dirty="0"/>
          </a:p>
        </p:txBody>
      </p:sp>
      <p:sp>
        <p:nvSpPr>
          <p:cNvPr id="10" name="Text 8"/>
          <p:cNvSpPr/>
          <p:nvPr/>
        </p:nvSpPr>
        <p:spPr>
          <a:xfrm>
            <a:off x="4569867" y="4908451"/>
            <a:ext cx="3143834"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Adds a "primoAlpine" block to package.json.</a:t>
            </a:r>
            <a:endParaRPr lang="en-US" sz="1200" dirty="0"/>
          </a:p>
        </p:txBody>
      </p:sp>
      <p:sp>
        <p:nvSpPr>
          <p:cNvPr id="11" name="Shape 9"/>
          <p:cNvSpPr/>
          <p:nvPr/>
        </p:nvSpPr>
        <p:spPr>
          <a:xfrm>
            <a:off x="7961858" y="4488755"/>
            <a:ext cx="3414167" cy="1032470"/>
          </a:xfrm>
          <a:prstGeom prst="rect">
            <a:avLst/>
          </a:prstGeom>
          <a:solidFill>
            <a:srgbClr val="FFFFFF"/>
          </a:solidFill>
          <a:ln w="6350">
            <a:solidFill>
              <a:srgbClr val="DFDFDF"/>
            </a:solidFill>
            <a:prstDash val="solid"/>
          </a:ln>
        </p:spPr>
      </p:sp>
      <p:sp>
        <p:nvSpPr>
          <p:cNvPr id="12" name="Text 10"/>
          <p:cNvSpPr/>
          <p:nvPr/>
        </p:nvSpPr>
        <p:spPr>
          <a:xfrm>
            <a:off x="8142833" y="4644330"/>
            <a:ext cx="3143783"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Then once</a:t>
            </a:r>
            <a:endParaRPr lang="en-US" sz="1400" dirty="0"/>
          </a:p>
        </p:txBody>
      </p:sp>
      <p:sp>
        <p:nvSpPr>
          <p:cNvPr id="13" name="Text 11"/>
          <p:cNvSpPr/>
          <p:nvPr/>
        </p:nvSpPr>
        <p:spPr>
          <a:xfrm>
            <a:off x="8142833" y="4908451"/>
            <a:ext cx="3143783"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providePrimoAlpine() in app.module, codegen before builds.</a:t>
            </a:r>
            <a:endParaRPr lang="en-US" sz="1200" dirty="0"/>
          </a:p>
        </p:txBody>
      </p:sp>
      <p:sp>
        <p:nvSpPr>
          <p:cNvPr id="14" name="Shape 12"/>
          <p:cNvSpPr/>
          <p:nvPr/>
        </p:nvSpPr>
        <p:spPr>
          <a:xfrm>
            <a:off x="812800" y="6133505"/>
            <a:ext cx="10566400" cy="0"/>
          </a:xfrm>
          <a:prstGeom prst="line">
            <a:avLst/>
          </a:prstGeom>
          <a:noFill/>
          <a:ln w="6350">
            <a:solidFill>
              <a:srgbClr val="DFDFDF"/>
            </a:solidFill>
            <a:prstDash val="solid"/>
          </a:ln>
        </p:spPr>
      </p:sp>
      <p:sp>
        <p:nvSpPr>
          <p:cNvPr id="15" name="Text 13"/>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PRIMO ALPINE · HOW IT WORKS</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Write HTML, add a few x- attributes</a:t>
            </a:r>
            <a:endParaRPr lang="en-US" sz="3200" dirty="0"/>
          </a:p>
        </p:txBody>
      </p:sp>
      <p:sp>
        <p:nvSpPr>
          <p:cNvPr id="4" name="Text 2"/>
          <p:cNvSpPr/>
          <p:nvPr/>
        </p:nvSpPr>
        <p:spPr>
          <a:xfrm>
            <a:off x="815975" y="1821755"/>
            <a:ext cx="6242050" cy="1286470"/>
          </a:xfrm>
          <a:prstGeom prst="rect">
            <a:avLst/>
          </a:prstGeom>
          <a:solidFill>
            <a:srgbClr val="FFFFFF"/>
          </a:solidFill>
          <a:ln w="6350">
            <a:solidFill>
              <a:srgbClr val="DFDFDF"/>
            </a:solidFill>
            <a:prstDash val="solid"/>
          </a:ln>
        </p:spPr>
        <p:txBody>
          <a:bodyPr wrap="square" lIns="206375" tIns="155575" rIns="31496" bIns="130175" rtlCol="0" anchor="t">
            <a:normAutofit/>
          </a:bodyPr>
          <a:lstStyle/>
          <a:p>
            <a:pPr algn="l" indent="0" marL="0">
              <a:lnSpc>
                <a:spcPts val="1920"/>
              </a:lnSpc>
              <a:buNone/>
            </a:pPr>
            <a:r>
              <a:rPr lang="en-US" sz="1200" dirty="0">
                <a:solidFill>
                  <a:srgbClr val="051931"/>
                </a:solidFill>
                <a:latin typeface="Courier New" pitchFamily="49" charset="0"/>
                <a:ea typeface="Courier New" pitchFamily="49" charset="-122"/>
                <a:cs typeface="Courier New" pitchFamily="49" charset="-120"/>
              </a:rPr>
              <a:t>central/taipei-island/</a:t>
            </a:r>
            <a:endParaRPr lang="en-US" sz="1200" dirty="0"/>
          </a:p>
          <a:p>
            <a:pPr algn="l" indent="0" marL="0">
              <a:lnSpc>
                <a:spcPts val="1920"/>
              </a:lnSpc>
              <a:buNone/>
            </a:pPr>
            <a:r>
              <a:rPr lang="en-US" sz="1200" dirty="0">
                <a:solidFill>
                  <a:srgbClr val="051931"/>
                </a:solidFill>
                <a:latin typeface="Courier New" pitchFamily="49" charset="0"/>
                <a:ea typeface="Courier New" pitchFamily="49" charset="-122"/>
                <a:cs typeface="Courier New" pitchFamily="49" charset="-120"/>
              </a:rPr>
              <a:t>  </a:t>
            </a:r>
            <a:r>
              <a:rPr lang="en-US" sz="1200" b="1" dirty="0">
                <a:solidFill>
                  <a:srgbClr val="051931"/>
                </a:solidFill>
                <a:latin typeface="Courier New" pitchFamily="49" charset="0"/>
                <a:ea typeface="Courier New" pitchFamily="49" charset="-122"/>
                <a:cs typeface="Courier New" pitchFamily="49" charset="-120"/>
              </a:rPr>
              <a:t>island.json</a:t>
            </a:r>
            <a:r>
              <a:rPr lang="en-US" sz="1200" dirty="0">
                <a:solidFill>
                  <a:srgbClr val="051931"/>
                </a:solidFill>
                <a:latin typeface="Courier New" pitchFamily="49" charset="0"/>
                <a:ea typeface="Courier New" pitchFamily="49" charset="-122"/>
                <a:cs typeface="Courier New" pitchFamily="49" charset="-120"/>
              </a:rPr>
              <a:t>   </a:t>
            </a:r>
            <a:r>
              <a:rPr lang="en-US" sz="1200" dirty="0">
                <a:solidFill>
                  <a:srgbClr val="4A5B70"/>
                </a:solidFill>
                <a:latin typeface="Courier New" pitchFamily="49" charset="0"/>
                <a:ea typeface="Courier New" pitchFamily="49" charset="-122"/>
                <a:cs typeface="Courier New" pitchFamily="49" charset="-120"/>
              </a:rPr>
              <a:t>where: slot, position</a:t>
            </a:r>
            <a:endParaRPr lang="en-US" sz="1200" dirty="0"/>
          </a:p>
          <a:p>
            <a:pPr algn="l" indent="0" marL="0">
              <a:lnSpc>
                <a:spcPts val="1920"/>
              </a:lnSpc>
              <a:buNone/>
            </a:pPr>
            <a:r>
              <a:rPr lang="en-US" sz="1200" dirty="0">
                <a:solidFill>
                  <a:srgbClr val="051931"/>
                </a:solidFill>
                <a:latin typeface="Courier New" pitchFamily="49" charset="0"/>
                <a:ea typeface="Courier New" pitchFamily="49" charset="-122"/>
                <a:cs typeface="Courier New" pitchFamily="49" charset="-120"/>
              </a:rPr>
              <a:t>  </a:t>
            </a:r>
            <a:r>
              <a:rPr lang="en-US" sz="1200" b="1" dirty="0">
                <a:solidFill>
                  <a:srgbClr val="051931"/>
                </a:solidFill>
                <a:latin typeface="Courier New" pitchFamily="49" charset="0"/>
                <a:ea typeface="Courier New" pitchFamily="49" charset="-122"/>
                <a:cs typeface="Courier New" pitchFamily="49" charset="-120"/>
              </a:rPr>
              <a:t>template.html</a:t>
            </a:r>
            <a:r>
              <a:rPr lang="en-US" sz="1200" dirty="0">
                <a:solidFill>
                  <a:srgbClr val="051931"/>
                </a:solidFill>
                <a:latin typeface="Courier New" pitchFamily="49" charset="0"/>
                <a:ea typeface="Courier New" pitchFamily="49" charset="-122"/>
                <a:cs typeface="Courier New" pitchFamily="49" charset="-120"/>
              </a:rPr>
              <a:t> </a:t>
            </a:r>
            <a:r>
              <a:rPr lang="en-US" sz="1200" dirty="0">
                <a:solidFill>
                  <a:srgbClr val="4A5B70"/>
                </a:solidFill>
                <a:latin typeface="Courier New" pitchFamily="49" charset="0"/>
                <a:ea typeface="Courier New" pitchFamily="49" charset="-122"/>
                <a:cs typeface="Courier New" pitchFamily="49" charset="-120"/>
              </a:rPr>
              <a:t>what: Alpine HTML</a:t>
            </a:r>
            <a:endParaRPr lang="en-US" sz="1200" dirty="0"/>
          </a:p>
          <a:p>
            <a:pPr algn="l" indent="0" marL="0">
              <a:lnSpc>
                <a:spcPts val="1920"/>
              </a:lnSpc>
              <a:buNone/>
            </a:pPr>
            <a:r>
              <a:rPr lang="en-US" sz="1200" dirty="0">
                <a:solidFill>
                  <a:srgbClr val="051931"/>
                </a:solidFill>
                <a:latin typeface="Courier New" pitchFamily="49" charset="0"/>
                <a:ea typeface="Courier New" pitchFamily="49" charset="-122"/>
                <a:cs typeface="Courier New" pitchFamily="49" charset="-120"/>
              </a:rPr>
              <a:t>  </a:t>
            </a:r>
            <a:r>
              <a:rPr lang="en-US" sz="1200" b="1" dirty="0">
                <a:solidFill>
                  <a:srgbClr val="051931"/>
                </a:solidFill>
                <a:latin typeface="Courier New" pitchFamily="49" charset="0"/>
                <a:ea typeface="Courier New" pitchFamily="49" charset="-122"/>
                <a:cs typeface="Courier New" pitchFamily="49" charset="-120"/>
              </a:rPr>
              <a:t>logic.js</a:t>
            </a:r>
            <a:r>
              <a:rPr lang="en-US" sz="1200" dirty="0">
                <a:solidFill>
                  <a:srgbClr val="051931"/>
                </a:solidFill>
                <a:latin typeface="Courier New" pitchFamily="49" charset="0"/>
                <a:ea typeface="Courier New" pitchFamily="49" charset="-122"/>
                <a:cs typeface="Courier New" pitchFamily="49" charset="-120"/>
              </a:rPr>
              <a:t>      </a:t>
            </a:r>
            <a:r>
              <a:rPr lang="en-US" sz="1200" dirty="0">
                <a:solidFill>
                  <a:srgbClr val="4A5B70"/>
                </a:solidFill>
                <a:latin typeface="Courier New" pitchFamily="49" charset="0"/>
                <a:ea typeface="Courier New" pitchFamily="49" charset="-122"/>
                <a:cs typeface="Courier New" pitchFamily="49" charset="-120"/>
              </a:rPr>
              <a:t>how: optional</a:t>
            </a:r>
            <a:endParaRPr lang="en-US" sz="1200" dirty="0"/>
          </a:p>
        </p:txBody>
      </p:sp>
      <p:sp>
        <p:nvSpPr>
          <p:cNvPr id="5" name="Text 3"/>
          <p:cNvSpPr/>
          <p:nvPr/>
        </p:nvSpPr>
        <p:spPr>
          <a:xfrm>
            <a:off x="812800" y="3213001"/>
            <a:ext cx="6248400" cy="1574750"/>
          </a:xfrm>
          <a:prstGeom prst="rect">
            <a:avLst/>
          </a:prstGeom>
          <a:solidFill>
            <a:srgbClr val="051931"/>
          </a:solidFill>
          <a:ln/>
        </p:spPr>
        <p:txBody>
          <a:bodyPr wrap="square" lIns="203200" tIns="177800" rIns="27940" bIns="152400" rtlCol="0" anchor="t">
            <a:normAutofit/>
          </a:bodyPr>
          <a:lstStyle/>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&lt;div </a:t>
            </a:r>
            <a:r>
              <a:rPr lang="en-US" sz="1200" dirty="0">
                <a:solidFill>
                  <a:srgbClr val="66C6B4"/>
                </a:solidFill>
                <a:latin typeface="Courier New" pitchFamily="49" charset="0"/>
                <a:ea typeface="Courier New" pitchFamily="49" charset="-122"/>
                <a:cs typeface="Courier New" pitchFamily="49" charset="-120"/>
              </a:rPr>
              <a:t>x-data</a:t>
            </a:r>
            <a:r>
              <a:rPr lang="en-US" sz="1200" dirty="0">
                <a:solidFill>
                  <a:srgbClr val="C9D6E6"/>
                </a:solidFill>
                <a:latin typeface="Courier New" pitchFamily="49" charset="0"/>
                <a:ea typeface="Courier New" pitchFamily="49" charset="-122"/>
                <a:cs typeface="Courier New" pitchFamily="49" charset="-120"/>
              </a:rPr>
              <a:t>="taipeiIsland"</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a:t>
            </a:r>
            <a:r>
              <a:rPr lang="en-US" sz="1200" dirty="0">
                <a:solidFill>
                  <a:srgbClr val="66C6B4"/>
                </a:solidFill>
                <a:latin typeface="Courier New" pitchFamily="49" charset="0"/>
                <a:ea typeface="Courier New" pitchFamily="49" charset="-122"/>
                <a:cs typeface="Courier New" pitchFamily="49" charset="-120"/>
              </a:rPr>
              <a:t>x-show</a:t>
            </a:r>
            <a:r>
              <a:rPr lang="en-US" sz="1200" dirty="0">
                <a:solidFill>
                  <a:srgbClr val="C9D6E6"/>
                </a:solidFill>
                <a:latin typeface="Courier New" pitchFamily="49" charset="0"/>
                <a:ea typeface="Courier New" pitchFamily="49" charset="-122"/>
                <a:cs typeface="Courier New" pitchFamily="49" charset="-120"/>
              </a:rPr>
              <a:t>="visible"&gt;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&lt;span </a:t>
            </a:r>
            <a:r>
              <a:rPr lang="en-US" sz="1200" dirty="0">
                <a:solidFill>
                  <a:srgbClr val="66C6B4"/>
                </a:solidFill>
                <a:latin typeface="Courier New" pitchFamily="49" charset="0"/>
                <a:ea typeface="Courier New" pitchFamily="49" charset="-122"/>
                <a:cs typeface="Courier New" pitchFamily="49" charset="-120"/>
              </a:rPr>
              <a:t>x-text</a:t>
            </a:r>
            <a:r>
              <a:rPr lang="en-US" sz="1200" dirty="0">
                <a:solidFill>
                  <a:srgbClr val="C9D6E6"/>
                </a:solidFill>
                <a:latin typeface="Courier New" pitchFamily="49" charset="0"/>
                <a:ea typeface="Courier New" pitchFamily="49" charset="-122"/>
                <a:cs typeface="Courier New" pitchFamily="49" charset="-120"/>
              </a:rPr>
              <a:t>="summary"&gt;&lt;/span&gt;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  &lt;button </a:t>
            </a:r>
            <a:r>
              <a:rPr lang="en-US" sz="1200" dirty="0">
                <a:solidFill>
                  <a:srgbClr val="66C6B4"/>
                </a:solidFill>
                <a:latin typeface="Courier New" pitchFamily="49" charset="0"/>
                <a:ea typeface="Courier New" pitchFamily="49" charset="-122"/>
                <a:cs typeface="Courier New" pitchFamily="49" charset="-120"/>
              </a:rPr>
              <a:t>@click</a:t>
            </a:r>
            <a:r>
              <a:rPr lang="en-US" sz="1200" dirty="0">
                <a:solidFill>
                  <a:srgbClr val="C9D6E6"/>
                </a:solidFill>
                <a:latin typeface="Courier New" pitchFamily="49" charset="0"/>
                <a:ea typeface="Courier New" pitchFamily="49" charset="-122"/>
                <a:cs typeface="Courier New" pitchFamily="49" charset="-120"/>
              </a:rPr>
              <a:t>="hide"&gt;Hide&lt;/button&gt;</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&lt;/div&gt;</a:t>
            </a:r>
            <a:endParaRPr lang="en-US" sz="1200" dirty="0"/>
          </a:p>
        </p:txBody>
      </p:sp>
      <p:sp>
        <p:nvSpPr>
          <p:cNvPr id="6" name="Shape 4"/>
          <p:cNvSpPr/>
          <p:nvPr/>
        </p:nvSpPr>
        <p:spPr>
          <a:xfrm>
            <a:off x="7321550" y="1824930"/>
            <a:ext cx="4051300" cy="1318220"/>
          </a:xfrm>
          <a:prstGeom prst="rect">
            <a:avLst/>
          </a:prstGeom>
          <a:solidFill>
            <a:srgbClr val="E9F6F3"/>
          </a:solidFill>
          <a:ln w="12700">
            <a:solidFill>
              <a:srgbClr val="158582"/>
            </a:solidFill>
            <a:prstDash val="solid"/>
          </a:ln>
        </p:spPr>
      </p:sp>
      <p:sp>
        <p:nvSpPr>
          <p:cNvPr id="7" name="Text 5"/>
          <p:cNvSpPr/>
          <p:nvPr/>
        </p:nvSpPr>
        <p:spPr>
          <a:xfrm>
            <a:off x="7505700" y="1983680"/>
            <a:ext cx="379349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$primo = shared state</a:t>
            </a:r>
            <a:endParaRPr lang="en-US" sz="1400" dirty="0"/>
          </a:p>
        </p:txBody>
      </p:sp>
      <p:sp>
        <p:nvSpPr>
          <p:cNvPr id="8" name="Text 6"/>
          <p:cNvSpPr/>
          <p:nvPr/>
        </p:nvSpPr>
        <p:spPr>
          <a:xfrm>
            <a:off x="7505700" y="2247801"/>
            <a:ext cx="379349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051931"/>
                </a:solidFill>
                <a:latin typeface="Courier New" pitchFamily="49" charset="0"/>
                <a:ea typeface="Courier New" pitchFamily="49" charset="-122"/>
                <a:cs typeface="Courier New" pitchFamily="49" charset="-120"/>
              </a:rPr>
              <a:t>$primo.search.totalResults</a:t>
            </a:r>
            <a:endParaRPr lang="en-US" sz="1200" dirty="0"/>
          </a:p>
        </p:txBody>
      </p:sp>
      <p:sp>
        <p:nvSpPr>
          <p:cNvPr id="9" name="Text 7"/>
          <p:cNvSpPr/>
          <p:nvPr/>
        </p:nvSpPr>
        <p:spPr>
          <a:xfrm>
            <a:off x="7505700" y="2527201"/>
            <a:ext cx="3793490"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calls primo.search.selectTotalResults$(). Read-only.</a:t>
            </a:r>
            <a:endParaRPr lang="en-US" sz="1200" dirty="0"/>
          </a:p>
        </p:txBody>
      </p:sp>
      <p:sp>
        <p:nvSpPr>
          <p:cNvPr id="10" name="Shape 8"/>
          <p:cNvSpPr/>
          <p:nvPr/>
        </p:nvSpPr>
        <p:spPr>
          <a:xfrm>
            <a:off x="7318375" y="3254276"/>
            <a:ext cx="4057650" cy="803870"/>
          </a:xfrm>
          <a:prstGeom prst="rect">
            <a:avLst/>
          </a:prstGeom>
          <a:solidFill>
            <a:srgbClr val="FFFFFF"/>
          </a:solidFill>
          <a:ln w="6350">
            <a:solidFill>
              <a:srgbClr val="DFDFDF"/>
            </a:solidFill>
            <a:prstDash val="solid"/>
          </a:ln>
        </p:spPr>
      </p:sp>
      <p:sp>
        <p:nvSpPr>
          <p:cNvPr id="11" name="Text 9"/>
          <p:cNvSpPr/>
          <p:nvPr/>
        </p:nvSpPr>
        <p:spPr>
          <a:xfrm>
            <a:off x="7499350" y="3409851"/>
            <a:ext cx="380657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$record</a:t>
            </a:r>
            <a:endParaRPr lang="en-US" sz="1400" dirty="0"/>
          </a:p>
        </p:txBody>
      </p:sp>
      <p:sp>
        <p:nvSpPr>
          <p:cNvPr id="12" name="Text 10"/>
          <p:cNvSpPr/>
          <p:nvPr/>
        </p:nvSpPr>
        <p:spPr>
          <a:xfrm>
            <a:off x="7499350" y="3673971"/>
            <a:ext cx="3806571"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The current record, in record-level slots.</a:t>
            </a:r>
            <a:endParaRPr lang="en-US" sz="1200" dirty="0"/>
          </a:p>
        </p:txBody>
      </p:sp>
      <p:sp>
        <p:nvSpPr>
          <p:cNvPr id="13" name="Shape 11"/>
          <p:cNvSpPr/>
          <p:nvPr/>
        </p:nvSpPr>
        <p:spPr>
          <a:xfrm>
            <a:off x="7318375" y="4166096"/>
            <a:ext cx="4057650" cy="1032470"/>
          </a:xfrm>
          <a:prstGeom prst="rect">
            <a:avLst/>
          </a:prstGeom>
          <a:solidFill>
            <a:srgbClr val="FFFFFF"/>
          </a:solidFill>
          <a:ln w="6350">
            <a:solidFill>
              <a:srgbClr val="DFDFDF"/>
            </a:solidFill>
            <a:prstDash val="solid"/>
          </a:ln>
        </p:spPr>
      </p:sp>
      <p:sp>
        <p:nvSpPr>
          <p:cNvPr id="14" name="Text 12"/>
          <p:cNvSpPr/>
          <p:nvPr/>
        </p:nvSpPr>
        <p:spPr>
          <a:xfrm>
            <a:off x="7499350" y="4321671"/>
            <a:ext cx="380657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codegen</a:t>
            </a:r>
            <a:endParaRPr lang="en-US" sz="1400" dirty="0"/>
          </a:p>
        </p:txBody>
      </p:sp>
      <p:sp>
        <p:nvSpPr>
          <p:cNvPr id="15" name="Text 13"/>
          <p:cNvSpPr/>
          <p:nvPr/>
        </p:nvSpPr>
        <p:spPr>
          <a:xfrm>
            <a:off x="7499350" y="4585791"/>
            <a:ext cx="3806571"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Turns each island into an @NDEComponent class.</a:t>
            </a:r>
            <a:endParaRPr lang="en-US" sz="1200" dirty="0"/>
          </a:p>
        </p:txBody>
      </p:sp>
      <p:sp>
        <p:nvSpPr>
          <p:cNvPr id="16" name="Shape 14"/>
          <p:cNvSpPr/>
          <p:nvPr/>
        </p:nvSpPr>
        <p:spPr>
          <a:xfrm>
            <a:off x="812800" y="6133505"/>
            <a:ext cx="10566400" cy="0"/>
          </a:xfrm>
          <a:prstGeom prst="line">
            <a:avLst/>
          </a:prstGeom>
          <a:noFill/>
          <a:ln w="6350">
            <a:solidFill>
              <a:srgbClr val="DFDFDF"/>
            </a:solidFill>
            <a:prstDash val="solid"/>
          </a:ln>
        </p:spPr>
      </p:sp>
      <p:sp>
        <p:nvSpPr>
          <p:cNvPr id="17" name="Text 15"/>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051931"/>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LIVE DEMO · ./DEMO-TAIPEI.SH GOTO 1 … 5</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F6F8FB"/>
                </a:solidFill>
                <a:latin typeface="Montserrat" pitchFamily="34" charset="0"/>
                <a:ea typeface="Montserrat" pitchFamily="34" charset="-122"/>
                <a:cs typeface="Montserrat" pitchFamily="34" charset="-120"/>
              </a:rPr>
              <a:t>Everything together, on primo-shared-state</a:t>
            </a:r>
            <a:endParaRPr lang="en-US" sz="3200" dirty="0"/>
          </a:p>
        </p:txBody>
      </p:sp>
      <p:sp>
        <p:nvSpPr>
          <p:cNvPr id="4" name="Shape 2"/>
          <p:cNvSpPr/>
          <p:nvPr/>
        </p:nvSpPr>
        <p:spPr>
          <a:xfrm>
            <a:off x="812800" y="1869380"/>
            <a:ext cx="10566400" cy="513060"/>
          </a:xfrm>
          <a:prstGeom prst="rect">
            <a:avLst/>
          </a:prstGeom>
          <a:solidFill>
            <a:srgbClr val="0F2744"/>
          </a:solidFill>
          <a:ln/>
        </p:spPr>
      </p:sp>
      <p:sp>
        <p:nvSpPr>
          <p:cNvPr id="5" name="Text 3"/>
          <p:cNvSpPr/>
          <p:nvPr/>
        </p:nvSpPr>
        <p:spPr>
          <a:xfrm>
            <a:off x="990600" y="1983680"/>
            <a:ext cx="40640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66C6B4"/>
                </a:solidFill>
                <a:latin typeface="Montserrat" pitchFamily="34" charset="0"/>
                <a:ea typeface="Montserrat" pitchFamily="34" charset="-122"/>
                <a:cs typeface="Montserrat" pitchFamily="34" charset="-120"/>
              </a:rPr>
              <a:t>1</a:t>
            </a:r>
            <a:endParaRPr lang="en-US" sz="1600" dirty="0"/>
          </a:p>
        </p:txBody>
      </p:sp>
      <p:sp>
        <p:nvSpPr>
          <p:cNvPr id="6" name="Text 4"/>
          <p:cNvSpPr/>
          <p:nvPr/>
        </p:nvSpPr>
        <p:spPr>
          <a:xfrm>
            <a:off x="1498600" y="2001441"/>
            <a:ext cx="99938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8FB"/>
                </a:solidFill>
                <a:latin typeface="Poppins" pitchFamily="34" charset="0"/>
                <a:ea typeface="Poppins" pitchFamily="34" charset="-122"/>
                <a:cs typeface="Poppins" pitchFamily="34" charset="-120"/>
              </a:rPr>
              <a:t>New branch </a:t>
            </a:r>
            <a:r>
              <a:rPr lang="en-US" sz="1400" b="1" dirty="0">
                <a:solidFill>
                  <a:srgbClr val="F6F8FB"/>
                </a:solidFill>
                <a:latin typeface="Poppins" pitchFamily="34" charset="0"/>
                <a:ea typeface="Poppins" pitchFamily="34" charset="-122"/>
                <a:cs typeface="Poppins" pitchFamily="34" charset="-120"/>
              </a:rPr>
              <a:t>taipei</a:t>
            </a:r>
            <a:r>
              <a:rPr lang="en-US" sz="1400" dirty="0">
                <a:solidFill>
                  <a:srgbClr val="F6F8FB"/>
                </a:solidFill>
                <a:latin typeface="Poppins" pitchFamily="34" charset="0"/>
                <a:ea typeface="Poppins" pitchFamily="34" charset="-122"/>
                <a:cs typeface="Poppins" pitchFamily="34" charset="-120"/>
              </a:rPr>
              <a:t>, remove all existing components</a:t>
            </a:r>
            <a:endParaRPr lang="en-US" sz="1400" dirty="0"/>
          </a:p>
        </p:txBody>
      </p:sp>
      <p:sp>
        <p:nvSpPr>
          <p:cNvPr id="7" name="Shape 5"/>
          <p:cNvSpPr/>
          <p:nvPr/>
        </p:nvSpPr>
        <p:spPr>
          <a:xfrm>
            <a:off x="812800" y="2458641"/>
            <a:ext cx="10566400" cy="513060"/>
          </a:xfrm>
          <a:prstGeom prst="rect">
            <a:avLst/>
          </a:prstGeom>
          <a:solidFill>
            <a:srgbClr val="0F2744"/>
          </a:solidFill>
          <a:ln/>
        </p:spPr>
      </p:sp>
      <p:sp>
        <p:nvSpPr>
          <p:cNvPr id="8" name="Text 6"/>
          <p:cNvSpPr/>
          <p:nvPr/>
        </p:nvSpPr>
        <p:spPr>
          <a:xfrm>
            <a:off x="990600" y="2572941"/>
            <a:ext cx="40640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66C6B4"/>
                </a:solidFill>
                <a:latin typeface="Montserrat" pitchFamily="34" charset="0"/>
                <a:ea typeface="Montserrat" pitchFamily="34" charset="-122"/>
                <a:cs typeface="Montserrat" pitchFamily="34" charset="-120"/>
              </a:rPr>
              <a:t>2</a:t>
            </a:r>
            <a:endParaRPr lang="en-US" sz="1600" dirty="0"/>
          </a:p>
        </p:txBody>
      </p:sp>
      <p:sp>
        <p:nvSpPr>
          <p:cNvPr id="9" name="Text 7"/>
          <p:cNvSpPr/>
          <p:nvPr/>
        </p:nvSpPr>
        <p:spPr>
          <a:xfrm>
            <a:off x="1498600" y="2590701"/>
            <a:ext cx="9993884"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6F8FB"/>
                </a:solidFill>
                <a:latin typeface="Poppins" pitchFamily="34" charset="0"/>
                <a:ea typeface="Poppins" pitchFamily="34" charset="-122"/>
                <a:cs typeface="Poppins" pitchFamily="34" charset="-120"/>
              </a:rPr>
              <a:t>@NDEComponent</a:t>
            </a:r>
            <a:r>
              <a:rPr lang="en-US" sz="1400" dirty="0">
                <a:solidFill>
                  <a:srgbClr val="F6F8FB"/>
                </a:solidFill>
                <a:latin typeface="Poppins" pitchFamily="34" charset="0"/>
                <a:ea typeface="Poppins" pitchFamily="34" charset="-122"/>
                <a:cs typeface="Poppins" pitchFamily="34" charset="-120"/>
              </a:rPr>
              <a:t> after the search bar: view, user, results</a:t>
            </a:r>
            <a:endParaRPr lang="en-US" sz="1400" dirty="0"/>
          </a:p>
        </p:txBody>
      </p:sp>
      <p:sp>
        <p:nvSpPr>
          <p:cNvPr id="10" name="Shape 8"/>
          <p:cNvSpPr/>
          <p:nvPr/>
        </p:nvSpPr>
        <p:spPr>
          <a:xfrm>
            <a:off x="812800" y="3047901"/>
            <a:ext cx="10566400" cy="513060"/>
          </a:xfrm>
          <a:prstGeom prst="rect">
            <a:avLst/>
          </a:prstGeom>
          <a:solidFill>
            <a:srgbClr val="0F2744"/>
          </a:solidFill>
          <a:ln/>
        </p:spPr>
      </p:sp>
      <p:sp>
        <p:nvSpPr>
          <p:cNvPr id="11" name="Text 9"/>
          <p:cNvSpPr/>
          <p:nvPr/>
        </p:nvSpPr>
        <p:spPr>
          <a:xfrm>
            <a:off x="990600" y="3162201"/>
            <a:ext cx="40640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66C6B4"/>
                </a:solidFill>
                <a:latin typeface="Montserrat" pitchFamily="34" charset="0"/>
                <a:ea typeface="Montserrat" pitchFamily="34" charset="-122"/>
                <a:cs typeface="Montserrat" pitchFamily="34" charset="-120"/>
              </a:rPr>
              <a:t>3</a:t>
            </a:r>
            <a:endParaRPr lang="en-US" sz="1600" dirty="0"/>
          </a:p>
        </p:txBody>
      </p:sp>
      <p:sp>
        <p:nvSpPr>
          <p:cNvPr id="12" name="Text 10"/>
          <p:cNvSpPr/>
          <p:nvPr/>
        </p:nvSpPr>
        <p:spPr>
          <a:xfrm>
            <a:off x="1498600" y="3179961"/>
            <a:ext cx="9993884"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6F8FB"/>
                </a:solidFill>
                <a:latin typeface="Poppins" pitchFamily="34" charset="0"/>
                <a:ea typeface="Poppins" pitchFamily="34" charset="-122"/>
                <a:cs typeface="Poppins" pitchFamily="34" charset="-120"/>
              </a:rPr>
              <a:t>@NDEEvent</a:t>
            </a:r>
            <a:r>
              <a:rPr lang="en-US" sz="1400" dirty="0">
                <a:solidFill>
                  <a:srgbClr val="F6F8FB"/>
                </a:solidFill>
                <a:latin typeface="Poppins" pitchFamily="34" charset="0"/>
                <a:ea typeface="Poppins" pitchFamily="34" charset="-122"/>
                <a:cs typeface="Poppins" pitchFamily="34" charset="-120"/>
              </a:rPr>
              <a:t> captures every pnx record and reverses its strings</a:t>
            </a:r>
            <a:endParaRPr lang="en-US" sz="1400" dirty="0"/>
          </a:p>
        </p:txBody>
      </p:sp>
      <p:sp>
        <p:nvSpPr>
          <p:cNvPr id="13" name="Shape 11"/>
          <p:cNvSpPr/>
          <p:nvPr/>
        </p:nvSpPr>
        <p:spPr>
          <a:xfrm>
            <a:off x="812800" y="3637161"/>
            <a:ext cx="10566400" cy="513060"/>
          </a:xfrm>
          <a:prstGeom prst="rect">
            <a:avLst/>
          </a:prstGeom>
          <a:solidFill>
            <a:srgbClr val="0F2744"/>
          </a:solidFill>
          <a:ln/>
        </p:spPr>
      </p:sp>
      <p:sp>
        <p:nvSpPr>
          <p:cNvPr id="14" name="Text 12"/>
          <p:cNvSpPr/>
          <p:nvPr/>
        </p:nvSpPr>
        <p:spPr>
          <a:xfrm>
            <a:off x="990600" y="3751461"/>
            <a:ext cx="40640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66C6B4"/>
                </a:solidFill>
                <a:latin typeface="Montserrat" pitchFamily="34" charset="0"/>
                <a:ea typeface="Montserrat" pitchFamily="34" charset="-122"/>
                <a:cs typeface="Montserrat" pitchFamily="34" charset="-120"/>
              </a:rPr>
              <a:t>4</a:t>
            </a:r>
            <a:endParaRPr lang="en-US" sz="1600" dirty="0"/>
          </a:p>
        </p:txBody>
      </p:sp>
      <p:sp>
        <p:nvSpPr>
          <p:cNvPr id="15" name="Text 13"/>
          <p:cNvSpPr/>
          <p:nvPr/>
        </p:nvSpPr>
        <p:spPr>
          <a:xfrm>
            <a:off x="1498600" y="3769221"/>
            <a:ext cx="99938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8FB"/>
                </a:solidFill>
                <a:latin typeface="Poppins" pitchFamily="34" charset="0"/>
                <a:ea typeface="Poppins" pitchFamily="34" charset="-122"/>
                <a:cs typeface="Poppins" pitchFamily="34" charset="-120"/>
              </a:rPr>
              <a:t>Install </a:t>
            </a:r>
            <a:r>
              <a:rPr lang="en-US" sz="1400" b="1" dirty="0">
                <a:solidFill>
                  <a:srgbClr val="F6F8FB"/>
                </a:solidFill>
                <a:latin typeface="Poppins" pitchFamily="34" charset="0"/>
                <a:ea typeface="Poppins" pitchFamily="34" charset="-122"/>
                <a:cs typeface="Poppins" pitchFamily="34" charset="-120"/>
              </a:rPr>
              <a:t>primo-alpine</a:t>
            </a:r>
            <a:r>
              <a:rPr lang="en-US" sz="1400" dirty="0">
                <a:solidFill>
                  <a:srgbClr val="F6F8FB"/>
                </a:solidFill>
                <a:latin typeface="Poppins" pitchFamily="34" charset="0"/>
                <a:ea typeface="Poppins" pitchFamily="34" charset="-122"/>
                <a:cs typeface="Poppins" pitchFamily="34" charset="-120"/>
              </a:rPr>
              <a:t>, add an island on top of the results</a:t>
            </a:r>
            <a:endParaRPr lang="en-US" sz="1400" dirty="0"/>
          </a:p>
        </p:txBody>
      </p:sp>
      <p:sp>
        <p:nvSpPr>
          <p:cNvPr id="16" name="Shape 14"/>
          <p:cNvSpPr/>
          <p:nvPr/>
        </p:nvSpPr>
        <p:spPr>
          <a:xfrm>
            <a:off x="812800" y="4226421"/>
            <a:ext cx="10566400" cy="513060"/>
          </a:xfrm>
          <a:prstGeom prst="rect">
            <a:avLst/>
          </a:prstGeom>
          <a:solidFill>
            <a:srgbClr val="0F2744"/>
          </a:solidFill>
          <a:ln/>
        </p:spPr>
      </p:sp>
      <p:sp>
        <p:nvSpPr>
          <p:cNvPr id="17" name="Text 15"/>
          <p:cNvSpPr/>
          <p:nvPr/>
        </p:nvSpPr>
        <p:spPr>
          <a:xfrm>
            <a:off x="990600" y="4340721"/>
            <a:ext cx="406400"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66C6B4"/>
                </a:solidFill>
                <a:latin typeface="Montserrat" pitchFamily="34" charset="0"/>
                <a:ea typeface="Montserrat" pitchFamily="34" charset="-122"/>
                <a:cs typeface="Montserrat" pitchFamily="34" charset="-120"/>
              </a:rPr>
              <a:t>5</a:t>
            </a:r>
            <a:endParaRPr lang="en-US" sz="1600" dirty="0"/>
          </a:p>
        </p:txBody>
      </p:sp>
      <p:sp>
        <p:nvSpPr>
          <p:cNvPr id="18" name="Text 16"/>
          <p:cNvSpPr/>
          <p:nvPr/>
        </p:nvSpPr>
        <p:spPr>
          <a:xfrm>
            <a:off x="1498600" y="4358481"/>
            <a:ext cx="99938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8FB"/>
                </a:solidFill>
                <a:latin typeface="Poppins" pitchFamily="34" charset="0"/>
                <a:ea typeface="Poppins" pitchFamily="34" charset="-122"/>
                <a:cs typeface="Poppins" pitchFamily="34" charset="-120"/>
              </a:rPr>
              <a:t>Built: </a:t>
            </a:r>
            <a:r>
              <a:rPr lang="en-US" sz="1400" b="1" dirty="0">
                <a:solidFill>
                  <a:srgbClr val="F6F8FB"/>
                </a:solidFill>
                <a:latin typeface="Poppins" pitchFamily="34" charset="0"/>
                <a:ea typeface="Poppins" pitchFamily="34" charset="-122"/>
                <a:cs typeface="Poppins" pitchFamily="34" charset="-120"/>
              </a:rPr>
              <a:t>./demo-taipei.sh start</a:t>
            </a:r>
            <a:r>
              <a:rPr lang="en-US" sz="1400" dirty="0">
                <a:solidFill>
                  <a:srgbClr val="F6F8FB"/>
                </a:solidFill>
                <a:latin typeface="Poppins" pitchFamily="34" charset="0"/>
                <a:ea typeface="Poppins" pitchFamily="34" charset="-122"/>
                <a:cs typeface="Poppins" pitchFamily="34" charset="-120"/>
              </a:rPr>
              <a:t>, then search</a:t>
            </a:r>
            <a:endParaRPr lang="en-US" sz="1400" dirty="0"/>
          </a:p>
        </p:txBody>
      </p:sp>
      <p:sp>
        <p:nvSpPr>
          <p:cNvPr id="19" name="Shape 17"/>
          <p:cNvSpPr/>
          <p:nvPr/>
        </p:nvSpPr>
        <p:spPr>
          <a:xfrm>
            <a:off x="812800" y="6133505"/>
            <a:ext cx="10566400" cy="0"/>
          </a:xfrm>
          <a:prstGeom prst="line">
            <a:avLst/>
          </a:prstGeom>
          <a:noFill/>
          <a:ln w="6350">
            <a:solidFill>
              <a:srgbClr val="2A3F5C"/>
            </a:solidFill>
            <a:prstDash val="solid"/>
          </a:ln>
        </p:spPr>
      </p:sp>
      <p:sp>
        <p:nvSpPr>
          <p:cNvPr id="20" name="Text 18"/>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6"/>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TRY IT YOURSELF</a:t>
            </a:r>
            <a:endParaRPr lang="en-US" sz="1200" dirty="0"/>
          </a:p>
        </p:txBody>
      </p:sp>
      <p:sp>
        <p:nvSpPr>
          <p:cNvPr id="3" name="Text 1"/>
          <p:cNvSpPr/>
          <p:nvPr>
            <p:ph type="title"/>
          </p:nvPr>
        </p:nvSpPr>
        <p:spPr>
          <a:xfrm>
            <a:off x="812800" y="1127720"/>
            <a:ext cx="10883392" cy="513060"/>
          </a:xfrm>
          <a:prstGeom prst="rect">
            <a:avLst/>
          </a:prstGeom>
          <a:noFill/>
          <a:ln/>
        </p:spPr>
        <p:txBody>
          <a:bodyPr wrap="square" lIns="0" tIns="0" rIns="0" bIns="0" rtlCol="0" anchor="t">
            <a:normAutofit/>
          </a:bodyPr>
          <a:lstStyle/>
          <a:p>
            <a:pPr algn="l" indent="0" marL="0">
              <a:lnSpc>
                <a:spcPts val="3840"/>
              </a:lnSpc>
              <a:buNone/>
            </a:pPr>
            <a:r>
              <a:rPr lang="en-US" sz="3200" b="1" i="0" dirty="0">
                <a:solidFill>
                  <a:srgbClr val="051931"/>
                </a:solidFill>
                <a:latin typeface="Montserrat" pitchFamily="34" charset="0"/>
                <a:ea typeface="Montserrat" pitchFamily="34" charset="-122"/>
                <a:cs typeface="Montserrat" pitchFamily="34" charset="-120"/>
              </a:rPr>
              <a:t>Every step is a tag: taipei-1 to taipei-5</a:t>
            </a:r>
            <a:endParaRPr lang="en-US" sz="3200" dirty="0"/>
          </a:p>
        </p:txBody>
      </p:sp>
      <p:sp>
        <p:nvSpPr>
          <p:cNvPr id="4" name="Shape 2"/>
          <p:cNvSpPr/>
          <p:nvPr/>
        </p:nvSpPr>
        <p:spPr>
          <a:xfrm>
            <a:off x="815975" y="1872555"/>
            <a:ext cx="4157861" cy="3394670"/>
          </a:xfrm>
          <a:prstGeom prst="rect">
            <a:avLst/>
          </a:prstGeom>
          <a:solidFill>
            <a:srgbClr val="FFFFFF"/>
          </a:solidFill>
          <a:ln w="6350">
            <a:solidFill>
              <a:srgbClr val="DFDFDF"/>
            </a:solidFill>
            <a:prstDash val="solid"/>
          </a:ln>
        </p:spPr>
      </p:sp>
      <p:pic>
        <p:nvPicPr>
          <p:cNvPr id="5" name="Image 0" descr="QR code to github.com/libis/NDE_customModule/tree/taipei">    </p:cNvPr>
          <p:cNvPicPr>
            <a:picLocks noChangeAspect="1"/>
          </p:cNvPicPr>
          <p:nvPr/>
        </p:nvPicPr>
        <p:blipFill>
          <a:blip r:embed="rId1"/>
          <a:srcRect l="0" r="0" t="0" b="0"/>
          <a:stretch/>
        </p:blipFill>
        <p:spPr>
          <a:xfrm>
            <a:off x="1561405" y="2078930"/>
            <a:ext cx="2667000" cy="2667000"/>
          </a:xfrm>
          <a:prstGeom prst="rect">
            <a:avLst/>
          </a:prstGeom>
        </p:spPr>
      </p:pic>
      <p:sp>
        <p:nvSpPr>
          <p:cNvPr id="6" name="Text 3"/>
          <p:cNvSpPr/>
          <p:nvPr/>
        </p:nvSpPr>
        <p:spPr>
          <a:xfrm>
            <a:off x="819150" y="4847530"/>
            <a:ext cx="4151511"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A5B70"/>
                </a:solidFill>
                <a:latin typeface="Poppins" pitchFamily="34" charset="0"/>
                <a:ea typeface="Poppins" pitchFamily="34" charset="-122"/>
                <a:cs typeface="Poppins" pitchFamily="34" charset="-120"/>
              </a:rPr>
              <a:t>github.com/libis/ NDE_customModule tree/taipei</a:t>
            </a:r>
            <a:endParaRPr lang="en-US" sz="1200" dirty="0"/>
          </a:p>
        </p:txBody>
      </p:sp>
      <p:sp>
        <p:nvSpPr>
          <p:cNvPr id="7" name="Text 4"/>
          <p:cNvSpPr/>
          <p:nvPr/>
        </p:nvSpPr>
        <p:spPr>
          <a:xfrm>
            <a:off x="5332611" y="1869380"/>
            <a:ext cx="6046589" cy="2113211"/>
          </a:xfrm>
          <a:prstGeom prst="rect">
            <a:avLst/>
          </a:prstGeom>
          <a:solidFill>
            <a:srgbClr val="051931"/>
          </a:solidFill>
          <a:ln/>
        </p:spPr>
        <p:txBody>
          <a:bodyPr wrap="square" lIns="254000" tIns="203200" rIns="87842" bIns="177800" rtlCol="0" anchor="t">
            <a:normAutofit/>
          </a:bodyPr>
          <a:lstStyle/>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git clone https://github.com/libis/NDE_customModule</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cd NDE_customModule</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git checkout </a:t>
            </a:r>
            <a:r>
              <a:rPr lang="en-US" sz="1200" dirty="0">
                <a:solidFill>
                  <a:srgbClr val="66C6B4"/>
                </a:solidFill>
                <a:latin typeface="Courier New" pitchFamily="49" charset="0"/>
                <a:ea typeface="Courier New" pitchFamily="49" charset="-122"/>
                <a:cs typeface="Courier New" pitchFamily="49" charset="-120"/>
              </a:rPr>
              <a:t>taipei-1</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npm install</a:t>
            </a:r>
            <a:endParaRPr lang="en-US" sz="1200" dirty="0"/>
          </a:p>
          <a:p>
            <a:pPr algn="l" indent="0" marL="0">
              <a:lnSpc>
                <a:spcPts val="1920"/>
              </a:lnSpc>
              <a:buNone/>
            </a:pPr>
            <a:endParaRPr lang="en-US" sz="1200" dirty="0"/>
          </a:p>
          <a:p>
            <a:pPr algn="l" indent="0" marL="0">
              <a:lnSpc>
                <a:spcPts val="1920"/>
              </a:lnSpc>
              <a:buNone/>
            </a:pPr>
            <a:r>
              <a:rPr lang="en-US" sz="1200" dirty="0">
                <a:solidFill>
                  <a:srgbClr val="8AA0B8"/>
                </a:solidFill>
                <a:latin typeface="Courier New" pitchFamily="49" charset="0"/>
                <a:ea typeface="Courier New" pitchFamily="49" charset="-122"/>
                <a:cs typeface="Courier New" pitchFamily="49" charset="-120"/>
              </a:rPr>
              <a:t># next step</a:t>
            </a:r>
            <a:endParaRPr lang="en-US" sz="1200" dirty="0"/>
          </a:p>
          <a:p>
            <a:pPr algn="l" indent="0" marL="0">
              <a:lnSpc>
                <a:spcPts val="1920"/>
              </a:lnSpc>
              <a:buNone/>
            </a:pPr>
            <a:r>
              <a:rPr lang="en-US" sz="1200" dirty="0">
                <a:solidFill>
                  <a:srgbClr val="C9D6E6"/>
                </a:solidFill>
                <a:latin typeface="Courier New" pitchFamily="49" charset="0"/>
                <a:ea typeface="Courier New" pitchFamily="49" charset="-122"/>
                <a:cs typeface="Courier New" pitchFamily="49" charset="-120"/>
              </a:rPr>
              <a:t>./demo-taipei.sh goto </a:t>
            </a:r>
            <a:r>
              <a:rPr lang="en-US" sz="1200" dirty="0">
                <a:solidFill>
                  <a:srgbClr val="66C6B4"/>
                </a:solidFill>
                <a:latin typeface="Courier New" pitchFamily="49" charset="0"/>
                <a:ea typeface="Courier New" pitchFamily="49" charset="-122"/>
                <a:cs typeface="Courier New" pitchFamily="49" charset="-120"/>
              </a:rPr>
              <a:t>2</a:t>
            </a:r>
            <a:endParaRPr lang="en-US" sz="1200" dirty="0"/>
          </a:p>
        </p:txBody>
      </p:sp>
      <p:sp>
        <p:nvSpPr>
          <p:cNvPr id="8" name="Shape 5"/>
          <p:cNvSpPr/>
          <p:nvPr/>
        </p:nvSpPr>
        <p:spPr>
          <a:xfrm>
            <a:off x="5335786" y="4138166"/>
            <a:ext cx="6040239" cy="803870"/>
          </a:xfrm>
          <a:prstGeom prst="rect">
            <a:avLst/>
          </a:prstGeom>
          <a:solidFill>
            <a:srgbClr val="FFFFFF"/>
          </a:solidFill>
          <a:ln w="6350">
            <a:solidFill>
              <a:srgbClr val="DFDFDF"/>
            </a:solidFill>
            <a:prstDash val="solid"/>
          </a:ln>
        </p:spPr>
      </p:sp>
      <p:sp>
        <p:nvSpPr>
          <p:cNvPr id="9" name="Text 6"/>
          <p:cNvSpPr/>
          <p:nvPr/>
        </p:nvSpPr>
        <p:spPr>
          <a:xfrm>
            <a:off x="5516761" y="4293741"/>
            <a:ext cx="5848638"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00407A"/>
                </a:solidFill>
                <a:latin typeface="Montserrat" pitchFamily="34" charset="0"/>
                <a:ea typeface="Montserrat" pitchFamily="34" charset="-122"/>
                <a:cs typeface="Montserrat" pitchFamily="34" charset="-120"/>
              </a:rPr>
              <a:t>In VS Code</a:t>
            </a:r>
            <a:endParaRPr lang="en-US" sz="1400" dirty="0"/>
          </a:p>
        </p:txBody>
      </p:sp>
      <p:sp>
        <p:nvSpPr>
          <p:cNvPr id="10" name="Text 7"/>
          <p:cNvSpPr/>
          <p:nvPr/>
        </p:nvSpPr>
        <p:spPr>
          <a:xfrm>
            <a:off x="5516761" y="4557861"/>
            <a:ext cx="5848638"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Run Task › "Taipei: go to step". Fell behind? Jump to the next tag.</a:t>
            </a:r>
            <a:endParaRPr lang="en-US" sz="1200" dirty="0"/>
          </a:p>
        </p:txBody>
      </p:sp>
      <p:sp>
        <p:nvSpPr>
          <p:cNvPr id="11" name="Shape 8"/>
          <p:cNvSpPr/>
          <p:nvPr/>
        </p:nvSpPr>
        <p:spPr>
          <a:xfrm>
            <a:off x="812800" y="6133505"/>
            <a:ext cx="10566400" cy="0"/>
          </a:xfrm>
          <a:prstGeom prst="line">
            <a:avLst/>
          </a:prstGeom>
          <a:noFill/>
          <a:ln w="6350">
            <a:solidFill>
              <a:srgbClr val="DFDFDF"/>
            </a:solidFill>
            <a:prstDash val="solid"/>
          </a:ln>
        </p:spPr>
      </p:sp>
      <p:sp>
        <p:nvSpPr>
          <p:cNvPr id="12" name="Text 9"/>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051931"/>
        </a:solidFill>
      </p:bgPr>
    </p:bg>
    <p:spTree>
      <p:nvGrpSpPr>
        <p:cNvPr id="1" name=""/>
        <p:cNvGrpSpPr/>
        <p:nvPr/>
      </p:nvGrpSpPr>
      <p:grpSpPr>
        <a:xfrm>
          <a:off x="0" y="0"/>
          <a:ext cx="0" cy="0"/>
          <a:chOff x="0" y="0"/>
          <a:chExt cx="0" cy="0"/>
        </a:xfrm>
      </p:grpSpPr>
      <p:sp>
        <p:nvSpPr>
          <p:cNvPr id="2" name="Text 0"/>
          <p:cNvSpPr/>
          <p:nvPr/>
        </p:nvSpPr>
        <p:spPr>
          <a:xfrm>
            <a:off x="812800" y="1910159"/>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6C6B4"/>
                </a:solidFill>
                <a:latin typeface="Montserrat" pitchFamily="34" charset="0"/>
                <a:ea typeface="Montserrat" pitchFamily="34" charset="-122"/>
                <a:cs typeface="Montserrat" pitchFamily="34" charset="-120"/>
              </a:rPr>
              <a:t>BACK TO ARRIVAL</a:t>
            </a:r>
            <a:endParaRPr lang="en-US" sz="1200" dirty="0"/>
          </a:p>
        </p:txBody>
      </p:sp>
      <p:sp>
        <p:nvSpPr>
          <p:cNvPr id="3" name="Text 1"/>
          <p:cNvSpPr/>
          <p:nvPr>
            <p:ph type="title"/>
          </p:nvPr>
        </p:nvSpPr>
        <p:spPr>
          <a:xfrm>
            <a:off x="812800" y="2377480"/>
            <a:ext cx="9156700" cy="148838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F6F8FB"/>
                </a:solidFill>
                <a:latin typeface="Montserrat" pitchFamily="34" charset="0"/>
                <a:ea typeface="Montserrat" pitchFamily="34" charset="-122"/>
                <a:cs typeface="Montserrat" pitchFamily="34" charset="-120"/>
              </a:rPr>
              <a:t>Learn the language, and it changes how you </a:t>
            </a:r>
            <a:r>
              <a:rPr lang="en-US" sz="4800" b="1" i="0" dirty="0">
                <a:solidFill>
                  <a:srgbClr val="66C6B4"/>
                </a:solidFill>
                <a:latin typeface="Montserrat" pitchFamily="34" charset="0"/>
                <a:ea typeface="Montserrat" pitchFamily="34" charset="-122"/>
                <a:cs typeface="Montserrat" pitchFamily="34" charset="-120"/>
              </a:rPr>
              <a:t>think</a:t>
            </a:r>
            <a:r>
              <a:rPr lang="en-US" sz="4800" b="1" i="0" dirty="0">
                <a:solidFill>
                  <a:srgbClr val="F6F8FB"/>
                </a:solidFill>
                <a:latin typeface="Montserrat" pitchFamily="34" charset="0"/>
                <a:ea typeface="Montserrat" pitchFamily="34" charset="-122"/>
                <a:cs typeface="Montserrat" pitchFamily="34" charset="-120"/>
              </a:rPr>
              <a:t>.</a:t>
            </a:r>
            <a:endParaRPr lang="en-US" sz="4800" dirty="0"/>
          </a:p>
        </p:txBody>
      </p:sp>
      <p:sp>
        <p:nvSpPr>
          <p:cNvPr id="4" name="Text 2"/>
          <p:cNvSpPr/>
          <p:nvPr/>
        </p:nvSpPr>
        <p:spPr>
          <a:xfrm>
            <a:off x="812800" y="4094460"/>
            <a:ext cx="8502650" cy="675580"/>
          </a:xfrm>
          <a:prstGeom prst="rect">
            <a:avLst/>
          </a:prstGeom>
          <a:noFill/>
          <a:ln/>
        </p:spPr>
        <p:txBody>
          <a:bodyPr wrap="square" lIns="0" tIns="0" rIns="0" bIns="0" rtlCol="0" anchor="t">
            <a:normAutofit/>
          </a:bodyPr>
          <a:lstStyle/>
          <a:p>
            <a:pPr algn="l" indent="0" marL="0">
              <a:lnSpc>
                <a:spcPts val="2560"/>
              </a:lnSpc>
              <a:buNone/>
            </a:pPr>
            <a:r>
              <a:rPr lang="en-US" sz="1600" dirty="0">
                <a:solidFill>
                  <a:srgbClr val="C9D6E6"/>
                </a:solidFill>
                <a:latin typeface="Poppins" pitchFamily="34" charset="0"/>
                <a:ea typeface="Poppins" pitchFamily="34" charset="-122"/>
                <a:cs typeface="Poppins" pitchFamily="34" charset="-120"/>
              </a:rPr>
              <a:t>NDE asked us to think in a new way. Today we learned seven words. The rest comes with practice, together.</a:t>
            </a:r>
            <a:endParaRPr lang="en-US" sz="1600" dirty="0"/>
          </a:p>
        </p:txBody>
      </p:sp>
      <p:sp>
        <p:nvSpPr>
          <p:cNvPr id="5" name="Shape 3"/>
          <p:cNvSpPr/>
          <p:nvPr/>
        </p:nvSpPr>
        <p:spPr>
          <a:xfrm>
            <a:off x="812800" y="6133505"/>
            <a:ext cx="10566400" cy="0"/>
          </a:xfrm>
          <a:prstGeom prst="line">
            <a:avLst/>
          </a:prstGeom>
          <a:noFill/>
          <a:ln w="6350">
            <a:solidFill>
              <a:srgbClr val="2A3F5C"/>
            </a:solidFill>
            <a:prstDash val="solid"/>
          </a:ln>
        </p:spPr>
      </p:sp>
      <p:sp>
        <p:nvSpPr>
          <p:cNvPr id="6" name="Text 4"/>
          <p:cNvSpPr/>
          <p:nvPr/>
        </p:nvSpPr>
        <p:spPr>
          <a:xfrm>
            <a:off x="812800" y="6238280"/>
            <a:ext cx="21076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6"/>
                </a:solidFill>
                <a:latin typeface="Poppins" pitchFamily="34" charset="0"/>
                <a:ea typeface="Poppins" pitchFamily="34" charset="-122"/>
                <a:cs typeface="Poppins" pitchFamily="34" charset="-120"/>
              </a:rPr>
              <a:t>NDE customModule · Taipei</a:t>
            </a:r>
            <a:endParaRPr lang="en-US" sz="1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6F8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407A"/>
                </a:solidFill>
                <a:latin typeface="Montserrat" pitchFamily="34" charset="0"/>
                <a:ea typeface="Montserrat" pitchFamily="34" charset="-122"/>
                <a:cs typeface="Montserrat" pitchFamily="34" charset="-120"/>
              </a:rPr>
              <a:t>THANK YOU · 謝謝</a:t>
            </a:r>
            <a:endParaRPr lang="en-US" sz="1200" dirty="0"/>
          </a:p>
        </p:txBody>
      </p:sp>
      <p:sp>
        <p:nvSpPr>
          <p:cNvPr id="3" name="Text 1"/>
          <p:cNvSpPr/>
          <p:nvPr>
            <p:ph type="title"/>
          </p:nvPr>
        </p:nvSpPr>
        <p:spPr>
          <a:xfrm>
            <a:off x="812800" y="1127720"/>
            <a:ext cx="10883392" cy="756890"/>
          </a:xfrm>
          <a:prstGeom prst="rect">
            <a:avLst/>
          </a:prstGeom>
          <a:noFill/>
          <a:ln/>
        </p:spPr>
        <p:txBody>
          <a:bodyPr wrap="square" lIns="0" tIns="0" rIns="0" bIns="0" rtlCol="0" anchor="t">
            <a:normAutofit/>
          </a:bodyPr>
          <a:lstStyle/>
          <a:p>
            <a:pPr algn="l" indent="0" marL="0">
              <a:lnSpc>
                <a:spcPts val="5760"/>
              </a:lnSpc>
              <a:buNone/>
            </a:pPr>
            <a:r>
              <a:rPr lang="en-US" sz="4800" b="1" i="0" dirty="0">
                <a:solidFill>
                  <a:srgbClr val="051931"/>
                </a:solidFill>
                <a:latin typeface="Montserrat" pitchFamily="34" charset="0"/>
                <a:ea typeface="Montserrat" pitchFamily="34" charset="-122"/>
                <a:cs typeface="Montserrat" pitchFamily="34" charset="-120"/>
              </a:rPr>
              <a:t>Questions?</a:t>
            </a:r>
            <a:endParaRPr lang="en-US" sz="4800" dirty="0"/>
          </a:p>
        </p:txBody>
      </p:sp>
      <p:sp>
        <p:nvSpPr>
          <p:cNvPr id="4" name="Shape 2"/>
          <p:cNvSpPr/>
          <p:nvPr/>
        </p:nvSpPr>
        <p:spPr>
          <a:xfrm>
            <a:off x="819150" y="2170361"/>
            <a:ext cx="3407817" cy="1170930"/>
          </a:xfrm>
          <a:prstGeom prst="rect">
            <a:avLst/>
          </a:prstGeom>
          <a:solidFill>
            <a:srgbClr val="FFFFFF"/>
          </a:solidFill>
          <a:ln w="12700">
            <a:solidFill>
              <a:srgbClr val="00407A"/>
            </a:solidFill>
            <a:prstDash val="solid"/>
          </a:ln>
        </p:spPr>
      </p:sp>
      <p:sp>
        <p:nvSpPr>
          <p:cNvPr id="5" name="Text 3"/>
          <p:cNvSpPr/>
          <p:nvPr/>
        </p:nvSpPr>
        <p:spPr>
          <a:xfrm>
            <a:off x="1028700" y="2379911"/>
            <a:ext cx="3078378"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Our flavour</a:t>
            </a:r>
            <a:endParaRPr lang="en-US" sz="1600" dirty="0"/>
          </a:p>
        </p:txBody>
      </p:sp>
      <p:sp>
        <p:nvSpPr>
          <p:cNvPr id="6" name="Text 4"/>
          <p:cNvSpPr/>
          <p:nvPr/>
        </p:nvSpPr>
        <p:spPr>
          <a:xfrm>
            <a:off x="1028700" y="2674541"/>
            <a:ext cx="3078378"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github.com/libis/ NDE_customModule (branch LIBIS)</a:t>
            </a:r>
            <a:endParaRPr lang="en-US" sz="1200" dirty="0"/>
          </a:p>
        </p:txBody>
      </p:sp>
      <p:sp>
        <p:nvSpPr>
          <p:cNvPr id="7" name="Shape 5"/>
          <p:cNvSpPr/>
          <p:nvPr/>
        </p:nvSpPr>
        <p:spPr>
          <a:xfrm>
            <a:off x="4388892" y="2167186"/>
            <a:ext cx="3414167" cy="1177280"/>
          </a:xfrm>
          <a:prstGeom prst="rect">
            <a:avLst/>
          </a:prstGeom>
          <a:solidFill>
            <a:srgbClr val="FFFFFF"/>
          </a:solidFill>
          <a:ln w="6350">
            <a:solidFill>
              <a:srgbClr val="DFDFDF"/>
            </a:solidFill>
            <a:prstDash val="solid"/>
          </a:ln>
        </p:spPr>
      </p:sp>
      <p:sp>
        <p:nvSpPr>
          <p:cNvPr id="8" name="Text 6"/>
          <p:cNvSpPr/>
          <p:nvPr/>
        </p:nvSpPr>
        <p:spPr>
          <a:xfrm>
            <a:off x="4595267" y="2373561"/>
            <a:ext cx="3091459"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The original</a:t>
            </a:r>
            <a:endParaRPr lang="en-US" sz="1600" dirty="0"/>
          </a:p>
        </p:txBody>
      </p:sp>
      <p:sp>
        <p:nvSpPr>
          <p:cNvPr id="9" name="Text 7"/>
          <p:cNvSpPr/>
          <p:nvPr/>
        </p:nvSpPr>
        <p:spPr>
          <a:xfrm>
            <a:off x="4595267" y="2668191"/>
            <a:ext cx="3091459" cy="4826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github.com/ExLibrisGroup/ customModule</a:t>
            </a:r>
            <a:endParaRPr lang="en-US" sz="1200" dirty="0"/>
          </a:p>
        </p:txBody>
      </p:sp>
      <p:sp>
        <p:nvSpPr>
          <p:cNvPr id="10" name="Shape 8"/>
          <p:cNvSpPr/>
          <p:nvPr/>
        </p:nvSpPr>
        <p:spPr>
          <a:xfrm>
            <a:off x="7961809" y="2167186"/>
            <a:ext cx="3414216" cy="1177280"/>
          </a:xfrm>
          <a:prstGeom prst="rect">
            <a:avLst/>
          </a:prstGeom>
          <a:solidFill>
            <a:srgbClr val="FFFFFF"/>
          </a:solidFill>
          <a:ln w="6350">
            <a:solidFill>
              <a:srgbClr val="DFDFDF"/>
            </a:solidFill>
            <a:prstDash val="solid"/>
          </a:ln>
        </p:spPr>
      </p:sp>
      <p:sp>
        <p:nvSpPr>
          <p:cNvPr id="11" name="Text 9"/>
          <p:cNvSpPr/>
          <p:nvPr/>
        </p:nvSpPr>
        <p:spPr>
          <a:xfrm>
            <a:off x="8168184" y="2373561"/>
            <a:ext cx="309151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0407A"/>
                </a:solidFill>
                <a:latin typeface="Montserrat" pitchFamily="34" charset="0"/>
                <a:ea typeface="Montserrat" pitchFamily="34" charset="-122"/>
                <a:cs typeface="Montserrat" pitchFamily="34" charset="-120"/>
              </a:rPr>
              <a:t>Shared state</a:t>
            </a:r>
            <a:endParaRPr lang="en-US" sz="1600" dirty="0"/>
          </a:p>
        </p:txBody>
      </p:sp>
      <p:sp>
        <p:nvSpPr>
          <p:cNvPr id="12" name="Text 10"/>
          <p:cNvSpPr/>
          <p:nvPr/>
        </p:nvSpPr>
        <p:spPr>
          <a:xfrm>
            <a:off x="8168184" y="2668191"/>
            <a:ext cx="3091510" cy="254000"/>
          </a:xfrm>
          <a:prstGeom prst="rect">
            <a:avLst/>
          </a:prstGeom>
          <a:noFill/>
          <a:ln/>
        </p:spPr>
        <p:txBody>
          <a:bodyPr wrap="square" lIns="0" tIns="0" rIns="0" bIns="0" rtlCol="0" anchor="t">
            <a:normAutofit/>
          </a:bodyPr>
          <a:lstStyle/>
          <a:p>
            <a:pPr algn="l" indent="0" marL="0">
              <a:lnSpc>
                <a:spcPts val="1800"/>
              </a:lnSpc>
              <a:buNone/>
            </a:pPr>
            <a:r>
              <a:rPr lang="en-US" sz="1200" dirty="0">
                <a:solidFill>
                  <a:srgbClr val="4A5B70"/>
                </a:solidFill>
                <a:latin typeface="Poppins" pitchFamily="34" charset="0"/>
                <a:ea typeface="Poppins" pitchFamily="34" charset="-122"/>
                <a:cs typeface="Poppins" pitchFamily="34" charset="-120"/>
              </a:rPr>
              <a:t>github.com/libis/ primo-shared-state</a:t>
            </a:r>
            <a:endParaRPr lang="en-US" sz="1200" dirty="0"/>
          </a:p>
        </p:txBody>
      </p:sp>
      <p:sp>
        <p:nvSpPr>
          <p:cNvPr id="13" name="Shape 11"/>
          <p:cNvSpPr/>
          <p:nvPr/>
        </p:nvSpPr>
        <p:spPr>
          <a:xfrm>
            <a:off x="812800" y="6133505"/>
            <a:ext cx="10566400" cy="0"/>
          </a:xfrm>
          <a:prstGeom prst="line">
            <a:avLst/>
          </a:prstGeom>
          <a:noFill/>
          <a:ln w="6350">
            <a:solidFill>
              <a:srgbClr val="DFDFDF"/>
            </a:solidFill>
            <a:prstDash val="solid"/>
          </a:ln>
        </p:spPr>
      </p:sp>
      <p:sp>
        <p:nvSpPr>
          <p:cNvPr id="14" name="Text 12"/>
          <p:cNvSpPr/>
          <p:nvPr/>
        </p:nvSpPr>
        <p:spPr>
          <a:xfrm>
            <a:off x="812800" y="6238280"/>
            <a:ext cx="1258441"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B70"/>
                </a:solidFill>
                <a:latin typeface="Poppins" pitchFamily="34" charset="0"/>
                <a:ea typeface="Poppins" pitchFamily="34" charset="-122"/>
                <a:cs typeface="Poppins" pitchFamily="34" charset="-120"/>
              </a:rPr>
              <a:t>LIBIS · KU Leuven</a:t>
            </a:r>
            <a:endParaRPr lang="en-US" sz="1200" dirty="0"/>
          </a:p>
        </p:txBody>
      </p:sp>
    </p:spTree>
  </p:cSld>
  <p:clrMapOvr>
    <a:masterClrMapping/>
  </p:clrMapOvr>
</p:sld>
</file>

<file path=ppt/theme/theme1.xml><?xml version="1.0" encoding="utf-8"?>
<a:theme xmlns:a="http://schemas.openxmlformats.org/drawingml/2006/main" name="NDE customModule: learning a common language">
  <a:themeElements>
    <a:clrScheme name="NDE customModule: learning a common language">
      <a:dk1>
        <a:srgbClr val="051931"/>
      </a:dk1>
      <a:lt1>
        <a:srgbClr val="F6F8FB"/>
      </a:lt1>
      <a:dk2>
        <a:srgbClr val="415164"/>
      </a:dk2>
      <a:lt2>
        <a:srgbClr val="DEE2E7"/>
      </a:lt2>
      <a:accent1>
        <a:srgbClr val="00407A"/>
      </a:accent1>
      <a:accent2>
        <a:srgbClr val="158582"/>
      </a:accent2>
      <a:accent3>
        <a:srgbClr val="66C6B4"/>
      </a:accent3>
      <a:accent4>
        <a:srgbClr val="A5520F"/>
      </a:accent4>
      <a:accent5>
        <a:srgbClr val="16304F"/>
      </a:accent5>
      <a:accent6>
        <a:srgbClr val="F6C38F"/>
      </a:accent6>
      <a:hlink>
        <a:srgbClr val="0563C1"/>
      </a:hlink>
      <a:folHlink>
        <a:srgbClr val="954F72"/>
      </a:folHlink>
    </a:clrScheme>
    <a:fontScheme name="NDE customModule: learning a common languag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NDE customModule: learning a common language</dc:title>
  <dc:subject/>
  <dc:creator/>
  <cp:lastModifiedBy/>
  <cp:revision>1</cp:revision>
  <dcterms:created xsi:type="dcterms:W3CDTF">2026-10-21T23:17:33Z</dcterms:created>
  <dcterms:modified xsi:type="dcterms:W3CDTF">2026-10-21T23:17:33Z</dcterms:modified>
</cp:coreProperties>
</file>