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7" r:id="rId12"/>
    <p:sldId id="292"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150"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967049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oof.library.cornell.edu/content/abou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Intro - We have been working on a lot of different projects.  Some of these could have been a presentation on their own.  Experiment.  Series of lightning talks on a bunch of topics.  These are not particularly interconnected.  Approximate order from least to most collaborative.   2CUL brief?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rtl="0">
              <a:buSzPct val="25000"/>
              <a:buFont typeface="Arial"/>
              <a:buNone/>
            </a:pPr>
            <a:r>
              <a:rPr lang="en" sz="1100" b="0" i="0" u="none" strike="noStrike" cap="none" baseline="0" dirty="0" smtClean="0"/>
              <a:t>Cornell University Library has shifted part of its former print approval plan profile and resources to begin a pilot for patron-driven acquisitions of both print and electronic monographs in the hard sciences. Designing the joint patron-driven plans posed unique challenges that required a significant amount of ingenuity on the vendor’s (Coutts and MyiLibrary) and Library’s side. Cornell’s Technical Services, via scripts and bulk loading rules, automatically deduplicates print and electronic formats of the same content yet still allows for  review and selection of the identified duplicate formats by collection development staff should they wish to override the ‘no duplicates’ rule. In order to avoid purchasing of items not owned yet by patrons outside our institution, our loading scripts limit WorldCat Local from showing patron-driven items as available for Borrow Direct and Interlibrary Loan and remove the limitation once the item has been purchased. For out patron-driven print plan we developed together with Coutts an Inventory Query interface that allows seamless flow without technical services mitigation (according to certain parameters that check Coutts warehouse for availability) from the discovery of a patron driven title to the book arrival to Cornell’s LTS. We plan to completely integrate our patron-driven workflows with our more traditional acquisition’s guidelines and plan to increase our efficiencies by relying on previous experience with WorldCat Selection to automatically create purchase orders and locations in Voyager for those items.</a:t>
            </a:r>
          </a:p>
          <a:p>
            <a:endParaRPr lang="en" sz="1100" b="0" i="0" u="none" strike="noStrike" cap="none" baseline="0" dirty="0" smtClean="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831850" y="492125"/>
            <a:ext cx="3273425" cy="2454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658645" y="3109555"/>
            <a:ext cx="3619201" cy="2946482"/>
          </a:xfrm>
          <a:prstGeom prst="rect">
            <a:avLst/>
          </a:prstGeom>
          <a:noFill/>
          <a:ln>
            <a:noFill/>
          </a:ln>
        </p:spPr>
        <p:txBody>
          <a:bodyPr lIns="93275" tIns="46625" rIns="93275" bIns="46625" anchor="t" anchorCtr="0">
            <a:noAutofit/>
          </a:bodyPr>
          <a:lstStyle/>
          <a:p>
            <a:pPr marL="0" marR="0" lvl="0" indent="0" algn="l" rtl="0">
              <a:buSzPct val="25000"/>
              <a:buFont typeface="Arial"/>
              <a:buNone/>
            </a:pPr>
            <a:r>
              <a:rPr lang="en" sz="1800" b="0" i="0" u="none" strike="noStrike" cap="none" baseline="0" dirty="0"/>
              <a:t>Cornell University Library has shifted part of its former print approval plan profile and resources to begin a pilot for patron-driven acquisitions of both print and electronic monographs in the hard sciences. Designing the joint patron-driven plans posed unique challenges that required a significant amount of ingenuity on the vendor’s (Coutts and MyiLibrary) and Library’s side. Cornell’s Technical Services, via scripts and bulk loading rules, automatically deduplicates print and electronic formats of the same content yet still allows for  review and selection of the identified duplicate formats by collection development staff should they wish to override the ‘no duplicates’ rule. In order to avoid purchasing of items not owned yet by patrons outside our institution, our loading scripts limit WorldCat Local from showing patron-driven items as available for Borrow Direct and Interlibrary Loan and remove the limitation once the item has been purchased. For out patron-driven print plan we developed together with Coutts an Inventory Query interface that allows seamless flow without technical services mitigation (according to certain parameters that check Coutts warehouse for availability) from the discovery of a patron driven title to the book arrival to Cornell’s LTS. We plan to completely integrate our patron-driven workflows with our more traditional acquisition’s guidelines and plan to increase our efficiencies by relying on previous experience with WorldCat Selection to automatically create purchase orders and locations in Voyager for those items.</a:t>
            </a:r>
          </a:p>
          <a:p>
            <a:endParaRPr lang="en" sz="1800" b="0" i="0" u="none" strike="noStrike" cap="none" baseline="0" dirty="0"/>
          </a:p>
        </p:txBody>
      </p:sp>
      <p:sp>
        <p:nvSpPr>
          <p:cNvPr id="169" name="Shape 169"/>
          <p:cNvSpPr txBox="1"/>
          <p:nvPr/>
        </p:nvSpPr>
        <p:spPr>
          <a:xfrm>
            <a:off x="2797568" y="6220227"/>
            <a:ext cx="2138923" cy="327262"/>
          </a:xfrm>
          <a:prstGeom prst="rect">
            <a:avLst/>
          </a:prstGeom>
          <a:noFill/>
          <a:ln>
            <a:noFill/>
          </a:ln>
        </p:spPr>
        <p:txBody>
          <a:bodyPr lIns="93275" tIns="46625" rIns="93275" bIns="46625" anchor="b" anchorCtr="0">
            <a:noAutofit/>
          </a:bodyPr>
          <a:lstStyle/>
          <a:p>
            <a:pPr marL="0" marR="0" lvl="0" indent="0" algn="r" rtl="0">
              <a:buSzPct val="25000"/>
              <a:buFont typeface="Arial"/>
              <a:buNone/>
            </a:pPr>
            <a:r>
              <a:rPr lang="en" sz="1200" b="0" i="0" u="none" strike="noStrike" cap="none" baseline="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rtl="0">
              <a:buClr>
                <a:srgbClr val="404040"/>
              </a:buClr>
              <a:buSzPct val="200000"/>
              <a:buFont typeface="Arial"/>
              <a:buChar char="•"/>
            </a:pPr>
            <a:r>
              <a:rPr lang="en" sz="1100" b="1" i="0" u="none" strike="noStrike" cap="none" baseline="0" dirty="0" smtClean="0">
                <a:solidFill>
                  <a:srgbClr val="404040"/>
                </a:solidFill>
                <a:latin typeface="+mn-lt"/>
                <a:ea typeface="Arial"/>
                <a:cs typeface="Arial"/>
                <a:sym typeface="Arial"/>
              </a:rPr>
              <a:t>Versioning (</a:t>
            </a:r>
            <a:r>
              <a:rPr lang="en" sz="1100" b="1" i="0" u="sng" strike="noStrike" cap="none" baseline="0" dirty="0" smtClean="0">
                <a:solidFill>
                  <a:schemeClr val="hlink"/>
                </a:solidFill>
                <a:latin typeface="+mn-lt"/>
                <a:ea typeface="Arial"/>
                <a:cs typeface="Arial"/>
                <a:sym typeface="Arial"/>
                <a:hlinkClick r:id="rId3"/>
              </a:rPr>
              <a:t>automatic</a:t>
            </a:r>
            <a:r>
              <a:rPr lang="en" sz="1100" b="1" i="0" u="none" strike="noStrike" cap="none" baseline="0" dirty="0" smtClean="0">
                <a:solidFill>
                  <a:srgbClr val="404040"/>
                </a:solidFill>
                <a:latin typeface="+mn-lt"/>
                <a:ea typeface="Arial"/>
                <a:cs typeface="Arial"/>
                <a:sym typeface="Arial"/>
              </a:rPr>
              <a:t> decision making tools on the horizon).</a:t>
            </a:r>
          </a:p>
          <a:p>
            <a:pPr marL="0" marR="0" lvl="0" indent="0" algn="l" rtl="0">
              <a:buClr>
                <a:srgbClr val="404040"/>
              </a:buClr>
              <a:buSzPct val="200000"/>
              <a:buFont typeface="Arial"/>
              <a:buChar char="•"/>
            </a:pPr>
            <a:r>
              <a:rPr lang="en" sz="1100" b="1" i="0" u="none" strike="noStrike" cap="none" baseline="0" dirty="0" smtClean="0">
                <a:solidFill>
                  <a:srgbClr val="404040"/>
                </a:solidFill>
                <a:latin typeface="+mn-lt"/>
                <a:ea typeface="Arial"/>
                <a:cs typeface="Arial"/>
                <a:sym typeface="Arial"/>
              </a:rPr>
              <a:t>ILL/BD exclusion (for non Cornell users).</a:t>
            </a:r>
          </a:p>
          <a:p>
            <a:pPr marL="0" marR="0" lvl="0" indent="0" algn="l" rtl="0">
              <a:buClr>
                <a:srgbClr val="404040"/>
              </a:buClr>
              <a:buSzPct val="200000"/>
              <a:buFont typeface="Arial"/>
              <a:buChar char="•"/>
            </a:pPr>
            <a:r>
              <a:rPr lang="en" sz="1100" b="1" i="0" u="none" strike="noStrike" cap="none" baseline="0" dirty="0" smtClean="0">
                <a:solidFill>
                  <a:srgbClr val="404040"/>
                </a:solidFill>
                <a:latin typeface="+mn-lt"/>
                <a:ea typeface="Arial"/>
                <a:cs typeface="Arial"/>
                <a:sym typeface="Arial"/>
              </a:rPr>
              <a:t>Automatic creation of PO's and locations. </a:t>
            </a:r>
          </a:p>
          <a:p>
            <a:pPr marL="0" marR="0" lvl="0" indent="0" algn="l" rtl="0">
              <a:buClr>
                <a:srgbClr val="404040"/>
              </a:buClr>
              <a:buSzPct val="200000"/>
              <a:buFont typeface="Arial"/>
              <a:buChar char="•"/>
            </a:pPr>
            <a:r>
              <a:rPr lang="en" sz="1100" b="1" i="0" u="none" strike="noStrike" cap="none" baseline="0" dirty="0" smtClean="0">
                <a:solidFill>
                  <a:srgbClr val="404040"/>
                </a:solidFill>
                <a:latin typeface="+mn-lt"/>
                <a:ea typeface="Arial"/>
                <a:cs typeface="Arial"/>
                <a:sym typeface="Arial"/>
              </a:rPr>
              <a:t>Effective non-mediation.</a:t>
            </a:r>
          </a:p>
          <a:p>
            <a:pPr marL="0" marR="0" lvl="0" indent="0" algn="l" rtl="0">
              <a:buClr>
                <a:srgbClr val="404040"/>
              </a:buClr>
              <a:buSzPct val="200000"/>
              <a:buFont typeface="Arial"/>
              <a:buChar char="•"/>
            </a:pPr>
            <a:r>
              <a:rPr lang="en" sz="1100" b="1" i="0" u="none" strike="noStrike" cap="none" baseline="0" dirty="0" smtClean="0">
                <a:solidFill>
                  <a:srgbClr val="404040"/>
                </a:solidFill>
                <a:latin typeface="+mn-lt"/>
                <a:ea typeface="Arial"/>
                <a:cs typeface="Arial"/>
                <a:sym typeface="Arial"/>
              </a:rPr>
              <a:t>How to define and represent the PD plan titles in our New Titles feed.</a:t>
            </a:r>
          </a:p>
          <a:p>
            <a:pPr marL="0" marR="0" lvl="0" indent="0" algn="l" rtl="0">
              <a:buClr>
                <a:srgbClr val="404040"/>
              </a:buClr>
              <a:buSzPct val="200000"/>
              <a:buFont typeface="Arial"/>
              <a:buChar char="•"/>
            </a:pPr>
            <a:r>
              <a:rPr lang="en" sz="1100" b="1" i="0" u="none" strike="noStrike" cap="none" baseline="0" dirty="0" smtClean="0">
                <a:solidFill>
                  <a:srgbClr val="404040"/>
                </a:solidFill>
                <a:latin typeface="+mn-lt"/>
                <a:ea typeface="Arial"/>
                <a:cs typeface="Arial"/>
                <a:sym typeface="Arial"/>
              </a:rPr>
              <a:t>Synchronization.  </a:t>
            </a:r>
          </a:p>
          <a:p>
            <a:pPr marL="0" marR="0" lvl="0" indent="0" algn="l" rtl="0">
              <a:buClr>
                <a:srgbClr val="404040"/>
              </a:buClr>
              <a:buSzPct val="200000"/>
              <a:buFont typeface="Arial"/>
              <a:buChar char="•"/>
            </a:pPr>
            <a:r>
              <a:rPr lang="en" sz="1100" b="1" i="0" u="none" strike="noStrike" cap="none" baseline="0" dirty="0" smtClean="0">
                <a:solidFill>
                  <a:srgbClr val="404040"/>
                </a:solidFill>
                <a:latin typeface="+mn-lt"/>
                <a:ea typeface="Arial"/>
                <a:cs typeface="Arial"/>
                <a:sym typeface="Arial"/>
              </a:rPr>
              <a:t>Collecting Statistics.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D3B8C3-D9CA-416B-96A8-F1D16E8F4C33}" type="slidenum">
              <a:rPr lang="en-US" smtClean="0"/>
              <a:t>12</a:t>
            </a:fld>
            <a:endParaRPr lang="en-US" dirty="0"/>
          </a:p>
        </p:txBody>
      </p:sp>
    </p:spTree>
    <p:extLst>
      <p:ext uri="{BB962C8B-B14F-4D97-AF65-F5344CB8AC3E}">
        <p14:creationId xmlns:p14="http://schemas.microsoft.com/office/powerpoint/2010/main" val="3367243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rtl="0">
              <a:lnSpc>
                <a:spcPct val="112500"/>
              </a:lnSpc>
              <a:spcBef>
                <a:spcPts val="0"/>
              </a:spcBef>
              <a:spcAft>
                <a:spcPts val="333"/>
              </a:spcAft>
              <a:buNone/>
            </a:pPr>
            <a:r>
              <a:rPr lang="en" sz="1466">
                <a:latin typeface="arial"/>
                <a:ea typeface="arial"/>
                <a:cs typeface="arial"/>
                <a:sym typeface="arial"/>
              </a:rPr>
              <a:t>This is a project from Columbia's E-Resources Assessment Working Group.</a:t>
            </a:r>
          </a:p>
          <a:p>
            <a:pPr marL="0" marR="0" lvl="0" indent="0" algn="l" rtl="0">
              <a:lnSpc>
                <a:spcPct val="112500"/>
              </a:lnSpc>
              <a:spcBef>
                <a:spcPts val="0"/>
              </a:spcBef>
              <a:spcAft>
                <a:spcPts val="333"/>
              </a:spcAft>
              <a:buNone/>
            </a:pPr>
            <a:r>
              <a:rPr lang="en" sz="1466">
                <a:latin typeface="arial"/>
                <a:ea typeface="arial"/>
                <a:cs typeface="arial"/>
                <a:sym typeface="arial"/>
              </a:rPr>
              <a:t>The Electronic Resource Assessment Working Group is charged with promoting the use of quantitative and qualitative measures to assess the effectiveness of Columbia’s licensed electronic resources.  The Working Group will:</a:t>
            </a:r>
          </a:p>
          <a:p>
            <a:pPr marL="0" marR="0" lvl="0" indent="0" algn="l" rtl="0">
              <a:lnSpc>
                <a:spcPct val="112500"/>
              </a:lnSpc>
              <a:spcBef>
                <a:spcPts val="0"/>
              </a:spcBef>
              <a:spcAft>
                <a:spcPts val="333"/>
              </a:spcAft>
              <a:buNone/>
            </a:pPr>
            <a:r>
              <a:rPr lang="en" sz="1466">
                <a:latin typeface="arial"/>
                <a:ea typeface="arial"/>
                <a:cs typeface="arial"/>
                <a:sym typeface="arial"/>
              </a:rPr>
              <a:t> </a:t>
            </a:r>
          </a:p>
          <a:p>
            <a:pPr marL="0" marR="0" lvl="0" indent="0" algn="l" rtl="0">
              <a:lnSpc>
                <a:spcPct val="112500"/>
              </a:lnSpc>
              <a:spcBef>
                <a:spcPts val="0"/>
              </a:spcBef>
              <a:spcAft>
                <a:spcPts val="333"/>
              </a:spcAft>
              <a:buNone/>
            </a:pPr>
            <a:r>
              <a:rPr lang="en" sz="1466">
                <a:latin typeface="arial"/>
                <a:ea typeface="arial"/>
                <a:cs typeface="arial"/>
                <a:sym typeface="arial"/>
              </a:rPr>
              <a:t>-Monitor and evaluate available sources of use data for electronic resources;Provide procedures, information and training for selectors on ways to employ use data in evaluating the importance, effectiveness, and cost/benefit of individual e-resource titles and packages;</a:t>
            </a:r>
          </a:p>
          <a:p>
            <a:pPr marL="0" marR="0" lvl="0" indent="0" algn="l" rtl="0">
              <a:lnSpc>
                <a:spcPct val="112500"/>
              </a:lnSpc>
              <a:spcBef>
                <a:spcPts val="0"/>
              </a:spcBef>
              <a:spcAft>
                <a:spcPts val="333"/>
              </a:spcAft>
              <a:buNone/>
            </a:pPr>
            <a:r>
              <a:rPr lang="en" sz="1466">
                <a:latin typeface="arial"/>
                <a:ea typeface="arial"/>
                <a:cs typeface="arial"/>
                <a:sym typeface="arial"/>
              </a:rPr>
              <a:t>-Identify, recommend and provide other types of measures and reports that can be helpful in making collection decisions and providing support for e-resources;</a:t>
            </a:r>
          </a:p>
          <a:p>
            <a:pPr marL="0" marR="0" lvl="0" indent="0" algn="l" rtl="0">
              <a:lnSpc>
                <a:spcPct val="112500"/>
              </a:lnSpc>
              <a:spcBef>
                <a:spcPts val="0"/>
              </a:spcBef>
              <a:spcAft>
                <a:spcPts val="333"/>
              </a:spcAft>
              <a:buNone/>
            </a:pPr>
            <a:r>
              <a:rPr lang="en" sz="1466">
                <a:latin typeface="arial"/>
                <a:ea typeface="arial"/>
                <a:cs typeface="arial"/>
                <a:sym typeface="arial"/>
              </a:rPr>
              <a:t>-Investigate and implement means of merging data from disparate sources and making the data readily available for generating standard and custom analyses;</a:t>
            </a:r>
          </a:p>
          <a:p>
            <a:pPr marL="0" marR="0" lvl="0" indent="0" algn="l" rtl="0">
              <a:lnSpc>
                <a:spcPct val="112500"/>
              </a:lnSpc>
              <a:spcBef>
                <a:spcPts val="0"/>
              </a:spcBef>
              <a:spcAft>
                <a:spcPts val="333"/>
              </a:spcAft>
              <a:buNone/>
            </a:pPr>
            <a:r>
              <a:rPr lang="en" sz="1466">
                <a:latin typeface="arial"/>
                <a:ea typeface="arial"/>
                <a:cs typeface="arial"/>
                <a:sym typeface="arial"/>
              </a:rPr>
              <a:t>-Examine longitudinal trends in Columbia’s provision of, and use of, e-resources.</a:t>
            </a:r>
          </a:p>
          <a:p>
            <a:pPr marL="0" marR="0" lvl="0" indent="0" algn="l" rtl="0">
              <a:lnSpc>
                <a:spcPct val="112500"/>
              </a:lnSpc>
              <a:spcBef>
                <a:spcPts val="0"/>
              </a:spcBef>
              <a:spcAft>
                <a:spcPts val="333"/>
              </a:spcAft>
              <a:buNone/>
            </a:pPr>
            <a:r>
              <a:rPr lang="en" sz="1466">
                <a:latin typeface="arial"/>
                <a:ea typeface="arial"/>
                <a:cs typeface="arial"/>
                <a:sym typeface="arial"/>
              </a:rPr>
              <a:t> </a:t>
            </a:r>
          </a:p>
          <a:p>
            <a:pPr marL="0" marR="0" lvl="0" indent="0" algn="l" rtl="0">
              <a:lnSpc>
                <a:spcPct val="112500"/>
              </a:lnSpc>
              <a:spcBef>
                <a:spcPts val="0"/>
              </a:spcBef>
              <a:spcAft>
                <a:spcPts val="333"/>
              </a:spcAft>
              <a:buNone/>
            </a:pPr>
            <a:r>
              <a:rPr lang="en" sz="1466">
                <a:latin typeface="arial"/>
                <a:ea typeface="arial"/>
                <a:cs typeface="arial"/>
                <a:sym typeface="arial"/>
              </a:rPr>
              <a:t>The Working Group will consist of representatives from the Collection Development Office and the Continuing and Electronic Resources Management Division, and of 3-5 selectors involved in the purchase and assessment of e-resources.  One member will be designated as a liaison to the Assessment Working Group.  Members will serve for rotating terms of two years.</a:t>
            </a:r>
          </a:p>
          <a:p>
            <a:endParaRPr lang="en" sz="1466">
              <a:latin typeface="arial"/>
              <a:ea typeface="arial"/>
              <a:cs typeface="arial"/>
              <a:sym typeface="arial"/>
            </a:endParaRPr>
          </a:p>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To access fund information a selector could use Voyager acquisitions (view only) or a local feed from Voyager - we called this feed our "fund activity reports", this data was pulled every two weeks and posted on a internal webpage. this export script had been developed locally to meet our information needs. This was strictly expenditure info, not organized in a way that could be easily used as a renewal.</a:t>
            </a:r>
          </a:p>
          <a:p>
            <a:endParaRPr lang="en" sz="1466">
              <a:solidFill>
                <a:srgbClr val="000000"/>
              </a:solidFill>
              <a:latin typeface="arial"/>
              <a:ea typeface="arial"/>
              <a:cs typeface="arial"/>
              <a:sym typeface="arial"/>
            </a:endParaRPr>
          </a:p>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Leveraging this feed, we constructed a program that feeds acquisitions data directly from our library management system into our shared cul domain Google Calendar. Each payment is represented as an event and it generates two subsequent notices, the first timed five months prior to the next renewal, and the second timed three months prior to the next renewal.</a:t>
            </a:r>
          </a:p>
          <a:p>
            <a:pPr rtl="0">
              <a:lnSpc>
                <a:spcPct val="100000"/>
              </a:lnSpc>
              <a:buNone/>
            </a:pPr>
            <a:r>
              <a:rPr lang="en" sz="1466">
                <a:solidFill>
                  <a:srgbClr val="000000"/>
                </a:solidFill>
                <a:latin typeface="arial"/>
                <a:ea typeface="arial"/>
                <a:cs typeface="arial"/>
                <a:sym typeface="arial"/>
              </a:rPr>
              <a:t> </a:t>
            </a:r>
          </a:p>
          <a:p>
            <a:pPr rtl="0">
              <a:lnSpc>
                <a:spcPct val="100000"/>
              </a:lnSpc>
              <a:buNone/>
            </a:pPr>
            <a:r>
              <a:rPr lang="en" sz="1466">
                <a:solidFill>
                  <a:srgbClr val="000000"/>
                </a:solidFill>
                <a:latin typeface="arial"/>
                <a:ea typeface="arial"/>
                <a:cs typeface="arial"/>
                <a:sym typeface="arial"/>
              </a:rPr>
              <a:t>Why Google Calendar?</a:t>
            </a:r>
          </a:p>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Integration with staff scheduling software</a:t>
            </a:r>
          </a:p>
          <a:p>
            <a:pPr rtl="0">
              <a:lnSpc>
                <a:spcPct val="100000"/>
              </a:lnSpc>
              <a:buNone/>
            </a:pPr>
            <a:r>
              <a:rPr lang="en" sz="1466" b="0">
                <a:solidFill>
                  <a:srgbClr val="000000"/>
                </a:solidFill>
                <a:latin typeface="arial"/>
                <a:ea typeface="arial"/>
                <a:cs typeface="arial"/>
                <a:sym typeface="arial"/>
              </a:rPr>
              <a:t>Already part of selectors' tool bag</a:t>
            </a:r>
          </a:p>
          <a:p>
            <a:pPr rtl="0">
              <a:lnSpc>
                <a:spcPct val="100000"/>
              </a:lnSpc>
              <a:buNone/>
            </a:pPr>
            <a:r>
              <a:rPr lang="en" sz="1466">
                <a:solidFill>
                  <a:srgbClr val="000000"/>
                </a:solidFill>
                <a:latin typeface="arial"/>
                <a:ea typeface="arial"/>
                <a:cs typeface="arial"/>
                <a:sym typeface="arial"/>
              </a:rPr>
              <a:t>Ability to subscribe to selected fund calendars- </a:t>
            </a:r>
          </a:p>
          <a:p>
            <a:pPr rtl="0">
              <a:lnSpc>
                <a:spcPct val="100000"/>
              </a:lnSpc>
              <a:buNone/>
            </a:pPr>
            <a:r>
              <a:rPr lang="en" sz="1466">
                <a:solidFill>
                  <a:srgbClr val="000000"/>
                </a:solidFill>
                <a:latin typeface="arial"/>
                <a:ea typeface="arial"/>
                <a:cs typeface="arial"/>
                <a:sym typeface="arial"/>
              </a:rPr>
              <a:t>Ability to search across all calendars by title or keyword</a:t>
            </a:r>
          </a:p>
          <a:p>
            <a:endParaRPr lang="en" sz="1466">
              <a:solidFill>
                <a:srgbClr val="000000"/>
              </a:solidFill>
              <a:latin typeface="arial"/>
              <a:ea typeface="arial"/>
              <a:cs typeface="arial"/>
              <a:sym typeface="arial"/>
            </a:endParaRPr>
          </a:p>
          <a:p>
            <a:pPr rtl="0">
              <a:lnSpc>
                <a:spcPct val="100000"/>
              </a:lnSpc>
              <a:buNone/>
            </a:pPr>
            <a:r>
              <a:rPr lang="en" sz="1613">
                <a:solidFill>
                  <a:srgbClr val="000000"/>
                </a:solidFill>
                <a:latin typeface="arial"/>
                <a:ea typeface="arial"/>
                <a:cs typeface="arial"/>
                <a:sym typeface="arial"/>
              </a:rPr>
              <a:t> </a:t>
            </a:r>
          </a:p>
          <a:p>
            <a:pPr rtl="0">
              <a:lnSpc>
                <a:spcPct val="100000"/>
              </a:lnSpc>
              <a:buNone/>
            </a:pPr>
            <a:r>
              <a:rPr lang="en" sz="1466">
                <a:solidFill>
                  <a:srgbClr val="000000"/>
                </a:solidFill>
                <a:latin typeface="arial"/>
                <a:ea typeface="arial"/>
                <a:cs typeface="arial"/>
                <a:sym typeface="arial"/>
              </a:rPr>
              <a:t>How we did it? Because we had already </a:t>
            </a:r>
            <a:r>
              <a:rPr lang="en" sz="1466" b="0" i="0">
                <a:solidFill>
                  <a:srgbClr val="000000"/>
                </a:solidFill>
                <a:latin typeface="arial"/>
                <a:ea typeface="arial"/>
                <a:cs typeface="arial"/>
                <a:sym typeface="arial"/>
              </a:rPr>
              <a:t>implemented Google Calendar and developed data exports from Voyager. Columbia's script, written in python and available online  gathers its data from exports produced from the Voyager These exports, described previously, are produced by perl scripts that run independently of the python import script, and consist of one directory per fund code, containing comma-separated value (text) data for purchases made against that fund. (in the previous year.)</a:t>
            </a:r>
          </a:p>
          <a:p>
            <a:pPr rtl="0">
              <a:lnSpc>
                <a:spcPct val="100000"/>
              </a:lnSpc>
              <a:buNone/>
            </a:pPr>
            <a:r>
              <a:rPr lang="en" sz="1466" b="0" i="0">
                <a:solidFill>
                  <a:srgbClr val="000000"/>
                </a:solidFill>
                <a:latin typeface="arial"/>
                <a:ea typeface="arial"/>
                <a:cs typeface="arial"/>
                <a:sym typeface="arial"/>
              </a:rPr>
              <a:t>Using  our Voyager export and Google API import (in optimal languages for each) and allowed the scripts to be independently scheduled </a:t>
            </a:r>
          </a:p>
          <a:p>
            <a:pPr rtl="0">
              <a:lnSpc>
                <a:spcPct val="100000"/>
              </a:lnSpc>
              <a:buNone/>
            </a:pPr>
            <a:r>
              <a:rPr lang="en" sz="1613" b="0" i="0">
                <a:solidFill>
                  <a:srgbClr val="000000"/>
                </a:solidFill>
                <a:latin typeface="arial"/>
                <a:ea typeface="arial"/>
                <a:cs typeface="arial"/>
                <a:sym typeface="arial"/>
              </a:rPr>
              <a:t> </a:t>
            </a:r>
          </a:p>
          <a:p>
            <a:endParaRPr lang="en" sz="1613" b="0" i="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00000"/>
              </a:lnSpc>
              <a:buNone/>
            </a:pPr>
            <a:r>
              <a:rPr lang="en" sz="1466"/>
              <a:t>Colleen :</a:t>
            </a:r>
          </a:p>
          <a:p>
            <a:endParaRPr lang="en" sz="1466"/>
          </a:p>
          <a:p>
            <a:pPr lvl="0" rtl="0">
              <a:lnSpc>
                <a:spcPct val="100000"/>
              </a:lnSpc>
              <a:buNone/>
            </a:pPr>
            <a:r>
              <a:rPr lang="en" sz="1200">
                <a:solidFill>
                  <a:srgbClr val="000000"/>
                </a:solidFill>
                <a:latin typeface="Arial"/>
                <a:ea typeface="Arial"/>
                <a:cs typeface="Arial"/>
                <a:sym typeface="Arial"/>
              </a:rPr>
              <a:t>Who serves on this group?</a:t>
            </a:r>
          </a:p>
          <a:p>
            <a:pPr marL="381000" marR="0" lvl="0" indent="-127000" rtl="0">
              <a:lnSpc>
                <a:spcPct val="100000"/>
              </a:lnSpc>
              <a:spcBef>
                <a:spcPts val="0"/>
              </a:spcBef>
              <a:spcAft>
                <a:spcPts val="0"/>
              </a:spcAft>
              <a:buClr>
                <a:srgbClr val="000000"/>
              </a:buClr>
              <a:buSzPct val="100000"/>
              <a:buFont typeface="Arial"/>
              <a:buAutoNum type="arabicPeriod"/>
            </a:pPr>
            <a:r>
              <a:rPr lang="en" sz="1200">
                <a:solidFill>
                  <a:srgbClr val="000000"/>
                </a:solidFill>
                <a:latin typeface="Arial"/>
                <a:ea typeface="Arial"/>
                <a:cs typeface="Arial"/>
                <a:sym typeface="Arial"/>
              </a:rPr>
              <a:t>E-Resources</a:t>
            </a:r>
          </a:p>
          <a:p>
            <a:pPr marL="381000" marR="0" lvl="0" indent="-127000" rtl="0">
              <a:lnSpc>
                <a:spcPct val="100000"/>
              </a:lnSpc>
              <a:spcBef>
                <a:spcPts val="0"/>
              </a:spcBef>
              <a:spcAft>
                <a:spcPts val="0"/>
              </a:spcAft>
              <a:buClr>
                <a:srgbClr val="000000"/>
              </a:buClr>
              <a:buSzPct val="100000"/>
              <a:buFont typeface="Arial"/>
              <a:buAutoNum type="arabicPeriod"/>
            </a:pPr>
            <a:r>
              <a:rPr lang="en" sz="1200">
                <a:solidFill>
                  <a:srgbClr val="000000"/>
                </a:solidFill>
                <a:latin typeface="Arial"/>
                <a:ea typeface="Arial"/>
                <a:cs typeface="Arial"/>
                <a:sym typeface="Arial"/>
              </a:rPr>
              <a:t>Technology Services</a:t>
            </a:r>
          </a:p>
          <a:p>
            <a:pPr marL="381000" marR="0" lvl="0" indent="-127000" rtl="0">
              <a:lnSpc>
                <a:spcPct val="100000"/>
              </a:lnSpc>
              <a:spcBef>
                <a:spcPts val="0"/>
              </a:spcBef>
              <a:spcAft>
                <a:spcPts val="0"/>
              </a:spcAft>
              <a:buClr>
                <a:srgbClr val="000000"/>
              </a:buClr>
              <a:buSzPct val="100000"/>
              <a:buFont typeface="Arial"/>
              <a:buAutoNum type="arabicPeriod"/>
            </a:pPr>
            <a:r>
              <a:rPr lang="en" sz="1200">
                <a:solidFill>
                  <a:srgbClr val="000000"/>
                </a:solidFill>
                <a:latin typeface="Arial"/>
                <a:ea typeface="Arial"/>
                <a:cs typeface="Arial"/>
                <a:sym typeface="Arial"/>
              </a:rPr>
              <a:t>Web services</a:t>
            </a:r>
          </a:p>
          <a:p>
            <a:pPr marL="381000" marR="0" lvl="0" indent="-127000" rtl="0">
              <a:lnSpc>
                <a:spcPct val="100000"/>
              </a:lnSpc>
              <a:spcBef>
                <a:spcPts val="0"/>
              </a:spcBef>
              <a:spcAft>
                <a:spcPts val="0"/>
              </a:spcAft>
              <a:buClr>
                <a:srgbClr val="000000"/>
              </a:buClr>
              <a:buSzPct val="100000"/>
              <a:buFont typeface="Arial"/>
              <a:buAutoNum type="arabicPeriod"/>
            </a:pPr>
            <a:r>
              <a:rPr lang="en" sz="1200">
                <a:solidFill>
                  <a:srgbClr val="000000"/>
                </a:solidFill>
                <a:latin typeface="Arial"/>
                <a:ea typeface="Arial"/>
                <a:cs typeface="Arial"/>
                <a:sym typeface="Arial"/>
              </a:rPr>
              <a:t>ILL</a:t>
            </a:r>
          </a:p>
          <a:p>
            <a:pPr marL="381000" marR="0" lvl="0" indent="-127000" rtl="0">
              <a:lnSpc>
                <a:spcPct val="100000"/>
              </a:lnSpc>
              <a:spcBef>
                <a:spcPts val="0"/>
              </a:spcBef>
              <a:spcAft>
                <a:spcPts val="0"/>
              </a:spcAft>
              <a:buClr>
                <a:srgbClr val="000000"/>
              </a:buClr>
              <a:buSzPct val="100000"/>
              <a:buFont typeface="Arial"/>
              <a:buAutoNum type="arabicPeriod"/>
            </a:pPr>
            <a:r>
              <a:rPr lang="en" sz="1200">
                <a:solidFill>
                  <a:srgbClr val="000000"/>
                </a:solidFill>
                <a:latin typeface="Arial"/>
                <a:ea typeface="Arial"/>
                <a:cs typeface="Arial"/>
                <a:sym typeface="Arial"/>
              </a:rPr>
              <a:t>Public Services (Science, Soc</a:t>
            </a:r>
            <a:r>
              <a:rPr lang="en" sz="1200"/>
              <a:t>ial Sciences, Humanities, HSL)</a:t>
            </a:r>
          </a:p>
          <a:p>
            <a:endParaRPr lang="en" sz="1200"/>
          </a:p>
          <a:p>
            <a:pPr marR="0" lvl="0" rtl="0">
              <a:lnSpc>
                <a:spcPct val="100000"/>
              </a:lnSpc>
              <a:spcBef>
                <a:spcPts val="0"/>
              </a:spcBef>
              <a:spcAft>
                <a:spcPts val="0"/>
              </a:spcAft>
              <a:buNone/>
            </a:pPr>
            <a:r>
              <a:rPr lang="en" sz="1200"/>
              <a:t>The E-Resources Interface Working Group was established to help determine what content to expose and what services to implements, make decisions regarding the look and feel of e-resources interfaces, recommend policies effecting e-resources interfaces, coordinate the scheduling of significant changes to interfaces, and to communicate to staff about changes. The group is comprised of selectors from various disciplines, e-resources librarians, and the web services librarian, so the responsibilities of the group's participants are quite varied. </a:t>
            </a:r>
          </a:p>
          <a:p>
            <a:endParaRPr lang="en" sz="1200"/>
          </a:p>
          <a:p>
            <a:endParaRPr lang="en" sz="1200"/>
          </a:p>
          <a:p>
            <a:endParaRPr lang="en" sz="1200"/>
          </a:p>
          <a:p>
            <a:endParaRPr lang="en" sz="1200"/>
          </a:p>
          <a:p>
            <a:pPr lvl="0" rtl="0">
              <a:buClr>
                <a:srgbClr val="000000"/>
              </a:buClr>
              <a:buSzPct val="73333"/>
              <a:buFont typeface="Arial"/>
              <a:buNone/>
            </a:pPr>
            <a:r>
              <a:rPr lang="en" sz="1466"/>
              <a:t>Projects: seamless mobile access to e-resources - local auto-detect for e-resource mobile interfaces</a:t>
            </a:r>
          </a:p>
          <a:p>
            <a:endParaRPr lang="en" sz="1466"/>
          </a:p>
          <a:p>
            <a:pPr lvl="0" rtl="0">
              <a:buClr>
                <a:srgbClr val="000000"/>
              </a:buClr>
              <a:buSzPct val="73333"/>
              <a:buFont typeface="Arial"/>
              <a:buNone/>
            </a:pPr>
            <a:r>
              <a:rPr lang="en" sz="1466"/>
              <a:t>Future: Combined 2CUL group (LERIWG)</a:t>
            </a:r>
          </a:p>
          <a:p>
            <a:endParaRPr lang="en" sz="1466"/>
          </a:p>
          <a:p>
            <a:pPr rtl="0">
              <a:lnSpc>
                <a:spcPct val="100000"/>
              </a:lnSpc>
              <a:buNone/>
            </a:pPr>
            <a:r>
              <a:rPr lang="en" sz="1466">
                <a:solidFill>
                  <a:srgbClr val="000000"/>
                </a:solidFill>
                <a:latin typeface="Arial"/>
                <a:ea typeface="Arial"/>
                <a:cs typeface="Arial"/>
                <a:sym typeface="Arial"/>
              </a:rPr>
              <a:t> </a:t>
            </a:r>
          </a:p>
          <a:p>
            <a:pPr rtl="0">
              <a:lnSpc>
                <a:spcPct val="100000"/>
              </a:lnSpc>
              <a:buNone/>
            </a:pPr>
            <a:r>
              <a:rPr lang="en" sz="1466">
                <a:solidFill>
                  <a:srgbClr val="000000"/>
                </a:solidFill>
                <a:latin typeface="Arial"/>
                <a:ea typeface="Arial"/>
                <a:cs typeface="Arial"/>
                <a:sym typeface="Arial"/>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 sz="1800" b="0" i="0" u="none" strike="noStrike" cap="none" baseline="0"/>
              <a:t>Much of the cost incurred to acquire new materials for libraries happens as a result of the number of hand-offs of data between the person first deciding what to buy and the system used to execute the purchase order request.  The diagram below illustrates the complexities and number of steps involved in the title-level acquisitions activity.</a:t>
            </a:r>
          </a:p>
        </p:txBody>
      </p:sp>
      <p:sp>
        <p:nvSpPr>
          <p:cNvPr id="258" name="Shape 25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 sz="1200" b="0" i="0" u="none" strike="noStrike" cap="none" baseline="0">
                <a:latin typeface="Calibri"/>
                <a:ea typeface="Calibri"/>
                <a:cs typeface="Calibri"/>
                <a:sym typeface="Calibri"/>
              </a:rPr>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457200" marR="0" lvl="0" indent="-355600" algn="l" rtl="0">
              <a:lnSpc>
                <a:spcPct val="80000"/>
              </a:lnSpc>
              <a:buClr>
                <a:srgbClr val="404040"/>
              </a:buClr>
              <a:buSzPct val="166666"/>
              <a:buFont typeface="Arial"/>
              <a:buChar char="•"/>
            </a:pPr>
            <a:r>
              <a:rPr lang="en" sz="1100" b="0" i="0" u="none" strike="noStrike" cap="none" baseline="0" dirty="0" smtClean="0">
                <a:solidFill>
                  <a:schemeClr val="dk1"/>
                </a:solidFill>
                <a:latin typeface="Calibri"/>
                <a:ea typeface="Calibri"/>
                <a:cs typeface="Calibri"/>
                <a:sym typeface="Calibri"/>
              </a:rPr>
              <a:t>POOF! is an online tool built with Drupal</a:t>
            </a:r>
          </a:p>
          <a:p>
            <a:pPr marL="457200" lvl="0" indent="-355600" rtl="0">
              <a:lnSpc>
                <a:spcPct val="80000"/>
              </a:lnSpc>
              <a:buClr>
                <a:srgbClr val="404040"/>
              </a:buClr>
              <a:buSzPct val="166666"/>
              <a:buFont typeface="Arial"/>
              <a:buChar char="•"/>
            </a:pPr>
            <a:r>
              <a:rPr lang="en" sz="1100" b="0" i="0" u="none" strike="noStrike" cap="none" baseline="0" dirty="0" smtClean="0">
                <a:solidFill>
                  <a:schemeClr val="dk1"/>
                </a:solidFill>
                <a:latin typeface="Calibri"/>
                <a:ea typeface="Calibri"/>
                <a:cs typeface="Calibri"/>
                <a:sym typeface="Calibri"/>
              </a:rPr>
              <a:t>Uses queries that acquire bibliographic metadata from OCLC's WorldCat </a:t>
            </a:r>
          </a:p>
          <a:p>
            <a:pPr marL="457200" marR="0" lvl="0" indent="-355600" algn="l" rtl="0">
              <a:lnSpc>
                <a:spcPct val="80000"/>
              </a:lnSpc>
              <a:buClr>
                <a:srgbClr val="404040"/>
              </a:buClr>
              <a:buSzPct val="166666"/>
              <a:buFont typeface="Arial"/>
              <a:buChar char="•"/>
            </a:pPr>
            <a:r>
              <a:rPr lang="en" sz="1100" b="0" i="0" u="none" strike="noStrike" cap="none" baseline="0" dirty="0" smtClean="0">
                <a:solidFill>
                  <a:schemeClr val="dk1"/>
                </a:solidFill>
                <a:latin typeface="Calibri"/>
                <a:ea typeface="Calibri"/>
                <a:cs typeface="Calibri"/>
                <a:sym typeface="Calibri"/>
              </a:rPr>
              <a:t>Presents the data in a user friendly fashion.</a:t>
            </a:r>
          </a:p>
          <a:p>
            <a:pPr marL="457200" marR="0" lvl="0" indent="-355600" algn="l" rtl="0">
              <a:lnSpc>
                <a:spcPct val="80000"/>
              </a:lnSpc>
              <a:buClr>
                <a:srgbClr val="404040"/>
              </a:buClr>
              <a:buSzPct val="166666"/>
              <a:buFont typeface="Arial"/>
              <a:buChar char="•"/>
            </a:pPr>
            <a:r>
              <a:rPr lang="en" sz="1100" b="0" i="0" u="none" strike="noStrike" cap="none" baseline="0" dirty="0" smtClean="0">
                <a:solidFill>
                  <a:schemeClr val="dk1"/>
                </a:solidFill>
                <a:latin typeface="Calibri"/>
                <a:ea typeface="Calibri"/>
                <a:cs typeface="Calibri"/>
                <a:sym typeface="Calibri"/>
              </a:rPr>
              <a:t> Subject specialists in both Columbia and Cornell can review the bibliographical information and discover if an item is already held by the other 2CUL partner</a:t>
            </a:r>
          </a:p>
          <a:p>
            <a:pPr marL="457200" marR="0" lvl="0" indent="-355600" algn="l" rtl="0">
              <a:lnSpc>
                <a:spcPct val="80000"/>
              </a:lnSpc>
              <a:buClr>
                <a:srgbClr val="404040"/>
              </a:buClr>
              <a:buSzPct val="166666"/>
              <a:buFont typeface="Arial"/>
              <a:buChar char="•"/>
            </a:pPr>
            <a:r>
              <a:rPr lang="en" sz="1100" b="0" i="0" u="none" strike="noStrike" cap="none" baseline="0" dirty="0" smtClean="0">
                <a:solidFill>
                  <a:schemeClr val="dk1"/>
                </a:solidFill>
                <a:latin typeface="Calibri"/>
                <a:ea typeface="Calibri"/>
                <a:cs typeface="Calibri"/>
                <a:sym typeface="Calibri"/>
              </a:rPr>
              <a:t> The specialist </a:t>
            </a:r>
            <a:r>
              <a:rPr lang="en" sz="1100" b="0" dirty="0" smtClean="0">
                <a:solidFill>
                  <a:schemeClr val="dk1"/>
                </a:solidFill>
                <a:latin typeface="Calibri"/>
                <a:ea typeface="Calibri"/>
                <a:cs typeface="Calibri"/>
                <a:sym typeface="Calibri"/>
              </a:rPr>
              <a:t>are</a:t>
            </a:r>
            <a:r>
              <a:rPr lang="en" sz="1100" b="0" i="0" u="none" strike="noStrike" cap="none" baseline="0" dirty="0" smtClean="0">
                <a:solidFill>
                  <a:schemeClr val="dk1"/>
                </a:solidFill>
                <a:latin typeface="Calibri"/>
                <a:ea typeface="Calibri"/>
                <a:cs typeface="Calibri"/>
                <a:sym typeface="Calibri"/>
              </a:rPr>
              <a:t> also able to reject or defer an item for additional review. </a:t>
            </a:r>
          </a:p>
          <a:p>
            <a:pPr marL="457200" marR="0" lvl="0" indent="-355600" algn="l" rtl="0">
              <a:lnSpc>
                <a:spcPct val="80000"/>
              </a:lnSpc>
              <a:buClr>
                <a:srgbClr val="404040"/>
              </a:buClr>
              <a:buSzPct val="166666"/>
              <a:buFont typeface="Arial"/>
              <a:buChar char="•"/>
            </a:pPr>
            <a:r>
              <a:rPr lang="en" sz="1100" b="0" i="0" u="none" strike="noStrike" cap="none" baseline="0" dirty="0" smtClean="0">
                <a:solidFill>
                  <a:schemeClr val="dk1"/>
                </a:solidFill>
                <a:latin typeface="Calibri"/>
                <a:ea typeface="Calibri"/>
                <a:cs typeface="Calibri"/>
                <a:sym typeface="Calibri"/>
              </a:rPr>
              <a:t>A preset matrix determines where the purchase will be made from (based on variables within the metadata associated with the material to be purchased.)</a:t>
            </a:r>
          </a:p>
          <a:p>
            <a:pPr marL="457200" marR="0" lvl="0" indent="-355600" algn="l" rtl="0">
              <a:lnSpc>
                <a:spcPct val="80000"/>
              </a:lnSpc>
              <a:buClr>
                <a:srgbClr val="404040"/>
              </a:buClr>
              <a:buSzPct val="166666"/>
              <a:buFont typeface="Arial"/>
              <a:buChar char="•"/>
            </a:pPr>
            <a:r>
              <a:rPr lang="en" sz="1100" b="0" i="0" u="none" strike="noStrike" cap="none" baseline="0" dirty="0" smtClean="0">
                <a:solidFill>
                  <a:schemeClr val="dk1"/>
                </a:solidFill>
                <a:latin typeface="Calibri"/>
                <a:ea typeface="Calibri"/>
                <a:cs typeface="Calibri"/>
                <a:sym typeface="Calibri"/>
              </a:rPr>
              <a:t>Various scripts would enact the decisions in the appropriate system that will create the acquisitions record and purchase order in Voyager. </a:t>
            </a:r>
          </a:p>
          <a:p>
            <a:pPr marL="457200" marR="0" lvl="0" indent="-355600" algn="l" rtl="0">
              <a:lnSpc>
                <a:spcPct val="80000"/>
              </a:lnSpc>
              <a:buClr>
                <a:srgbClr val="404040"/>
              </a:buClr>
              <a:buSzPct val="166666"/>
              <a:buFont typeface="Arial"/>
              <a:buChar char="•"/>
            </a:pPr>
            <a:r>
              <a:rPr lang="en" sz="1100" b="0" i="0" u="none" strike="noStrike" cap="none" baseline="0" dirty="0" smtClean="0">
                <a:solidFill>
                  <a:schemeClr val="dk1"/>
                </a:solidFill>
                <a:latin typeface="Calibri"/>
                <a:ea typeface="Calibri"/>
                <a:cs typeface="Calibri"/>
                <a:sym typeface="Calibri"/>
              </a:rPr>
              <a:t>The tool provides avenues for subject specialists to interact across institutions with each other (and with contributing vendors) regarding the value of the items reviewed, ranking them in terms of their usefulness, and adding comments.  </a:t>
            </a:r>
          </a:p>
          <a:p>
            <a:endParaRPr dirty="0"/>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rtl="0">
              <a:lnSpc>
                <a:spcPct val="112500"/>
              </a:lnSpc>
              <a:spcBef>
                <a:spcPts val="0"/>
              </a:spcBef>
              <a:spcAft>
                <a:spcPts val="333"/>
              </a:spcAft>
              <a:buNone/>
            </a:pPr>
            <a:r>
              <a:rPr lang="en" sz="1466">
                <a:solidFill>
                  <a:srgbClr val="000000"/>
                </a:solidFill>
                <a:latin typeface="Arial"/>
                <a:ea typeface="Arial"/>
                <a:cs typeface="Arial"/>
                <a:sym typeface="Arial"/>
              </a:rPr>
              <a:t>This is a calendar view showing four e-funds: History and Humanities, Social Sciences, Sciences and the General Undergraduate. </a:t>
            </a:r>
          </a:p>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 </a:t>
            </a:r>
          </a:p>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Additional fund code calendars can be added as by searching in the box “add a coworker’s calendar”, you can then add that calendar to your view, or hide it from view and keep in your list. </a:t>
            </a:r>
          </a:p>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A selector may want to subscribe to their own subject funds, as well as one of the larger shared funds – shown on the screen.</a:t>
            </a:r>
          </a:p>
          <a:p>
            <a:endParaRPr lang="en" sz="1466">
              <a:solidFill>
                <a:srgbClr val="000000"/>
              </a:solidFill>
              <a:latin typeface="Arial"/>
              <a:ea typeface="Arial"/>
              <a:cs typeface="Arial"/>
              <a:sym typeface="Arial"/>
            </a:endParaRPr>
          </a:p>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In total we currently have 126 funds for continuing e-resources, each on has its own calendar. </a:t>
            </a:r>
          </a:p>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 </a:t>
            </a:r>
          </a:p>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For each fund code that is used for recurring e-resource expenditures, a calendar is generated. In that calendar, each payment is represented as an event. We have two types of fund codes associated with ongoing e-resources – the end in e or eo. </a:t>
            </a:r>
          </a:p>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 </a:t>
            </a:r>
          </a:p>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Since each fund code was given its own calendar, so staff could subscribe to the fund codes they managed and set their preferred alerts. Each payment event generates two subsequent notices, the first timed five months prior to the next renewal, and the second timed three months prior to the next renewal..</a:t>
            </a:r>
          </a:p>
          <a:p>
            <a:endParaRPr lang="en" sz="1466">
              <a:solidFill>
                <a:srgbClr val="000000"/>
              </a:solidFill>
              <a:latin typeface="Arial"/>
              <a:ea typeface="Arial"/>
              <a:cs typeface="Arial"/>
              <a:sym typeface="Arial"/>
            </a:endParaRPr>
          </a:p>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Three examples of the 3 notices: </a:t>
            </a:r>
          </a:p>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Expenditure notices always begin with name of resource. Reminder notices always begin with the word “renew.” Key acquisitions data is included in all notices.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This is a view of what a e-resource expenditure event details look like in Google Calendar. Expenditure data is pulled from Voyager and pushed into Google Calendar every two weeks. The event information includes the resource name, fund code used (associated with fund code calendar), vendor that the invoice was paid to, invoice number and cost (blacked out.)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 sz="1466">
                <a:solidFill>
                  <a:srgbClr val="000000"/>
                </a:solidFill>
                <a:latin typeface="Arial"/>
                <a:ea typeface="Arial"/>
                <a:cs typeface="Arial"/>
                <a:sym typeface="Arial"/>
              </a:rPr>
              <a:t>This is an example of a 3 month reminder, it occurs three months before resource is due for renewal. Renewal events are listed on the calendar event by “renew” “resource name”. In this event detail screen the description indicates if the reminder is the 3 or 5 month reminder.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 sz="1466" b="1">
                <a:solidFill>
                  <a:srgbClr val="000000"/>
                </a:solidFill>
                <a:latin typeface="Arial"/>
                <a:ea typeface="Arial"/>
                <a:cs typeface="Arial"/>
                <a:sym typeface="Arial"/>
              </a:rPr>
              <a:t>Five-Month Reminder</a:t>
            </a:r>
          </a:p>
          <a:p>
            <a:pPr marL="0" marR="0" indent="0" algn="l">
              <a:lnSpc>
                <a:spcPct val="112500"/>
              </a:lnSpc>
              <a:spcBef>
                <a:spcPts val="0"/>
              </a:spcBef>
              <a:spcAft>
                <a:spcPts val="333"/>
              </a:spcAft>
              <a:buNone/>
            </a:pPr>
            <a:r>
              <a:rPr lang="en" sz="1466">
                <a:solidFill>
                  <a:srgbClr val="000000"/>
                </a:solidFill>
                <a:latin typeface="Arial"/>
                <a:ea typeface="Arial"/>
                <a:cs typeface="Arial"/>
                <a:sym typeface="Arial"/>
              </a:rPr>
              <a:t>Occurs five months before resource is due for renewal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rtl="0">
              <a:lnSpc>
                <a:spcPct val="112500"/>
              </a:lnSpc>
              <a:spcBef>
                <a:spcPts val="0"/>
              </a:spcBef>
              <a:spcAft>
                <a:spcPts val="333"/>
              </a:spcAft>
              <a:buNone/>
            </a:pPr>
            <a:r>
              <a:rPr lang="en" sz="1466">
                <a:solidFill>
                  <a:srgbClr val="000000"/>
                </a:solidFill>
                <a:latin typeface="Arial"/>
                <a:ea typeface="Arial"/>
                <a:cs typeface="Arial"/>
                <a:sym typeface="Arial"/>
              </a:rPr>
              <a:t>This is an example of what a staff user would see after logging in to their calendar.The reminders or events at the top of the screen are associated with the fund code calendars that this user has chosen to add to their Gcal. Green is for 2463E, red is for 246</a:t>
            </a:r>
            <a:r>
              <a:rPr lang="en" sz="1466"/>
              <a:t>4</a:t>
            </a:r>
            <a:r>
              <a:rPr lang="en" sz="1466">
                <a:solidFill>
                  <a:srgbClr val="000000"/>
                </a:solidFill>
                <a:latin typeface="Arial"/>
                <a:ea typeface="Arial"/>
                <a:cs typeface="Arial"/>
                <a:sym typeface="Arial"/>
              </a:rPr>
              <a:t>E. If a user wanted to add additional calendars to their view they would just add the appropriate fund in the "add a coworker's calendar" on the left under "other calendars". The user could then choose to turn the view off and on (display or hide) by clicking on the calendars label in the "other calendar" view. The could change the color and set reminders per calendar (= per fund code).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00000"/>
              </a:lnSpc>
              <a:buNone/>
            </a:pPr>
            <a:r>
              <a:rPr lang="en" sz="1466">
                <a:solidFill>
                  <a:srgbClr val="000000"/>
                </a:solidFill>
                <a:latin typeface="Arial"/>
                <a:ea typeface="Arial"/>
                <a:cs typeface="Arial"/>
                <a:sym typeface="Arial"/>
              </a:rPr>
              <a:t>A user can use the GCal search functional and search across multiple fund calendars that they may have added. This is particularly useful if a selector is unsure which funds paid for a resource, or when it was last paid.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0" y="0"/>
            <a:ext cx="9144000" cy="6901800"/>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endParaRPr/>
          </a:p>
        </p:txBody>
      </p:sp>
      <p:sp>
        <p:nvSpPr>
          <p:cNvPr id="9" name="Shape 9"/>
          <p:cNvSpPr/>
          <p:nvPr/>
        </p:nvSpPr>
        <p:spPr>
          <a:xfrm flipH="1">
            <a:off x="-3832" y="16052"/>
            <a:ext cx="10925833"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0" name="Shape 10"/>
          <p:cNvSpPr/>
          <p:nvPr/>
        </p:nvSpPr>
        <p:spPr>
          <a:xfrm flipH="1">
            <a:off x="14659" y="881"/>
            <a:ext cx="10500940"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endParaRPr/>
          </a:p>
        </p:txBody>
      </p:sp>
      <p:sp>
        <p:nvSpPr>
          <p:cNvPr id="11" name="Shape 11"/>
          <p:cNvSpPr/>
          <p:nvPr/>
        </p:nvSpPr>
        <p:spPr>
          <a:xfrm>
            <a:off x="-846666" y="-881"/>
            <a:ext cx="2167466"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2" name="Shape 12"/>
          <p:cNvSpPr/>
          <p:nvPr/>
        </p:nvSpPr>
        <p:spPr>
          <a:xfrm rot="10800000" flipH="1">
            <a:off x="-524933" y="-4974"/>
            <a:ext cx="1403434"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3" name="Shape 13"/>
          <p:cNvSpPr txBox="1">
            <a:spLocks noGrp="1"/>
          </p:cNvSpPr>
          <p:nvPr>
            <p:ph type="ctrTitle"/>
          </p:nvPr>
        </p:nvSpPr>
        <p:spPr>
          <a:xfrm>
            <a:off x="1082040" y="1656080"/>
            <a:ext cx="7050900" cy="1470000"/>
          </a:xfrm>
          <a:prstGeom prst="rect">
            <a:avLst/>
          </a:prstGeom>
          <a:noFill/>
          <a:ln>
            <a:noFill/>
          </a:ln>
        </p:spPr>
        <p:txBody>
          <a:bodyPr lIns="91425" tIns="91425" rIns="91425" bIns="91425" anchor="b" anchorCtr="0"/>
          <a:lstStyle>
            <a:lvl1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1pPr>
            <a:lvl2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2pPr>
            <a:lvl3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3pPr>
            <a:lvl4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4pPr>
            <a:lvl5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5pPr>
            <a:lvl6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6pPr>
            <a:lvl7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7pPr>
            <a:lvl8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8pPr>
            <a:lvl9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9pPr>
          </a:lstStyle>
          <a:p>
            <a:endParaRPr/>
          </a:p>
        </p:txBody>
      </p:sp>
      <p:sp>
        <p:nvSpPr>
          <p:cNvPr id="14" name="Shape 14"/>
          <p:cNvSpPr txBox="1">
            <a:spLocks noGrp="1"/>
          </p:cNvSpPr>
          <p:nvPr>
            <p:ph type="subTitle" idx="1"/>
          </p:nvPr>
        </p:nvSpPr>
        <p:spPr>
          <a:xfrm>
            <a:off x="1082040" y="3230880"/>
            <a:ext cx="7035899" cy="925499"/>
          </a:xfrm>
          <a:prstGeom prst="rect">
            <a:avLst/>
          </a:prstGeom>
          <a:noFill/>
          <a:ln>
            <a:noFill/>
          </a:ln>
        </p:spPr>
        <p:txBody>
          <a:bodyPr lIns="91425" tIns="91425" rIns="91425" bIns="91425" anchor="t" anchorCtr="0"/>
          <a:lstStyle>
            <a:lvl1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1pPr>
            <a:lvl2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2pPr>
            <a:lvl3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3pPr>
            <a:lvl4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4pPr>
            <a:lvl5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5pPr>
            <a:lvl6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6pPr>
            <a:lvl7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7pPr>
            <a:lvl8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8pPr>
            <a:lvl9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5"/>
        <p:cNvGrpSpPr/>
        <p:nvPr/>
      </p:nvGrpSpPr>
      <p:grpSpPr>
        <a:xfrm>
          <a:off x="0" y="0"/>
          <a:ext cx="0" cy="0"/>
          <a:chOff x="0" y="0"/>
          <a:chExt cx="0" cy="0"/>
        </a:xfrm>
      </p:grpSpPr>
      <p:sp>
        <p:nvSpPr>
          <p:cNvPr id="16" name="Shape 16"/>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7" name="Shape 17"/>
          <p:cNvSpPr txBox="1">
            <a:spLocks noGrp="1"/>
          </p:cNvSpPr>
          <p:nvPr>
            <p:ph type="body" idx="1"/>
          </p:nvPr>
        </p:nvSpPr>
        <p:spPr>
          <a:xfrm>
            <a:off x="457200" y="1658990"/>
            <a:ext cx="8229600" cy="4840199"/>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3200">
                <a:solidFill>
                  <a:schemeClr val="dk2"/>
                </a:solidFill>
                <a:latin typeface="Trebuchet MS"/>
                <a:ea typeface="Trebuchet MS"/>
                <a:cs typeface="Trebuchet MS"/>
                <a:sym typeface="Trebuchet MS"/>
              </a:defRPr>
            </a:lvl1pPr>
            <a:lvl2pPr marL="742950" indent="-285750" algn="l" rtl="0">
              <a:spcBef>
                <a:spcPts val="560"/>
              </a:spcBef>
              <a:buClr>
                <a:schemeClr val="dk2"/>
              </a:buClr>
              <a:buSzPct val="100000"/>
              <a:buFont typeface="Courier New"/>
              <a:buChar char="o"/>
              <a:defRPr sz="2800">
                <a:solidFill>
                  <a:schemeClr val="dk2"/>
                </a:solidFill>
                <a:latin typeface="Trebuchet MS"/>
                <a:ea typeface="Trebuchet MS"/>
                <a:cs typeface="Trebuchet MS"/>
                <a:sym typeface="Trebuchet MS"/>
              </a:defRPr>
            </a:lvl2pPr>
            <a:lvl3pPr marL="1143000" indent="-228600" algn="l" rtl="0">
              <a:spcBef>
                <a:spcPts val="480"/>
              </a:spcBef>
              <a:buClr>
                <a:schemeClr val="dk2"/>
              </a:buClr>
              <a:buSzPct val="100000"/>
              <a:buFont typeface="Wingdings"/>
              <a:buChar char="§"/>
              <a:defRPr sz="2400">
                <a:solidFill>
                  <a:schemeClr val="dk2"/>
                </a:solidFill>
                <a:latin typeface="Trebuchet MS"/>
                <a:ea typeface="Trebuchet MS"/>
                <a:cs typeface="Trebuchet MS"/>
                <a:sym typeface="Trebuchet MS"/>
              </a:defRPr>
            </a:lvl3pPr>
            <a:lvl4pPr marL="16002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4pPr>
            <a:lvl5pPr marL="2057400" indent="-228600" algn="l" rtl="0">
              <a:spcBef>
                <a:spcPts val="400"/>
              </a:spcBef>
              <a:buClr>
                <a:schemeClr val="dk2"/>
              </a:buClr>
              <a:buSzPct val="100000"/>
              <a:buFont typeface="Courier New"/>
              <a:buChar char="o"/>
              <a:defRPr sz="2000">
                <a:solidFill>
                  <a:schemeClr val="dk2"/>
                </a:solidFill>
                <a:latin typeface="Trebuchet MS"/>
                <a:ea typeface="Trebuchet MS"/>
                <a:cs typeface="Trebuchet MS"/>
                <a:sym typeface="Trebuchet MS"/>
              </a:defRPr>
            </a:lvl5pPr>
            <a:lvl6pPr marL="2514600" indent="-228600" algn="l" rtl="0">
              <a:spcBef>
                <a:spcPts val="400"/>
              </a:spcBef>
              <a:buClr>
                <a:schemeClr val="dk2"/>
              </a:buClr>
              <a:buSzPct val="100000"/>
              <a:buFont typeface="Wingdings"/>
              <a:buChar char="§"/>
              <a:defRPr sz="2000">
                <a:solidFill>
                  <a:schemeClr val="dk2"/>
                </a:solidFill>
                <a:latin typeface="Trebuchet MS"/>
                <a:ea typeface="Trebuchet MS"/>
                <a:cs typeface="Trebuchet MS"/>
                <a:sym typeface="Trebuchet MS"/>
              </a:defRPr>
            </a:lvl6pPr>
            <a:lvl7pPr marL="29718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7pPr>
            <a:lvl8pPr marL="3429000" indent="-228600" algn="l" rtl="0">
              <a:spcBef>
                <a:spcPts val="400"/>
              </a:spcBef>
              <a:buClr>
                <a:schemeClr val="dk2"/>
              </a:buClr>
              <a:buSzPct val="100000"/>
              <a:buFont typeface="Courier New"/>
              <a:buChar char="o"/>
              <a:defRPr sz="2000" baseline="0">
                <a:solidFill>
                  <a:schemeClr val="dk2"/>
                </a:solidFill>
                <a:latin typeface="Trebuchet MS"/>
                <a:ea typeface="Trebuchet MS"/>
                <a:cs typeface="Trebuchet MS"/>
                <a:sym typeface="Trebuchet MS"/>
              </a:defRPr>
            </a:lvl8pPr>
            <a:lvl9pPr marL="3886200" indent="-228600" algn="l" rtl="0">
              <a:spcBef>
                <a:spcPts val="400"/>
              </a:spcBef>
              <a:buClr>
                <a:schemeClr val="dk2"/>
              </a:buClr>
              <a:buSzPct val="100000"/>
              <a:buFont typeface="Wingdings"/>
              <a:buChar char="§"/>
              <a:defRPr sz="2000" baseline="0">
                <a:solidFill>
                  <a:schemeClr val="dk2"/>
                </a:solidFill>
                <a:latin typeface="Trebuchet MS"/>
                <a:ea typeface="Trebuchet MS"/>
                <a:cs typeface="Trebuchet MS"/>
                <a:sym typeface="Trebuchet MS"/>
              </a:defRPr>
            </a:lvl9pPr>
          </a:lstStyle>
          <a:p>
            <a:endParaRPr/>
          </a:p>
        </p:txBody>
      </p:sp>
      <p:sp>
        <p:nvSpPr>
          <p:cNvPr id="18" name="Shape 18"/>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9" name="Shape 19"/>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0" name="Shape 20"/>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1"/>
        <p:cNvGrpSpPr/>
        <p:nvPr/>
      </p:nvGrpSpPr>
      <p:grpSpPr>
        <a:xfrm>
          <a:off x="0" y="0"/>
          <a:ext cx="0" cy="0"/>
          <a:chOff x="0" y="0"/>
          <a:chExt cx="0" cy="0"/>
        </a:xfrm>
      </p:grpSpPr>
      <p:sp>
        <p:nvSpPr>
          <p:cNvPr id="22" name="Shape 22"/>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3" name="Shape 23"/>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4" name="Shape 24"/>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5" name="Shape 25"/>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
        <p:nvSpPr>
          <p:cNvPr id="26" name="Shape 26"/>
          <p:cNvSpPr txBox="1">
            <a:spLocks noGrp="1"/>
          </p:cNvSpPr>
          <p:nvPr>
            <p:ph type="body" idx="1"/>
          </p:nvPr>
        </p:nvSpPr>
        <p:spPr>
          <a:xfrm>
            <a:off x="457200" y="165899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
        <p:nvSpPr>
          <p:cNvPr id="27" name="Shape 27"/>
          <p:cNvSpPr txBox="1">
            <a:spLocks noGrp="1"/>
          </p:cNvSpPr>
          <p:nvPr>
            <p:ph type="body" idx="2"/>
          </p:nvPr>
        </p:nvSpPr>
        <p:spPr>
          <a:xfrm>
            <a:off x="4648200" y="165899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8"/>
        <p:cNvGrpSpPr/>
        <p:nvPr/>
      </p:nvGrpSpPr>
      <p:grpSpPr>
        <a:xfrm>
          <a:off x="0" y="0"/>
          <a:ext cx="0" cy="0"/>
          <a:chOff x="0" y="0"/>
          <a:chExt cx="0" cy="0"/>
        </a:xfrm>
      </p:grpSpPr>
      <p:sp>
        <p:nvSpPr>
          <p:cNvPr id="29" name="Shape 29"/>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0" name="Shape 30"/>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1" name="Shape 31"/>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32" name="Shape 32"/>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33"/>
        <p:cNvGrpSpPr/>
        <p:nvPr/>
      </p:nvGrpSpPr>
      <p:grpSpPr>
        <a:xfrm>
          <a:off x="0" y="0"/>
          <a:ext cx="0" cy="0"/>
          <a:chOff x="0" y="0"/>
          <a:chExt cx="0" cy="0"/>
        </a:xfrm>
      </p:grpSpPr>
      <p:grpSp>
        <p:nvGrpSpPr>
          <p:cNvPr id="34" name="Shape 34"/>
          <p:cNvGrpSpPr/>
          <p:nvPr/>
        </p:nvGrpSpPr>
        <p:grpSpPr>
          <a:xfrm>
            <a:off x="-6264" y="4933386"/>
            <a:ext cx="9150267" cy="3100650"/>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a:p>
          </p:txBody>
        </p:sp>
      </p:grpSp>
      <p:sp>
        <p:nvSpPr>
          <p:cNvPr id="38" name="Shape 38"/>
          <p:cNvSpPr txBox="1">
            <a:spLocks noGrp="1"/>
          </p:cNvSpPr>
          <p:nvPr>
            <p:ph type="body" idx="1"/>
          </p:nvPr>
        </p:nvSpPr>
        <p:spPr>
          <a:xfrm>
            <a:off x="1792288" y="5367337"/>
            <a:ext cx="5486399" cy="804899"/>
          </a:xfrm>
          <a:prstGeom prst="rect">
            <a:avLst/>
          </a:prstGeom>
          <a:noFill/>
          <a:ln>
            <a:noFill/>
          </a:ln>
        </p:spPr>
        <p:txBody>
          <a:bodyPr lIns="91425" tIns="91425" rIns="91425" bIns="91425" anchor="ctr" anchorCtr="0"/>
          <a:lstStyle>
            <a:lvl1pPr marL="0" indent="152400" algn="ctr" rtl="0">
              <a:buSzPct val="100000"/>
              <a:buFont typeface="Trebuchet MS"/>
              <a:buNone/>
              <a:defRPr sz="2400"/>
            </a:lvl1pPr>
            <a:lvl2pPr marL="0" indent="152400" algn="ctr" rtl="0">
              <a:buSzPct val="100000"/>
              <a:buFont typeface="Trebuchet MS"/>
              <a:buNone/>
              <a:defRPr sz="2400"/>
            </a:lvl2pPr>
            <a:lvl3pPr marL="0" indent="152400" algn="ctr" rtl="0">
              <a:buSzPct val="100000"/>
              <a:buFont typeface="Trebuchet MS"/>
              <a:buNone/>
              <a:defRPr sz="2400"/>
            </a:lvl3pPr>
            <a:lvl4pPr marL="0" indent="152400" algn="ctr" rtl="0">
              <a:buSzPct val="100000"/>
              <a:buFont typeface="Trebuchet MS"/>
              <a:buNone/>
              <a:defRPr sz="2400"/>
            </a:lvl4pPr>
            <a:lvl5pPr marL="0" indent="152400" algn="ctr" rtl="0">
              <a:buSzPct val="100000"/>
              <a:buFont typeface="Trebuchet MS"/>
              <a:buNone/>
              <a:defRPr sz="2400"/>
            </a:lvl5pPr>
            <a:lvl6pPr marL="0" indent="152400" algn="ctr" rtl="0">
              <a:buSzPct val="100000"/>
              <a:buFont typeface="Trebuchet MS"/>
              <a:buNone/>
              <a:defRPr sz="2400"/>
            </a:lvl6pPr>
            <a:lvl7pPr marL="0" indent="152400" algn="ctr" rtl="0">
              <a:buSzPct val="100000"/>
              <a:buFont typeface="Trebuchet MS"/>
              <a:buNone/>
              <a:defRPr sz="2400"/>
            </a:lvl7pPr>
            <a:lvl8pPr marL="0" indent="152400" algn="ctr" rtl="0">
              <a:buSzPct val="100000"/>
              <a:buFont typeface="Trebuchet MS"/>
              <a:buNone/>
              <a:defRPr sz="2400"/>
            </a:lvl8pPr>
            <a:lvl9pPr marL="0" indent="152400" algn="ctr" rtl="0">
              <a:buSzPct val="100000"/>
              <a:buFont typeface="Trebuchet MS"/>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75217" y="589743"/>
            <a:ext cx="7537500" cy="569699"/>
          </a:xfrm>
          <a:prstGeom prst="rect">
            <a:avLst/>
          </a:prstGeom>
          <a:noFill/>
          <a:ln>
            <a:noFill/>
          </a:ln>
        </p:spPr>
        <p:txBody>
          <a:bodyPr lIns="91425" tIns="91425" rIns="91425" bIns="91425" anchor="t" anchorCtr="0"/>
          <a:lstStyle>
            <a:lvl1pPr algn="l" rtl="0">
              <a:lnSpc>
                <a:spcPct val="90000"/>
              </a:lnSpc>
              <a:spcBef>
                <a:spcPts val="0"/>
              </a:spcBef>
              <a:spcAft>
                <a:spcPts val="0"/>
              </a:spcAft>
              <a:defRPr sz="3600" b="1">
                <a:solidFill>
                  <a:srgbClr val="404040"/>
                </a:solidFill>
              </a:defRPr>
            </a:lvl1pPr>
            <a:lvl2pPr algn="l" rtl="0">
              <a:lnSpc>
                <a:spcPct val="90000"/>
              </a:lnSpc>
              <a:spcBef>
                <a:spcPts val="0"/>
              </a:spcBef>
              <a:spcAft>
                <a:spcPts val="0"/>
              </a:spcAft>
              <a:defRPr sz="3600" b="1">
                <a:solidFill>
                  <a:srgbClr val="404040"/>
                </a:solidFill>
              </a:defRPr>
            </a:lvl2pPr>
            <a:lvl3pPr algn="l" rtl="0">
              <a:lnSpc>
                <a:spcPct val="90000"/>
              </a:lnSpc>
              <a:spcBef>
                <a:spcPts val="0"/>
              </a:spcBef>
              <a:spcAft>
                <a:spcPts val="0"/>
              </a:spcAft>
              <a:defRPr sz="3600" b="1">
                <a:solidFill>
                  <a:srgbClr val="404040"/>
                </a:solidFill>
              </a:defRPr>
            </a:lvl3pPr>
            <a:lvl4pPr algn="l" rtl="0">
              <a:lnSpc>
                <a:spcPct val="90000"/>
              </a:lnSpc>
              <a:spcBef>
                <a:spcPts val="0"/>
              </a:spcBef>
              <a:spcAft>
                <a:spcPts val="0"/>
              </a:spcAft>
              <a:defRPr sz="3600" b="1">
                <a:solidFill>
                  <a:srgbClr val="404040"/>
                </a:solidFill>
              </a:defRPr>
            </a:lvl4pPr>
            <a:lvl5pPr algn="l" rtl="0">
              <a:lnSpc>
                <a:spcPct val="90000"/>
              </a:lnSpc>
              <a:spcBef>
                <a:spcPts val="0"/>
              </a:spcBef>
              <a:spcAft>
                <a:spcPts val="0"/>
              </a:spcAft>
              <a:defRPr sz="3600" b="1">
                <a:solidFill>
                  <a:srgbClr val="404040"/>
                </a:solidFill>
              </a:defRPr>
            </a:lvl5pPr>
            <a:lvl6pPr marL="457145" algn="l" rtl="0">
              <a:lnSpc>
                <a:spcPct val="90000"/>
              </a:lnSpc>
              <a:spcBef>
                <a:spcPts val="0"/>
              </a:spcBef>
              <a:spcAft>
                <a:spcPts val="0"/>
              </a:spcAft>
              <a:defRPr sz="4000" b="1">
                <a:solidFill>
                  <a:srgbClr val="404040"/>
                </a:solidFill>
              </a:defRPr>
            </a:lvl6pPr>
            <a:lvl7pPr marL="914292" algn="l" rtl="0">
              <a:lnSpc>
                <a:spcPct val="90000"/>
              </a:lnSpc>
              <a:spcBef>
                <a:spcPts val="0"/>
              </a:spcBef>
              <a:spcAft>
                <a:spcPts val="0"/>
              </a:spcAft>
              <a:defRPr sz="4000" b="1">
                <a:solidFill>
                  <a:srgbClr val="404040"/>
                </a:solidFill>
              </a:defRPr>
            </a:lvl7pPr>
            <a:lvl8pPr marL="1371437" algn="l" rtl="0">
              <a:lnSpc>
                <a:spcPct val="90000"/>
              </a:lnSpc>
              <a:spcBef>
                <a:spcPts val="0"/>
              </a:spcBef>
              <a:spcAft>
                <a:spcPts val="0"/>
              </a:spcAft>
              <a:defRPr sz="4000" b="1">
                <a:solidFill>
                  <a:srgbClr val="404040"/>
                </a:solidFill>
              </a:defRPr>
            </a:lvl8pPr>
            <a:lvl9pPr marL="1828582" algn="l" rtl="0">
              <a:lnSpc>
                <a:spcPct val="90000"/>
              </a:lnSpc>
              <a:spcBef>
                <a:spcPts val="0"/>
              </a:spcBef>
              <a:spcAft>
                <a:spcPts val="0"/>
              </a:spcAft>
              <a:defRPr sz="4000" b="1">
                <a:solidFill>
                  <a:srgbClr val="404040"/>
                </a:solidFill>
              </a:defRPr>
            </a:lvl9pPr>
          </a:lstStyle>
          <a:p>
            <a:endParaRPr/>
          </a:p>
        </p:txBody>
      </p:sp>
      <p:sp>
        <p:nvSpPr>
          <p:cNvPr id="42" name="Shape 42"/>
          <p:cNvSpPr txBox="1">
            <a:spLocks noGrp="1"/>
          </p:cNvSpPr>
          <p:nvPr>
            <p:ph type="body" idx="1"/>
          </p:nvPr>
        </p:nvSpPr>
        <p:spPr>
          <a:xfrm>
            <a:off x="906474" y="1447551"/>
            <a:ext cx="7559999" cy="3648900"/>
          </a:xfrm>
          <a:prstGeom prst="rect">
            <a:avLst/>
          </a:prstGeom>
          <a:noFill/>
          <a:ln>
            <a:noFill/>
          </a:ln>
        </p:spPr>
        <p:txBody>
          <a:bodyPr lIns="91425" tIns="91425" rIns="91425" bIns="91425" anchor="t" anchorCtr="0"/>
          <a:lstStyle>
            <a:lvl1pPr marL="239712" indent="-141287" algn="l" rtl="0">
              <a:lnSpc>
                <a:spcPct val="90000"/>
              </a:lnSpc>
              <a:spcBef>
                <a:spcPts val="520"/>
              </a:spcBef>
              <a:spcAft>
                <a:spcPts val="0"/>
              </a:spcAft>
              <a:buClr>
                <a:srgbClr val="404040"/>
              </a:buClr>
              <a:buFont typeface="Arial"/>
              <a:buChar char="•"/>
              <a:defRPr sz="2600" b="1">
                <a:solidFill>
                  <a:srgbClr val="404040"/>
                </a:solidFill>
              </a:defRPr>
            </a:lvl1pPr>
            <a:lvl2pPr marL="1054100" indent="-231775" algn="l" rtl="0">
              <a:lnSpc>
                <a:spcPct val="90000"/>
              </a:lnSpc>
              <a:spcBef>
                <a:spcPts val="520"/>
              </a:spcBef>
              <a:spcAft>
                <a:spcPts val="0"/>
              </a:spcAft>
              <a:buClr>
                <a:srgbClr val="404040"/>
              </a:buClr>
              <a:buFont typeface="Arial"/>
              <a:buChar char="•"/>
              <a:defRPr sz="2600">
                <a:solidFill>
                  <a:srgbClr val="404040"/>
                </a:solidFill>
              </a:defRPr>
            </a:lvl2pPr>
            <a:lvl3pPr marL="1541462" indent="-169862" algn="l" rtl="0">
              <a:lnSpc>
                <a:spcPct val="90000"/>
              </a:lnSpc>
              <a:spcBef>
                <a:spcPts val="400"/>
              </a:spcBef>
              <a:spcAft>
                <a:spcPts val="0"/>
              </a:spcAft>
              <a:buClr>
                <a:srgbClr val="404040"/>
              </a:buClr>
              <a:buFont typeface="Arial"/>
              <a:buChar char="•"/>
              <a:defRPr sz="2000">
                <a:solidFill>
                  <a:srgbClr val="404040"/>
                </a:solidFill>
              </a:defRPr>
            </a:lvl3pPr>
            <a:lvl4pPr marL="2030412" indent="-163512" algn="l" rtl="0">
              <a:lnSpc>
                <a:spcPct val="90000"/>
              </a:lnSpc>
              <a:spcBef>
                <a:spcPts val="400"/>
              </a:spcBef>
              <a:spcAft>
                <a:spcPts val="0"/>
              </a:spcAft>
              <a:buClr>
                <a:srgbClr val="404040"/>
              </a:buClr>
              <a:buFont typeface="Arial"/>
              <a:buChar char="•"/>
              <a:defRPr sz="2000">
                <a:solidFill>
                  <a:srgbClr val="404040"/>
                </a:solidFill>
              </a:defRPr>
            </a:lvl4pPr>
            <a:lvl5pPr marL="2517775" indent="-180975" algn="l" rtl="0">
              <a:lnSpc>
                <a:spcPct val="90000"/>
              </a:lnSpc>
              <a:spcBef>
                <a:spcPts val="340"/>
              </a:spcBef>
              <a:spcAft>
                <a:spcPts val="0"/>
              </a:spcAft>
              <a:buClr>
                <a:srgbClr val="808080"/>
              </a:buClr>
              <a:buFont typeface="Arial"/>
              <a:buChar char="•"/>
              <a:defRPr sz="1700">
                <a:solidFill>
                  <a:srgbClr val="808080"/>
                </a:solidFill>
              </a:defRPr>
            </a:lvl5pPr>
            <a:lvl6pPr marL="2976210" indent="-182210" algn="l" rtl="0">
              <a:lnSpc>
                <a:spcPct val="90000"/>
              </a:lnSpc>
              <a:spcBef>
                <a:spcPts val="340"/>
              </a:spcBef>
              <a:spcAft>
                <a:spcPts val="0"/>
              </a:spcAft>
              <a:buClr>
                <a:srgbClr val="808080"/>
              </a:buClr>
              <a:buFont typeface="Arial"/>
              <a:buChar char="•"/>
              <a:defRPr sz="1700">
                <a:solidFill>
                  <a:srgbClr val="808080"/>
                </a:solidFill>
              </a:defRPr>
            </a:lvl6pPr>
            <a:lvl7pPr marL="3433357" indent="-182157" algn="l" rtl="0">
              <a:lnSpc>
                <a:spcPct val="90000"/>
              </a:lnSpc>
              <a:spcBef>
                <a:spcPts val="340"/>
              </a:spcBef>
              <a:spcAft>
                <a:spcPts val="0"/>
              </a:spcAft>
              <a:buClr>
                <a:srgbClr val="808080"/>
              </a:buClr>
              <a:buFont typeface="Arial"/>
              <a:buChar char="•"/>
              <a:defRPr sz="1700">
                <a:solidFill>
                  <a:srgbClr val="808080"/>
                </a:solidFill>
              </a:defRPr>
            </a:lvl7pPr>
            <a:lvl8pPr marL="3890502" indent="-182102" algn="l" rtl="0">
              <a:lnSpc>
                <a:spcPct val="90000"/>
              </a:lnSpc>
              <a:spcBef>
                <a:spcPts val="340"/>
              </a:spcBef>
              <a:spcAft>
                <a:spcPts val="0"/>
              </a:spcAft>
              <a:buClr>
                <a:srgbClr val="808080"/>
              </a:buClr>
              <a:buFont typeface="Arial"/>
              <a:buChar char="•"/>
              <a:defRPr sz="1700">
                <a:solidFill>
                  <a:srgbClr val="808080"/>
                </a:solidFill>
              </a:defRPr>
            </a:lvl8pPr>
            <a:lvl9pPr marL="4347648" indent="-182048" algn="l" rtl="0">
              <a:lnSpc>
                <a:spcPct val="90000"/>
              </a:lnSpc>
              <a:spcBef>
                <a:spcPts val="340"/>
              </a:spcBef>
              <a:spcAft>
                <a:spcPts val="0"/>
              </a:spcAft>
              <a:buClr>
                <a:srgbClr val="808080"/>
              </a:buClr>
              <a:buFont typeface="Arial"/>
              <a:buChar char="•"/>
              <a:defRPr sz="1700">
                <a:solidFill>
                  <a:srgbClr val="808080"/>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1pPr>
            <a:lvl2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2pPr>
            <a:lvl3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3pPr>
            <a:lvl4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4pPr>
            <a:lvl5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5pPr>
            <a:lvl6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6pPr>
            <a:lvl7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7pPr>
            <a:lvl8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8pPr>
            <a:lvl9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727200"/>
            <a:ext cx="8229600" cy="4526100"/>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3200" b="0" i="0" u="none" strike="noStrike" cap="none" baseline="0">
                <a:solidFill>
                  <a:schemeClr val="dk2"/>
                </a:solidFill>
                <a:latin typeface="Trebuchet MS"/>
                <a:ea typeface="Trebuchet MS"/>
                <a:cs typeface="Trebuchet MS"/>
                <a:sym typeface="Trebuchet MS"/>
              </a:defRPr>
            </a:lvl1pPr>
            <a:lvl2pPr marL="742950" indent="-285750" algn="l" rtl="0">
              <a:spcBef>
                <a:spcPts val="560"/>
              </a:spcBef>
              <a:buClr>
                <a:schemeClr val="dk2"/>
              </a:buClr>
              <a:buSzPct val="100000"/>
              <a:buFont typeface="Courier New"/>
              <a:buChar char="o"/>
              <a:defRPr sz="2800" b="0" i="0" u="none" strike="noStrike" cap="none" baseline="0">
                <a:solidFill>
                  <a:schemeClr val="dk2"/>
                </a:solidFill>
                <a:latin typeface="Trebuchet MS"/>
                <a:ea typeface="Trebuchet MS"/>
                <a:cs typeface="Trebuchet MS"/>
                <a:sym typeface="Trebuchet MS"/>
              </a:defRPr>
            </a:lvl2pPr>
            <a:lvl3pPr marL="1143000" indent="-228600" algn="l" rtl="0">
              <a:spcBef>
                <a:spcPts val="480"/>
              </a:spcBef>
              <a:buClr>
                <a:schemeClr val="dk2"/>
              </a:buClr>
              <a:buSzPct val="100000"/>
              <a:buFont typeface="Wingdings"/>
              <a:buChar char="§"/>
              <a:defRPr sz="2400" b="0" i="0" u="none" strike="noStrike" cap="none" baseline="0">
                <a:solidFill>
                  <a:schemeClr val="dk2"/>
                </a:solidFill>
                <a:latin typeface="Trebuchet MS"/>
                <a:ea typeface="Trebuchet MS"/>
                <a:cs typeface="Trebuchet MS"/>
                <a:sym typeface="Trebuchet MS"/>
              </a:defRPr>
            </a:lvl3pPr>
            <a:lvl4pPr marL="1600200" indent="-228600" algn="l" rtl="0">
              <a:spcBef>
                <a:spcPts val="400"/>
              </a:spcBef>
              <a:buClr>
                <a:schemeClr val="dk2"/>
              </a:buClr>
              <a:buSzPct val="166666"/>
              <a:buFont typeface="Arial"/>
              <a:buChar char="•"/>
              <a:defRPr sz="2000" b="0" i="0" u="none" strike="noStrike" cap="none" baseline="0">
                <a:solidFill>
                  <a:schemeClr val="dk2"/>
                </a:solidFill>
                <a:latin typeface="Trebuchet MS"/>
                <a:ea typeface="Trebuchet MS"/>
                <a:cs typeface="Trebuchet MS"/>
                <a:sym typeface="Trebuchet MS"/>
              </a:defRPr>
            </a:lvl4pPr>
            <a:lvl5pPr marL="2057400" indent="-228600" algn="l" rtl="0">
              <a:spcBef>
                <a:spcPts val="400"/>
              </a:spcBef>
              <a:buClr>
                <a:schemeClr val="dk2"/>
              </a:buClr>
              <a:buSzPct val="100000"/>
              <a:buFont typeface="Courier New"/>
              <a:buChar char="o"/>
              <a:defRPr sz="2000" b="0" i="0" u="none" strike="noStrike" cap="none" baseline="0">
                <a:solidFill>
                  <a:schemeClr val="dk2"/>
                </a:solidFill>
                <a:latin typeface="Trebuchet MS"/>
                <a:ea typeface="Trebuchet MS"/>
                <a:cs typeface="Trebuchet MS"/>
                <a:sym typeface="Trebuchet MS"/>
              </a:defRPr>
            </a:lvl5pPr>
            <a:lvl6pPr marL="2514600" indent="-228600" algn="l" rtl="0">
              <a:spcBef>
                <a:spcPts val="400"/>
              </a:spcBef>
              <a:buClr>
                <a:schemeClr val="dk2"/>
              </a:buClr>
              <a:buSzPct val="100000"/>
              <a:buFont typeface="Wingdings"/>
              <a:buChar char="§"/>
              <a:defRPr sz="2000" b="0" i="0" u="none" strike="noStrike" cap="none" baseline="0">
                <a:solidFill>
                  <a:schemeClr val="dk2"/>
                </a:solidFill>
                <a:latin typeface="Trebuchet MS"/>
                <a:ea typeface="Trebuchet MS"/>
                <a:cs typeface="Trebuchet MS"/>
                <a:sym typeface="Trebuchet MS"/>
              </a:defRPr>
            </a:lvl6pPr>
            <a:lvl7pPr marL="2971800" indent="-228600" algn="l" rtl="0">
              <a:spcBef>
                <a:spcPts val="400"/>
              </a:spcBef>
              <a:buClr>
                <a:schemeClr val="dk2"/>
              </a:buClr>
              <a:buSzPct val="166666"/>
              <a:buFont typeface="Arial"/>
              <a:buChar char="•"/>
              <a:defRPr sz="2000" b="0" i="0" u="none" strike="noStrike" cap="none" baseline="0">
                <a:solidFill>
                  <a:schemeClr val="dk2"/>
                </a:solidFill>
                <a:latin typeface="Trebuchet MS"/>
                <a:ea typeface="Trebuchet MS"/>
                <a:cs typeface="Trebuchet MS"/>
                <a:sym typeface="Trebuchet MS"/>
              </a:defRPr>
            </a:lvl7pPr>
            <a:lvl8pPr marL="3429000" indent="-228600" algn="l" rtl="0">
              <a:spcBef>
                <a:spcPts val="400"/>
              </a:spcBef>
              <a:buClr>
                <a:schemeClr val="dk2"/>
              </a:buClr>
              <a:buSzPct val="100000"/>
              <a:buFont typeface="Courier New"/>
              <a:buChar char="o"/>
              <a:defRPr sz="2000" b="0" i="0" u="none" strike="noStrike" cap="none" baseline="0">
                <a:solidFill>
                  <a:schemeClr val="dk2"/>
                </a:solidFill>
                <a:latin typeface="Trebuchet MS"/>
                <a:ea typeface="Trebuchet MS"/>
                <a:cs typeface="Trebuchet MS"/>
                <a:sym typeface="Trebuchet MS"/>
              </a:defRPr>
            </a:lvl8pPr>
            <a:lvl9pPr marL="3886200" indent="-228600" algn="l" rtl="0">
              <a:spcBef>
                <a:spcPts val="400"/>
              </a:spcBef>
              <a:buClr>
                <a:schemeClr val="dk2"/>
              </a:buClr>
              <a:buSzPct val="100000"/>
              <a:buFont typeface="Wingdings"/>
              <a:buChar char="§"/>
              <a:defRPr sz="2000" b="0" i="0" u="none" strike="noStrike" cap="none" baseline="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1080/1941126X.2012.68433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github.com/nadaoneal/gapps_python_whatev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685800" y="751984"/>
            <a:ext cx="7772400" cy="2905500"/>
          </a:xfrm>
          <a:prstGeom prst="rect">
            <a:avLst/>
          </a:prstGeom>
        </p:spPr>
        <p:txBody>
          <a:bodyPr lIns="91425" tIns="91425" rIns="91425" bIns="91425" anchor="b" anchorCtr="0">
            <a:noAutofit/>
          </a:bodyPr>
          <a:lstStyle/>
          <a:p>
            <a:pPr>
              <a:buNone/>
            </a:pPr>
            <a:r>
              <a:rPr lang="en"/>
              <a:t>Extreme E-Resource Endeavors: from PDA to POOF! to Interface Management and more...</a:t>
            </a:r>
          </a:p>
        </p:txBody>
      </p:sp>
      <p:sp>
        <p:nvSpPr>
          <p:cNvPr id="45" name="Shape 45"/>
          <p:cNvSpPr txBox="1">
            <a:spLocks noGrp="1"/>
          </p:cNvSpPr>
          <p:nvPr>
            <p:ph type="subTitle" idx="1"/>
          </p:nvPr>
        </p:nvSpPr>
        <p:spPr>
          <a:xfrm>
            <a:off x="363600" y="4101331"/>
            <a:ext cx="8416799" cy="1513799"/>
          </a:xfrm>
          <a:prstGeom prst="rect">
            <a:avLst/>
          </a:prstGeom>
        </p:spPr>
        <p:txBody>
          <a:bodyPr lIns="91425" tIns="91425" rIns="91425" bIns="91425" anchor="t" anchorCtr="0">
            <a:noAutofit/>
          </a:bodyPr>
          <a:lstStyle/>
          <a:p>
            <a:pPr lvl="0" rtl="0">
              <a:buNone/>
            </a:pPr>
            <a:r>
              <a:rPr lang="en"/>
              <a:t>Jesse Koennecke, Head - Electronic Resources @ Cornell</a:t>
            </a:r>
          </a:p>
          <a:p>
            <a:pPr lvl="0" rtl="0">
              <a:buNone/>
            </a:pPr>
            <a:r>
              <a:rPr lang="en"/>
              <a:t> Colleen Major, Electronic Resources Librarian @ Columbia </a:t>
            </a:r>
          </a:p>
          <a:p>
            <a:pPr>
              <a:buNone/>
            </a:pPr>
            <a:r>
              <a:rPr lang="en"/>
              <a:t>Boaz Nadav-Manes, Director - Acquisitions and Automated Technical Services @ Cornell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1074539" y="165605"/>
            <a:ext cx="7050900" cy="1470000"/>
          </a:xfrm>
          <a:prstGeom prst="rect">
            <a:avLst/>
          </a:prstGeom>
        </p:spPr>
        <p:txBody>
          <a:bodyPr lIns="91425" tIns="91425" rIns="91425" bIns="91425" anchor="b" anchorCtr="0">
            <a:noAutofit/>
          </a:bodyPr>
          <a:lstStyle/>
          <a:p>
            <a:pPr algn="ctr">
              <a:buNone/>
            </a:pPr>
            <a:r>
              <a:rPr lang="en" dirty="0" smtClean="0"/>
              <a:t>PDA/DDA - Profiling </a:t>
            </a:r>
            <a:endParaRPr lang="en" dirty="0"/>
          </a:p>
        </p:txBody>
      </p:sp>
      <p:sp>
        <p:nvSpPr>
          <p:cNvPr id="99" name="Shape 99"/>
          <p:cNvSpPr txBox="1">
            <a:spLocks noGrp="1"/>
          </p:cNvSpPr>
          <p:nvPr>
            <p:ph type="subTitle" idx="1"/>
          </p:nvPr>
        </p:nvSpPr>
        <p:spPr>
          <a:xfrm>
            <a:off x="733824" y="2133600"/>
            <a:ext cx="8402400" cy="925499"/>
          </a:xfrm>
          <a:prstGeom prst="rect">
            <a:avLst/>
          </a:prstGeom>
        </p:spPr>
        <p:txBody>
          <a:bodyPr lIns="91425" tIns="91425" rIns="91425" bIns="91425" anchor="t" anchorCtr="0">
            <a:noAutofit/>
          </a:bodyPr>
          <a:lstStyle/>
          <a:p>
            <a:pPr marL="457200" lvl="0" indent="-368300" algn="l" rtl="0">
              <a:lnSpc>
                <a:spcPct val="90000"/>
              </a:lnSpc>
              <a:spcBef>
                <a:spcPts val="520"/>
              </a:spcBef>
              <a:buClr>
                <a:schemeClr val="lt1"/>
              </a:buClr>
              <a:buSzPct val="166666"/>
              <a:buFont typeface="Arial"/>
              <a:buChar char="•"/>
            </a:pPr>
            <a:r>
              <a:rPr lang="en" sz="2000" dirty="0" smtClean="0">
                <a:solidFill>
                  <a:schemeClr val="bg1"/>
                </a:solidFill>
              </a:rPr>
              <a:t>Modeled after </a:t>
            </a:r>
            <a:r>
              <a:rPr lang="en" sz="2000" dirty="0">
                <a:solidFill>
                  <a:schemeClr val="bg1"/>
                </a:solidFill>
              </a:rPr>
              <a:t>print approval plan </a:t>
            </a:r>
            <a:endParaRPr lang="en" sz="2000" dirty="0" smtClean="0">
              <a:solidFill>
                <a:schemeClr val="bg1"/>
              </a:solidFill>
            </a:endParaRPr>
          </a:p>
          <a:p>
            <a:pPr marL="88900" lvl="0" indent="0" algn="l" rtl="0">
              <a:lnSpc>
                <a:spcPct val="90000"/>
              </a:lnSpc>
              <a:spcBef>
                <a:spcPts val="520"/>
              </a:spcBef>
              <a:buClr>
                <a:schemeClr val="lt1"/>
              </a:buClr>
              <a:buSzPct val="166666"/>
            </a:pPr>
            <a:endParaRPr lang="en" sz="2000" dirty="0">
              <a:solidFill>
                <a:schemeClr val="bg1"/>
              </a:solidFill>
            </a:endParaRPr>
          </a:p>
          <a:p>
            <a:pPr marL="457200" lvl="0" indent="-368300" algn="l" rtl="0">
              <a:lnSpc>
                <a:spcPct val="90000"/>
              </a:lnSpc>
              <a:spcBef>
                <a:spcPts val="520"/>
              </a:spcBef>
              <a:buClr>
                <a:schemeClr val="lt1"/>
              </a:buClr>
              <a:buSzPct val="166666"/>
              <a:buFont typeface="Arial"/>
              <a:buChar char="•"/>
            </a:pPr>
            <a:r>
              <a:rPr lang="en" sz="2000" dirty="0">
                <a:solidFill>
                  <a:schemeClr val="bg1"/>
                </a:solidFill>
              </a:rPr>
              <a:t>Graduate level textbooks, no undergraduate </a:t>
            </a:r>
            <a:r>
              <a:rPr lang="en" sz="2000" dirty="0" smtClean="0">
                <a:solidFill>
                  <a:schemeClr val="bg1"/>
                </a:solidFill>
              </a:rPr>
              <a:t>textbooks</a:t>
            </a:r>
          </a:p>
          <a:p>
            <a:pPr marL="88900" lvl="0" indent="0" algn="l" rtl="0">
              <a:lnSpc>
                <a:spcPct val="90000"/>
              </a:lnSpc>
              <a:spcBef>
                <a:spcPts val="520"/>
              </a:spcBef>
              <a:buClr>
                <a:schemeClr val="lt1"/>
              </a:buClr>
              <a:buSzPct val="166666"/>
            </a:pPr>
            <a:endParaRPr lang="en" sz="2000" dirty="0">
              <a:solidFill>
                <a:schemeClr val="bg1"/>
              </a:solidFill>
            </a:endParaRPr>
          </a:p>
          <a:p>
            <a:pPr marL="457200" lvl="0" indent="-368300" algn="l" rtl="0">
              <a:lnSpc>
                <a:spcPct val="90000"/>
              </a:lnSpc>
              <a:spcBef>
                <a:spcPts val="520"/>
              </a:spcBef>
              <a:buClr>
                <a:schemeClr val="lt1"/>
              </a:buClr>
              <a:buSzPct val="166666"/>
              <a:buFont typeface="Arial"/>
              <a:buChar char="•"/>
            </a:pPr>
            <a:r>
              <a:rPr lang="en" sz="2000" dirty="0">
                <a:solidFill>
                  <a:schemeClr val="bg1"/>
                </a:solidFill>
              </a:rPr>
              <a:t>Scholarly books </a:t>
            </a:r>
            <a:r>
              <a:rPr lang="en" sz="2000" dirty="0" smtClean="0">
                <a:solidFill>
                  <a:schemeClr val="bg1"/>
                </a:solidFill>
              </a:rPr>
              <a:t>only</a:t>
            </a:r>
          </a:p>
          <a:p>
            <a:pPr marL="88900" lvl="0" indent="0" algn="l" rtl="0">
              <a:lnSpc>
                <a:spcPct val="90000"/>
              </a:lnSpc>
              <a:spcBef>
                <a:spcPts val="520"/>
              </a:spcBef>
              <a:buClr>
                <a:schemeClr val="lt1"/>
              </a:buClr>
              <a:buSzPct val="166666"/>
            </a:pPr>
            <a:endParaRPr lang="en" sz="2000" dirty="0">
              <a:solidFill>
                <a:schemeClr val="bg1"/>
              </a:solidFill>
            </a:endParaRPr>
          </a:p>
          <a:p>
            <a:pPr marL="457200" lvl="0" indent="-368300" algn="l" rtl="0">
              <a:lnSpc>
                <a:spcPct val="90000"/>
              </a:lnSpc>
              <a:spcBef>
                <a:spcPts val="520"/>
              </a:spcBef>
              <a:buClr>
                <a:schemeClr val="lt1"/>
              </a:buClr>
              <a:buSzPct val="166666"/>
              <a:buFont typeface="Arial"/>
              <a:buChar char="•"/>
            </a:pPr>
            <a:r>
              <a:rPr lang="en" sz="2000" dirty="0">
                <a:solidFill>
                  <a:schemeClr val="bg1"/>
                </a:solidFill>
              </a:rPr>
              <a:t>WorldCat Selection slips for practitioner books, foreign-language trade </a:t>
            </a:r>
            <a:r>
              <a:rPr lang="en" sz="2000" dirty="0" smtClean="0">
                <a:solidFill>
                  <a:schemeClr val="bg1"/>
                </a:solidFill>
              </a:rPr>
              <a:t>books</a:t>
            </a:r>
          </a:p>
          <a:p>
            <a:pPr marL="88900" lvl="0" indent="0" algn="l" rtl="0">
              <a:lnSpc>
                <a:spcPct val="90000"/>
              </a:lnSpc>
              <a:spcBef>
                <a:spcPts val="520"/>
              </a:spcBef>
              <a:buClr>
                <a:schemeClr val="lt1"/>
              </a:buClr>
              <a:buSzPct val="166666"/>
            </a:pPr>
            <a:endParaRPr lang="en" sz="2000" dirty="0">
              <a:solidFill>
                <a:schemeClr val="bg1"/>
              </a:solidFill>
            </a:endParaRPr>
          </a:p>
          <a:p>
            <a:pPr marL="457200" lvl="0" indent="-368300" algn="l" rtl="0">
              <a:lnSpc>
                <a:spcPct val="90000"/>
              </a:lnSpc>
              <a:spcBef>
                <a:spcPts val="520"/>
              </a:spcBef>
              <a:buClr>
                <a:schemeClr val="lt1"/>
              </a:buClr>
              <a:buSzPct val="166666"/>
              <a:buFont typeface="Arial"/>
              <a:buChar char="•"/>
            </a:pPr>
            <a:r>
              <a:rPr lang="en" sz="2000" dirty="0">
                <a:solidFill>
                  <a:schemeClr val="bg1"/>
                </a:solidFill>
              </a:rPr>
              <a:t>Price ceiling per title (raised the price ceiling to $350</a:t>
            </a:r>
            <a:r>
              <a:rPr lang="en" sz="2000" dirty="0" smtClean="0">
                <a:solidFill>
                  <a:schemeClr val="bg1"/>
                </a:solidFill>
              </a:rPr>
              <a:t>)</a:t>
            </a:r>
          </a:p>
          <a:p>
            <a:pPr marL="88900" lvl="0" indent="0" algn="l" rtl="0">
              <a:lnSpc>
                <a:spcPct val="90000"/>
              </a:lnSpc>
              <a:spcBef>
                <a:spcPts val="520"/>
              </a:spcBef>
              <a:buClr>
                <a:schemeClr val="lt1"/>
              </a:buClr>
              <a:buSzPct val="166666"/>
            </a:pPr>
            <a:endParaRPr lang="en" sz="2000" dirty="0">
              <a:solidFill>
                <a:schemeClr val="bg1"/>
              </a:solidFill>
            </a:endParaRPr>
          </a:p>
          <a:p>
            <a:pPr marL="457200" lvl="0" indent="-368300" algn="l" rtl="0">
              <a:lnSpc>
                <a:spcPct val="90000"/>
              </a:lnSpc>
              <a:spcBef>
                <a:spcPts val="520"/>
              </a:spcBef>
              <a:buClr>
                <a:schemeClr val="lt1"/>
              </a:buClr>
              <a:buSzPct val="166666"/>
              <a:buFont typeface="Arial"/>
              <a:buChar char="•"/>
            </a:pPr>
            <a:r>
              <a:rPr lang="en" sz="2000" dirty="0">
                <a:solidFill>
                  <a:schemeClr val="bg1"/>
                </a:solidFill>
              </a:rPr>
              <a:t>Excludes series that arrive on other eBook packages.</a:t>
            </a:r>
          </a:p>
          <a:p>
            <a:endParaRPr lang="en" sz="2000" dirty="0">
              <a:solidFill>
                <a:srgbClr val="000000"/>
              </a:solidFil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066800" y="533400"/>
            <a:ext cx="8228603" cy="1142627"/>
          </a:xfrm>
          <a:prstGeom prst="rect">
            <a:avLst/>
          </a:prstGeom>
          <a:noFill/>
          <a:ln>
            <a:noFill/>
          </a:ln>
        </p:spPr>
        <p:txBody>
          <a:bodyPr lIns="129975" tIns="64975" rIns="129975" bIns="64975" anchor="t" anchorCtr="0">
            <a:noAutofit/>
          </a:bodyPr>
          <a:lstStyle/>
          <a:p>
            <a:pPr marL="0" marR="0" lvl="0" indent="0" algn="l" rtl="0">
              <a:lnSpc>
                <a:spcPct val="90000"/>
              </a:lnSpc>
              <a:spcBef>
                <a:spcPts val="0"/>
              </a:spcBef>
              <a:spcAft>
                <a:spcPts val="0"/>
              </a:spcAft>
              <a:buClr>
                <a:srgbClr val="404040"/>
              </a:buClr>
              <a:buSzPct val="25000"/>
              <a:buFont typeface="Arial"/>
              <a:buNone/>
            </a:pPr>
            <a:r>
              <a:rPr lang="en" sz="3200" b="1" i="0" u="none" strike="noStrike" cap="none" baseline="0" dirty="0" smtClean="0">
                <a:solidFill>
                  <a:schemeClr val="tx1"/>
                </a:solidFill>
                <a:latin typeface="Arial"/>
                <a:ea typeface="Arial"/>
                <a:cs typeface="Arial"/>
                <a:sym typeface="Arial"/>
              </a:rPr>
              <a:t>Conrell’s PDA plan – current status: </a:t>
            </a:r>
            <a:endParaRPr lang="en" sz="3200" b="1" i="0" u="none" strike="noStrike" cap="none" baseline="0" dirty="0">
              <a:solidFill>
                <a:schemeClr val="tx1"/>
              </a:solidFill>
              <a:latin typeface="Arial"/>
              <a:ea typeface="Arial"/>
              <a:cs typeface="Arial"/>
              <a:sym typeface="Arial"/>
            </a:endParaRPr>
          </a:p>
        </p:txBody>
      </p:sp>
      <p:sp>
        <p:nvSpPr>
          <p:cNvPr id="164" name="Shape 164"/>
          <p:cNvSpPr txBox="1">
            <a:spLocks noGrp="1"/>
          </p:cNvSpPr>
          <p:nvPr>
            <p:ph type="body" idx="1"/>
          </p:nvPr>
        </p:nvSpPr>
        <p:spPr>
          <a:xfrm>
            <a:off x="381000" y="1981200"/>
            <a:ext cx="8228699" cy="4525799"/>
          </a:xfrm>
          <a:prstGeom prst="rect">
            <a:avLst/>
          </a:prstGeom>
          <a:noFill/>
          <a:ln>
            <a:noFill/>
          </a:ln>
        </p:spPr>
        <p:txBody>
          <a:bodyPr lIns="129975" tIns="64975" rIns="129975" bIns="64975" anchor="t" anchorCtr="0">
            <a:noAutofit/>
          </a:bodyPr>
          <a:lstStyle/>
          <a:p>
            <a:pPr marL="457200" lvl="0" indent="-368300">
              <a:buClr>
                <a:schemeClr val="lt1"/>
              </a:buClr>
            </a:pPr>
            <a:r>
              <a:rPr lang="en" sz="2400" dirty="0">
                <a:solidFill>
                  <a:srgbClr val="002060"/>
                </a:solidFill>
              </a:rPr>
              <a:t>7 D</a:t>
            </a:r>
            <a:r>
              <a:rPr lang="en" sz="2400" dirty="0" smtClean="0">
                <a:solidFill>
                  <a:srgbClr val="002060"/>
                </a:solidFill>
              </a:rPr>
              <a:t>istinct Plans (Humanities</a:t>
            </a:r>
            <a:r>
              <a:rPr lang="en" sz="2400" dirty="0">
                <a:solidFill>
                  <a:srgbClr val="002060"/>
                </a:solidFill>
              </a:rPr>
              <a:t>, </a:t>
            </a:r>
            <a:r>
              <a:rPr lang="en" sz="2400" dirty="0" smtClean="0">
                <a:solidFill>
                  <a:srgbClr val="002060"/>
                </a:solidFill>
              </a:rPr>
              <a:t>Social Sciences</a:t>
            </a:r>
            <a:r>
              <a:rPr lang="en" sz="2400" dirty="0">
                <a:solidFill>
                  <a:srgbClr val="002060"/>
                </a:solidFill>
              </a:rPr>
              <a:t>, S</a:t>
            </a:r>
            <a:r>
              <a:rPr lang="en" sz="2400" dirty="0" smtClean="0">
                <a:solidFill>
                  <a:srgbClr val="002060"/>
                </a:solidFill>
              </a:rPr>
              <a:t>ciences, Med, Vet)</a:t>
            </a:r>
          </a:p>
          <a:p>
            <a:pPr marL="88900" lvl="0" indent="0">
              <a:buClr>
                <a:schemeClr val="lt1"/>
              </a:buClr>
              <a:buNone/>
            </a:pPr>
            <a:endParaRPr lang="en" sz="2400" dirty="0">
              <a:solidFill>
                <a:srgbClr val="002060"/>
              </a:solidFill>
            </a:endParaRPr>
          </a:p>
          <a:p>
            <a:pPr marL="457200" lvl="0" indent="-368300">
              <a:buClr>
                <a:schemeClr val="lt1"/>
              </a:buClr>
            </a:pPr>
            <a:r>
              <a:rPr lang="en" sz="2400" dirty="0">
                <a:solidFill>
                  <a:srgbClr val="002060"/>
                </a:solidFill>
              </a:rPr>
              <a:t>Unique Patron Driven print plan - inventory </a:t>
            </a:r>
            <a:r>
              <a:rPr lang="en" sz="2400" dirty="0" smtClean="0">
                <a:solidFill>
                  <a:srgbClr val="002060"/>
                </a:solidFill>
              </a:rPr>
              <a:t>query</a:t>
            </a:r>
          </a:p>
          <a:p>
            <a:pPr marL="88900" lvl="0" indent="0">
              <a:buClr>
                <a:schemeClr val="lt1"/>
              </a:buClr>
              <a:buNone/>
            </a:pPr>
            <a:r>
              <a:rPr lang="en" sz="2400" dirty="0" smtClean="0">
                <a:solidFill>
                  <a:srgbClr val="002060"/>
                </a:solidFill>
              </a:rPr>
              <a:t> </a:t>
            </a:r>
            <a:endParaRPr lang="en" sz="2400" dirty="0">
              <a:solidFill>
                <a:srgbClr val="002060"/>
              </a:solidFill>
            </a:endParaRPr>
          </a:p>
          <a:p>
            <a:pPr marL="457200" lvl="0" indent="-368300">
              <a:buClr>
                <a:schemeClr val="lt1"/>
              </a:buClr>
            </a:pPr>
            <a:r>
              <a:rPr lang="en" sz="2400" dirty="0">
                <a:solidFill>
                  <a:srgbClr val="002060"/>
                </a:solidFill>
              </a:rPr>
              <a:t>Current </a:t>
            </a:r>
            <a:r>
              <a:rPr lang="en" sz="2400" dirty="0" smtClean="0">
                <a:solidFill>
                  <a:srgbClr val="002060"/>
                </a:solidFill>
              </a:rPr>
              <a:t>Stats</a:t>
            </a:r>
            <a:r>
              <a:rPr lang="en" sz="2400" dirty="0">
                <a:solidFill>
                  <a:srgbClr val="002060"/>
                </a:solidFill>
              </a:rPr>
              <a:t>: 4636 PDA titles not purchased - 588 purchased in 2 years </a:t>
            </a:r>
            <a:endParaRPr lang="en" sz="2400" dirty="0" smtClean="0">
              <a:solidFill>
                <a:srgbClr val="002060"/>
              </a:solidFill>
            </a:endParaRPr>
          </a:p>
          <a:p>
            <a:pPr marL="88900" lvl="0" indent="0">
              <a:buClr>
                <a:schemeClr val="lt1"/>
              </a:buClr>
              <a:buNone/>
            </a:pPr>
            <a:endParaRPr lang="en" sz="2400" dirty="0">
              <a:solidFill>
                <a:srgbClr val="002060"/>
              </a:solidFill>
            </a:endParaRPr>
          </a:p>
          <a:p>
            <a:pPr marL="457200" lvl="0" indent="-368300">
              <a:buClr>
                <a:schemeClr val="lt1"/>
              </a:buClr>
            </a:pPr>
            <a:r>
              <a:rPr lang="en" sz="2400" dirty="0" smtClean="0">
                <a:solidFill>
                  <a:srgbClr val="002060"/>
                </a:solidFill>
              </a:rPr>
              <a:t>Optional shift of a segment of our plan to a Borrow Direct consortial PDA/DAA</a:t>
            </a:r>
          </a:p>
          <a:p>
            <a:pPr marL="457200" lvl="0" indent="-368300">
              <a:buClr>
                <a:schemeClr val="lt1"/>
              </a:buClr>
            </a:pPr>
            <a:endParaRPr lang="en" sz="2400" dirty="0">
              <a:solidFill>
                <a:srgbClr val="002060"/>
              </a:solidFill>
            </a:endParaRPr>
          </a:p>
          <a:p>
            <a:pPr marL="457200" lvl="0" indent="-368300">
              <a:buClr>
                <a:schemeClr val="lt1"/>
              </a:buClr>
            </a:pPr>
            <a:endParaRPr lang="en" sz="2400" dirty="0">
              <a:solidFill>
                <a:srgbClr val="002060"/>
              </a:solidFill>
            </a:endParaRPr>
          </a:p>
          <a:p>
            <a:endParaRPr lang="en" sz="2000" b="1" i="0" u="none" strike="noStrike" cap="none" baseline="0" dirty="0">
              <a:solidFill>
                <a:srgbClr val="404040"/>
              </a:solidFill>
              <a:latin typeface="Arial"/>
              <a:ea typeface="Arial"/>
              <a:cs typeface="Arial"/>
              <a:sym typeface="Arial"/>
            </a:endParaRPr>
          </a:p>
          <a:p>
            <a:endParaRPr lang="en" sz="2000" b="1" i="0" u="none" strike="noStrike" cap="none" baseline="0" dirty="0">
              <a:solidFill>
                <a:srgbClr val="404040"/>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5181600" y="228600"/>
            <a:ext cx="1524000" cy="685800"/>
          </a:xfrm>
          <a:prstGeom prst="flowChartProcess">
            <a:avLst/>
          </a:prstGeom>
          <a:ln w="38100">
            <a:solidFill>
              <a:schemeClr val="accent2">
                <a:lumMod val="40000"/>
                <a:lumOff val="60000"/>
              </a:schemeClr>
            </a:solidFill>
          </a:ln>
          <a:effectLst>
            <a:outerShdw blurRad="50800" dist="38100" algn="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smtClean="0">
                <a:solidFill>
                  <a:schemeClr val="tx1"/>
                </a:solidFill>
              </a:rPr>
              <a:t>Coutts deposits records weekly in FTP site (sends notification to ltsbulk-l)</a:t>
            </a:r>
            <a:endParaRPr lang="en-US" sz="1050" dirty="0">
              <a:solidFill>
                <a:schemeClr val="tx1"/>
              </a:solidFill>
            </a:endParaRPr>
          </a:p>
        </p:txBody>
      </p:sp>
      <p:sp>
        <p:nvSpPr>
          <p:cNvPr id="5" name="Flowchart: Process 4"/>
          <p:cNvSpPr/>
          <p:nvPr/>
        </p:nvSpPr>
        <p:spPr>
          <a:xfrm>
            <a:off x="2819399" y="1101437"/>
            <a:ext cx="1860753" cy="83740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900" dirty="0" smtClean="0">
                <a:solidFill>
                  <a:schemeClr val="tx1"/>
                </a:solidFill>
              </a:rPr>
              <a:t>WCL: “</a:t>
            </a:r>
            <a:r>
              <a:rPr lang="en-US" sz="900" dirty="0">
                <a:solidFill>
                  <a:schemeClr val="tx1"/>
                </a:solidFill>
              </a:rPr>
              <a:t>Click to ask Cornell University Library to RUSH purchase. We will contact you by email when it arrives (typically within a week) (Cornell affiliated users only)”</a:t>
            </a:r>
          </a:p>
        </p:txBody>
      </p:sp>
      <p:sp>
        <p:nvSpPr>
          <p:cNvPr id="9" name="Rectangle 8"/>
          <p:cNvSpPr/>
          <p:nvPr/>
        </p:nvSpPr>
        <p:spPr>
          <a:xfrm>
            <a:off x="7106740" y="3130242"/>
            <a:ext cx="1676400" cy="67550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smtClean="0">
                <a:solidFill>
                  <a:schemeClr val="tx1"/>
                </a:solidFill>
              </a:rPr>
              <a:t>WEB-BASED: </a:t>
            </a:r>
            <a:r>
              <a:rPr lang="en-US" sz="700" b="1" dirty="0" smtClean="0">
                <a:solidFill>
                  <a:schemeClr val="tx1"/>
                </a:solidFill>
              </a:rPr>
              <a:t>We are ordering [title]/ [ISBN=] for you now.</a:t>
            </a:r>
            <a:br>
              <a:rPr lang="en-US" sz="700" b="1" dirty="0" smtClean="0">
                <a:solidFill>
                  <a:schemeClr val="tx1"/>
                </a:solidFill>
              </a:rPr>
            </a:br>
            <a:r>
              <a:rPr lang="en-US" sz="700" b="1" dirty="0" smtClean="0">
                <a:solidFill>
                  <a:schemeClr val="tx1"/>
                </a:solidFill>
              </a:rPr>
              <a:t>We will let you know once the item arrives.</a:t>
            </a:r>
          </a:p>
          <a:p>
            <a:r>
              <a:rPr lang="en-US" sz="700" b="1" dirty="0" smtClean="0">
                <a:solidFill>
                  <a:schemeClr val="tx1"/>
                </a:solidFill>
              </a:rPr>
              <a:t>Thank you</a:t>
            </a:r>
            <a:br>
              <a:rPr lang="en-US" sz="700" b="1" dirty="0" smtClean="0">
                <a:solidFill>
                  <a:schemeClr val="tx1"/>
                </a:solidFill>
              </a:rPr>
            </a:br>
            <a:r>
              <a:rPr lang="en-US" sz="700" b="1" dirty="0" smtClean="0">
                <a:solidFill>
                  <a:schemeClr val="tx1"/>
                </a:solidFill>
              </a:rPr>
              <a:t>Cornell University Library</a:t>
            </a:r>
          </a:p>
        </p:txBody>
      </p:sp>
      <p:sp>
        <p:nvSpPr>
          <p:cNvPr id="10" name="Flowchart: Process 9"/>
          <p:cNvSpPr/>
          <p:nvPr/>
        </p:nvSpPr>
        <p:spPr>
          <a:xfrm>
            <a:off x="5182394" y="1139140"/>
            <a:ext cx="1524000" cy="762000"/>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smtClean="0">
                <a:solidFill>
                  <a:schemeClr val="tx1"/>
                </a:solidFill>
              </a:rPr>
              <a:t>LTS batch loads: dedups + </a:t>
            </a:r>
            <a:r>
              <a:rPr lang="en-US" sz="900" dirty="0">
                <a:solidFill>
                  <a:schemeClr val="tx1"/>
                </a:solidFill>
              </a:rPr>
              <a:t>adds </a:t>
            </a:r>
            <a:r>
              <a:rPr lang="en-US" sz="900" dirty="0" smtClean="0">
                <a:solidFill>
                  <a:schemeClr val="tx1"/>
                </a:solidFill>
              </a:rPr>
              <a:t>899: couttspdbappr and other fields  (</a:t>
            </a:r>
            <a:r>
              <a:rPr lang="en-US" sz="900" dirty="0">
                <a:solidFill>
                  <a:schemeClr val="tx1"/>
                </a:solidFill>
              </a:rPr>
              <a:t>008 field positions </a:t>
            </a:r>
            <a:r>
              <a:rPr lang="en-US" sz="900" dirty="0" smtClean="0">
                <a:solidFill>
                  <a:schemeClr val="tx1"/>
                </a:solidFill>
              </a:rPr>
              <a:t>20-21, 506,906) </a:t>
            </a:r>
            <a:r>
              <a:rPr lang="en-US" sz="800" dirty="0" smtClean="0">
                <a:solidFill>
                  <a:schemeClr val="tx1"/>
                </a:solidFill>
              </a:rPr>
              <a:t>and WCL URL’S in 856</a:t>
            </a:r>
            <a:endParaRPr lang="en-US" sz="800" dirty="0">
              <a:solidFill>
                <a:schemeClr val="tx1"/>
              </a:solidFill>
            </a:endParaRPr>
          </a:p>
        </p:txBody>
      </p:sp>
      <p:sp>
        <p:nvSpPr>
          <p:cNvPr id="14" name="Flowchart: Decision 13"/>
          <p:cNvSpPr/>
          <p:nvPr/>
        </p:nvSpPr>
        <p:spPr>
          <a:xfrm>
            <a:off x="5181600" y="1981200"/>
            <a:ext cx="1524000" cy="838200"/>
          </a:xfrm>
          <a:prstGeom prst="flowChartDecisi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solidFill>
                  <a:schemeClr val="tx1"/>
                </a:solidFill>
              </a:rPr>
              <a:t>Webauth validates net id</a:t>
            </a:r>
            <a:endParaRPr lang="en-US" sz="1050" dirty="0">
              <a:solidFill>
                <a:schemeClr val="tx1"/>
              </a:solidFill>
            </a:endParaRPr>
          </a:p>
        </p:txBody>
      </p:sp>
      <p:sp>
        <p:nvSpPr>
          <p:cNvPr id="16" name="Flowchart: Process 15"/>
          <p:cNvSpPr/>
          <p:nvPr/>
        </p:nvSpPr>
        <p:spPr>
          <a:xfrm>
            <a:off x="5262685" y="4804580"/>
            <a:ext cx="1552699" cy="687751"/>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600" dirty="0" smtClean="0"/>
          </a:p>
          <a:p>
            <a:r>
              <a:rPr lang="en-US" sz="800" dirty="0" smtClean="0">
                <a:solidFill>
                  <a:schemeClr val="tx1"/>
                </a:solidFill>
              </a:rPr>
              <a:t>Automatic AMAZON PO’S created (using embedded id number) with </a:t>
            </a:r>
            <a:r>
              <a:rPr lang="en-US" sz="800" dirty="0" err="1" smtClean="0">
                <a:solidFill>
                  <a:schemeClr val="tx1"/>
                </a:solidFill>
              </a:rPr>
              <a:t>req</a:t>
            </a:r>
            <a:r>
              <a:rPr lang="en-US" sz="800" dirty="0" smtClean="0">
                <a:solidFill>
                  <a:schemeClr val="tx1"/>
                </a:solidFill>
              </a:rPr>
              <a:t> info (future </a:t>
            </a:r>
            <a:r>
              <a:rPr lang="en-US" sz="800" dirty="0" err="1" smtClean="0">
                <a:solidFill>
                  <a:schemeClr val="tx1"/>
                </a:solidFill>
              </a:rPr>
              <a:t>loc’s</a:t>
            </a:r>
            <a:r>
              <a:rPr lang="en-US" sz="800" dirty="0" smtClean="0">
                <a:solidFill>
                  <a:schemeClr val="tx1"/>
                </a:solidFill>
              </a:rPr>
              <a:t> are added according to call number table)</a:t>
            </a:r>
            <a:endParaRPr lang="en-US" sz="800" dirty="0">
              <a:solidFill>
                <a:schemeClr val="tx1"/>
              </a:solidFill>
            </a:endParaRPr>
          </a:p>
        </p:txBody>
      </p:sp>
      <p:sp>
        <p:nvSpPr>
          <p:cNvPr id="18" name="Flowchart: Process 17"/>
          <p:cNvSpPr/>
          <p:nvPr/>
        </p:nvSpPr>
        <p:spPr>
          <a:xfrm>
            <a:off x="7010400" y="2057400"/>
            <a:ext cx="1600200" cy="68580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dirty="0" smtClean="0">
                <a:solidFill>
                  <a:schemeClr val="tx1"/>
                </a:solidFill>
              </a:rPr>
              <a:t>WEB-BASED: “sorry your net id is not valid – return to browse?” </a:t>
            </a:r>
            <a:endParaRPr lang="en-US" sz="1050" dirty="0">
              <a:solidFill>
                <a:schemeClr val="tx1"/>
              </a:solidFill>
            </a:endParaRPr>
          </a:p>
        </p:txBody>
      </p:sp>
      <p:cxnSp>
        <p:nvCxnSpPr>
          <p:cNvPr id="20" name="Straight Arrow Connector 19"/>
          <p:cNvCxnSpPr>
            <a:stCxn id="14" idx="3"/>
            <a:endCxn id="18" idx="1"/>
          </p:cNvCxnSpPr>
          <p:nvPr/>
        </p:nvCxnSpPr>
        <p:spPr>
          <a:xfrm>
            <a:off x="6705600" y="2400300"/>
            <a:ext cx="3048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a:stCxn id="4" idx="2"/>
            <a:endCxn id="10" idx="0"/>
          </p:cNvCxnSpPr>
          <p:nvPr/>
        </p:nvCxnSpPr>
        <p:spPr>
          <a:xfrm>
            <a:off x="5943600" y="914400"/>
            <a:ext cx="794" cy="2247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a:stCxn id="10" idx="1"/>
            <a:endCxn id="5" idx="3"/>
          </p:cNvCxnSpPr>
          <p:nvPr/>
        </p:nvCxnSpPr>
        <p:spPr>
          <a:xfrm flipH="1">
            <a:off x="4680152" y="1520140"/>
            <a:ext cx="50224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4" name="Straight Arrow Connector 73"/>
          <p:cNvCxnSpPr>
            <a:stCxn id="274" idx="1"/>
            <a:endCxn id="78" idx="3"/>
          </p:cNvCxnSpPr>
          <p:nvPr/>
        </p:nvCxnSpPr>
        <p:spPr>
          <a:xfrm flipH="1">
            <a:off x="4691548" y="3522519"/>
            <a:ext cx="337652" cy="2892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7" name="Flowchart: Process 76"/>
          <p:cNvSpPr/>
          <p:nvPr/>
        </p:nvSpPr>
        <p:spPr>
          <a:xfrm>
            <a:off x="533400" y="3539043"/>
            <a:ext cx="1905000" cy="53340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smtClean="0">
                <a:solidFill>
                  <a:schemeClr val="tx1"/>
                </a:solidFill>
              </a:rPr>
              <a:t>Coutts locates and ships to library</a:t>
            </a:r>
            <a:endParaRPr lang="en-US" sz="1050" dirty="0">
              <a:solidFill>
                <a:schemeClr val="tx1"/>
              </a:solidFill>
            </a:endParaRPr>
          </a:p>
        </p:txBody>
      </p:sp>
      <p:sp>
        <p:nvSpPr>
          <p:cNvPr id="78" name="Flowchart: Decision 77"/>
          <p:cNvSpPr/>
          <p:nvPr/>
        </p:nvSpPr>
        <p:spPr>
          <a:xfrm>
            <a:off x="2938948" y="3316479"/>
            <a:ext cx="1752600" cy="990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smtClean="0">
                <a:solidFill>
                  <a:schemeClr val="tx1"/>
                </a:solidFill>
              </a:rPr>
              <a:t>Coutts automatic inventory query</a:t>
            </a:r>
            <a:endParaRPr lang="en-US" sz="900" dirty="0">
              <a:solidFill>
                <a:schemeClr val="tx1"/>
              </a:solidFill>
            </a:endParaRPr>
          </a:p>
        </p:txBody>
      </p:sp>
      <p:sp>
        <p:nvSpPr>
          <p:cNvPr id="81" name="Flowchart: Process 80"/>
          <p:cNvSpPr/>
          <p:nvPr/>
        </p:nvSpPr>
        <p:spPr>
          <a:xfrm>
            <a:off x="533400" y="4572000"/>
            <a:ext cx="1905000" cy="457200"/>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solidFill>
                  <a:schemeClr val="tx1"/>
                </a:solidFill>
              </a:rPr>
              <a:t>LTS receives, Pink slip process- notifies Access Services</a:t>
            </a:r>
            <a:endParaRPr lang="en-US" sz="1050" dirty="0">
              <a:solidFill>
                <a:schemeClr val="tx1"/>
              </a:solidFill>
            </a:endParaRPr>
          </a:p>
        </p:txBody>
      </p:sp>
      <p:sp>
        <p:nvSpPr>
          <p:cNvPr id="82" name="Flowchart: Process 81"/>
          <p:cNvSpPr/>
          <p:nvPr/>
        </p:nvSpPr>
        <p:spPr>
          <a:xfrm>
            <a:off x="533400" y="5334000"/>
            <a:ext cx="1905000" cy="45720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smtClean="0">
                <a:solidFill>
                  <a:schemeClr val="tx1"/>
                </a:solidFill>
              </a:rPr>
              <a:t>Coutts: invoices LTS in the end of the month</a:t>
            </a:r>
            <a:endParaRPr lang="en-US" sz="1050" dirty="0">
              <a:solidFill>
                <a:schemeClr val="tx1"/>
              </a:solidFill>
            </a:endParaRPr>
          </a:p>
        </p:txBody>
      </p:sp>
      <p:sp>
        <p:nvSpPr>
          <p:cNvPr id="83" name="Flowchart: Process 82"/>
          <p:cNvSpPr/>
          <p:nvPr/>
        </p:nvSpPr>
        <p:spPr>
          <a:xfrm>
            <a:off x="533400" y="6049188"/>
            <a:ext cx="1905000" cy="533400"/>
          </a:xfrm>
          <a:prstGeom prst="flowChartProcess">
            <a:avLst/>
          </a:prstGeom>
          <a:solidFill>
            <a:schemeClr val="accent3"/>
          </a:solidFill>
          <a:ln w="38100">
            <a:solidFill>
              <a:schemeClr val="accent2">
                <a:lumMod val="40000"/>
                <a:lumOff val="60000"/>
              </a:schemeClr>
            </a:solidFill>
          </a:ln>
          <a:effectLst>
            <a:outerShdw blurRad="50800" dist="38100" algn="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a:solidFill>
                  <a:schemeClr val="tx1"/>
                </a:solidFill>
              </a:rPr>
              <a:t>LTS pays and changes 899:couttspdbclo</a:t>
            </a:r>
          </a:p>
        </p:txBody>
      </p:sp>
      <p:cxnSp>
        <p:nvCxnSpPr>
          <p:cNvPr id="91" name="Straight Arrow Connector 90"/>
          <p:cNvCxnSpPr>
            <a:stCxn id="77" idx="2"/>
            <a:endCxn id="81" idx="0"/>
          </p:cNvCxnSpPr>
          <p:nvPr/>
        </p:nvCxnSpPr>
        <p:spPr>
          <a:xfrm>
            <a:off x="1485900" y="4072443"/>
            <a:ext cx="0" cy="499557"/>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93" name="Straight Arrow Connector 92"/>
          <p:cNvCxnSpPr>
            <a:stCxn id="81" idx="2"/>
            <a:endCxn id="82" idx="0"/>
          </p:cNvCxnSpPr>
          <p:nvPr/>
        </p:nvCxnSpPr>
        <p:spPr>
          <a:xfrm>
            <a:off x="1485900" y="5029200"/>
            <a:ext cx="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5" name="Straight Arrow Connector 94"/>
          <p:cNvCxnSpPr>
            <a:stCxn id="82" idx="2"/>
            <a:endCxn id="83" idx="0"/>
          </p:cNvCxnSpPr>
          <p:nvPr/>
        </p:nvCxnSpPr>
        <p:spPr>
          <a:xfrm>
            <a:off x="1485900" y="5791200"/>
            <a:ext cx="0" cy="2579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3" name="Flowchart: Process 102"/>
          <p:cNvSpPr/>
          <p:nvPr/>
        </p:nvSpPr>
        <p:spPr>
          <a:xfrm>
            <a:off x="7107421" y="4611077"/>
            <a:ext cx="1817914" cy="418123"/>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solidFill>
                  <a:schemeClr val="tx1"/>
                </a:solidFill>
              </a:rPr>
              <a:t>Ordering: rush orders the title using the dummy po</a:t>
            </a:r>
            <a:endParaRPr lang="en-US" sz="1050" dirty="0">
              <a:solidFill>
                <a:schemeClr val="tx1"/>
              </a:solidFill>
            </a:endParaRPr>
          </a:p>
        </p:txBody>
      </p:sp>
      <p:sp>
        <p:nvSpPr>
          <p:cNvPr id="104" name="Flowchart: Process 103"/>
          <p:cNvSpPr/>
          <p:nvPr/>
        </p:nvSpPr>
        <p:spPr>
          <a:xfrm>
            <a:off x="7098167" y="6256836"/>
            <a:ext cx="1817914" cy="365882"/>
          </a:xfrm>
          <a:prstGeom prst="flowChartProcess">
            <a:avLst/>
          </a:prstGeom>
          <a:solidFill>
            <a:schemeClr val="accent3"/>
          </a:solidFill>
          <a:ln w="38100">
            <a:solidFill>
              <a:schemeClr val="accent2">
                <a:lumMod val="40000"/>
                <a:lumOff val="60000"/>
              </a:schemeClr>
            </a:solidFill>
          </a:ln>
          <a:effectLst>
            <a:outerShdw blurRad="50800" dist="38100" algn="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a:solidFill>
                  <a:schemeClr val="tx1"/>
                </a:solidFill>
              </a:rPr>
              <a:t>LTS receives, Pink slip process -notifies Access Services</a:t>
            </a:r>
          </a:p>
        </p:txBody>
      </p:sp>
      <p:sp>
        <p:nvSpPr>
          <p:cNvPr id="143" name="Flowchart: Process 142"/>
          <p:cNvSpPr/>
          <p:nvPr/>
        </p:nvSpPr>
        <p:spPr>
          <a:xfrm>
            <a:off x="7107421" y="5334000"/>
            <a:ext cx="1797093" cy="479567"/>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solidFill>
                  <a:schemeClr val="tx1"/>
                </a:solidFill>
              </a:rPr>
              <a:t>LTS: chron job emails patron confirming order. </a:t>
            </a:r>
            <a:endParaRPr lang="en-US" sz="1050" dirty="0">
              <a:solidFill>
                <a:schemeClr val="tx1"/>
              </a:solidFill>
            </a:endParaRPr>
          </a:p>
        </p:txBody>
      </p:sp>
      <p:sp>
        <p:nvSpPr>
          <p:cNvPr id="144" name="Flowchart: Process 143"/>
          <p:cNvSpPr/>
          <p:nvPr/>
        </p:nvSpPr>
        <p:spPr>
          <a:xfrm>
            <a:off x="5258843" y="5644203"/>
            <a:ext cx="1552698" cy="243685"/>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dirty="0" smtClean="0">
                <a:solidFill>
                  <a:schemeClr val="tx1"/>
                </a:solidFill>
              </a:rPr>
              <a:t>OPAC: “ON ORDER” </a:t>
            </a:r>
            <a:endParaRPr lang="en-US" sz="1050" dirty="0">
              <a:solidFill>
                <a:schemeClr val="tx1"/>
              </a:solidFill>
            </a:endParaRPr>
          </a:p>
        </p:txBody>
      </p:sp>
      <p:cxnSp>
        <p:nvCxnSpPr>
          <p:cNvPr id="179" name="Straight Arrow Connector 178"/>
          <p:cNvCxnSpPr>
            <a:stCxn id="16" idx="2"/>
            <a:endCxn id="144" idx="0"/>
          </p:cNvCxnSpPr>
          <p:nvPr/>
        </p:nvCxnSpPr>
        <p:spPr>
          <a:xfrm flipH="1">
            <a:off x="6035192" y="5492331"/>
            <a:ext cx="3843" cy="1518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8" name="Straight Arrow Connector 247"/>
          <p:cNvCxnSpPr/>
          <p:nvPr/>
        </p:nvCxnSpPr>
        <p:spPr>
          <a:xfrm>
            <a:off x="6781800" y="3539043"/>
            <a:ext cx="31405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67" name="TextBox 266"/>
          <p:cNvSpPr txBox="1"/>
          <p:nvPr/>
        </p:nvSpPr>
        <p:spPr>
          <a:xfrm>
            <a:off x="6477000" y="2514600"/>
            <a:ext cx="369012" cy="261610"/>
          </a:xfrm>
          <a:prstGeom prst="rect">
            <a:avLst/>
          </a:prstGeom>
          <a:noFill/>
        </p:spPr>
        <p:txBody>
          <a:bodyPr wrap="none" rtlCol="0">
            <a:spAutoFit/>
          </a:bodyPr>
          <a:lstStyle/>
          <a:p>
            <a:r>
              <a:rPr lang="en-US" sz="1100" dirty="0" smtClean="0"/>
              <a:t>NO</a:t>
            </a:r>
            <a:endParaRPr lang="en-US" sz="1100" dirty="0"/>
          </a:p>
        </p:txBody>
      </p:sp>
      <p:sp>
        <p:nvSpPr>
          <p:cNvPr id="271" name="TextBox 270"/>
          <p:cNvSpPr txBox="1"/>
          <p:nvPr/>
        </p:nvSpPr>
        <p:spPr>
          <a:xfrm>
            <a:off x="2322461" y="4129105"/>
            <a:ext cx="1010213" cy="261610"/>
          </a:xfrm>
          <a:prstGeom prst="rect">
            <a:avLst/>
          </a:prstGeom>
          <a:noFill/>
        </p:spPr>
        <p:txBody>
          <a:bodyPr wrap="none" rtlCol="0">
            <a:spAutoFit/>
          </a:bodyPr>
          <a:lstStyle/>
          <a:p>
            <a:r>
              <a:rPr lang="en-US" sz="1100" dirty="0" smtClean="0"/>
              <a:t>YES (=&lt;4 days)</a:t>
            </a:r>
            <a:endParaRPr lang="en-US" sz="1400" dirty="0"/>
          </a:p>
        </p:txBody>
      </p:sp>
      <p:sp>
        <p:nvSpPr>
          <p:cNvPr id="268" name="TextBox 267"/>
          <p:cNvSpPr txBox="1"/>
          <p:nvPr/>
        </p:nvSpPr>
        <p:spPr>
          <a:xfrm>
            <a:off x="6019800" y="2743200"/>
            <a:ext cx="386644" cy="261610"/>
          </a:xfrm>
          <a:prstGeom prst="rect">
            <a:avLst/>
          </a:prstGeom>
          <a:noFill/>
        </p:spPr>
        <p:txBody>
          <a:bodyPr wrap="none" rtlCol="0">
            <a:spAutoFit/>
          </a:bodyPr>
          <a:lstStyle/>
          <a:p>
            <a:r>
              <a:rPr lang="en-US" sz="1100" dirty="0" smtClean="0"/>
              <a:t>YES</a:t>
            </a:r>
            <a:endParaRPr lang="en-US" sz="1100" dirty="0"/>
          </a:p>
        </p:txBody>
      </p:sp>
      <p:sp>
        <p:nvSpPr>
          <p:cNvPr id="273" name="TextBox 272"/>
          <p:cNvSpPr txBox="1"/>
          <p:nvPr/>
        </p:nvSpPr>
        <p:spPr>
          <a:xfrm>
            <a:off x="4090881" y="4133729"/>
            <a:ext cx="954107" cy="261610"/>
          </a:xfrm>
          <a:prstGeom prst="rect">
            <a:avLst/>
          </a:prstGeom>
          <a:noFill/>
        </p:spPr>
        <p:txBody>
          <a:bodyPr wrap="none" rtlCol="0">
            <a:spAutoFit/>
          </a:bodyPr>
          <a:lstStyle/>
          <a:p>
            <a:r>
              <a:rPr lang="en-US" sz="1100" dirty="0" smtClean="0"/>
              <a:t>NO (&gt; 4 days)</a:t>
            </a:r>
            <a:endParaRPr lang="en-US" sz="1400" dirty="0"/>
          </a:p>
        </p:txBody>
      </p:sp>
      <p:sp>
        <p:nvSpPr>
          <p:cNvPr id="274" name="Flowchart: Process 273"/>
          <p:cNvSpPr/>
          <p:nvPr/>
        </p:nvSpPr>
        <p:spPr>
          <a:xfrm>
            <a:off x="5029200" y="3048000"/>
            <a:ext cx="1834444" cy="949037"/>
          </a:xfrm>
          <a:prstGeom prst="flowChart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smtClean="0">
                <a:solidFill>
                  <a:schemeClr val="tx1"/>
                </a:solidFill>
              </a:rPr>
              <a:t>WEB-BASED: </a:t>
            </a:r>
            <a:r>
              <a:rPr lang="en-US" sz="800" b="1" dirty="0" smtClean="0">
                <a:solidFill>
                  <a:schemeClr val="tx1"/>
                </a:solidFill>
              </a:rPr>
              <a:t>Hello [name] + Click "Confirm" to request Cornell to purchase the item below.</a:t>
            </a:r>
            <a:br>
              <a:rPr lang="en-US" sz="800" b="1" dirty="0" smtClean="0">
                <a:solidFill>
                  <a:schemeClr val="tx1"/>
                </a:solidFill>
              </a:rPr>
            </a:br>
            <a:r>
              <a:rPr lang="en-US" sz="800" b="1" dirty="0" smtClean="0">
                <a:solidFill>
                  <a:schemeClr val="tx1"/>
                </a:solidFill>
              </a:rPr>
              <a:t>You will not be billed for this purchase (Items usually arrive in less than a week).</a:t>
            </a:r>
            <a:r>
              <a:rPr lang="en-US" sz="900" b="1" dirty="0" smtClean="0">
                <a:solidFill>
                  <a:schemeClr val="tx1"/>
                </a:solidFill>
              </a:rPr>
              <a:t/>
            </a:r>
            <a:br>
              <a:rPr lang="en-US" sz="900" b="1" dirty="0" smtClean="0">
                <a:solidFill>
                  <a:schemeClr val="tx1"/>
                </a:solidFill>
              </a:rPr>
            </a:br>
            <a:r>
              <a:rPr lang="en-US" sz="900" dirty="0" smtClean="0">
                <a:solidFill>
                  <a:schemeClr val="tx1"/>
                </a:solidFill>
              </a:rPr>
              <a:t>+ “Confirm”</a:t>
            </a:r>
            <a:endParaRPr lang="en-US" sz="900" dirty="0">
              <a:solidFill>
                <a:schemeClr val="tx1"/>
              </a:solidFill>
            </a:endParaRPr>
          </a:p>
        </p:txBody>
      </p:sp>
      <p:cxnSp>
        <p:nvCxnSpPr>
          <p:cNvPr id="300" name="Straight Arrow Connector 299"/>
          <p:cNvCxnSpPr>
            <a:stCxn id="14" idx="2"/>
            <a:endCxn id="274" idx="0"/>
          </p:cNvCxnSpPr>
          <p:nvPr/>
        </p:nvCxnSpPr>
        <p:spPr>
          <a:xfrm>
            <a:off x="5943600" y="2819400"/>
            <a:ext cx="2822" cy="228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10" name="TextBox 309"/>
          <p:cNvSpPr txBox="1"/>
          <p:nvPr/>
        </p:nvSpPr>
        <p:spPr>
          <a:xfrm>
            <a:off x="85279" y="73312"/>
            <a:ext cx="2683748" cy="307777"/>
          </a:xfrm>
          <a:prstGeom prst="rect">
            <a:avLst/>
          </a:prstGeom>
          <a:noFill/>
        </p:spPr>
        <p:txBody>
          <a:bodyPr wrap="none" rtlCol="0">
            <a:spAutoFit/>
          </a:bodyPr>
          <a:lstStyle/>
          <a:p>
            <a:r>
              <a:rPr lang="en-US" b="1" dirty="0" smtClean="0">
                <a:solidFill>
                  <a:srgbClr val="002060"/>
                </a:solidFill>
              </a:rPr>
              <a:t>Cornell’s Patron Driven Print </a:t>
            </a:r>
          </a:p>
        </p:txBody>
      </p:sp>
      <p:sp>
        <p:nvSpPr>
          <p:cNvPr id="48" name="Flowchart: Process 47"/>
          <p:cNvSpPr/>
          <p:nvPr/>
        </p:nvSpPr>
        <p:spPr>
          <a:xfrm>
            <a:off x="7086600" y="230909"/>
            <a:ext cx="1524000" cy="685800"/>
          </a:xfrm>
          <a:prstGeom prst="flowChartProcess">
            <a:avLst/>
          </a:prstGeom>
          <a:solidFill>
            <a:srgbClr val="FFC000"/>
          </a:solidFill>
          <a:ln>
            <a:solidFill>
              <a:schemeClr val="tx1"/>
            </a:solidFill>
            <a:prstDash val="sys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smtClean="0">
                <a:solidFill>
                  <a:schemeClr val="tx1"/>
                </a:solidFill>
              </a:rPr>
              <a:t>PD E-batch loads dedups against 035 in PD P and generates a list to be </a:t>
            </a:r>
            <a:r>
              <a:rPr lang="en-US" sz="1050" dirty="0" smtClean="0">
                <a:solidFill>
                  <a:schemeClr val="tx1"/>
                </a:solidFill>
              </a:rPr>
              <a:t>deleted</a:t>
            </a:r>
            <a:endParaRPr lang="en-US" dirty="0">
              <a:solidFill>
                <a:schemeClr val="tx1"/>
              </a:solidFill>
            </a:endParaRPr>
          </a:p>
        </p:txBody>
      </p:sp>
      <p:sp>
        <p:nvSpPr>
          <p:cNvPr id="49" name="Flowchart: Process 48"/>
          <p:cNvSpPr/>
          <p:nvPr/>
        </p:nvSpPr>
        <p:spPr>
          <a:xfrm>
            <a:off x="2887667" y="5029200"/>
            <a:ext cx="1524000" cy="658391"/>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 dirty="0" smtClean="0">
                <a:solidFill>
                  <a:schemeClr val="tx1"/>
                </a:solidFill>
              </a:rPr>
              <a:t>Automatic Coutts PO’S created (using embedded id number) with </a:t>
            </a:r>
            <a:r>
              <a:rPr lang="en-US" sz="800" dirty="0">
                <a:solidFill>
                  <a:schemeClr val="tx1"/>
                </a:solidFill>
              </a:rPr>
              <a:t>req </a:t>
            </a:r>
            <a:r>
              <a:rPr lang="en-US" sz="800" dirty="0" smtClean="0">
                <a:solidFill>
                  <a:schemeClr val="tx1"/>
                </a:solidFill>
              </a:rPr>
              <a:t>info (future loc’s are added according to call number table)</a:t>
            </a:r>
            <a:endParaRPr lang="en-US" sz="800" dirty="0">
              <a:solidFill>
                <a:schemeClr val="tx1"/>
              </a:solidFill>
            </a:endParaRPr>
          </a:p>
        </p:txBody>
      </p:sp>
      <p:sp>
        <p:nvSpPr>
          <p:cNvPr id="50" name="Flowchart: Process 49"/>
          <p:cNvSpPr/>
          <p:nvPr/>
        </p:nvSpPr>
        <p:spPr>
          <a:xfrm>
            <a:off x="2895600" y="6324600"/>
            <a:ext cx="1524000" cy="457200"/>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solidFill>
                  <a:schemeClr val="tx1"/>
                </a:solidFill>
              </a:rPr>
              <a:t>LTS: chron job emails patron confirming order. </a:t>
            </a:r>
            <a:endParaRPr lang="en-US" sz="1050" dirty="0">
              <a:solidFill>
                <a:schemeClr val="tx1"/>
              </a:solidFill>
            </a:endParaRPr>
          </a:p>
        </p:txBody>
      </p:sp>
      <p:sp>
        <p:nvSpPr>
          <p:cNvPr id="52" name="Flowchart: Process 51"/>
          <p:cNvSpPr/>
          <p:nvPr/>
        </p:nvSpPr>
        <p:spPr>
          <a:xfrm>
            <a:off x="2887667" y="5867400"/>
            <a:ext cx="1520237" cy="259304"/>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dirty="0" smtClean="0">
                <a:solidFill>
                  <a:schemeClr val="tx1"/>
                </a:solidFill>
              </a:rPr>
              <a:t>OPAC: “ON ORDER” </a:t>
            </a:r>
            <a:endParaRPr lang="en-US" sz="1050" dirty="0">
              <a:solidFill>
                <a:schemeClr val="tx1"/>
              </a:solidFill>
            </a:endParaRPr>
          </a:p>
        </p:txBody>
      </p:sp>
      <p:cxnSp>
        <p:nvCxnSpPr>
          <p:cNvPr id="237" name="Straight Arrow Connector 236"/>
          <p:cNvCxnSpPr/>
          <p:nvPr/>
        </p:nvCxnSpPr>
        <p:spPr>
          <a:xfrm flipH="1" flipV="1">
            <a:off x="2438400" y="3809701"/>
            <a:ext cx="1219994" cy="581014"/>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40" name="Straight Connector 239"/>
          <p:cNvCxnSpPr/>
          <p:nvPr/>
        </p:nvCxnSpPr>
        <p:spPr>
          <a:xfrm flipH="1">
            <a:off x="3162741" y="4034343"/>
            <a:ext cx="169934" cy="135329"/>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56" name="Straight Arrow Connector 55"/>
          <p:cNvCxnSpPr>
            <a:stCxn id="144" idx="2"/>
            <a:endCxn id="2063" idx="0"/>
          </p:cNvCxnSpPr>
          <p:nvPr/>
        </p:nvCxnSpPr>
        <p:spPr>
          <a:xfrm flipH="1">
            <a:off x="6034150" y="5887888"/>
            <a:ext cx="1042" cy="19068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9" name="Straight Arrow Connector 58"/>
          <p:cNvCxnSpPr>
            <a:stCxn id="49" idx="2"/>
            <a:endCxn id="52" idx="0"/>
          </p:cNvCxnSpPr>
          <p:nvPr/>
        </p:nvCxnSpPr>
        <p:spPr>
          <a:xfrm flipH="1">
            <a:off x="3647786" y="5687591"/>
            <a:ext cx="1881" cy="1798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2" name="Straight Arrow Connector 61"/>
          <p:cNvCxnSpPr>
            <a:stCxn id="52" idx="2"/>
            <a:endCxn id="50" idx="0"/>
          </p:cNvCxnSpPr>
          <p:nvPr/>
        </p:nvCxnSpPr>
        <p:spPr>
          <a:xfrm>
            <a:off x="3647786" y="6126704"/>
            <a:ext cx="9814" cy="1978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63" name="Rectangle 2062"/>
          <p:cNvSpPr/>
          <p:nvPr/>
        </p:nvSpPr>
        <p:spPr>
          <a:xfrm>
            <a:off x="5257800" y="6078577"/>
            <a:ext cx="1552699" cy="627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LTS removes 899</a:t>
            </a:r>
            <a:r>
              <a:rPr lang="en-US" sz="800" dirty="0">
                <a:solidFill>
                  <a:schemeClr val="tx1"/>
                </a:solidFill>
              </a:rPr>
              <a:t>: couttspdbappr and other fields  (008 field positions 20-21, 506,906) </a:t>
            </a:r>
            <a:r>
              <a:rPr lang="en-US" sz="700" dirty="0">
                <a:solidFill>
                  <a:schemeClr val="tx1"/>
                </a:solidFill>
              </a:rPr>
              <a:t>and WCL URL’S in 856</a:t>
            </a:r>
          </a:p>
        </p:txBody>
      </p:sp>
      <p:cxnSp>
        <p:nvCxnSpPr>
          <p:cNvPr id="2074" name="Elbow Connector 2073"/>
          <p:cNvCxnSpPr>
            <a:stCxn id="2063" idx="3"/>
            <a:endCxn id="103" idx="1"/>
          </p:cNvCxnSpPr>
          <p:nvPr/>
        </p:nvCxnSpPr>
        <p:spPr>
          <a:xfrm flipV="1">
            <a:off x="6810499" y="4820139"/>
            <a:ext cx="296922" cy="1571950"/>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77" name="Straight Arrow Connector 2076"/>
          <p:cNvCxnSpPr>
            <a:stCxn id="103" idx="2"/>
            <a:endCxn id="143" idx="0"/>
          </p:cNvCxnSpPr>
          <p:nvPr/>
        </p:nvCxnSpPr>
        <p:spPr>
          <a:xfrm flipH="1">
            <a:off x="8005968" y="5029200"/>
            <a:ext cx="1041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6" name="Straight Arrow Connector 255"/>
          <p:cNvCxnSpPr>
            <a:stCxn id="143" idx="2"/>
            <a:endCxn id="104" idx="0"/>
          </p:cNvCxnSpPr>
          <p:nvPr/>
        </p:nvCxnSpPr>
        <p:spPr>
          <a:xfrm>
            <a:off x="8005968" y="5813567"/>
            <a:ext cx="1156" cy="443269"/>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263" name="Straight Arrow Connector 262"/>
          <p:cNvCxnSpPr/>
          <p:nvPr/>
        </p:nvCxnSpPr>
        <p:spPr>
          <a:xfrm>
            <a:off x="4343400" y="4034343"/>
            <a:ext cx="936965" cy="27065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0" name="Flowchart: Process 59"/>
          <p:cNvSpPr/>
          <p:nvPr/>
        </p:nvSpPr>
        <p:spPr>
          <a:xfrm>
            <a:off x="7106740" y="4035911"/>
            <a:ext cx="1676400" cy="383689"/>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smtClean="0">
                <a:solidFill>
                  <a:schemeClr val="tx1"/>
                </a:solidFill>
              </a:rPr>
              <a:t>Order confirmation email is sent to Ordering</a:t>
            </a:r>
            <a:endParaRPr lang="en-US" sz="1050" dirty="0">
              <a:solidFill>
                <a:schemeClr val="tx1"/>
              </a:solidFill>
            </a:endParaRPr>
          </a:p>
        </p:txBody>
      </p:sp>
      <p:cxnSp>
        <p:nvCxnSpPr>
          <p:cNvPr id="61" name="Straight Arrow Connector 60"/>
          <p:cNvCxnSpPr>
            <a:stCxn id="9" idx="2"/>
            <a:endCxn id="60" idx="0"/>
          </p:cNvCxnSpPr>
          <p:nvPr/>
        </p:nvCxnSpPr>
        <p:spPr>
          <a:xfrm>
            <a:off x="7944940" y="3805743"/>
            <a:ext cx="0" cy="23016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24" name="Rectangle 223"/>
          <p:cNvSpPr/>
          <p:nvPr/>
        </p:nvSpPr>
        <p:spPr>
          <a:xfrm>
            <a:off x="124281" y="466136"/>
            <a:ext cx="2590800" cy="2677656"/>
          </a:xfrm>
          <a:prstGeom prst="rect">
            <a:avLst/>
          </a:prstGeom>
        </p:spPr>
        <p:txBody>
          <a:bodyPr wrap="square">
            <a:spAutoFit/>
          </a:bodyPr>
          <a:lstStyle/>
          <a:p>
            <a:r>
              <a:rPr lang="en-US" sz="1200" b="1" i="1" dirty="0" smtClean="0"/>
              <a:t>Since electronic PDA versions appear sometimes many months after the print has been published (if at all), CUL instituted a maximized non-mediated patron driven print plan in which print records are loaded after 60 days waiting period. </a:t>
            </a:r>
            <a:r>
              <a:rPr lang="en-US" sz="1200" b="1" i="1" dirty="0"/>
              <a:t>P</a:t>
            </a:r>
            <a:r>
              <a:rPr lang="en-US" sz="1200" b="1" i="1" dirty="0" smtClean="0"/>
              <a:t>atrons can ask the library to rush purchase the print version. When the electronic PDA version becomes available the print records which were not purchased are removed and the electronic versions are loaded instead.</a:t>
            </a:r>
            <a:endParaRPr lang="en-US" sz="1200" b="1" dirty="0"/>
          </a:p>
        </p:txBody>
      </p:sp>
      <p:sp>
        <p:nvSpPr>
          <p:cNvPr id="94" name="Flowchart: Process 93"/>
          <p:cNvSpPr/>
          <p:nvPr/>
        </p:nvSpPr>
        <p:spPr>
          <a:xfrm>
            <a:off x="5265984" y="4196234"/>
            <a:ext cx="1556540" cy="451966"/>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 dirty="0">
                <a:solidFill>
                  <a:schemeClr val="tx1"/>
                </a:solidFill>
              </a:rPr>
              <a:t>Real time change: removal of the original record </a:t>
            </a:r>
            <a:r>
              <a:rPr lang="en-US" sz="800" dirty="0" smtClean="0">
                <a:solidFill>
                  <a:schemeClr val="tx1"/>
                </a:solidFill>
              </a:rPr>
              <a:t> (for WCL) and </a:t>
            </a:r>
            <a:r>
              <a:rPr lang="en-US" sz="800" dirty="0">
                <a:solidFill>
                  <a:schemeClr val="tx1"/>
                </a:solidFill>
              </a:rPr>
              <a:t>loading of a new copy of that record</a:t>
            </a:r>
          </a:p>
        </p:txBody>
      </p:sp>
      <p:cxnSp>
        <p:nvCxnSpPr>
          <p:cNvPr id="250" name="Elbow Connector 249"/>
          <p:cNvCxnSpPr/>
          <p:nvPr/>
        </p:nvCxnSpPr>
        <p:spPr>
          <a:xfrm rot="16200000" flipH="1">
            <a:off x="4188872" y="1455212"/>
            <a:ext cx="461457" cy="1431824"/>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2" name="Straight Arrow Connector 111"/>
          <p:cNvCxnSpPr>
            <a:stCxn id="151" idx="2"/>
            <a:endCxn id="49" idx="0"/>
          </p:cNvCxnSpPr>
          <p:nvPr/>
        </p:nvCxnSpPr>
        <p:spPr>
          <a:xfrm>
            <a:off x="3641330" y="4856255"/>
            <a:ext cx="8337" cy="17294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3" name="Straight Arrow Connector 132"/>
          <p:cNvCxnSpPr>
            <a:stCxn id="94" idx="2"/>
            <a:endCxn id="16" idx="0"/>
          </p:cNvCxnSpPr>
          <p:nvPr/>
        </p:nvCxnSpPr>
        <p:spPr>
          <a:xfrm flipH="1">
            <a:off x="6039035" y="4648200"/>
            <a:ext cx="5219" cy="1563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1" name="Flowchart: Process 150"/>
          <p:cNvSpPr/>
          <p:nvPr/>
        </p:nvSpPr>
        <p:spPr>
          <a:xfrm>
            <a:off x="2863060" y="4404289"/>
            <a:ext cx="1556540" cy="451966"/>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800" dirty="0">
                <a:solidFill>
                  <a:schemeClr val="tx1"/>
                </a:solidFill>
              </a:rPr>
              <a:t>Real time change: removal of the original record </a:t>
            </a:r>
            <a:r>
              <a:rPr lang="en-US" sz="800" dirty="0" smtClean="0">
                <a:solidFill>
                  <a:schemeClr val="tx1"/>
                </a:solidFill>
              </a:rPr>
              <a:t> (for WCL) and </a:t>
            </a:r>
            <a:r>
              <a:rPr lang="en-US" sz="800" dirty="0">
                <a:solidFill>
                  <a:schemeClr val="tx1"/>
                </a:solidFill>
              </a:rPr>
              <a:t>loading of a new copy of that record</a:t>
            </a:r>
          </a:p>
        </p:txBody>
      </p:sp>
    </p:spTree>
    <p:extLst>
      <p:ext uri="{BB962C8B-B14F-4D97-AF65-F5344CB8AC3E}">
        <p14:creationId xmlns:p14="http://schemas.microsoft.com/office/powerpoint/2010/main" val="779731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1082040" y="1656080"/>
            <a:ext cx="7050900" cy="1470000"/>
          </a:xfrm>
          <a:prstGeom prst="rect">
            <a:avLst/>
          </a:prstGeom>
        </p:spPr>
        <p:txBody>
          <a:bodyPr lIns="91425" tIns="91425" rIns="91425" bIns="91425" anchor="b" anchorCtr="0">
            <a:noAutofit/>
          </a:bodyPr>
          <a:lstStyle/>
          <a:p>
            <a:pPr algn="ctr">
              <a:buNone/>
            </a:pPr>
            <a:r>
              <a:rPr lang="en"/>
              <a:t>e-preferred reserves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buNone/>
            </a:pPr>
            <a:r>
              <a:rPr lang="en" dirty="0">
                <a:solidFill>
                  <a:schemeClr val="tx1"/>
                </a:solidFill>
              </a:rPr>
              <a:t>The Problems</a:t>
            </a:r>
          </a:p>
        </p:txBody>
      </p:sp>
      <p:sp>
        <p:nvSpPr>
          <p:cNvPr id="178" name="Shape 178"/>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buClr>
                <a:schemeClr val="dk2"/>
              </a:buClr>
              <a:buSzPct val="166666"/>
              <a:buFont typeface="Arial"/>
              <a:buChar char="•"/>
            </a:pPr>
            <a:r>
              <a:rPr lang="en"/>
              <a:t>Student demand</a:t>
            </a:r>
          </a:p>
          <a:p>
            <a:pPr marL="457200" lvl="0" indent="-431800" rtl="0">
              <a:buClr>
                <a:schemeClr val="dk2"/>
              </a:buClr>
              <a:buSzPct val="166666"/>
              <a:buFont typeface="Arial"/>
              <a:buChar char="•"/>
            </a:pPr>
            <a:r>
              <a:rPr lang="en"/>
              <a:t>Course related usage peaks</a:t>
            </a:r>
          </a:p>
          <a:p>
            <a:pPr marL="457200" lvl="0" indent="-431800" rtl="0">
              <a:buClr>
                <a:schemeClr val="dk2"/>
              </a:buClr>
              <a:buSzPct val="166666"/>
              <a:buFont typeface="Arial"/>
              <a:buChar char="•"/>
            </a:pPr>
            <a:r>
              <a:rPr lang="en"/>
              <a:t>E-availability</a:t>
            </a:r>
          </a:p>
          <a:p>
            <a:pPr marL="914400" lvl="1" indent="-406400" rtl="0">
              <a:buClr>
                <a:schemeClr val="dk2"/>
              </a:buClr>
              <a:buSzPct val="87500"/>
              <a:buFont typeface="Courier New"/>
              <a:buChar char="o"/>
            </a:pPr>
            <a:r>
              <a:rPr lang="en"/>
              <a:t>Course books</a:t>
            </a:r>
          </a:p>
          <a:p>
            <a:pPr marL="914400" lvl="1" indent="-406400" rtl="0">
              <a:buClr>
                <a:schemeClr val="dk2"/>
              </a:buClr>
              <a:buSzPct val="87500"/>
              <a:buFont typeface="Courier New"/>
              <a:buChar char="o"/>
            </a:pPr>
            <a:r>
              <a:rPr lang="en"/>
              <a:t>Various subjects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7"/>
            <a:ext cx="8229600" cy="1096963"/>
          </a:xfrm>
          <a:prstGeom prst="rect">
            <a:avLst/>
          </a:prstGeom>
        </p:spPr>
        <p:txBody>
          <a:bodyPr lIns="91425" tIns="91425" rIns="91425" bIns="91425" anchor="b" anchorCtr="0">
            <a:noAutofit/>
          </a:bodyPr>
          <a:lstStyle/>
          <a:p>
            <a:pPr>
              <a:buNone/>
            </a:pPr>
            <a:r>
              <a:rPr lang="en" dirty="0">
                <a:solidFill>
                  <a:schemeClr val="tx1"/>
                </a:solidFill>
              </a:rPr>
              <a:t>Goals</a:t>
            </a:r>
          </a:p>
        </p:txBody>
      </p:sp>
      <p:sp>
        <p:nvSpPr>
          <p:cNvPr id="184" name="Shape 184"/>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buClr>
                <a:schemeClr val="dk2"/>
              </a:buClr>
              <a:buSzPct val="166666"/>
              <a:buFont typeface="Arial"/>
              <a:buChar char="•"/>
            </a:pPr>
            <a:r>
              <a:rPr lang="en" dirty="0"/>
              <a:t>Develop policy and workflow to maximize access to ebooks for course reserve</a:t>
            </a:r>
          </a:p>
          <a:p>
            <a:endParaRPr lang="en" dirty="0"/>
          </a:p>
          <a:p>
            <a:pPr marL="457200" lvl="0" indent="-431800" rtl="0">
              <a:buClr>
                <a:schemeClr val="dk2"/>
              </a:buClr>
              <a:buSzPct val="166666"/>
              <a:buFont typeface="Arial"/>
              <a:buChar char="•"/>
            </a:pPr>
            <a:r>
              <a:rPr lang="en" dirty="0"/>
              <a:t>Faculty buy-in</a:t>
            </a:r>
          </a:p>
          <a:p>
            <a:pPr marL="914400" lvl="1" indent="-406400" rtl="0">
              <a:buClr>
                <a:schemeClr val="dk2"/>
              </a:buClr>
              <a:buSzPct val="87500"/>
              <a:buFont typeface="Courier New"/>
              <a:buChar char="o"/>
            </a:pPr>
            <a:r>
              <a:rPr lang="en" dirty="0"/>
              <a:t>"Beginning Fall 2012 we will be offering the option of putting e books on reserve.  If there is an available e book title, we will notify you and discuss what option is best for your class."</a:t>
            </a:r>
          </a:p>
          <a:p>
            <a:endParaRPr lang="en" dirty="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Shape 191"/>
          <p:cNvSpPr/>
          <p:nvPr/>
        </p:nvSpPr>
        <p:spPr>
          <a:xfrm>
            <a:off x="2175078" y="161217"/>
            <a:ext cx="4793842" cy="6535564"/>
          </a:xfrm>
          <a:prstGeom prst="rect">
            <a:avLst/>
          </a:prstGeom>
          <a:blipFill>
            <a:blip r:embed="rId3"/>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8" name="Shape 198"/>
          <p:cNvSpPr/>
          <p:nvPr/>
        </p:nvSpPr>
        <p:spPr>
          <a:xfrm>
            <a:off x="831500" y="42862"/>
            <a:ext cx="7486650" cy="6467475"/>
          </a:xfrm>
          <a:prstGeom prst="rect">
            <a:avLst/>
          </a:prstGeom>
          <a:blipFill>
            <a:blip r:embed="rId3"/>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endParaRPr/>
          </a:p>
        </p:txBody>
      </p:sp>
      <p:sp>
        <p:nvSpPr>
          <p:cNvPr id="205" name="Shape 205"/>
          <p:cNvSpPr/>
          <p:nvPr/>
        </p:nvSpPr>
        <p:spPr>
          <a:xfrm>
            <a:off x="143614" y="721925"/>
            <a:ext cx="8856770" cy="5999383"/>
          </a:xfrm>
          <a:prstGeom prst="rect">
            <a:avLst/>
          </a:prstGeom>
          <a:blipFill>
            <a:blip r:embed="rId3"/>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buClr>
                <a:schemeClr val="dk2"/>
              </a:buClr>
              <a:buSzPct val="166666"/>
              <a:buFont typeface="Arial"/>
              <a:buChar char="•"/>
            </a:pPr>
            <a:r>
              <a:rPr lang="en"/>
              <a:t>Historically on reserve?  Owned in print?</a:t>
            </a:r>
          </a:p>
          <a:p>
            <a:pPr marL="457200" lvl="0" indent="-431800" rtl="0">
              <a:buClr>
                <a:schemeClr val="dk2"/>
              </a:buClr>
              <a:buSzPct val="166666"/>
              <a:buFont typeface="Arial"/>
              <a:buChar char="•"/>
            </a:pPr>
            <a:r>
              <a:rPr lang="en"/>
              <a:t>Simplify and streamline workflow</a:t>
            </a:r>
          </a:p>
          <a:p>
            <a:pPr marL="914400" lvl="1" indent="-406400" rtl="0">
              <a:buClr>
                <a:schemeClr val="dk2"/>
              </a:buClr>
              <a:buSzPct val="87500"/>
              <a:buFont typeface="Courier New"/>
              <a:buChar char="o"/>
            </a:pPr>
            <a:r>
              <a:rPr lang="en"/>
              <a:t>Official e-preferred policy</a:t>
            </a:r>
          </a:p>
          <a:p>
            <a:pPr marL="914400" lvl="1" indent="-406400" rtl="0">
              <a:buClr>
                <a:schemeClr val="dk2"/>
              </a:buClr>
              <a:buSzPct val="87500"/>
              <a:buFont typeface="Courier New"/>
              <a:buChar char="o"/>
            </a:pPr>
            <a:r>
              <a:rPr lang="en"/>
              <a:t>Automated decision tree</a:t>
            </a:r>
          </a:p>
          <a:p>
            <a:pPr marL="457200" lvl="0" indent="-431800" rtl="0">
              <a:buClr>
                <a:schemeClr val="dk2"/>
              </a:buClr>
              <a:buSzPct val="166666"/>
              <a:buFont typeface="Arial"/>
              <a:buChar char="•"/>
            </a:pPr>
            <a:r>
              <a:rPr lang="en"/>
              <a:t>Course use, not reserve</a:t>
            </a:r>
          </a:p>
          <a:p>
            <a:pPr marL="457200" lvl="0" indent="-431800">
              <a:buClr>
                <a:schemeClr val="dk2"/>
              </a:buClr>
              <a:buSzPct val="166666"/>
              <a:buFont typeface="Arial"/>
              <a:buChar char="•"/>
            </a:pPr>
            <a:r>
              <a:rPr lang="en"/>
              <a:t>Streaming media</a:t>
            </a:r>
          </a:p>
        </p:txBody>
      </p:sp>
      <p:sp>
        <p:nvSpPr>
          <p:cNvPr id="211" name="Shape 211"/>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buNone/>
            </a:pPr>
            <a:r>
              <a:rPr lang="en" dirty="0">
                <a:solidFill>
                  <a:schemeClr val="tx1"/>
                </a:solidFill>
              </a:rPr>
              <a:t>Futures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p:nvPr/>
        </p:nvSpPr>
        <p:spPr>
          <a:xfrm>
            <a:off x="548639" y="1288706"/>
            <a:ext cx="8114099" cy="5123700"/>
          </a:xfrm>
          <a:prstGeom prst="rect">
            <a:avLst/>
          </a:prstGeom>
        </p:spPr>
        <p:txBody>
          <a:bodyPr lIns="38100" tIns="38100" rIns="38100" bIns="38100" anchor="t" anchorCtr="0">
            <a:noAutofit/>
          </a:bodyPr>
          <a:lstStyle/>
          <a:p>
            <a:pPr marL="457200" marR="0" lvl="0" indent="-317500" rtl="0">
              <a:lnSpc>
                <a:spcPct val="115000"/>
              </a:lnSpc>
              <a:spcBef>
                <a:spcPts val="0"/>
              </a:spcBef>
              <a:spcAft>
                <a:spcPts val="0"/>
              </a:spcAft>
              <a:buClr>
                <a:srgbClr val="000000"/>
              </a:buClr>
              <a:buSzPct val="80459"/>
              <a:buFont typeface="Arial"/>
              <a:buChar char="•"/>
            </a:pPr>
            <a:r>
              <a:rPr lang="en" sz="3200" dirty="0"/>
              <a:t>w</a:t>
            </a:r>
            <a:r>
              <a:rPr lang="en" sz="3200" dirty="0">
                <a:solidFill>
                  <a:srgbClr val="000000"/>
                </a:solidFill>
                <a:sym typeface="Arial"/>
              </a:rPr>
              <a:t>hat had we been us</a:t>
            </a:r>
            <a:r>
              <a:rPr lang="en" sz="3200" dirty="0"/>
              <a:t>ing?</a:t>
            </a:r>
          </a:p>
          <a:p>
            <a:pPr marL="457200" marR="0" lvl="0" indent="-317500" rtl="0">
              <a:lnSpc>
                <a:spcPct val="115000"/>
              </a:lnSpc>
              <a:spcBef>
                <a:spcPts val="0"/>
              </a:spcBef>
              <a:spcAft>
                <a:spcPts val="0"/>
              </a:spcAft>
              <a:buClr>
                <a:srgbClr val="000000"/>
              </a:buClr>
              <a:buSzPct val="80459"/>
              <a:buFont typeface="Arial"/>
              <a:buChar char="•"/>
            </a:pPr>
            <a:r>
              <a:rPr lang="en" sz="3200" dirty="0"/>
              <a:t>w</a:t>
            </a:r>
            <a:r>
              <a:rPr lang="en" sz="3200" dirty="0">
                <a:solidFill>
                  <a:srgbClr val="000000"/>
                </a:solidFill>
                <a:sym typeface="Arial"/>
              </a:rPr>
              <a:t>hat we wanted:</a:t>
            </a:r>
          </a:p>
          <a:p>
            <a:pPr marL="914400" marR="0" lvl="1" indent="-317500" rtl="0">
              <a:lnSpc>
                <a:spcPct val="115000"/>
              </a:lnSpc>
              <a:spcBef>
                <a:spcPts val="0"/>
              </a:spcBef>
              <a:spcAft>
                <a:spcPts val="0"/>
              </a:spcAft>
              <a:buClr>
                <a:srgbClr val="000000"/>
              </a:buClr>
              <a:buSzPct val="48275"/>
              <a:buFont typeface="Courier New"/>
              <a:buChar char="o"/>
            </a:pPr>
            <a:r>
              <a:rPr lang="en" sz="3200" dirty="0">
                <a:solidFill>
                  <a:srgbClr val="000000"/>
                </a:solidFill>
                <a:sym typeface="Arial"/>
              </a:rPr>
              <a:t>easy to use &amp; imple</a:t>
            </a:r>
            <a:r>
              <a:rPr lang="en" sz="3200" dirty="0"/>
              <a:t>ment</a:t>
            </a:r>
          </a:p>
          <a:p>
            <a:pPr marL="914400" marR="0" lvl="1" indent="-317500" algn="l" rtl="0">
              <a:lnSpc>
                <a:spcPct val="115000"/>
              </a:lnSpc>
              <a:spcBef>
                <a:spcPts val="563"/>
              </a:spcBef>
              <a:spcAft>
                <a:spcPts val="0"/>
              </a:spcAft>
              <a:buClr>
                <a:srgbClr val="000000"/>
              </a:buClr>
              <a:buSzPct val="48275"/>
              <a:buFont typeface="Courier New"/>
              <a:buChar char="o"/>
            </a:pPr>
            <a:r>
              <a:rPr lang="en" sz="3200" dirty="0">
                <a:solidFill>
                  <a:srgbClr val="000000"/>
                </a:solidFill>
                <a:sym typeface="Arial"/>
              </a:rPr>
              <a:t>push technology</a:t>
            </a:r>
          </a:p>
          <a:p>
            <a:pPr marL="914400" marR="0" lvl="1" indent="-317500" algn="l" rtl="0">
              <a:lnSpc>
                <a:spcPct val="115000"/>
              </a:lnSpc>
              <a:spcBef>
                <a:spcPts val="563"/>
              </a:spcBef>
              <a:spcAft>
                <a:spcPts val="0"/>
              </a:spcAft>
              <a:buClr>
                <a:srgbClr val="000000"/>
              </a:buClr>
              <a:buSzPct val="48275"/>
              <a:buFont typeface="Courier New"/>
              <a:buChar char="o"/>
            </a:pPr>
            <a:r>
              <a:rPr lang="en" sz="3200" dirty="0"/>
              <a:t>use </a:t>
            </a:r>
            <a:r>
              <a:rPr lang="en" sz="3200" dirty="0">
                <a:solidFill>
                  <a:srgbClr val="000000"/>
                </a:solidFill>
                <a:sym typeface="Arial"/>
              </a:rPr>
              <a:t>existing efforts and strategies</a:t>
            </a:r>
          </a:p>
          <a:p>
            <a:pPr marL="457200" marR="0" lvl="0" indent="-317500" rtl="0">
              <a:lnSpc>
                <a:spcPct val="115000"/>
              </a:lnSpc>
              <a:spcBef>
                <a:spcPts val="0"/>
              </a:spcBef>
              <a:spcAft>
                <a:spcPts val="0"/>
              </a:spcAft>
              <a:buClr>
                <a:srgbClr val="000000"/>
              </a:buClr>
              <a:buSzPct val="80459"/>
              <a:buFont typeface="Arial"/>
              <a:buChar char="•"/>
            </a:pPr>
            <a:r>
              <a:rPr lang="en" sz="3200" dirty="0">
                <a:solidFill>
                  <a:srgbClr val="000000"/>
                </a:solidFill>
                <a:sym typeface="Arial"/>
              </a:rPr>
              <a:t> </a:t>
            </a:r>
            <a:r>
              <a:rPr lang="en" sz="3200" dirty="0"/>
              <a:t>h</a:t>
            </a:r>
            <a:r>
              <a:rPr lang="en" sz="3200" dirty="0">
                <a:solidFill>
                  <a:srgbClr val="000000"/>
                </a:solidFill>
                <a:sym typeface="Arial"/>
              </a:rPr>
              <a:t>ow we did it </a:t>
            </a:r>
          </a:p>
          <a:p>
            <a:endParaRPr lang="en" sz="2933" dirty="0">
              <a:solidFill>
                <a:srgbClr val="000000"/>
              </a:solidFill>
              <a:latin typeface="Arial"/>
              <a:ea typeface="Arial"/>
              <a:cs typeface="Arial"/>
              <a:sym typeface="Arial"/>
            </a:endParaRPr>
          </a:p>
          <a:p>
            <a:endParaRPr lang="en" sz="2933" dirty="0">
              <a:solidFill>
                <a:srgbClr val="000000"/>
              </a:solidFill>
              <a:latin typeface="Arial"/>
              <a:ea typeface="Arial"/>
              <a:cs typeface="Arial"/>
              <a:sym typeface="Arial"/>
            </a:endParaRPr>
          </a:p>
          <a:p>
            <a:endParaRPr lang="en" sz="2933" dirty="0">
              <a:solidFill>
                <a:srgbClr val="000000"/>
              </a:solidFill>
              <a:latin typeface="Arial"/>
              <a:ea typeface="Arial"/>
              <a:cs typeface="Arial"/>
              <a:sym typeface="Arial"/>
            </a:endParaRPr>
          </a:p>
          <a:p>
            <a:endParaRPr lang="en" sz="2933" dirty="0">
              <a:solidFill>
                <a:srgbClr val="000000"/>
              </a:solidFill>
              <a:latin typeface="Arial"/>
              <a:ea typeface="Arial"/>
              <a:cs typeface="Arial"/>
              <a:sym typeface="Arial"/>
            </a:endParaRPr>
          </a:p>
        </p:txBody>
      </p:sp>
      <p:sp>
        <p:nvSpPr>
          <p:cNvPr id="51" name="Shape 51"/>
          <p:cNvSpPr txBox="1"/>
          <p:nvPr/>
        </p:nvSpPr>
        <p:spPr>
          <a:xfrm>
            <a:off x="439675" y="277200"/>
            <a:ext cx="8254499" cy="1129500"/>
          </a:xfrm>
          <a:prstGeom prst="rect">
            <a:avLst/>
          </a:prstGeom>
        </p:spPr>
        <p:txBody>
          <a:bodyPr lIns="38100" tIns="38100" rIns="38100" bIns="38100" anchor="t" anchorCtr="0">
            <a:noAutofit/>
          </a:bodyPr>
          <a:lstStyle/>
          <a:p>
            <a:pPr algn="ctr" rtl="0">
              <a:lnSpc>
                <a:spcPct val="100000"/>
              </a:lnSpc>
              <a:buNone/>
            </a:pPr>
            <a:r>
              <a:rPr lang="en" sz="4266" dirty="0">
                <a:solidFill>
                  <a:srgbClr val="000000"/>
                </a:solidFill>
                <a:latin typeface="Arial"/>
                <a:ea typeface="Arial"/>
                <a:cs typeface="Arial"/>
                <a:sym typeface="Arial"/>
              </a:rPr>
              <a:t>E-Resource Renewal Calendar</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ctrTitle"/>
          </p:nvPr>
        </p:nvSpPr>
        <p:spPr>
          <a:xfrm rot="12074">
            <a:off x="533223" y="426867"/>
            <a:ext cx="7925033" cy="1546509"/>
          </a:xfrm>
          <a:prstGeom prst="rect">
            <a:avLst/>
          </a:prstGeom>
        </p:spPr>
        <p:txBody>
          <a:bodyPr lIns="91425" tIns="91425" rIns="91425" bIns="91425" anchor="b" anchorCtr="0">
            <a:noAutofit/>
          </a:bodyPr>
          <a:lstStyle/>
          <a:p>
            <a:pPr marL="285750" lvl="0" indent="19050" algn="l" rtl="0">
              <a:lnSpc>
                <a:spcPct val="115000"/>
              </a:lnSpc>
              <a:spcBef>
                <a:spcPts val="2400"/>
              </a:spcBef>
              <a:spcAft>
                <a:spcPts val="600"/>
              </a:spcAft>
              <a:buNone/>
            </a:pPr>
            <a:r>
              <a:rPr lang="en" sz="3200" dirty="0">
                <a:solidFill>
                  <a:schemeClr val="bg1"/>
                </a:solidFill>
              </a:rPr>
              <a:t>Cornell University Library - ebook </a:t>
            </a:r>
            <a:r>
              <a:rPr lang="en" sz="3200" dirty="0" smtClean="0">
                <a:solidFill>
                  <a:schemeClr val="bg1"/>
                </a:solidFill>
              </a:rPr>
              <a:t>strategic document</a:t>
            </a:r>
            <a:endParaRPr lang="en" sz="3200" dirty="0">
              <a:solidFill>
                <a:schemeClr val="bg1"/>
              </a:solidFill>
            </a:endParaRPr>
          </a:p>
          <a:p>
            <a:endParaRPr lang="en" sz="2400" dirty="0">
              <a:solidFill>
                <a:schemeClr val="accent1"/>
              </a:solidFill>
            </a:endParaRPr>
          </a:p>
        </p:txBody>
      </p:sp>
      <p:sp>
        <p:nvSpPr>
          <p:cNvPr id="217" name="Shape 217"/>
          <p:cNvSpPr txBox="1">
            <a:spLocks noGrp="1"/>
          </p:cNvSpPr>
          <p:nvPr>
            <p:ph type="subTitle" idx="1"/>
          </p:nvPr>
        </p:nvSpPr>
        <p:spPr>
          <a:xfrm>
            <a:off x="533400" y="1600200"/>
            <a:ext cx="7772400" cy="1046400"/>
          </a:xfrm>
          <a:prstGeom prst="rect">
            <a:avLst/>
          </a:prstGeom>
        </p:spPr>
        <p:txBody>
          <a:bodyPr lIns="91425" tIns="91425" rIns="91425" bIns="91425" anchor="t" anchorCtr="0">
            <a:noAutofit/>
          </a:bodyPr>
          <a:lstStyle/>
          <a:p>
            <a:pPr lvl="0" algn="l" rtl="0">
              <a:lnSpc>
                <a:spcPct val="115000"/>
              </a:lnSpc>
              <a:buNone/>
            </a:pPr>
            <a:r>
              <a:rPr lang="en" sz="1800" b="1" dirty="0" smtClean="0">
                <a:solidFill>
                  <a:schemeClr val="bg1"/>
                </a:solidFill>
              </a:rPr>
              <a:t>Goals:</a:t>
            </a:r>
          </a:p>
          <a:p>
            <a:pPr lvl="0" algn="l" rtl="0">
              <a:lnSpc>
                <a:spcPct val="115000"/>
              </a:lnSpc>
              <a:buNone/>
            </a:pPr>
            <a:endParaRPr lang="en" sz="1800" dirty="0">
              <a:solidFill>
                <a:srgbClr val="FFFF00"/>
              </a:solidFill>
            </a:endParaRPr>
          </a:p>
          <a:p>
            <a:pPr marL="285750" lvl="0" indent="-285750" algn="l" rtl="0">
              <a:lnSpc>
                <a:spcPct val="115000"/>
              </a:lnSpc>
              <a:buFont typeface="Arial" pitchFamily="34" charset="0"/>
              <a:buChar char="•"/>
            </a:pPr>
            <a:r>
              <a:rPr lang="en" sz="1800" dirty="0">
                <a:solidFill>
                  <a:schemeClr val="bg1"/>
                </a:solidFill>
              </a:rPr>
              <a:t>I</a:t>
            </a:r>
            <a:r>
              <a:rPr lang="en" sz="1800" dirty="0" smtClean="0">
                <a:solidFill>
                  <a:schemeClr val="bg1"/>
                </a:solidFill>
              </a:rPr>
              <a:t>nform </a:t>
            </a:r>
            <a:r>
              <a:rPr lang="en" sz="1800" dirty="0">
                <a:solidFill>
                  <a:schemeClr val="bg1"/>
                </a:solidFill>
              </a:rPr>
              <a:t>CUL selectors’ decisions and to map current standards for ebooks in light of the best interests of scholarly communication, broad access, and sustainability. </a:t>
            </a:r>
          </a:p>
          <a:p>
            <a:pPr marL="285750" indent="-285750" algn="l">
              <a:buFont typeface="Arial" pitchFamily="34" charset="0"/>
              <a:buChar char="•"/>
            </a:pPr>
            <a:endParaRPr lang="en" sz="1800" dirty="0">
              <a:solidFill>
                <a:schemeClr val="bg1"/>
              </a:solidFill>
            </a:endParaRPr>
          </a:p>
          <a:p>
            <a:pPr marL="285750" lvl="0" indent="-285750" algn="l" rtl="0">
              <a:lnSpc>
                <a:spcPct val="115000"/>
              </a:lnSpc>
              <a:buFont typeface="Arial" pitchFamily="34" charset="0"/>
              <a:buChar char="•"/>
            </a:pPr>
            <a:r>
              <a:rPr lang="en" sz="1800" dirty="0">
                <a:solidFill>
                  <a:schemeClr val="bg1"/>
                </a:solidFill>
              </a:rPr>
              <a:t>H</a:t>
            </a:r>
            <a:r>
              <a:rPr lang="en" sz="1800" dirty="0" smtClean="0">
                <a:solidFill>
                  <a:schemeClr val="bg1"/>
                </a:solidFill>
              </a:rPr>
              <a:t>elp </a:t>
            </a:r>
            <a:r>
              <a:rPr lang="en" sz="1800" dirty="0">
                <a:solidFill>
                  <a:schemeClr val="bg1"/>
                </a:solidFill>
              </a:rPr>
              <a:t>vendors, aggregators, scholars, and publishers further develop best features and </a:t>
            </a:r>
            <a:r>
              <a:rPr lang="en" sz="1800" dirty="0" smtClean="0">
                <a:solidFill>
                  <a:schemeClr val="bg1"/>
                </a:solidFill>
              </a:rPr>
              <a:t>practices</a:t>
            </a:r>
          </a:p>
          <a:p>
            <a:pPr marL="285750" lvl="0" indent="-285750" algn="l" rtl="0">
              <a:lnSpc>
                <a:spcPct val="115000"/>
              </a:lnSpc>
              <a:buFont typeface="Arial" pitchFamily="34" charset="0"/>
              <a:buChar char="•"/>
            </a:pPr>
            <a:endParaRPr lang="en" sz="1800" dirty="0">
              <a:solidFill>
                <a:schemeClr val="bg1"/>
              </a:solidFill>
            </a:endParaRPr>
          </a:p>
          <a:p>
            <a:pPr marL="285750" lvl="0" indent="-285750" algn="l" rtl="0">
              <a:lnSpc>
                <a:spcPct val="115000"/>
              </a:lnSpc>
              <a:buFont typeface="Arial" pitchFamily="34" charset="0"/>
              <a:buChar char="•"/>
            </a:pPr>
            <a:r>
              <a:rPr lang="en" sz="1800" dirty="0">
                <a:solidFill>
                  <a:schemeClr val="bg1"/>
                </a:solidFill>
              </a:rPr>
              <a:t>G</a:t>
            </a:r>
            <a:r>
              <a:rPr lang="en" sz="1800" dirty="0" smtClean="0">
                <a:solidFill>
                  <a:schemeClr val="bg1"/>
                </a:solidFill>
              </a:rPr>
              <a:t>uide </a:t>
            </a:r>
            <a:r>
              <a:rPr lang="en" sz="1800" dirty="0">
                <a:solidFill>
                  <a:schemeClr val="bg1"/>
                </a:solidFill>
              </a:rPr>
              <a:t>CUL’s approach to ebook acquisitions in the context of the Library’s collaborations with partner institutions (e.g., 2CUL, Borrow Direct). </a:t>
            </a:r>
          </a:p>
          <a:p>
            <a:pPr marL="285750" indent="-285750" algn="l">
              <a:buFont typeface="Arial" pitchFamily="34" charset="0"/>
              <a:buChar char="•"/>
            </a:pPr>
            <a:endParaRPr lang="en" sz="1800" dirty="0">
              <a:solidFill>
                <a:schemeClr val="bg1"/>
              </a:solidFill>
            </a:endParaRPr>
          </a:p>
          <a:p>
            <a:pPr marL="285750" lvl="0" indent="-285750" algn="l" rtl="0">
              <a:lnSpc>
                <a:spcPct val="115000"/>
              </a:lnSpc>
              <a:buFont typeface="Arial" pitchFamily="34" charset="0"/>
              <a:buChar char="•"/>
            </a:pPr>
            <a:r>
              <a:rPr lang="en" sz="1800" dirty="0">
                <a:solidFill>
                  <a:schemeClr val="bg1"/>
                </a:solidFill>
              </a:rPr>
              <a:t>P</a:t>
            </a:r>
            <a:r>
              <a:rPr lang="en" sz="1800" dirty="0" smtClean="0">
                <a:solidFill>
                  <a:schemeClr val="bg1"/>
                </a:solidFill>
              </a:rPr>
              <a:t>rovide </a:t>
            </a:r>
            <a:r>
              <a:rPr lang="en" sz="1800" dirty="0">
                <a:solidFill>
                  <a:schemeClr val="bg1"/>
                </a:solidFill>
              </a:rPr>
              <a:t>a framework that CUL will use in evaluating various features of publisher/vendor ebook offerings, according to three categories: desired features, minimum expectations, and undesirable features.</a:t>
            </a:r>
          </a:p>
          <a:p>
            <a:endParaRPr lang="en" sz="1800" dirty="0">
              <a:solidFill>
                <a:srgbClr val="000000"/>
              </a:solidFil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302100" y="257953"/>
            <a:ext cx="8229600" cy="692700"/>
          </a:xfrm>
          <a:prstGeom prst="rect">
            <a:avLst/>
          </a:prstGeom>
        </p:spPr>
        <p:txBody>
          <a:bodyPr lIns="91425" tIns="91425" rIns="91425" bIns="91425" anchor="ctr" anchorCtr="0">
            <a:noAutofit/>
          </a:bodyPr>
          <a:lstStyle/>
          <a:p>
            <a:pPr algn="l">
              <a:buNone/>
            </a:pPr>
            <a:r>
              <a:rPr lang="en" sz="3000" b="1" dirty="0" smtClean="0">
                <a:solidFill>
                  <a:schemeClr val="bg2"/>
                </a:solidFill>
              </a:rPr>
              <a:t>Structure:</a:t>
            </a:r>
            <a:endParaRPr lang="en" sz="3000" b="1" dirty="0">
              <a:solidFill>
                <a:schemeClr val="bg2"/>
              </a:solidFill>
            </a:endParaRPr>
          </a:p>
        </p:txBody>
      </p:sp>
      <p:sp>
        <p:nvSpPr>
          <p:cNvPr id="223" name="Shape 223"/>
          <p:cNvSpPr txBox="1"/>
          <p:nvPr/>
        </p:nvSpPr>
        <p:spPr>
          <a:xfrm>
            <a:off x="717452" y="1929000"/>
            <a:ext cx="8123999" cy="3000000"/>
          </a:xfrm>
          <a:prstGeom prst="rect">
            <a:avLst/>
          </a:prstGeom>
        </p:spPr>
        <p:txBody>
          <a:bodyPr lIns="91425" tIns="91425" rIns="91425" bIns="91425" anchor="ctr" anchorCtr="0">
            <a:noAutofit/>
          </a:bodyPr>
          <a:lstStyle/>
          <a:p>
            <a:pPr marL="457200" lvl="0" indent="-317500" rtl="0">
              <a:buClr>
                <a:srgbClr val="000000"/>
              </a:buClr>
              <a:buSzPct val="166666"/>
              <a:buFont typeface="Arial"/>
              <a:buChar char="•"/>
            </a:pPr>
            <a:r>
              <a:rPr lang="en" dirty="0"/>
              <a:t>Introduction</a:t>
            </a:r>
            <a:br>
              <a:rPr lang="en" dirty="0"/>
            </a:br>
            <a:r>
              <a:rPr lang="en" dirty="0"/>
              <a:t>General Considerations</a:t>
            </a:r>
          </a:p>
          <a:p>
            <a:pPr marL="457200" lvl="0" indent="-317500" rtl="0">
              <a:buClr>
                <a:srgbClr val="000000"/>
              </a:buClr>
              <a:buSzPct val="166666"/>
              <a:buFont typeface="Arial"/>
              <a:buChar char="•"/>
            </a:pPr>
            <a:r>
              <a:rPr lang="en" dirty="0"/>
              <a:t>Licensing Considerations</a:t>
            </a:r>
          </a:p>
          <a:p>
            <a:pPr marL="457200" lvl="0" indent="-317500" rtl="0">
              <a:buClr>
                <a:srgbClr val="000000"/>
              </a:buClr>
              <a:buSzPct val="166666"/>
              <a:buFont typeface="Arial"/>
              <a:buChar char="•"/>
            </a:pPr>
            <a:r>
              <a:rPr lang="en" dirty="0"/>
              <a:t>Vendor and Business model – Publisher or Aggregator?</a:t>
            </a:r>
          </a:p>
          <a:p>
            <a:pPr marL="457200" lvl="0" indent="-317500" rtl="0">
              <a:buClr>
                <a:srgbClr val="000000"/>
              </a:buClr>
              <a:buSzPct val="166666"/>
              <a:buFont typeface="Arial"/>
              <a:buChar char="•"/>
            </a:pPr>
            <a:r>
              <a:rPr lang="en" dirty="0"/>
              <a:t>Perpetual Access, Subscription, or Short-Term Rental?</a:t>
            </a:r>
          </a:p>
          <a:p>
            <a:pPr marL="457200" lvl="0" indent="-317500" rtl="0">
              <a:buClr>
                <a:srgbClr val="000000"/>
              </a:buClr>
              <a:buSzPct val="166666"/>
              <a:buFont typeface="Arial"/>
              <a:buChar char="•"/>
            </a:pPr>
            <a:r>
              <a:rPr lang="en" dirty="0"/>
              <a:t>Usability</a:t>
            </a:r>
          </a:p>
          <a:p>
            <a:pPr marL="457200" lvl="0" indent="-317500" rtl="0">
              <a:buClr>
                <a:srgbClr val="000000"/>
              </a:buClr>
              <a:buSzPct val="166666"/>
              <a:buFont typeface="Arial"/>
              <a:buChar char="•"/>
            </a:pPr>
            <a:r>
              <a:rPr lang="en" dirty="0"/>
              <a:t>Acquisition Options</a:t>
            </a:r>
          </a:p>
          <a:p>
            <a:pPr marL="457200" lvl="0" indent="-317500" rtl="0">
              <a:buClr>
                <a:srgbClr val="000000"/>
              </a:buClr>
              <a:buSzPct val="166666"/>
              <a:buFont typeface="Arial"/>
              <a:buChar char="•"/>
            </a:pPr>
            <a:r>
              <a:rPr lang="en" dirty="0"/>
              <a:t>Demand/Patron-Driven Acquisitions (DDA/PDA)</a:t>
            </a:r>
          </a:p>
          <a:p>
            <a:pPr marL="457200" lvl="0" indent="-317500" rtl="0">
              <a:buClr>
                <a:srgbClr val="000000"/>
              </a:buClr>
              <a:buSzPct val="166666"/>
              <a:buFont typeface="Arial"/>
              <a:buChar char="•"/>
            </a:pPr>
            <a:r>
              <a:rPr lang="en" dirty="0"/>
              <a:t>Technical Services</a:t>
            </a:r>
          </a:p>
          <a:p>
            <a:pPr marL="457200" lvl="0" indent="-317500" rtl="0">
              <a:buClr>
                <a:srgbClr val="000000"/>
              </a:buClr>
              <a:buSzPct val="166666"/>
              <a:buFont typeface="Arial"/>
              <a:buChar char="•"/>
            </a:pPr>
            <a:r>
              <a:rPr lang="en" dirty="0"/>
              <a:t>Ongoing </a:t>
            </a:r>
            <a:r>
              <a:rPr lang="en" dirty="0" smtClean="0"/>
              <a:t>Review</a:t>
            </a:r>
          </a:p>
          <a:p>
            <a:pPr marL="139700" lvl="0" rtl="0">
              <a:buClr>
                <a:srgbClr val="000000"/>
              </a:buClr>
              <a:buSzPct val="166666"/>
            </a:pPr>
            <a:endParaRPr lang="en" dirty="0"/>
          </a:p>
          <a:p>
            <a:endParaRPr lang="en" dirty="0"/>
          </a:p>
          <a:p>
            <a:pPr lvl="0" rtl="0">
              <a:buNone/>
            </a:pPr>
            <a:r>
              <a:rPr lang="en" sz="1600" dirty="0"/>
              <a:t>"As with other collection development decision-making, decisions to invest in particular ebooks or ebook packages for CUL will need to be weighed on a case-by-case basis. Although a blanket prescription for assessing ebooks is unrealistic, CUL weighs several factors beyond content and price. These include: vendor and business models, long-term preservation and access, ease and conditions of access and use, and technical services efficiencies. An evaluation matrix based on these facets allows CUL to complete a “scorecard” for ebook vendors and offers under consideration. This scorecard serves as a basis for decision-making".</a:t>
            </a:r>
          </a:p>
          <a:p>
            <a:endParaRPr lang="en" dirty="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457200" y="1159387"/>
            <a:ext cx="8229600" cy="4840199"/>
          </a:xfrm>
          <a:prstGeom prst="rect">
            <a:avLst/>
          </a:prstGeom>
        </p:spPr>
        <p:txBody>
          <a:bodyPr lIns="91425" tIns="91425" rIns="91425" bIns="91425" anchor="t" anchorCtr="0">
            <a:noAutofit/>
          </a:bodyPr>
          <a:lstStyle/>
          <a:p>
            <a:r>
              <a:rPr lang="en" sz="1200" dirty="0">
                <a:solidFill>
                  <a:schemeClr val="tx1"/>
                </a:solidFill>
              </a:rPr>
              <a:t>"CUL supports the model of the university as publisher. </a:t>
            </a:r>
            <a:r>
              <a:rPr lang="en" sz="1200" b="1" dirty="0">
                <a:solidFill>
                  <a:schemeClr val="tx1"/>
                </a:solidFill>
              </a:rPr>
              <a:t>The Library seeks to support a transition to ebooks for North American university presses and other not-for-profit academic publishers that bolsters — not erodes — their position in the marketplace</a:t>
            </a:r>
            <a:r>
              <a:rPr lang="en" sz="1200" dirty="0">
                <a:solidFill>
                  <a:schemeClr val="tx1"/>
                </a:solidFill>
              </a:rPr>
              <a:t>. CUL expects that third-party vendors of ebooks from these publishers will provide fair and favorable returns to the publishers, and the Library’s ebook acquisition decision-making will reflect this expectation."</a:t>
            </a:r>
          </a:p>
          <a:p>
            <a:endParaRPr lang="en" sz="1200" dirty="0">
              <a:solidFill>
                <a:schemeClr val="tx1"/>
              </a:solidFill>
            </a:endParaRPr>
          </a:p>
          <a:p>
            <a:pPr>
              <a:lnSpc>
                <a:spcPct val="115000"/>
              </a:lnSpc>
            </a:pPr>
            <a:r>
              <a:rPr lang="en" sz="1200" b="1" dirty="0">
                <a:solidFill>
                  <a:schemeClr val="tx1"/>
                </a:solidFill>
              </a:rPr>
              <a:t>"Non-disclosure or confidentiality clauses.</a:t>
            </a:r>
            <a:r>
              <a:rPr lang="en" sz="1200" dirty="0">
                <a:solidFill>
                  <a:schemeClr val="tx1"/>
                </a:solidFill>
              </a:rPr>
              <a:t> It is CUL policy not to enter into agreements that include any non-disclosure or confidentiality clause relating to pricing or license terms."</a:t>
            </a:r>
          </a:p>
          <a:p>
            <a:endParaRPr lang="en" sz="1200" dirty="0">
              <a:solidFill>
                <a:schemeClr val="tx1"/>
              </a:solidFill>
            </a:endParaRPr>
          </a:p>
          <a:p>
            <a:pPr>
              <a:lnSpc>
                <a:spcPct val="115000"/>
              </a:lnSpc>
            </a:pPr>
            <a:r>
              <a:rPr lang="en" sz="1200" dirty="0">
                <a:solidFill>
                  <a:schemeClr val="tx1"/>
                </a:solidFill>
              </a:rPr>
              <a:t>"</a:t>
            </a:r>
            <a:r>
              <a:rPr lang="en" sz="1200" b="1" dirty="0">
                <a:solidFill>
                  <a:schemeClr val="tx1"/>
                </a:solidFill>
              </a:rPr>
              <a:t>Until and unless an equitable substitute for interlibrary lending is developed, CUL advocates licensing that allows libraries to share ebooks via existing ILL networks</a:t>
            </a:r>
            <a:r>
              <a:rPr lang="en" sz="1200" dirty="0">
                <a:solidFill>
                  <a:schemeClr val="tx1"/>
                </a:solidFill>
              </a:rPr>
              <a:t>; however, the Library recognizes that interlibrary lending was developed for the print environment and that the properties of physical books have traditionally afforded publishers an assurance against undue loss of potential sales that ebooks draw into question. CUL supports exploration of alternative models that might benefit publishers and libraries (e.g., via micropayments for short-term, demand-driven lending) as long as</a:t>
            </a:r>
            <a:r>
              <a:rPr lang="en" sz="1200" dirty="0" smtClean="0">
                <a:solidFill>
                  <a:schemeClr val="tx1"/>
                </a:solidFill>
              </a:rPr>
              <a:t>:</a:t>
            </a:r>
          </a:p>
          <a:p>
            <a:pPr>
              <a:lnSpc>
                <a:spcPct val="115000"/>
              </a:lnSpc>
            </a:pPr>
            <a:endParaRPr lang="en" sz="1200" dirty="0">
              <a:solidFill>
                <a:schemeClr val="tx1"/>
              </a:solidFill>
            </a:endParaRPr>
          </a:p>
          <a:p>
            <a:pPr marL="0" indent="0">
              <a:lnSpc>
                <a:spcPct val="115000"/>
              </a:lnSpc>
              <a:buNone/>
            </a:pPr>
            <a:r>
              <a:rPr lang="en" sz="1200" dirty="0" smtClean="0">
                <a:solidFill>
                  <a:schemeClr val="tx1"/>
                </a:solidFill>
              </a:rPr>
              <a:t>	1) Libraries </a:t>
            </a:r>
            <a:r>
              <a:rPr lang="en" sz="1200" dirty="0">
                <a:solidFill>
                  <a:schemeClr val="tx1"/>
                </a:solidFill>
              </a:rPr>
              <a:t>are on equal footing with publishers in the development of new models;</a:t>
            </a:r>
          </a:p>
          <a:p>
            <a:pPr marL="0" indent="0">
              <a:lnSpc>
                <a:spcPct val="115000"/>
              </a:lnSpc>
              <a:buNone/>
            </a:pPr>
            <a:r>
              <a:rPr lang="en" sz="1200" dirty="0" smtClean="0">
                <a:solidFill>
                  <a:schemeClr val="tx1"/>
                </a:solidFill>
              </a:rPr>
              <a:t>	2) Any </a:t>
            </a:r>
            <a:r>
              <a:rPr lang="en" sz="1200" dirty="0">
                <a:solidFill>
                  <a:schemeClr val="tx1"/>
                </a:solidFill>
              </a:rPr>
              <a:t>new model presents libraries with less expensive or cost-neutral options compared to </a:t>
            </a:r>
            <a:r>
              <a:rPr lang="en" sz="1200" dirty="0" smtClean="0">
                <a:solidFill>
                  <a:schemeClr val="tx1"/>
                </a:solidFill>
              </a:rPr>
              <a:t>traditional                                     	ILL</a:t>
            </a:r>
            <a:r>
              <a:rPr lang="en" sz="1200" dirty="0">
                <a:solidFill>
                  <a:schemeClr val="tx1"/>
                </a:solidFill>
              </a:rPr>
              <a:t>; and</a:t>
            </a:r>
          </a:p>
          <a:p>
            <a:pPr marL="0" indent="0">
              <a:lnSpc>
                <a:spcPct val="115000"/>
              </a:lnSpc>
              <a:buNone/>
            </a:pPr>
            <a:r>
              <a:rPr lang="en" sz="1200" dirty="0" smtClean="0">
                <a:solidFill>
                  <a:schemeClr val="tx1"/>
                </a:solidFill>
              </a:rPr>
              <a:t>	3) Alternative </a:t>
            </a:r>
            <a:r>
              <a:rPr lang="en" sz="1200" dirty="0">
                <a:solidFill>
                  <a:schemeClr val="tx1"/>
                </a:solidFill>
              </a:rPr>
              <a:t>models do not disenfranchise ILL’s traditional beneficiaries."</a:t>
            </a:r>
          </a:p>
          <a:p>
            <a:endParaRPr lang="en" sz="1200" dirty="0">
              <a:solidFill>
                <a:schemeClr val="tx1"/>
              </a:solidFill>
            </a:endParaRPr>
          </a:p>
          <a:p>
            <a:pPr>
              <a:lnSpc>
                <a:spcPct val="115000"/>
              </a:lnSpc>
            </a:pPr>
            <a:r>
              <a:rPr lang="en" sz="1200" dirty="0">
                <a:solidFill>
                  <a:schemeClr val="tx1"/>
                </a:solidFill>
              </a:rPr>
              <a:t>"</a:t>
            </a:r>
            <a:r>
              <a:rPr lang="en" sz="1200" b="1" dirty="0">
                <a:solidFill>
                  <a:schemeClr val="tx1"/>
                </a:solidFill>
              </a:rPr>
              <a:t>CUL considers DDA/PDA models an important tool to provide access to certain collections in a cost effective fashion</a:t>
            </a:r>
            <a:r>
              <a:rPr lang="en" sz="1200" dirty="0">
                <a:solidFill>
                  <a:schemeClr val="tx1"/>
                </a:solidFill>
              </a:rPr>
              <a:t>"</a:t>
            </a:r>
          </a:p>
          <a:p>
            <a:pPr marL="0" indent="0">
              <a:lnSpc>
                <a:spcPct val="115000"/>
              </a:lnSpc>
              <a:buNone/>
            </a:pPr>
            <a:r>
              <a:rPr lang="en" sz="1200" dirty="0">
                <a:solidFill>
                  <a:schemeClr val="tx1"/>
                </a:solidFill>
              </a:rPr>
              <a:t> </a:t>
            </a:r>
          </a:p>
          <a:p>
            <a:pPr>
              <a:lnSpc>
                <a:spcPct val="115000"/>
              </a:lnSpc>
            </a:pPr>
            <a:r>
              <a:rPr lang="en" sz="1200" b="1" dirty="0">
                <a:solidFill>
                  <a:schemeClr val="tx1"/>
                </a:solidFill>
              </a:rPr>
              <a:t>"API (Application Programming Interface) support </a:t>
            </a:r>
            <a:r>
              <a:rPr lang="en" sz="1200" dirty="0">
                <a:solidFill>
                  <a:schemeClr val="tx1"/>
                </a:solidFill>
              </a:rPr>
              <a:t>that allows query of inventory for availability and price, the ability to place an order, and tracking of shipment or activation"</a:t>
            </a:r>
          </a:p>
          <a:p>
            <a:endParaRPr lang="en" sz="1200" b="1" dirty="0"/>
          </a:p>
          <a:p>
            <a:endParaRPr lang="en" sz="1200" b="1" dirty="0"/>
          </a:p>
        </p:txBody>
      </p:sp>
      <p:sp>
        <p:nvSpPr>
          <p:cNvPr id="229" name="Shape 229"/>
          <p:cNvSpPr txBox="1">
            <a:spLocks noGrp="1"/>
          </p:cNvSpPr>
          <p:nvPr>
            <p:ph type="title"/>
          </p:nvPr>
        </p:nvSpPr>
        <p:spPr>
          <a:xfrm>
            <a:off x="457200" y="424212"/>
            <a:ext cx="8229600" cy="458999"/>
          </a:xfrm>
          <a:prstGeom prst="rect">
            <a:avLst/>
          </a:prstGeom>
        </p:spPr>
        <p:txBody>
          <a:bodyPr lIns="91425" tIns="91425" rIns="91425" bIns="91425" anchor="b" anchorCtr="0">
            <a:noAutofit/>
          </a:bodyPr>
          <a:lstStyle/>
          <a:p>
            <a:pPr>
              <a:buNone/>
            </a:pPr>
            <a:r>
              <a:rPr lang="en" sz="3000" dirty="0" smtClean="0">
                <a:solidFill>
                  <a:srgbClr val="002060"/>
                </a:solidFill>
              </a:rPr>
              <a:t>Highlights:</a:t>
            </a:r>
            <a:endParaRPr lang="en" sz="3000" dirty="0">
              <a:solidFill>
                <a:srgbClr val="002060"/>
              </a:solidFil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274319" y="274319"/>
            <a:ext cx="8663939" cy="891539"/>
          </a:xfrm>
          <a:prstGeom prst="rect">
            <a:avLst/>
          </a:prstGeom>
        </p:spPr>
        <p:txBody>
          <a:bodyPr lIns="38100" tIns="38100" rIns="38100" bIns="38100" anchor="t" anchorCtr="0">
            <a:noAutofit/>
          </a:bodyPr>
          <a:lstStyle/>
          <a:p>
            <a:pPr algn="ctr" rtl="0">
              <a:lnSpc>
                <a:spcPct val="100000"/>
              </a:lnSpc>
              <a:buNone/>
            </a:pPr>
            <a:r>
              <a:rPr lang="en" sz="3600" dirty="0" smtClean="0">
                <a:solidFill>
                  <a:srgbClr val="000000"/>
                </a:solidFill>
                <a:latin typeface="Arial"/>
                <a:ea typeface="Arial"/>
                <a:cs typeface="Arial"/>
                <a:sym typeface="Arial"/>
              </a:rPr>
              <a:t>E-Resource </a:t>
            </a:r>
            <a:r>
              <a:rPr lang="en" sz="3600" dirty="0">
                <a:solidFill>
                  <a:srgbClr val="000000"/>
                </a:solidFill>
                <a:latin typeface="Arial"/>
                <a:ea typeface="Arial"/>
                <a:cs typeface="Arial"/>
                <a:sym typeface="Arial"/>
              </a:rPr>
              <a:t>Interface Working Group</a:t>
            </a:r>
          </a:p>
        </p:txBody>
      </p:sp>
      <p:sp>
        <p:nvSpPr>
          <p:cNvPr id="235" name="Shape 235"/>
          <p:cNvSpPr/>
          <p:nvPr/>
        </p:nvSpPr>
        <p:spPr>
          <a:xfrm>
            <a:off x="457200" y="1097279"/>
            <a:ext cx="8229600" cy="5486400"/>
          </a:xfrm>
          <a:prstGeom prst="rect">
            <a:avLst/>
          </a:prstGeom>
          <a:blipFill>
            <a:blip r:embed="rId3"/>
            <a:stretch>
              <a:fillRect/>
            </a:stretch>
          </a:blipFill>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lvl="0" rtl="0">
              <a:buNone/>
            </a:pPr>
            <a:r>
              <a:rPr lang="en"/>
              <a:t>Brief: </a:t>
            </a:r>
          </a:p>
          <a:p>
            <a:pPr lvl="0" rtl="0">
              <a:buNone/>
            </a:pPr>
            <a:r>
              <a:rPr lang="en"/>
              <a:t>Columbia group</a:t>
            </a:r>
          </a:p>
          <a:p>
            <a:pPr lvl="0" rtl="0">
              <a:buNone/>
            </a:pPr>
            <a:r>
              <a:rPr lang="en"/>
              <a:t>Cornell group</a:t>
            </a:r>
          </a:p>
          <a:p>
            <a:pPr>
              <a:buNone/>
            </a:pPr>
            <a:r>
              <a:rPr lang="en"/>
              <a:t>2CUL group</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subTitle" idx="1"/>
          </p:nvPr>
        </p:nvSpPr>
        <p:spPr>
          <a:xfrm>
            <a:off x="1054049" y="3810000"/>
            <a:ext cx="7035899" cy="925499"/>
          </a:xfrm>
          <a:prstGeom prst="rect">
            <a:avLst/>
          </a:prstGeom>
        </p:spPr>
        <p:txBody>
          <a:bodyPr lIns="91425" tIns="91425" rIns="91425" bIns="91425" anchor="t" anchorCtr="0">
            <a:noAutofit/>
          </a:bodyPr>
          <a:lstStyle/>
          <a:p>
            <a:pPr>
              <a:buNone/>
            </a:pPr>
            <a:r>
              <a:rPr lang="en" sz="2400" b="1" dirty="0">
                <a:solidFill>
                  <a:schemeClr val="bg1"/>
                </a:solidFill>
              </a:rPr>
              <a:t>http://poof.library.cornell.edu/content/about</a:t>
            </a:r>
          </a:p>
        </p:txBody>
      </p:sp>
      <p:sp>
        <p:nvSpPr>
          <p:cNvPr id="247" name="Shape 247"/>
          <p:cNvSpPr/>
          <p:nvPr/>
        </p:nvSpPr>
        <p:spPr>
          <a:xfrm>
            <a:off x="2747962" y="1178875"/>
            <a:ext cx="3648075" cy="1752600"/>
          </a:xfrm>
          <a:prstGeom prst="rect">
            <a:avLst/>
          </a:prstGeom>
          <a:blipFill>
            <a:blip r:embed="rId3"/>
            <a:stretch>
              <a:fillRect/>
            </a:stretch>
          </a:blipFill>
          <a:ln>
            <a:noFill/>
          </a:ln>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875217" y="589743"/>
            <a:ext cx="7537583" cy="569638"/>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Calibri"/>
              <a:buNone/>
            </a:pPr>
            <a:r>
              <a:rPr lang="en" sz="3200" b="0" i="0" u="none" strike="noStrike" cap="none" baseline="0" dirty="0">
                <a:solidFill>
                  <a:srgbClr val="002060"/>
                </a:solidFill>
                <a:latin typeface="Calibri"/>
                <a:ea typeface="Calibri"/>
                <a:cs typeface="Calibri"/>
                <a:sym typeface="Calibri"/>
              </a:rPr>
              <a:t>How </a:t>
            </a:r>
            <a:r>
              <a:rPr lang="en" sz="3200" b="0" dirty="0">
                <a:solidFill>
                  <a:srgbClr val="002060"/>
                </a:solidFill>
                <a:latin typeface="Calibri"/>
                <a:ea typeface="Calibri"/>
                <a:cs typeface="Calibri"/>
                <a:sym typeface="Calibri"/>
              </a:rPr>
              <a:t>have</a:t>
            </a:r>
            <a:r>
              <a:rPr lang="en" sz="3200" b="0" i="0" u="none" strike="noStrike" cap="none" baseline="0" dirty="0">
                <a:solidFill>
                  <a:srgbClr val="002060"/>
                </a:solidFill>
                <a:latin typeface="Calibri"/>
                <a:ea typeface="Calibri"/>
                <a:cs typeface="Calibri"/>
                <a:sym typeface="Calibri"/>
              </a:rPr>
              <a:t> we </a:t>
            </a:r>
            <a:r>
              <a:rPr lang="en" sz="3200" b="0" i="0" u="none" strike="noStrike" cap="none" baseline="0" dirty="0" smtClean="0">
                <a:solidFill>
                  <a:srgbClr val="002060"/>
                </a:solidFill>
                <a:latin typeface="Calibri"/>
                <a:ea typeface="Calibri"/>
                <a:cs typeface="Calibri"/>
                <a:sym typeface="Calibri"/>
              </a:rPr>
              <a:t>dealt with </a:t>
            </a:r>
            <a:r>
              <a:rPr lang="en" sz="3200" b="0" i="0" u="none" strike="noStrike" cap="none" baseline="0" dirty="0">
                <a:solidFill>
                  <a:srgbClr val="002060"/>
                </a:solidFill>
                <a:latin typeface="Calibri"/>
                <a:ea typeface="Calibri"/>
                <a:cs typeface="Calibri"/>
                <a:sym typeface="Calibri"/>
              </a:rPr>
              <a:t>firm orders? SLOWLY…</a:t>
            </a:r>
          </a:p>
        </p:txBody>
      </p:sp>
      <p:sp>
        <p:nvSpPr>
          <p:cNvPr id="253" name="Shape 253"/>
          <p:cNvSpPr/>
          <p:nvPr/>
        </p:nvSpPr>
        <p:spPr>
          <a:xfrm>
            <a:off x="3048000" y="1143000"/>
            <a:ext cx="3760855" cy="5091476"/>
          </a:xfrm>
          <a:prstGeom prst="rect">
            <a:avLst/>
          </a:prstGeom>
          <a:blipFill>
            <a:blip r:embed="rId3"/>
            <a:stretch>
              <a:fillRect/>
            </a:stretch>
          </a:blipFill>
        </p:spPr>
      </p:sp>
      <p:sp>
        <p:nvSpPr>
          <p:cNvPr id="254" name="Shape 254"/>
          <p:cNvSpPr/>
          <p:nvPr/>
        </p:nvSpPr>
        <p:spPr>
          <a:xfrm>
            <a:off x="7231061" y="4724400"/>
            <a:ext cx="1493836" cy="1447800"/>
          </a:xfrm>
          <a:prstGeom prst="rect">
            <a:avLst/>
          </a:prstGeom>
          <a:blipFill>
            <a:blip r:embed="rId4"/>
            <a:stretch>
              <a:fillRect/>
            </a:stretch>
          </a:blipFill>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875217" y="589743"/>
            <a:ext cx="7537583" cy="56963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Calibri"/>
              <a:buNone/>
            </a:pPr>
            <a:r>
              <a:rPr lang="en" sz="4400" b="0" i="0" u="none" strike="noStrike" cap="none" baseline="0" dirty="0">
                <a:solidFill>
                  <a:schemeClr val="tx1"/>
                </a:solidFill>
                <a:latin typeface="Calibri"/>
                <a:ea typeface="Calibri"/>
                <a:cs typeface="Calibri"/>
                <a:sym typeface="Calibri"/>
              </a:rPr>
              <a:t>POOF! broad outline</a:t>
            </a:r>
          </a:p>
        </p:txBody>
      </p:sp>
      <p:sp>
        <p:nvSpPr>
          <p:cNvPr id="269" name="Shape 269"/>
          <p:cNvSpPr/>
          <p:nvPr/>
        </p:nvSpPr>
        <p:spPr>
          <a:xfrm>
            <a:off x="1597025" y="1524000"/>
            <a:ext cx="5595937" cy="4903787"/>
          </a:xfrm>
          <a:prstGeom prst="rect">
            <a:avLst/>
          </a:prstGeom>
          <a:blipFill>
            <a:blip r:embed="rId3"/>
            <a:stretch>
              <a:fillRect/>
            </a:stretch>
          </a:blipFill>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914400" y="304800"/>
            <a:ext cx="7537583" cy="56963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Calibri"/>
              <a:buNone/>
            </a:pPr>
            <a:r>
              <a:rPr lang="en" sz="4000" b="0" i="0" u="none" strike="noStrike" cap="none" baseline="0" dirty="0">
                <a:solidFill>
                  <a:schemeClr val="tx1"/>
                </a:solidFill>
                <a:latin typeface="Calibri"/>
                <a:ea typeface="Calibri"/>
                <a:cs typeface="Calibri"/>
                <a:sym typeface="Calibri"/>
              </a:rPr>
              <a:t>So how does it work?</a:t>
            </a:r>
          </a:p>
        </p:txBody>
      </p:sp>
      <p:sp>
        <p:nvSpPr>
          <p:cNvPr id="277" name="Shape 277"/>
          <p:cNvSpPr/>
          <p:nvPr/>
        </p:nvSpPr>
        <p:spPr>
          <a:xfrm>
            <a:off x="2743200" y="1060450"/>
            <a:ext cx="4343399" cy="5626099"/>
          </a:xfrm>
          <a:prstGeom prst="rect">
            <a:avLst/>
          </a:prstGeom>
          <a:blipFill>
            <a:blip r:embed="rId3"/>
            <a:stretch>
              <a:fillRect/>
            </a:stretch>
          </a:blipFill>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875217" y="589743"/>
            <a:ext cx="7537583" cy="56963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Calibri"/>
              <a:buNone/>
            </a:pPr>
            <a:r>
              <a:rPr lang="en" sz="4400" b="0" i="0" u="none" strike="noStrike" cap="none" baseline="0" dirty="0">
                <a:solidFill>
                  <a:srgbClr val="002060"/>
                </a:solidFill>
                <a:latin typeface="Calibri"/>
                <a:ea typeface="Calibri"/>
                <a:cs typeface="Calibri"/>
                <a:sym typeface="Calibri"/>
              </a:rPr>
              <a:t>Some </a:t>
            </a:r>
            <a:r>
              <a:rPr lang="en" sz="4400" b="0" i="0" u="none" strike="noStrike" cap="none" baseline="0" dirty="0" smtClean="0">
                <a:solidFill>
                  <a:srgbClr val="002060"/>
                </a:solidFill>
                <a:latin typeface="Calibri"/>
                <a:ea typeface="Calibri"/>
                <a:cs typeface="Calibri"/>
                <a:sym typeface="Calibri"/>
              </a:rPr>
              <a:t>numbers and</a:t>
            </a:r>
            <a:r>
              <a:rPr lang="en" sz="4400" b="0" i="0" u="none" strike="noStrike" cap="none" dirty="0" smtClean="0">
                <a:solidFill>
                  <a:srgbClr val="002060"/>
                </a:solidFill>
                <a:latin typeface="Calibri"/>
                <a:ea typeface="Calibri"/>
                <a:cs typeface="Calibri"/>
                <a:sym typeface="Calibri"/>
              </a:rPr>
              <a:t> facts</a:t>
            </a:r>
            <a:r>
              <a:rPr lang="en" sz="4400" b="0" i="0" u="none" strike="noStrike" cap="none" baseline="0" dirty="0" smtClean="0">
                <a:solidFill>
                  <a:srgbClr val="002060"/>
                </a:solidFill>
                <a:latin typeface="Calibri"/>
                <a:ea typeface="Calibri"/>
                <a:cs typeface="Calibri"/>
                <a:sym typeface="Calibri"/>
              </a:rPr>
              <a:t>:</a:t>
            </a:r>
            <a:endParaRPr lang="en" sz="4400" b="0" i="0" u="none" strike="noStrike" cap="none" baseline="0" dirty="0">
              <a:solidFill>
                <a:srgbClr val="002060"/>
              </a:solidFill>
              <a:latin typeface="Calibri"/>
              <a:ea typeface="Calibri"/>
              <a:cs typeface="Calibri"/>
              <a:sym typeface="Calibri"/>
            </a:endParaRPr>
          </a:p>
        </p:txBody>
      </p:sp>
      <p:sp>
        <p:nvSpPr>
          <p:cNvPr id="283" name="Shape 283"/>
          <p:cNvSpPr txBox="1">
            <a:spLocks noGrp="1"/>
          </p:cNvSpPr>
          <p:nvPr>
            <p:ph type="body" idx="1"/>
          </p:nvPr>
        </p:nvSpPr>
        <p:spPr>
          <a:xfrm>
            <a:off x="906474" y="1447551"/>
            <a:ext cx="7559910" cy="3649036"/>
          </a:xfrm>
          <a:prstGeom prst="rect">
            <a:avLst/>
          </a:prstGeom>
          <a:noFill/>
          <a:ln>
            <a:noFill/>
          </a:ln>
        </p:spPr>
        <p:txBody>
          <a:bodyPr lIns="91425" tIns="45700" rIns="91425" bIns="45700" anchor="t" anchorCtr="0">
            <a:noAutofit/>
          </a:bodyPr>
          <a:lstStyle/>
          <a:p>
            <a:pPr marL="98425" indent="0">
              <a:buNone/>
            </a:pPr>
            <a:endParaRPr lang="en" sz="2400" b="0" dirty="0">
              <a:solidFill>
                <a:schemeClr val="dk1"/>
              </a:solidFill>
              <a:latin typeface="Calibri"/>
              <a:ea typeface="Calibri"/>
              <a:cs typeface="Calibri"/>
              <a:sym typeface="Calibri"/>
            </a:endParaRPr>
          </a:p>
          <a:p>
            <a:pPr marL="0" lvl="0" indent="0" rtl="0">
              <a:buClr>
                <a:srgbClr val="000000"/>
              </a:buClr>
              <a:buSzPct val="45833"/>
              <a:buFont typeface="Arial"/>
              <a:buNone/>
            </a:pPr>
            <a:r>
              <a:rPr lang="en" sz="2400" b="0" dirty="0">
                <a:solidFill>
                  <a:schemeClr val="dk1"/>
                </a:solidFill>
                <a:latin typeface="Calibri"/>
                <a:ea typeface="Calibri"/>
                <a:cs typeface="Calibri"/>
                <a:sym typeface="Calibri"/>
              </a:rPr>
              <a:t>8288 unit orders at Cornell since launch at December 2011  </a:t>
            </a:r>
          </a:p>
          <a:p>
            <a:endParaRPr lang="en" sz="2400" b="0" dirty="0">
              <a:solidFill>
                <a:schemeClr val="dk1"/>
              </a:solidFill>
              <a:latin typeface="Calibri"/>
              <a:ea typeface="Calibri"/>
              <a:cs typeface="Calibri"/>
              <a:sym typeface="Calibri"/>
            </a:endParaRPr>
          </a:p>
          <a:p>
            <a:pPr marL="0" marR="0" lvl="0" indent="0" algn="l" rtl="0">
              <a:buNone/>
            </a:pPr>
            <a:r>
              <a:rPr lang="en" sz="2400" b="0" dirty="0">
                <a:solidFill>
                  <a:schemeClr val="dk1"/>
                </a:solidFill>
                <a:latin typeface="Calibri"/>
                <a:ea typeface="Calibri"/>
                <a:cs typeface="Calibri"/>
                <a:sym typeface="Calibri"/>
              </a:rPr>
              <a:t>1776 unit orders at Columbia since launch at November 2012 </a:t>
            </a:r>
            <a:endParaRPr lang="en" sz="2400" b="0" dirty="0" smtClean="0">
              <a:solidFill>
                <a:schemeClr val="dk1"/>
              </a:solidFill>
              <a:latin typeface="Calibri"/>
              <a:ea typeface="Calibri"/>
              <a:cs typeface="Calibri"/>
              <a:sym typeface="Calibri"/>
            </a:endParaRPr>
          </a:p>
          <a:p>
            <a:pPr marL="0" marR="0" lvl="0" indent="0" algn="l" rtl="0">
              <a:buNone/>
            </a:pPr>
            <a:endParaRPr lang="en" sz="2400" b="0" dirty="0">
              <a:solidFill>
                <a:schemeClr val="dk1"/>
              </a:solidFill>
              <a:latin typeface="Calibri"/>
              <a:ea typeface="Calibri"/>
              <a:cs typeface="Calibri"/>
              <a:sym typeface="Calibri"/>
            </a:endParaRPr>
          </a:p>
          <a:p>
            <a:pPr marL="0" indent="0">
              <a:buNone/>
            </a:pPr>
            <a:r>
              <a:rPr lang="en" sz="2400" b="0" dirty="0">
                <a:solidFill>
                  <a:schemeClr val="dk1"/>
                </a:solidFill>
                <a:latin typeface="Calibri"/>
                <a:ea typeface="Calibri"/>
                <a:cs typeface="Calibri"/>
                <a:sym typeface="Calibri"/>
              </a:rPr>
              <a:t>POOF! is used to order items in all formats and to converge different workflows </a:t>
            </a:r>
          </a:p>
          <a:p>
            <a:endParaRPr lang="en" sz="2400" b="0" dirty="0">
              <a:solidFill>
                <a:schemeClr val="dk1"/>
              </a:solidFill>
              <a:latin typeface="Calibri"/>
              <a:ea typeface="Calibri"/>
              <a:cs typeface="Calibri"/>
              <a:sym typeface="Calibri"/>
            </a:endParaRPr>
          </a:p>
          <a:p>
            <a:pPr marL="0" marR="0" lvl="0" indent="0" algn="l" rtl="0">
              <a:buNone/>
            </a:pPr>
            <a:r>
              <a:rPr lang="en" sz="2400" b="0" dirty="0">
                <a:solidFill>
                  <a:srgbClr val="002060"/>
                </a:solidFill>
                <a:latin typeface="Calibri"/>
                <a:ea typeface="Calibri"/>
                <a:cs typeface="Calibri"/>
                <a:sym typeface="Calibri"/>
              </a:rPr>
              <a:t>2CUL is currently working with Harvard to see whether POOF! would be a good solution for them to adopt/adapt.</a:t>
            </a:r>
            <a:r>
              <a:rPr lang="en" sz="3000" b="0" dirty="0">
                <a:solidFill>
                  <a:srgbClr val="002060"/>
                </a:solidFill>
              </a:rPr>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72851" y="46035"/>
            <a:ext cx="8590500" cy="1014299"/>
          </a:xfrm>
          <a:prstGeom prst="rect">
            <a:avLst/>
          </a:prstGeom>
        </p:spPr>
        <p:txBody>
          <a:bodyPr lIns="38100" tIns="38100" rIns="38100" bIns="38100" anchor="ctr" anchorCtr="0">
            <a:noAutofit/>
          </a:bodyPr>
          <a:lstStyle/>
          <a:p>
            <a:pPr marL="0" marR="0" indent="0" algn="ctr">
              <a:lnSpc>
                <a:spcPct val="119886"/>
              </a:lnSpc>
              <a:spcBef>
                <a:spcPts val="0"/>
              </a:spcBef>
              <a:spcAft>
                <a:spcPts val="0"/>
              </a:spcAft>
              <a:buNone/>
            </a:pPr>
            <a:r>
              <a:rPr lang="en" sz="4888" dirty="0">
                <a:solidFill>
                  <a:srgbClr val="000000"/>
                </a:solidFill>
                <a:latin typeface="Arial"/>
                <a:ea typeface="Arial"/>
                <a:cs typeface="Arial"/>
                <a:sym typeface="Arial"/>
              </a:rPr>
              <a:t>One month view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2955"/>
            <a:ext cx="9144000" cy="5742462"/>
          </a:xfrm>
          <a:prstGeom prst="rect">
            <a:avLst/>
          </a:prstGeom>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ctrTitle"/>
          </p:nvPr>
        </p:nvSpPr>
        <p:spPr>
          <a:xfrm>
            <a:off x="1082040" y="1656080"/>
            <a:ext cx="7050900" cy="1470000"/>
          </a:xfrm>
          <a:prstGeom prst="rect">
            <a:avLst/>
          </a:prstGeom>
        </p:spPr>
        <p:txBody>
          <a:bodyPr lIns="91425" tIns="91425" rIns="91425" bIns="91425" anchor="b" anchorCtr="0">
            <a:noAutofit/>
          </a:bodyPr>
          <a:lstStyle/>
          <a:p>
            <a:pPr>
              <a:buNone/>
            </a:pPr>
            <a:r>
              <a:rPr lang="en" sz="4000"/>
              <a:t>2CUL TSI E-Resources Troubleshooting Team</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buNone/>
            </a:pPr>
            <a:r>
              <a:rPr lang="en" dirty="0">
                <a:solidFill>
                  <a:schemeClr val="tx1"/>
                </a:solidFill>
              </a:rPr>
              <a:t>Team Charge</a:t>
            </a:r>
          </a:p>
        </p:txBody>
      </p:sp>
      <p:sp>
        <p:nvSpPr>
          <p:cNvPr id="295" name="Shape 295"/>
          <p:cNvSpPr txBox="1">
            <a:spLocks noGrp="1"/>
          </p:cNvSpPr>
          <p:nvPr>
            <p:ph type="body" idx="1"/>
          </p:nvPr>
        </p:nvSpPr>
        <p:spPr>
          <a:xfrm>
            <a:off x="381675" y="1855365"/>
            <a:ext cx="8229600" cy="4840199"/>
          </a:xfrm>
          <a:prstGeom prst="rect">
            <a:avLst/>
          </a:prstGeom>
        </p:spPr>
        <p:txBody>
          <a:bodyPr lIns="91425" tIns="91425" rIns="91425" bIns="91425" anchor="t" anchorCtr="0">
            <a:noAutofit/>
          </a:bodyPr>
          <a:lstStyle/>
          <a:p>
            <a:pPr lvl="0" rtl="0">
              <a:buNone/>
            </a:pPr>
            <a:r>
              <a:rPr lang="en" sz="2000">
                <a:latin typeface="Arial"/>
                <a:ea typeface="Arial"/>
                <a:cs typeface="Arial"/>
                <a:sym typeface="Arial"/>
              </a:rPr>
              <a:t>The E-Resources Troubleshooting Team is charged with developing consolidated, sensible workflows for addressing e-resource access problems at both institutions by July 2013.  Work will progress in two phases: Investigation and Planning.</a:t>
            </a:r>
          </a:p>
          <a:p>
            <a:endParaRPr lang="en" sz="2000">
              <a:latin typeface="Arial"/>
              <a:ea typeface="Arial"/>
              <a:cs typeface="Arial"/>
              <a:sym typeface="Arial"/>
            </a:endParaRPr>
          </a:p>
          <a:p>
            <a:pPr lvl="0" rtl="0">
              <a:buNone/>
            </a:pPr>
            <a:r>
              <a:rPr lang="en" sz="2000">
                <a:latin typeface="Arial"/>
                <a:ea typeface="Arial"/>
                <a:cs typeface="Arial"/>
                <a:sym typeface="Arial"/>
              </a:rPr>
              <a:t>Reports to the 2CUL Technical Services Integration Steering Committee</a:t>
            </a:r>
          </a:p>
          <a:p>
            <a:endParaRPr lang="en" sz="2000">
              <a:latin typeface="Arial"/>
              <a:ea typeface="Arial"/>
              <a:cs typeface="Arial"/>
              <a:sym typeface="Arial"/>
            </a:endParaRPr>
          </a:p>
          <a:p>
            <a:endParaRPr lang="en" sz="2000">
              <a:latin typeface="Arial"/>
              <a:ea typeface="Arial"/>
              <a:cs typeface="Arial"/>
              <a:sym typeface="Arial"/>
            </a:endParaRPr>
          </a:p>
        </p:txBody>
      </p:sp>
      <p:sp>
        <p:nvSpPr>
          <p:cNvPr id="296" name="Shape 296"/>
          <p:cNvSpPr/>
          <p:nvPr/>
        </p:nvSpPr>
        <p:spPr>
          <a:xfrm>
            <a:off x="267561" y="4476973"/>
            <a:ext cx="8691635" cy="2050709"/>
          </a:xfrm>
          <a:prstGeom prst="rect">
            <a:avLst/>
          </a:prstGeom>
          <a:blipFill>
            <a:blip r:embed="rId3"/>
            <a:stretch>
              <a:fillRect/>
            </a:stretch>
          </a:blipFill>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buClr>
                <a:schemeClr val="dk2"/>
              </a:buClr>
              <a:buSzPct val="222222"/>
              <a:buFont typeface="Arial"/>
              <a:buChar char="•"/>
            </a:pPr>
            <a:r>
              <a:rPr lang="en" sz="2400">
                <a:latin typeface="Arial"/>
                <a:ea typeface="Arial"/>
                <a:cs typeface="Arial"/>
                <a:sym typeface="Arial"/>
              </a:rPr>
              <a:t>Create an inventory of policies, practices, tools, and workflows</a:t>
            </a:r>
          </a:p>
          <a:p>
            <a:pPr marL="457200" lvl="0" indent="-431800" rtl="0">
              <a:buClr>
                <a:schemeClr val="dk2"/>
              </a:buClr>
              <a:buSzPct val="222222"/>
              <a:buFont typeface="Arial"/>
              <a:buChar char="•"/>
            </a:pPr>
            <a:r>
              <a:rPr lang="en" sz="2400">
                <a:latin typeface="Arial"/>
                <a:ea typeface="Arial"/>
                <a:cs typeface="Arial"/>
                <a:sym typeface="Arial"/>
              </a:rPr>
              <a:t>Identify dependencies and limitations</a:t>
            </a:r>
          </a:p>
          <a:p>
            <a:pPr marL="457200" lvl="0" indent="-431800" rtl="0">
              <a:buClr>
                <a:schemeClr val="dk2"/>
              </a:buClr>
              <a:buSzPct val="222222"/>
              <a:buFont typeface="Arial"/>
              <a:buChar char="•"/>
            </a:pPr>
            <a:r>
              <a:rPr lang="en" sz="2400">
                <a:latin typeface="Arial"/>
                <a:ea typeface="Arial"/>
                <a:cs typeface="Arial"/>
                <a:sym typeface="Arial"/>
              </a:rPr>
              <a:t>Review policies, practices, and workflows to identify points of harmony and points of discord</a:t>
            </a:r>
          </a:p>
          <a:p>
            <a:pPr marL="457200" lvl="0" indent="-431800" rtl="0">
              <a:buClr>
                <a:schemeClr val="dk2"/>
              </a:buClr>
              <a:buSzPct val="222222"/>
              <a:buFont typeface="Arial"/>
              <a:buChar char="•"/>
            </a:pPr>
            <a:r>
              <a:rPr lang="en" sz="2400">
                <a:latin typeface="Arial"/>
                <a:ea typeface="Arial"/>
                <a:cs typeface="Arial"/>
                <a:sym typeface="Arial"/>
              </a:rPr>
              <a:t>Establish baseline productivity and staffing to allow for future assessment of changes and development</a:t>
            </a:r>
            <a:r>
              <a:rPr lang="en" sz="1800">
                <a:latin typeface="Arial"/>
                <a:ea typeface="Arial"/>
                <a:cs typeface="Arial"/>
                <a:sym typeface="Arial"/>
              </a:rPr>
              <a:t> </a:t>
            </a:r>
          </a:p>
          <a:p>
            <a:endParaRPr lang="en" sz="1800">
              <a:latin typeface="Arial"/>
              <a:ea typeface="Arial"/>
              <a:cs typeface="Arial"/>
              <a:sym typeface="Arial"/>
            </a:endParaRPr>
          </a:p>
          <a:p>
            <a:endParaRPr lang="en" sz="1800">
              <a:latin typeface="Arial"/>
              <a:ea typeface="Arial"/>
              <a:cs typeface="Arial"/>
              <a:sym typeface="Arial"/>
            </a:endParaRPr>
          </a:p>
        </p:txBody>
      </p:sp>
      <p:sp>
        <p:nvSpPr>
          <p:cNvPr id="302" name="Shape 302"/>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buNone/>
            </a:pPr>
            <a:r>
              <a:rPr lang="en" dirty="0">
                <a:solidFill>
                  <a:schemeClr val="tx1"/>
                </a:solidFill>
              </a:rPr>
              <a:t>Phase 1: Investigation</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lnSpc>
                <a:spcPct val="115000"/>
              </a:lnSpc>
              <a:buClr>
                <a:schemeClr val="dk2"/>
              </a:buClr>
              <a:buSzPct val="222222"/>
              <a:buFont typeface="Arial"/>
              <a:buChar char="•"/>
            </a:pPr>
            <a:r>
              <a:rPr lang="en" sz="2400">
                <a:latin typeface="Arial"/>
                <a:ea typeface="Arial"/>
                <a:cs typeface="Arial"/>
                <a:sym typeface="Arial"/>
              </a:rPr>
              <a:t>Examine points of discord, which are crucial, which can be better harmonized</a:t>
            </a:r>
          </a:p>
          <a:p>
            <a:pPr marL="457200" lvl="0" indent="-431800" rtl="0">
              <a:lnSpc>
                <a:spcPct val="115000"/>
              </a:lnSpc>
              <a:buClr>
                <a:schemeClr val="dk2"/>
              </a:buClr>
              <a:buSzPct val="222222"/>
              <a:buFont typeface="Arial"/>
              <a:buChar char="•"/>
            </a:pPr>
            <a:r>
              <a:rPr lang="en" sz="2400">
                <a:latin typeface="Arial"/>
                <a:ea typeface="Arial"/>
                <a:cs typeface="Arial"/>
                <a:sym typeface="Arial"/>
              </a:rPr>
              <a:t>Plan ways to best utilize staff at each institution</a:t>
            </a:r>
          </a:p>
          <a:p>
            <a:pPr marL="457200" lvl="0" indent="-431800" rtl="0">
              <a:lnSpc>
                <a:spcPct val="115000"/>
              </a:lnSpc>
              <a:buClr>
                <a:schemeClr val="dk2"/>
              </a:buClr>
              <a:buSzPct val="222222"/>
              <a:buFont typeface="Arial"/>
              <a:buChar char="•"/>
            </a:pPr>
            <a:r>
              <a:rPr lang="en" sz="2400">
                <a:latin typeface="Arial"/>
                <a:ea typeface="Arial"/>
                <a:cs typeface="Arial"/>
                <a:sym typeface="Arial"/>
              </a:rPr>
              <a:t>Recommend and implement tools: Incident ticketing/tracking, remote access testing</a:t>
            </a:r>
          </a:p>
          <a:p>
            <a:pPr marL="457200" lvl="0" indent="-431800" rtl="0">
              <a:lnSpc>
                <a:spcPct val="115000"/>
              </a:lnSpc>
              <a:buClr>
                <a:schemeClr val="dk2"/>
              </a:buClr>
              <a:buSzPct val="222222"/>
              <a:buFont typeface="Arial"/>
              <a:buChar char="•"/>
            </a:pPr>
            <a:r>
              <a:rPr lang="en" sz="2400">
                <a:latin typeface="Arial"/>
                <a:ea typeface="Arial"/>
                <a:cs typeface="Arial"/>
                <a:sym typeface="Arial"/>
              </a:rPr>
              <a:t>Propose, develop, and test consolidated workflows</a:t>
            </a:r>
          </a:p>
          <a:p>
            <a:endParaRPr lang="en" sz="2400">
              <a:latin typeface="Arial"/>
              <a:ea typeface="Arial"/>
              <a:cs typeface="Arial"/>
              <a:sym typeface="Arial"/>
            </a:endParaRPr>
          </a:p>
          <a:p>
            <a:endParaRPr lang="en" sz="2400">
              <a:latin typeface="Arial"/>
              <a:ea typeface="Arial"/>
              <a:cs typeface="Arial"/>
              <a:sym typeface="Arial"/>
            </a:endParaRPr>
          </a:p>
        </p:txBody>
      </p:sp>
      <p:sp>
        <p:nvSpPr>
          <p:cNvPr id="308" name="Shape 308"/>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lvl="0" rtl="0">
              <a:buNone/>
            </a:pPr>
            <a:r>
              <a:rPr lang="en" dirty="0">
                <a:solidFill>
                  <a:schemeClr val="tx1"/>
                </a:solidFill>
              </a:rPr>
              <a:t>Phase 2: Planning</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lvl="0" rtl="0">
              <a:buNone/>
            </a:pPr>
            <a:r>
              <a:rPr lang="en" dirty="0"/>
              <a:t>Tuesday - 3:45</a:t>
            </a:r>
          </a:p>
          <a:p>
            <a:endParaRPr lang="en" dirty="0"/>
          </a:p>
          <a:p>
            <a:pPr lvl="0" rtl="0">
              <a:buNone/>
            </a:pPr>
            <a:r>
              <a:rPr lang="en" sz="3000" dirty="0"/>
              <a:t>You Got a Problem with That? We’re Working on a Solution:  The Future of E-Resource Management and Troubleshooting in a Unified 2CUL Context</a:t>
            </a:r>
          </a:p>
        </p:txBody>
      </p:sp>
      <p:sp>
        <p:nvSpPr>
          <p:cNvPr id="314" name="Shape 314"/>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buNone/>
            </a:pPr>
            <a:r>
              <a:rPr lang="en" dirty="0">
                <a:solidFill>
                  <a:schemeClr val="tx1"/>
                </a:solidFill>
              </a:rPr>
              <a:t>More on this topic</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ctrTitle"/>
          </p:nvPr>
        </p:nvSpPr>
        <p:spPr>
          <a:xfrm>
            <a:off x="1082040" y="1656080"/>
            <a:ext cx="7050900" cy="1470000"/>
          </a:xfrm>
          <a:prstGeom prst="rect">
            <a:avLst/>
          </a:prstGeom>
        </p:spPr>
        <p:txBody>
          <a:bodyPr lIns="91425" tIns="91425" rIns="91425" bIns="91425" anchor="b" anchorCtr="0">
            <a:noAutofit/>
          </a:bodyPr>
          <a:lstStyle/>
          <a:p>
            <a:pPr>
              <a:buNone/>
            </a:pPr>
            <a:r>
              <a:rPr lang="en"/>
              <a:t>END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549270" y="320669"/>
            <a:ext cx="8114017" cy="1119487"/>
          </a:xfrm>
          <a:prstGeom prst="rect">
            <a:avLst/>
          </a:prstGeom>
        </p:spPr>
        <p:txBody>
          <a:bodyPr lIns="38100" tIns="38100" rIns="38100" bIns="38100" anchor="ctr" anchorCtr="0">
            <a:noAutofit/>
          </a:bodyPr>
          <a:lstStyle/>
          <a:p>
            <a:pPr marL="0" marR="0" indent="0" algn="ctr">
              <a:lnSpc>
                <a:spcPct val="119886"/>
              </a:lnSpc>
              <a:spcBef>
                <a:spcPts val="0"/>
              </a:spcBef>
              <a:spcAft>
                <a:spcPts val="0"/>
              </a:spcAft>
              <a:buNone/>
            </a:pPr>
            <a:r>
              <a:rPr lang="en" sz="4888">
                <a:solidFill>
                  <a:srgbClr val="000000"/>
                </a:solidFill>
                <a:latin typeface="Arial"/>
                <a:ea typeface="Arial"/>
                <a:cs typeface="Arial"/>
                <a:sym typeface="Arial"/>
              </a:rPr>
              <a:t>expenditure event view</a:t>
            </a:r>
          </a:p>
        </p:txBody>
      </p:sp>
      <p:sp>
        <p:nvSpPr>
          <p:cNvPr id="63" name="Shape 63"/>
          <p:cNvSpPr/>
          <p:nvPr/>
        </p:nvSpPr>
        <p:spPr>
          <a:xfrm>
            <a:off x="1557337" y="2405062"/>
            <a:ext cx="6029325" cy="2047875"/>
          </a:xfrm>
          <a:prstGeom prst="rect">
            <a:avLst/>
          </a:prstGeom>
          <a:blipFill>
            <a:blip r:embed="rId3"/>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549270" y="320669"/>
            <a:ext cx="8114017" cy="1119487"/>
          </a:xfrm>
          <a:prstGeom prst="rect">
            <a:avLst/>
          </a:prstGeom>
        </p:spPr>
        <p:txBody>
          <a:bodyPr lIns="38100" tIns="38100" rIns="38100" bIns="38100" anchor="ctr" anchorCtr="0">
            <a:noAutofit/>
          </a:bodyPr>
          <a:lstStyle/>
          <a:p>
            <a:pPr marL="0" marR="0" indent="0" algn="ctr">
              <a:lnSpc>
                <a:spcPct val="119886"/>
              </a:lnSpc>
              <a:spcBef>
                <a:spcPts val="0"/>
              </a:spcBef>
              <a:spcAft>
                <a:spcPts val="0"/>
              </a:spcAft>
              <a:buNone/>
            </a:pPr>
            <a:r>
              <a:rPr lang="en" sz="4888">
                <a:solidFill>
                  <a:srgbClr val="000000"/>
                </a:solidFill>
                <a:latin typeface="Arial"/>
                <a:ea typeface="Arial"/>
                <a:cs typeface="Arial"/>
                <a:sym typeface="Arial"/>
              </a:rPr>
              <a:t>3 month event reminder</a:t>
            </a:r>
          </a:p>
        </p:txBody>
      </p:sp>
      <p:sp>
        <p:nvSpPr>
          <p:cNvPr id="69" name="Shape 69"/>
          <p:cNvSpPr/>
          <p:nvPr/>
        </p:nvSpPr>
        <p:spPr>
          <a:xfrm>
            <a:off x="881162" y="1897650"/>
            <a:ext cx="7187162" cy="2650561"/>
          </a:xfrm>
          <a:prstGeom prst="rect">
            <a:avLst/>
          </a:prstGeom>
          <a:blipFill>
            <a:blip r:embed="rId3"/>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549270" y="320669"/>
            <a:ext cx="8114017" cy="1119487"/>
          </a:xfrm>
          <a:prstGeom prst="rect">
            <a:avLst/>
          </a:prstGeom>
        </p:spPr>
        <p:txBody>
          <a:bodyPr lIns="38100" tIns="38100" rIns="38100" bIns="38100" anchor="ctr" anchorCtr="0">
            <a:noAutofit/>
          </a:bodyPr>
          <a:lstStyle/>
          <a:p>
            <a:pPr marL="0" marR="0" indent="0" algn="ctr" rtl="0">
              <a:lnSpc>
                <a:spcPct val="119886"/>
              </a:lnSpc>
              <a:spcBef>
                <a:spcPts val="0"/>
              </a:spcBef>
              <a:spcAft>
                <a:spcPts val="0"/>
              </a:spcAft>
              <a:buNone/>
            </a:pPr>
            <a:r>
              <a:rPr lang="en" sz="4888">
                <a:solidFill>
                  <a:srgbClr val="000000"/>
                </a:solidFill>
                <a:latin typeface="Arial"/>
                <a:ea typeface="Arial"/>
                <a:cs typeface="Arial"/>
                <a:sym typeface="Arial"/>
              </a:rPr>
              <a:t>5 month event reminder</a:t>
            </a:r>
          </a:p>
        </p:txBody>
      </p:sp>
      <p:sp>
        <p:nvSpPr>
          <p:cNvPr id="75" name="Shape 75"/>
          <p:cNvSpPr/>
          <p:nvPr/>
        </p:nvSpPr>
        <p:spPr>
          <a:xfrm>
            <a:off x="615220" y="2033730"/>
            <a:ext cx="7531209" cy="2473932"/>
          </a:xfrm>
          <a:prstGeom prst="rect">
            <a:avLst/>
          </a:prstGeom>
          <a:blipFill>
            <a:blip r:embed="rId3"/>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472860" y="273861"/>
            <a:ext cx="7818900" cy="905999"/>
          </a:xfrm>
          <a:prstGeom prst="rect">
            <a:avLst/>
          </a:prstGeom>
        </p:spPr>
        <p:txBody>
          <a:bodyPr lIns="38100" tIns="38100" rIns="38100" bIns="38100" anchor="t" anchorCtr="0">
            <a:noAutofit/>
          </a:bodyPr>
          <a:lstStyle/>
          <a:p>
            <a:pPr algn="ctr" rtl="0">
              <a:lnSpc>
                <a:spcPct val="100000"/>
              </a:lnSpc>
              <a:buNone/>
            </a:pPr>
            <a:r>
              <a:rPr lang="en" sz="4933" b="1"/>
              <a:t>s</a:t>
            </a:r>
            <a:r>
              <a:rPr lang="en" sz="4933" b="1">
                <a:solidFill>
                  <a:srgbClr val="000000"/>
                </a:solidFill>
                <a:latin typeface="Arial"/>
                <a:ea typeface="Arial"/>
                <a:cs typeface="Arial"/>
                <a:sym typeface="Arial"/>
              </a:rPr>
              <a:t>taff work view</a:t>
            </a:r>
          </a:p>
        </p:txBody>
      </p:sp>
      <p:sp>
        <p:nvSpPr>
          <p:cNvPr id="81" name="Shape 81"/>
          <p:cNvSpPr/>
          <p:nvPr/>
        </p:nvSpPr>
        <p:spPr>
          <a:xfrm>
            <a:off x="173251" y="1284903"/>
            <a:ext cx="8582459" cy="4588150"/>
          </a:xfrm>
          <a:prstGeom prst="rect">
            <a:avLst/>
          </a:prstGeom>
          <a:blipFill>
            <a:blip r:embed="rId3"/>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p:nvPr/>
        </p:nvSpPr>
        <p:spPr>
          <a:xfrm>
            <a:off x="461789" y="281610"/>
            <a:ext cx="8275207" cy="1125000"/>
          </a:xfrm>
          <a:prstGeom prst="rect">
            <a:avLst/>
          </a:prstGeom>
        </p:spPr>
        <p:txBody>
          <a:bodyPr lIns="38100" tIns="38100" rIns="38100" bIns="38100" anchor="t" anchorCtr="0">
            <a:noAutofit/>
          </a:bodyPr>
          <a:lstStyle/>
          <a:p>
            <a:pPr rtl="0">
              <a:lnSpc>
                <a:spcPct val="100000"/>
              </a:lnSpc>
              <a:buNone/>
            </a:pPr>
            <a:r>
              <a:rPr lang="en" sz="4933">
                <a:solidFill>
                  <a:srgbClr val="000000"/>
                </a:solidFill>
                <a:latin typeface="Arial"/>
                <a:ea typeface="Arial"/>
                <a:cs typeface="Arial"/>
                <a:sym typeface="Arial"/>
              </a:rPr>
              <a:t>Searching across calendars</a:t>
            </a:r>
          </a:p>
        </p:txBody>
      </p:sp>
      <p:sp>
        <p:nvSpPr>
          <p:cNvPr id="87" name="Shape 87"/>
          <p:cNvSpPr/>
          <p:nvPr/>
        </p:nvSpPr>
        <p:spPr>
          <a:xfrm>
            <a:off x="814387" y="1177650"/>
            <a:ext cx="7515225" cy="5124450"/>
          </a:xfrm>
          <a:prstGeom prst="rect">
            <a:avLst/>
          </a:prstGeom>
          <a:blipFill>
            <a:blip r:embed="rId3"/>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0" rtl="0">
              <a:buNone/>
            </a:pPr>
            <a:r>
              <a:rPr lang="en" sz="2400" dirty="0">
                <a:solidFill>
                  <a:srgbClr val="474747"/>
                </a:solidFill>
                <a:latin typeface="Arial"/>
                <a:ea typeface="Arial"/>
                <a:cs typeface="Arial"/>
                <a:sym typeface="Arial"/>
              </a:rPr>
              <a:t>Jeffrey D. Carroll, Colleen Major, Nada O'Neal and John Tofanelli. </a:t>
            </a:r>
            <a:r>
              <a:rPr lang="en" sz="2400" i="1" dirty="0">
                <a:solidFill>
                  <a:srgbClr val="474747"/>
                </a:solidFill>
                <a:latin typeface="Arial"/>
                <a:ea typeface="Arial"/>
                <a:cs typeface="Arial"/>
                <a:sym typeface="Arial"/>
              </a:rPr>
              <a:t>Assessing Ongoing Electronic Resource Purchases: Linking Tools To Synchronize Staff Workflows. </a:t>
            </a:r>
            <a:r>
              <a:rPr lang="en" sz="2400" dirty="0">
                <a:solidFill>
                  <a:srgbClr val="474747"/>
                </a:solidFill>
                <a:latin typeface="Arial"/>
                <a:ea typeface="Arial"/>
                <a:cs typeface="Arial"/>
                <a:sym typeface="Arial"/>
              </a:rPr>
              <a:t>Journal of Electronic Resource Librarianship. 24.2 (2012):79-90.</a:t>
            </a:r>
          </a:p>
          <a:p>
            <a:pPr marL="457200" lvl="0" indent="0" rtl="0">
              <a:buNone/>
            </a:pPr>
            <a:r>
              <a:rPr lang="en" sz="2400" u="sng" dirty="0">
                <a:solidFill>
                  <a:schemeClr val="hlink"/>
                </a:solidFill>
                <a:latin typeface="Arial"/>
                <a:ea typeface="Arial"/>
                <a:cs typeface="Arial"/>
                <a:sym typeface="Arial"/>
                <a:hlinkClick r:id="rId3"/>
              </a:rPr>
              <a:t>http://dx.doi.org/10.1080/1941126X.2012.684330</a:t>
            </a:r>
          </a:p>
          <a:p>
            <a:endParaRPr lang="en" sz="2400" u="sng" dirty="0">
              <a:solidFill>
                <a:schemeClr val="hlink"/>
              </a:solidFill>
              <a:latin typeface="Arial"/>
              <a:ea typeface="Arial"/>
              <a:cs typeface="Arial"/>
              <a:sym typeface="Arial"/>
              <a:hlinkClick r:id="rId3"/>
            </a:endParaRPr>
          </a:p>
          <a:p>
            <a:pPr marL="457200" lvl="0" indent="0" rtl="0">
              <a:buNone/>
            </a:pPr>
            <a:r>
              <a:rPr lang="en" sz="2400" dirty="0">
                <a:solidFill>
                  <a:srgbClr val="000000"/>
                </a:solidFill>
                <a:latin typeface="Arial"/>
                <a:ea typeface="Arial"/>
                <a:cs typeface="Arial"/>
                <a:sym typeface="Arial"/>
              </a:rPr>
              <a:t>Python code is available at:  </a:t>
            </a:r>
            <a:r>
              <a:rPr lang="en" sz="2400" u="sng" dirty="0">
                <a:solidFill>
                  <a:srgbClr val="000000"/>
                </a:solidFill>
                <a:latin typeface="Arial"/>
                <a:ea typeface="Arial"/>
                <a:cs typeface="Arial"/>
                <a:sym typeface="Arial"/>
                <a:hlinkClick r:id="rId4"/>
              </a:rPr>
              <a:t>https://github.com/nadaoneal/gapps_python_whatever</a:t>
            </a:r>
          </a:p>
          <a:p>
            <a:endParaRPr lang="en" sz="2400" u="sng" dirty="0">
              <a:solidFill>
                <a:srgbClr val="000000"/>
              </a:solidFill>
              <a:latin typeface="Arial"/>
              <a:ea typeface="Arial"/>
              <a:cs typeface="Arial"/>
              <a:sym typeface="Arial"/>
              <a:hlinkClick r:id="rId4"/>
            </a:endParaRPr>
          </a:p>
          <a:p>
            <a:endParaRPr lang="en" sz="2400" u="sng" dirty="0">
              <a:solidFill>
                <a:srgbClr val="000000"/>
              </a:solidFill>
              <a:latin typeface="Arial"/>
              <a:ea typeface="Arial"/>
              <a:cs typeface="Arial"/>
              <a:sym typeface="Arial"/>
              <a:hlinkClick r:id="rId4"/>
            </a:endParaRPr>
          </a:p>
          <a:p>
            <a:endParaRPr lang="en" sz="2400" u="sng" dirty="0">
              <a:solidFill>
                <a:srgbClr val="000000"/>
              </a:solidFill>
              <a:latin typeface="Arial"/>
              <a:ea typeface="Arial"/>
              <a:cs typeface="Arial"/>
              <a:sym typeface="Arial"/>
              <a:hlinkClick r:id="rId4"/>
            </a:endParaRPr>
          </a:p>
        </p:txBody>
      </p:sp>
      <p:sp>
        <p:nvSpPr>
          <p:cNvPr id="93" name="Shape 93"/>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buNone/>
            </a:pPr>
            <a:r>
              <a:rPr lang="en" dirty="0">
                <a:solidFill>
                  <a:schemeClr val="tx1"/>
                </a:solidFill>
              </a:rPr>
              <a:t>For more information:</a:t>
            </a:r>
          </a:p>
        </p:txBody>
      </p:sp>
    </p:spTree>
  </p:cSld>
  <p:clrMapOvr>
    <a:masterClrMapping/>
  </p:clrMapOvr>
  <p:transition spd="slow">
    <p:cut/>
  </p:transition>
</p:sld>
</file>

<file path=ppt/theme/theme1.xml><?xml version="1.0" encoding="utf-8"?>
<a:theme xmlns:a="http://schemas.openxmlformats.org/drawingml/2006/main">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2673</Words>
  <Application>Microsoft Office PowerPoint</Application>
  <PresentationFormat>On-screen Show (4:3)</PresentationFormat>
  <Paragraphs>259</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
      <vt:lpstr>Extreme E-Resource Endeavors: from PDA to POOF! to Interface Management and more...</vt:lpstr>
      <vt:lpstr>PowerPoint Presentation</vt:lpstr>
      <vt:lpstr>One month view</vt:lpstr>
      <vt:lpstr>expenditure event view</vt:lpstr>
      <vt:lpstr>3 month event reminder</vt:lpstr>
      <vt:lpstr>5 month event reminder</vt:lpstr>
      <vt:lpstr>PowerPoint Presentation</vt:lpstr>
      <vt:lpstr>PowerPoint Presentation</vt:lpstr>
      <vt:lpstr>For more information:</vt:lpstr>
      <vt:lpstr>PDA/DDA - Profiling </vt:lpstr>
      <vt:lpstr>Conrell’s PDA plan – current status: </vt:lpstr>
      <vt:lpstr>PowerPoint Presentation</vt:lpstr>
      <vt:lpstr>e-preferred reserves</vt:lpstr>
      <vt:lpstr>The Problems</vt:lpstr>
      <vt:lpstr>Goals</vt:lpstr>
      <vt:lpstr>PowerPoint Presentation</vt:lpstr>
      <vt:lpstr>PowerPoint Presentation</vt:lpstr>
      <vt:lpstr>PowerPoint Presentation</vt:lpstr>
      <vt:lpstr>Futures</vt:lpstr>
      <vt:lpstr>Cornell University Library - ebook strategic document </vt:lpstr>
      <vt:lpstr>PowerPoint Presentation</vt:lpstr>
      <vt:lpstr>Highlights:</vt:lpstr>
      <vt:lpstr>E-Resource Interface Working Group</vt:lpstr>
      <vt:lpstr>PowerPoint Presentation</vt:lpstr>
      <vt:lpstr>PowerPoint Presentation</vt:lpstr>
      <vt:lpstr>How have we dealt with firm orders? SLOWLY…</vt:lpstr>
      <vt:lpstr>POOF! broad outline</vt:lpstr>
      <vt:lpstr>So how does it work?</vt:lpstr>
      <vt:lpstr>Some numbers and facts:</vt:lpstr>
      <vt:lpstr>2CUL TSI E-Resources Troubleshooting Team</vt:lpstr>
      <vt:lpstr>Team Charge</vt:lpstr>
      <vt:lpstr>Phase 1: Investigation</vt:lpstr>
      <vt:lpstr>Phase 2: Planning</vt:lpstr>
      <vt:lpstr>More on this topic</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Extreme E-Resource Endeavors: from PDA to POOF! to Interface Management and more...</dc:title>
  <dc:creator>Boaz Theodor Nadav-Manes</dc:creator>
  <cp:lastModifiedBy>cmm2169</cp:lastModifiedBy>
  <cp:revision>8</cp:revision>
  <dcterms:modified xsi:type="dcterms:W3CDTF">2013-05-09T18:38:11Z</dcterms:modified>
</cp:coreProperties>
</file>