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handoutMasterIdLst>
    <p:handoutMasterId r:id="rId9"/>
  </p:handoutMasterIdLst>
  <p:sldIdLst>
    <p:sldId id="286" r:id="rId2"/>
    <p:sldId id="265" r:id="rId3"/>
    <p:sldId id="291" r:id="rId4"/>
    <p:sldId id="289" r:id="rId5"/>
    <p:sldId id="290" r:id="rId6"/>
    <p:sldId id="292" r:id="rId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Arial" charset="0"/>
        <a:cs typeface="Arial" charset="0"/>
      </a:defRPr>
    </a:lvl1pPr>
    <a:lvl2pPr marL="457200" algn="l" rtl="0" fontAlgn="base">
      <a:spcBef>
        <a:spcPct val="0"/>
      </a:spcBef>
      <a:spcAft>
        <a:spcPct val="0"/>
      </a:spcAft>
      <a:defRPr kern="1200">
        <a:solidFill>
          <a:schemeClr val="tx1"/>
        </a:solidFill>
        <a:latin typeface="Arial" charset="0"/>
        <a:ea typeface="Arial" charset="0"/>
        <a:cs typeface="Arial" charset="0"/>
      </a:defRPr>
    </a:lvl2pPr>
    <a:lvl3pPr marL="914400" algn="l" rtl="0" fontAlgn="base">
      <a:spcBef>
        <a:spcPct val="0"/>
      </a:spcBef>
      <a:spcAft>
        <a:spcPct val="0"/>
      </a:spcAft>
      <a:defRPr kern="1200">
        <a:solidFill>
          <a:schemeClr val="tx1"/>
        </a:solidFill>
        <a:latin typeface="Arial" charset="0"/>
        <a:ea typeface="Arial" charset="0"/>
        <a:cs typeface="Arial" charset="0"/>
      </a:defRPr>
    </a:lvl3pPr>
    <a:lvl4pPr marL="1371600" algn="l" rtl="0" fontAlgn="base">
      <a:spcBef>
        <a:spcPct val="0"/>
      </a:spcBef>
      <a:spcAft>
        <a:spcPct val="0"/>
      </a:spcAft>
      <a:defRPr kern="1200">
        <a:solidFill>
          <a:schemeClr val="tx1"/>
        </a:solidFill>
        <a:latin typeface="Arial" charset="0"/>
        <a:ea typeface="Arial" charset="0"/>
        <a:cs typeface="Arial" charset="0"/>
      </a:defRPr>
    </a:lvl4pPr>
    <a:lvl5pPr marL="1828800" algn="l" rtl="0" fontAlgn="base">
      <a:spcBef>
        <a:spcPct val="0"/>
      </a:spcBef>
      <a:spcAft>
        <a:spcPct val="0"/>
      </a:spcAft>
      <a:defRPr kern="1200">
        <a:solidFill>
          <a:schemeClr val="tx1"/>
        </a:solidFill>
        <a:latin typeface="Arial" charset="0"/>
        <a:ea typeface="Arial" charset="0"/>
        <a:cs typeface="Arial" charset="0"/>
      </a:defRPr>
    </a:lvl5pPr>
    <a:lvl6pPr marL="2286000" algn="l" defTabSz="457200" rtl="0" eaLnBrk="1" latinLnBrk="0" hangingPunct="1">
      <a:defRPr kern="1200">
        <a:solidFill>
          <a:schemeClr val="tx1"/>
        </a:solidFill>
        <a:latin typeface="Arial" charset="0"/>
        <a:ea typeface="Arial" charset="0"/>
        <a:cs typeface="Arial" charset="0"/>
      </a:defRPr>
    </a:lvl6pPr>
    <a:lvl7pPr marL="2743200" algn="l" defTabSz="457200" rtl="0" eaLnBrk="1" latinLnBrk="0" hangingPunct="1">
      <a:defRPr kern="1200">
        <a:solidFill>
          <a:schemeClr val="tx1"/>
        </a:solidFill>
        <a:latin typeface="Arial" charset="0"/>
        <a:ea typeface="Arial" charset="0"/>
        <a:cs typeface="Arial" charset="0"/>
      </a:defRPr>
    </a:lvl7pPr>
    <a:lvl8pPr marL="3200400" algn="l" defTabSz="457200" rtl="0" eaLnBrk="1" latinLnBrk="0" hangingPunct="1">
      <a:defRPr kern="1200">
        <a:solidFill>
          <a:schemeClr val="tx1"/>
        </a:solidFill>
        <a:latin typeface="Arial" charset="0"/>
        <a:ea typeface="Arial" charset="0"/>
        <a:cs typeface="Arial" charset="0"/>
      </a:defRPr>
    </a:lvl8pPr>
    <a:lvl9pPr marL="3657600" algn="l" defTabSz="457200" rtl="0" eaLnBrk="1" latinLnBrk="0" hangingPunct="1">
      <a:defRPr kern="1200">
        <a:solidFill>
          <a:schemeClr val="tx1"/>
        </a:solidFill>
        <a:latin typeface="Arial" charset="0"/>
        <a:ea typeface="Arial" charset="0"/>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2" frameSlides="1"/>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0034" autoAdjust="0"/>
  </p:normalViewPr>
  <p:slideViewPr>
    <p:cSldViewPr>
      <p:cViewPr>
        <p:scale>
          <a:sx n="100" d="100"/>
          <a:sy n="100" d="100"/>
        </p:scale>
        <p:origin x="-78" y="16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1B5AD2C1-4E80-0741-938A-660C2803EB15}"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549F4BE-E263-174A-92F3-41F757958405}" type="datetimeFigureOut">
              <a:rPr lang="en-US" smtClean="0"/>
              <a:pPr/>
              <a:t>6/7/2011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BCEF138-15AB-1B4A-BBB3-CAFAC2CC4213}"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Rather</a:t>
            </a:r>
            <a:r>
              <a:rPr lang="en-US" sz="1200" kern="1200" baseline="0" dirty="0" smtClean="0">
                <a:solidFill>
                  <a:schemeClr val="tx1"/>
                </a:solidFill>
                <a:latin typeface="+mn-lt"/>
                <a:ea typeface="+mn-ea"/>
                <a:cs typeface="+mn-cs"/>
              </a:rPr>
              <a:t> than thinking about </a:t>
            </a:r>
            <a:r>
              <a:rPr lang="en-US" sz="1200" kern="1200" baseline="0" dirty="0" err="1" smtClean="0">
                <a:solidFill>
                  <a:schemeClr val="tx1"/>
                </a:solidFill>
                <a:latin typeface="+mn-lt"/>
                <a:ea typeface="+mn-ea"/>
                <a:cs typeface="+mn-cs"/>
              </a:rPr>
              <a:t>CoPs</a:t>
            </a:r>
            <a:r>
              <a:rPr lang="en-US" sz="1200" kern="1200" baseline="0" dirty="0" smtClean="0">
                <a:solidFill>
                  <a:schemeClr val="tx1"/>
                </a:solidFill>
                <a:latin typeface="+mn-lt"/>
                <a:ea typeface="+mn-ea"/>
                <a:cs typeface="+mn-cs"/>
              </a:rPr>
              <a:t> as distinct from networks, consider a CoP as balance of the “community” and “network” qualities of social learning</a:t>
            </a:r>
          </a:p>
          <a:p>
            <a:endParaRPr lang="en-US" sz="1200" kern="1200" baseline="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 </a:t>
            </a:r>
            <a:r>
              <a:rPr lang="en-US" sz="1200" b="1" kern="1200" dirty="0" smtClean="0">
                <a:solidFill>
                  <a:schemeClr val="tx1"/>
                </a:solidFill>
                <a:latin typeface="+mn-lt"/>
                <a:ea typeface="+mn-ea"/>
                <a:cs typeface="+mn-cs"/>
              </a:rPr>
              <a:t>network aspect refers to the set of relationships, personal interactions, and connections among participants who have personal reasons to connect. It is viewed as a set of nodes and links with affordances for learning, such as information flows, helpful linkages, joint problem solving, and knowledge creation.</a:t>
            </a:r>
          </a:p>
          <a:p>
            <a:endParaRPr lang="en-US" sz="1200" b="1" kern="1200" dirty="0" smtClean="0">
              <a:solidFill>
                <a:schemeClr val="tx1"/>
              </a:solidFill>
              <a:latin typeface="+mn-lt"/>
              <a:ea typeface="+mn-ea"/>
              <a:cs typeface="+mn-cs"/>
            </a:endParaRPr>
          </a:p>
          <a:p>
            <a:r>
              <a:rPr lang="en-US" sz="1200" b="1" kern="1200" dirty="0" smtClean="0">
                <a:solidFill>
                  <a:schemeClr val="tx1"/>
                </a:solidFill>
                <a:latin typeface="+mn-lt"/>
                <a:ea typeface="+mn-ea"/>
                <a:cs typeface="+mn-cs"/>
              </a:rPr>
              <a:t>The community aspect refers to the development of a shared identity around a topic or set of challenges. It represents a collective intention – however tacit and distributed – to steward a domain of knowledge and to sustain learning about it.</a:t>
            </a:r>
            <a:endParaRPr lang="en-US" dirty="0"/>
          </a:p>
        </p:txBody>
      </p:sp>
      <p:sp>
        <p:nvSpPr>
          <p:cNvPr id="4" name="Slide Number Placeholder 3"/>
          <p:cNvSpPr>
            <a:spLocks noGrp="1"/>
          </p:cNvSpPr>
          <p:nvPr>
            <p:ph type="sldNum" sz="quarter" idx="10"/>
          </p:nvPr>
        </p:nvSpPr>
        <p:spPr/>
        <p:txBody>
          <a:bodyPr/>
          <a:lstStyle/>
          <a:p>
            <a:fld id="{6BCEF138-15AB-1B4A-BBB3-CAFAC2CC4213}" type="slidenum">
              <a:rPr lang="en-US" smtClean="0"/>
              <a:pPr/>
              <a:t>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a:buChar char="•"/>
            </a:pPr>
            <a:r>
              <a:rPr lang="en-US" sz="1200" b="1" u="sng" dirty="0" smtClean="0">
                <a:solidFill>
                  <a:schemeClr val="accent3">
                    <a:lumMod val="75000"/>
                  </a:schemeClr>
                </a:solidFill>
              </a:rPr>
              <a:t>Immediate value</a:t>
            </a:r>
            <a:r>
              <a:rPr lang="en-US" sz="1200" b="1" dirty="0" smtClean="0">
                <a:solidFill>
                  <a:schemeClr val="accent3">
                    <a:lumMod val="75000"/>
                  </a:schemeClr>
                </a:solidFill>
              </a:rPr>
              <a:t>: Activities and interactions</a:t>
            </a:r>
          </a:p>
          <a:p>
            <a:pPr>
              <a:buFont typeface="Arial"/>
              <a:buChar char="•"/>
            </a:pPr>
            <a:r>
              <a:rPr lang="en-US" sz="1200" i="1" dirty="0" smtClean="0"/>
              <a:t>What happened and what was my experience of it?</a:t>
            </a:r>
          </a:p>
          <a:p>
            <a:pPr>
              <a:buFont typeface="Arial"/>
              <a:buChar char="•"/>
            </a:pPr>
            <a:r>
              <a:rPr lang="en-US" sz="1200" b="1" u="sng" dirty="0" smtClean="0">
                <a:solidFill>
                  <a:schemeClr val="tx2">
                    <a:lumMod val="60000"/>
                    <a:lumOff val="40000"/>
                  </a:schemeClr>
                </a:solidFill>
              </a:rPr>
              <a:t> Potential value</a:t>
            </a:r>
            <a:r>
              <a:rPr lang="en-US" sz="1200" dirty="0" smtClean="0">
                <a:solidFill>
                  <a:schemeClr val="tx2">
                    <a:lumMod val="60000"/>
                    <a:lumOff val="40000"/>
                  </a:schemeClr>
                </a:solidFill>
              </a:rPr>
              <a:t>: Knowledge Capital</a:t>
            </a:r>
          </a:p>
          <a:p>
            <a:r>
              <a:rPr lang="en-US" sz="1200" i="1" dirty="0" smtClean="0"/>
              <a:t>How has my participation changed me? What access to resources has my participation given me?</a:t>
            </a:r>
          </a:p>
          <a:p>
            <a:pPr>
              <a:buFont typeface="Arial"/>
              <a:buChar char="•"/>
            </a:pPr>
            <a:r>
              <a:rPr lang="en-US" sz="1200" b="1" u="sng" dirty="0" smtClean="0">
                <a:solidFill>
                  <a:schemeClr val="accent2">
                    <a:lumMod val="75000"/>
                  </a:schemeClr>
                </a:solidFill>
              </a:rPr>
              <a:t>Applied value</a:t>
            </a:r>
            <a:r>
              <a:rPr lang="en-US" sz="1200" dirty="0" smtClean="0">
                <a:solidFill>
                  <a:schemeClr val="accent2">
                    <a:lumMod val="75000"/>
                  </a:schemeClr>
                </a:solidFill>
              </a:rPr>
              <a:t>: Changes in Practice</a:t>
            </a:r>
          </a:p>
          <a:p>
            <a:r>
              <a:rPr lang="en-US" sz="1200" i="1" dirty="0" smtClean="0"/>
              <a:t>What difference has it made to my practice/life/context?</a:t>
            </a:r>
          </a:p>
          <a:p>
            <a:pPr>
              <a:buFont typeface="Arial"/>
              <a:buChar char="•"/>
            </a:pPr>
            <a:r>
              <a:rPr lang="en-US" sz="1200" b="1" u="sng" dirty="0" smtClean="0">
                <a:solidFill>
                  <a:schemeClr val="accent6">
                    <a:lumMod val="75000"/>
                  </a:schemeClr>
                </a:solidFill>
              </a:rPr>
              <a:t>Realized value</a:t>
            </a:r>
            <a:r>
              <a:rPr lang="en-US" sz="1200" dirty="0" smtClean="0">
                <a:solidFill>
                  <a:schemeClr val="accent6">
                    <a:lumMod val="75000"/>
                  </a:schemeClr>
                </a:solidFill>
              </a:rPr>
              <a:t>: Performance improvement</a:t>
            </a:r>
          </a:p>
          <a:p>
            <a:r>
              <a:rPr lang="en-US" sz="1200" i="1" dirty="0" smtClean="0"/>
              <a:t>What difference has it made to my ability to achieve what matters to me or other stakeholders?</a:t>
            </a:r>
          </a:p>
          <a:p>
            <a:pPr>
              <a:buFont typeface="Arial"/>
              <a:buChar char="•"/>
            </a:pPr>
            <a:r>
              <a:rPr lang="en-US" sz="1200" b="1" u="sng" dirty="0" smtClean="0">
                <a:solidFill>
                  <a:schemeClr val="accent4">
                    <a:lumMod val="75000"/>
                  </a:schemeClr>
                </a:solidFill>
              </a:rPr>
              <a:t>Reframing value</a:t>
            </a:r>
            <a:r>
              <a:rPr lang="en-US" sz="1200" b="1" dirty="0" smtClean="0">
                <a:solidFill>
                  <a:schemeClr val="accent4">
                    <a:lumMod val="75000"/>
                  </a:schemeClr>
                </a:solidFill>
              </a:rPr>
              <a:t>: </a:t>
            </a:r>
            <a:r>
              <a:rPr lang="en-US" sz="1200" dirty="0" smtClean="0">
                <a:solidFill>
                  <a:schemeClr val="accent4">
                    <a:lumMod val="75000"/>
                  </a:schemeClr>
                </a:solidFill>
              </a:rPr>
              <a:t>Redefining success</a:t>
            </a:r>
          </a:p>
          <a:p>
            <a:r>
              <a:rPr lang="en-US" sz="1200" i="1" dirty="0" smtClean="0"/>
              <a:t>Has it changed my or other stakeholders’ understanding and definition of what matters?</a:t>
            </a:r>
            <a:endParaRPr lang="en-US" sz="1200" b="1" dirty="0" smtClean="0"/>
          </a:p>
          <a:p>
            <a:endParaRPr lang="en-US" sz="1200" dirty="0" smtClean="0"/>
          </a:p>
          <a:p>
            <a:endParaRPr lang="en-US" sz="1200" dirty="0" smtClean="0"/>
          </a:p>
          <a:p>
            <a:endParaRPr lang="en-US" sz="1200" dirty="0" smtClean="0"/>
          </a:p>
          <a:p>
            <a:endParaRPr lang="en-US" sz="1200" dirty="0" smtClean="0"/>
          </a:p>
          <a:p>
            <a:endParaRPr lang="en-US" dirty="0"/>
          </a:p>
        </p:txBody>
      </p:sp>
      <p:sp>
        <p:nvSpPr>
          <p:cNvPr id="4" name="Slide Number Placeholder 3"/>
          <p:cNvSpPr>
            <a:spLocks noGrp="1"/>
          </p:cNvSpPr>
          <p:nvPr>
            <p:ph type="sldNum" sz="quarter" idx="10"/>
          </p:nvPr>
        </p:nvSpPr>
        <p:spPr/>
        <p:txBody>
          <a:bodyPr/>
          <a:lstStyle/>
          <a:p>
            <a:fld id="{6BCEF138-15AB-1B4A-BBB3-CAFAC2CC4213}"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Domain: What topics and issues do we really care about? How is this domain connected to our strategy? What’s in it for us?</a:t>
            </a:r>
          </a:p>
          <a:p>
            <a:r>
              <a:rPr lang="en-US" sz="1200" kern="1200" dirty="0" smtClean="0">
                <a:solidFill>
                  <a:schemeClr val="tx1"/>
                </a:solidFill>
                <a:latin typeface="+mn-lt"/>
                <a:ea typeface="+mn-ea"/>
                <a:cs typeface="+mn-cs"/>
              </a:rPr>
              <a:t>What are the open questions and the leading edge of our domain?</a:t>
            </a:r>
            <a:r>
              <a:rPr lang="en-US" dirty="0" smtClean="0"/>
              <a:t> </a:t>
            </a:r>
          </a:p>
          <a:p>
            <a:endParaRPr lang="en-US" dirty="0" smtClean="0"/>
          </a:p>
          <a:p>
            <a:r>
              <a:rPr lang="en-US" sz="1200" kern="1200" dirty="0" smtClean="0">
                <a:solidFill>
                  <a:schemeClr val="tx1"/>
                </a:solidFill>
                <a:latin typeface="+mn-lt"/>
                <a:ea typeface="+mn-ea"/>
                <a:cs typeface="+mn-cs"/>
              </a:rPr>
              <a:t>Community: What roles are people going to play? How will newcomers be introduced into the community? How often will the community meet and how will members connect in the interim? What kind of activities will generate energy and develop trust? How can the community balance the needs of various members? How will we deal with conflict?</a:t>
            </a:r>
            <a:r>
              <a:rPr lang="en-US" dirty="0" smtClean="0"/>
              <a:t> </a:t>
            </a:r>
          </a:p>
          <a:p>
            <a:endParaRPr lang="en-US" dirty="0" smtClean="0"/>
          </a:p>
          <a:p>
            <a:r>
              <a:rPr lang="en-US" sz="1200" kern="1200" dirty="0" smtClean="0">
                <a:solidFill>
                  <a:schemeClr val="tx1"/>
                </a:solidFill>
                <a:latin typeface="+mn-lt"/>
                <a:ea typeface="+mn-ea"/>
                <a:cs typeface="+mn-cs"/>
              </a:rPr>
              <a:t>Practice: What do we want to do better and talk about</a:t>
            </a:r>
            <a:r>
              <a:rPr lang="en-US" dirty="0" smtClean="0"/>
              <a:t>? </a:t>
            </a:r>
            <a:r>
              <a:rPr lang="en-US" sz="1200" kern="1200" dirty="0" smtClean="0">
                <a:solidFill>
                  <a:schemeClr val="tx1"/>
                </a:solidFill>
                <a:latin typeface="+mn-lt"/>
                <a:ea typeface="+mn-ea"/>
                <a:cs typeface="+mn-cs"/>
              </a:rPr>
              <a:t>What knowledge do we want to share, develop, and document? What kind of learning activities and development projects should we engage in? </a:t>
            </a:r>
            <a:endParaRPr lang="en-US" dirty="0"/>
          </a:p>
        </p:txBody>
      </p:sp>
      <p:sp>
        <p:nvSpPr>
          <p:cNvPr id="4" name="Slide Number Placeholder 3"/>
          <p:cNvSpPr>
            <a:spLocks noGrp="1"/>
          </p:cNvSpPr>
          <p:nvPr>
            <p:ph type="sldNum" sz="quarter" idx="10"/>
          </p:nvPr>
        </p:nvSpPr>
        <p:spPr/>
        <p:txBody>
          <a:bodyPr/>
          <a:lstStyle/>
          <a:p>
            <a:fld id="{6BCEF138-15AB-1B4A-BBB3-CAFAC2CC4213}" type="slidenum">
              <a:rPr lang="en-US" smtClean="0"/>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Design for evolution.</a:t>
            </a:r>
          </a:p>
          <a:p>
            <a:r>
              <a:rPr lang="en-US" dirty="0" smtClean="0"/>
              <a:t>Open a dialogue between inside and outside perspectives.</a:t>
            </a:r>
          </a:p>
          <a:p>
            <a:r>
              <a:rPr lang="en-US" dirty="0" smtClean="0"/>
              <a:t>Invite different levels of participation.</a:t>
            </a:r>
          </a:p>
          <a:p>
            <a:r>
              <a:rPr lang="en-US" dirty="0" smtClean="0"/>
              <a:t>Develop both public and private community spaces. </a:t>
            </a:r>
          </a:p>
          <a:p>
            <a:r>
              <a:rPr lang="en-US" dirty="0" smtClean="0"/>
              <a:t>Focus on value.</a:t>
            </a:r>
          </a:p>
          <a:p>
            <a:r>
              <a:rPr lang="en-US" dirty="0" smtClean="0"/>
              <a:t>Combine familiarity and excitement. </a:t>
            </a:r>
          </a:p>
          <a:p>
            <a:r>
              <a:rPr lang="en-US" dirty="0" smtClean="0"/>
              <a:t>Create a rhythm for the community.</a:t>
            </a:r>
          </a:p>
          <a:p>
            <a:endParaRPr lang="en-US" dirty="0"/>
          </a:p>
        </p:txBody>
      </p:sp>
      <p:sp>
        <p:nvSpPr>
          <p:cNvPr id="4" name="Slide Number Placeholder 3"/>
          <p:cNvSpPr>
            <a:spLocks noGrp="1"/>
          </p:cNvSpPr>
          <p:nvPr>
            <p:ph type="sldNum" sz="quarter" idx="10"/>
          </p:nvPr>
        </p:nvSpPr>
        <p:spPr/>
        <p:txBody>
          <a:bodyPr/>
          <a:lstStyle/>
          <a:p>
            <a:fld id="{6BCEF138-15AB-1B4A-BBB3-CAFAC2CC4213}" type="slidenum">
              <a:rPr lang="en-US" smtClean="0"/>
              <a:pPr/>
              <a:t>6</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44ECA14D-0B9B-194E-A459-86754F9ECEBB}" type="datetime1">
              <a:rPr lang="en-US"/>
              <a:pPr>
                <a:defRPr/>
              </a:pPr>
              <a:t>6/7/2011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6DA131C-BD0B-6840-B732-38DF3EEE0EF7}"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D4F73EF4-BC1D-B540-B5E0-4FA4341D0E9B}" type="datetime1">
              <a:rPr lang="en-US"/>
              <a:pPr>
                <a:defRPr/>
              </a:pPr>
              <a:t>6/7/2011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3C4D5D8-C05E-5443-A848-463D81770B00}"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2863561C-5905-BD4E-BFAF-0EC5ADD7606A}" type="datetime1">
              <a:rPr lang="en-US"/>
              <a:pPr>
                <a:defRPr/>
              </a:pPr>
              <a:t>6/7/2011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EB4312E-840F-9742-BA37-A91329F80AD2}"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7E75F445-0A63-074D-8D0D-D3C04D00996A}" type="datetime1">
              <a:rPr lang="en-US"/>
              <a:pPr>
                <a:defRPr/>
              </a:pPr>
              <a:t>6/7/2011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094C47A-2667-AF45-B382-7AD4B42B8219}"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78FDA5AB-DD7C-D74B-80BD-CD3015E8E310}" type="datetime1">
              <a:rPr lang="en-US"/>
              <a:pPr>
                <a:defRPr/>
              </a:pPr>
              <a:t>6/7/2011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F6A458B-8D63-E844-BF4E-C2875C588AD0}"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41D8A79E-34AC-7043-A1D2-B3DF4FF2C136}" type="datetime1">
              <a:rPr lang="en-US"/>
              <a:pPr>
                <a:defRPr/>
              </a:pPr>
              <a:t>6/7/2011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79ADD602-FB79-CB4F-85AA-70EF37187A53}"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A1669E0B-CF47-4340-BB44-1CD373926834}" type="datetime1">
              <a:rPr lang="en-US"/>
              <a:pPr>
                <a:defRPr/>
              </a:pPr>
              <a:t>6/7/2011</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4C7801E3-F9A8-7E4F-B97E-F521CAE5B994}"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6A5793A4-6831-5A4E-A6B3-A2688637057D}" type="datetime1">
              <a:rPr lang="en-US"/>
              <a:pPr>
                <a:defRPr/>
              </a:pPr>
              <a:t>6/7/2011</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1D844D5A-A80B-7140-8C1B-1DC23BA610AB}"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D9E04548-CA4E-5F4A-8629-E82CFEED3435}" type="datetime1">
              <a:rPr lang="en-US"/>
              <a:pPr>
                <a:defRPr/>
              </a:pPr>
              <a:t>6/7/2011</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51E73E54-6094-F448-BAAE-1A099BC6CE00}"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B689FD11-B666-B546-8BBA-1CC1E58C4430}" type="datetime1">
              <a:rPr lang="en-US"/>
              <a:pPr>
                <a:defRPr/>
              </a:pPr>
              <a:t>6/7/2011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E53A5089-EB34-E944-BD42-F696CC4116C6}"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8ABF9BAB-F768-7943-93DF-4D375683C8FE}" type="datetime1">
              <a:rPr lang="en-US"/>
              <a:pPr>
                <a:defRPr/>
              </a:pPr>
              <a:t>6/7/2011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12FBD202-461C-D145-90AD-4C2E63538C6B}"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charset="0"/>
              </a:defRPr>
            </a:lvl1pPr>
          </a:lstStyle>
          <a:p>
            <a:pPr>
              <a:defRPr/>
            </a:pPr>
            <a:fld id="{91C83907-2FE3-E845-9C79-C7297B8C194A}" type="datetime1">
              <a:rPr lang="en-US"/>
              <a:pPr>
                <a:defRPr/>
              </a:pPr>
              <a:t>6/7/2011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charset="0"/>
              </a:defRPr>
            </a:lvl1pPr>
          </a:lstStyle>
          <a:p>
            <a:pPr>
              <a:defRPr/>
            </a:pPr>
            <a:fld id="{15B6D27D-A33C-204F-8C48-EBBCF54B5A62}" type="slidenum">
              <a:rPr lang="en-US"/>
              <a:pPr>
                <a:defRPr/>
              </a:pPr>
              <a:t>‹#›</a:t>
            </a:fld>
            <a:endParaRPr lang="en-US"/>
          </a:p>
        </p:txBody>
      </p:sp>
      <p:pic>
        <p:nvPicPr>
          <p:cNvPr id="7" name="Picture 41" descr="Transparent Logo.tiff"/>
          <p:cNvPicPr>
            <a:picLocks noChangeAspect="1"/>
          </p:cNvPicPr>
          <p:nvPr userDrawn="1"/>
        </p:nvPicPr>
        <p:blipFill>
          <a:blip r:embed="rId13" cstate="print"/>
          <a:srcRect/>
          <a:stretch>
            <a:fillRect/>
          </a:stretch>
        </p:blipFill>
        <p:spPr bwMode="auto">
          <a:xfrm>
            <a:off x="8077200" y="6248400"/>
            <a:ext cx="914400" cy="473075"/>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rtl="0" eaLnBrk="0" fontAlgn="base" hangingPunct="0">
        <a:spcBef>
          <a:spcPct val="0"/>
        </a:spcBef>
        <a:spcAft>
          <a:spcPct val="0"/>
        </a:spcAft>
        <a:defRPr sz="4400" kern="1200">
          <a:solidFill>
            <a:schemeClr val="tx1"/>
          </a:solidFill>
          <a:latin typeface="+mj-lt"/>
          <a:ea typeface="ＭＳ Ｐゴシック" charset="-128"/>
          <a:cs typeface="ＭＳ Ｐゴシック" charset="-128"/>
        </a:defRPr>
      </a:lvl1pPr>
      <a:lvl2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2pPr>
      <a:lvl3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3pPr>
      <a:lvl4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4pPr>
      <a:lvl5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ＭＳ Ｐゴシック" charset="-128"/>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ＭＳ Ｐゴシック" charset="-128"/>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jpeg"/></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IMG_0182.JPG"/>
          <p:cNvPicPr/>
          <p:nvPr/>
        </p:nvPicPr>
        <p:blipFill>
          <a:blip r:embed="rId2" cstate="print"/>
          <a:stretch>
            <a:fillRect/>
          </a:stretch>
        </p:blipFill>
        <p:spPr>
          <a:xfrm>
            <a:off x="2514600" y="5181600"/>
            <a:ext cx="914400" cy="914400"/>
          </a:xfrm>
          <a:prstGeom prst="rect">
            <a:avLst/>
          </a:prstGeom>
        </p:spPr>
      </p:pic>
      <p:sp>
        <p:nvSpPr>
          <p:cNvPr id="5" name="Text Box 69"/>
          <p:cNvSpPr txBox="1">
            <a:spLocks noChangeArrowheads="1"/>
          </p:cNvSpPr>
          <p:nvPr/>
        </p:nvSpPr>
        <p:spPr bwMode="auto">
          <a:xfrm>
            <a:off x="0" y="685800"/>
            <a:ext cx="9144000" cy="1905000"/>
          </a:xfrm>
          <a:prstGeom prst="rect">
            <a:avLst/>
          </a:prstGeom>
          <a:solidFill>
            <a:schemeClr val="tx2">
              <a:lumMod val="50000"/>
            </a:schemeClr>
          </a:solidFill>
          <a:ln w="9525">
            <a:noFill/>
            <a:miter lim="800000"/>
            <a:headEnd/>
            <a:tailEnd/>
          </a:ln>
        </p:spPr>
        <p:txBody>
          <a:bodyPr wrap="square">
            <a:spAutoFit/>
          </a:bodyPr>
          <a:lstStyle/>
          <a:p>
            <a:pPr algn="ctr">
              <a:defRPr/>
            </a:pPr>
            <a:endParaRPr lang="en-US" sz="1400" dirty="0" smtClean="0">
              <a:solidFill>
                <a:schemeClr val="bg1"/>
              </a:solidFill>
              <a:latin typeface="Calibri" pitchFamily="-110" charset="0"/>
            </a:endParaRPr>
          </a:p>
        </p:txBody>
      </p:sp>
      <p:sp>
        <p:nvSpPr>
          <p:cNvPr id="6" name="Text Box 72"/>
          <p:cNvSpPr txBox="1">
            <a:spLocks noChangeArrowheads="1"/>
          </p:cNvSpPr>
          <p:nvPr/>
        </p:nvSpPr>
        <p:spPr bwMode="auto">
          <a:xfrm>
            <a:off x="3794488" y="5188803"/>
            <a:ext cx="4327928" cy="830997"/>
          </a:xfrm>
          <a:prstGeom prst="rect">
            <a:avLst/>
          </a:prstGeom>
          <a:noFill/>
          <a:ln w="9525">
            <a:noFill/>
            <a:miter lim="800000"/>
            <a:headEnd/>
            <a:tailEnd/>
          </a:ln>
        </p:spPr>
        <p:txBody>
          <a:bodyPr wrap="none">
            <a:spAutoFit/>
          </a:bodyPr>
          <a:lstStyle/>
          <a:p>
            <a:r>
              <a:rPr lang="en-US" sz="2400" dirty="0" smtClean="0">
                <a:solidFill>
                  <a:schemeClr val="tx2">
                    <a:lumMod val="75000"/>
                  </a:schemeClr>
                </a:solidFill>
                <a:latin typeface="Calibri" pitchFamily="-110" charset="0"/>
              </a:rPr>
              <a:t>Tanya Beer </a:t>
            </a:r>
          </a:p>
          <a:p>
            <a:r>
              <a:rPr lang="en-US" sz="2400" b="1" dirty="0" smtClean="0">
                <a:solidFill>
                  <a:schemeClr val="tx2">
                    <a:lumMod val="75000"/>
                  </a:schemeClr>
                </a:solidFill>
                <a:latin typeface="Calibri" pitchFamily="-110" charset="0"/>
              </a:rPr>
              <a:t>Center for Evaluation Innovation</a:t>
            </a:r>
            <a:endParaRPr lang="en-US" sz="2400" dirty="0">
              <a:solidFill>
                <a:schemeClr val="tx2">
                  <a:lumMod val="75000"/>
                </a:schemeClr>
              </a:solidFill>
              <a:latin typeface="Calibri" pitchFamily="-110" charset="0"/>
            </a:endParaRPr>
          </a:p>
        </p:txBody>
      </p:sp>
      <p:sp>
        <p:nvSpPr>
          <p:cNvPr id="8" name="TextBox 7"/>
          <p:cNvSpPr txBox="1"/>
          <p:nvPr/>
        </p:nvSpPr>
        <p:spPr>
          <a:xfrm>
            <a:off x="1905000" y="685800"/>
            <a:ext cx="5257800" cy="2308324"/>
          </a:xfrm>
          <a:prstGeom prst="rect">
            <a:avLst/>
          </a:prstGeom>
          <a:noFill/>
        </p:spPr>
        <p:txBody>
          <a:bodyPr wrap="square" rtlCol="0">
            <a:spAutoFit/>
          </a:bodyPr>
          <a:lstStyle/>
          <a:p>
            <a:pPr algn="ctr">
              <a:defRPr/>
            </a:pPr>
            <a:r>
              <a:rPr lang="en-US" sz="3600" dirty="0" smtClean="0">
                <a:solidFill>
                  <a:schemeClr val="bg1"/>
                </a:solidFill>
                <a:latin typeface="Calibri" pitchFamily="-110" charset="0"/>
              </a:rPr>
              <a:t>Creating </a:t>
            </a:r>
          </a:p>
          <a:p>
            <a:pPr algn="ctr">
              <a:defRPr/>
            </a:pPr>
            <a:r>
              <a:rPr lang="en-US" sz="3600" dirty="0" smtClean="0">
                <a:solidFill>
                  <a:schemeClr val="bg1"/>
                </a:solidFill>
                <a:latin typeface="Calibri" pitchFamily="-110" charset="0"/>
              </a:rPr>
              <a:t>Communities of Practice</a:t>
            </a:r>
          </a:p>
          <a:p>
            <a:pPr algn="ctr">
              <a:defRPr/>
            </a:pPr>
            <a:r>
              <a:rPr lang="en-US" sz="3600" dirty="0" smtClean="0">
                <a:solidFill>
                  <a:schemeClr val="bg1"/>
                </a:solidFill>
                <a:latin typeface="Calibri" pitchFamily="-110" charset="0"/>
              </a:rPr>
              <a:t>to Accelerate Learning</a:t>
            </a:r>
          </a:p>
          <a:p>
            <a:endParaRPr lang="en-US" sz="3600" dirty="0"/>
          </a:p>
        </p:txBody>
      </p:sp>
      <p:pic>
        <p:nvPicPr>
          <p:cNvPr id="9" name="Picture 8"/>
          <p:cNvPicPr/>
          <p:nvPr/>
        </p:nvPicPr>
        <p:blipFill>
          <a:blip r:embed="rId3" cstate="print"/>
          <a:srcRect/>
          <a:stretch>
            <a:fillRect/>
          </a:stretch>
        </p:blipFill>
        <p:spPr bwMode="auto">
          <a:xfrm>
            <a:off x="2286000" y="4207934"/>
            <a:ext cx="1346200" cy="745066"/>
          </a:xfrm>
          <a:prstGeom prst="rect">
            <a:avLst/>
          </a:prstGeom>
          <a:noFill/>
          <a:ln w="9525">
            <a:noFill/>
            <a:miter lim="800000"/>
            <a:headEnd/>
            <a:tailEnd/>
          </a:ln>
        </p:spPr>
      </p:pic>
      <p:sp>
        <p:nvSpPr>
          <p:cNvPr id="10" name="Text Box 72"/>
          <p:cNvSpPr txBox="1">
            <a:spLocks noChangeArrowheads="1"/>
          </p:cNvSpPr>
          <p:nvPr/>
        </p:nvSpPr>
        <p:spPr bwMode="auto">
          <a:xfrm>
            <a:off x="3794488" y="4191000"/>
            <a:ext cx="4036231" cy="830997"/>
          </a:xfrm>
          <a:prstGeom prst="rect">
            <a:avLst/>
          </a:prstGeom>
          <a:noFill/>
          <a:ln w="9525">
            <a:noFill/>
            <a:miter lim="800000"/>
            <a:headEnd/>
            <a:tailEnd/>
          </a:ln>
        </p:spPr>
        <p:txBody>
          <a:bodyPr wrap="none">
            <a:spAutoFit/>
          </a:bodyPr>
          <a:lstStyle/>
          <a:p>
            <a:r>
              <a:rPr lang="en-US" sz="2400" dirty="0" smtClean="0">
                <a:solidFill>
                  <a:schemeClr val="tx2">
                    <a:lumMod val="75000"/>
                  </a:schemeClr>
                </a:solidFill>
                <a:latin typeface="Calibri" pitchFamily="-110" charset="0"/>
              </a:rPr>
              <a:t>Horacio Trujillo</a:t>
            </a:r>
          </a:p>
          <a:p>
            <a:r>
              <a:rPr lang="en-US" sz="2400" b="1" dirty="0" smtClean="0">
                <a:solidFill>
                  <a:schemeClr val="tx2">
                    <a:lumMod val="75000"/>
                  </a:schemeClr>
                </a:solidFill>
                <a:latin typeface="Calibri" pitchFamily="-110" charset="0"/>
              </a:rPr>
              <a:t>Innovations for Scaling Impact</a:t>
            </a:r>
            <a:endParaRPr lang="en-US" sz="2400" dirty="0">
              <a:solidFill>
                <a:schemeClr val="tx2">
                  <a:lumMod val="75000"/>
                </a:schemeClr>
              </a:solidFill>
              <a:latin typeface="Calibri" pitchFamily="-110" charset="0"/>
            </a:endParaRPr>
          </a:p>
        </p:txBody>
      </p:sp>
      <p:sp>
        <p:nvSpPr>
          <p:cNvPr id="11" name="Text Box 72"/>
          <p:cNvSpPr txBox="1">
            <a:spLocks noChangeArrowheads="1"/>
          </p:cNvSpPr>
          <p:nvPr/>
        </p:nvSpPr>
        <p:spPr bwMode="auto">
          <a:xfrm>
            <a:off x="3794488" y="3200400"/>
            <a:ext cx="2258952" cy="830997"/>
          </a:xfrm>
          <a:prstGeom prst="rect">
            <a:avLst/>
          </a:prstGeom>
          <a:noFill/>
          <a:ln w="9525">
            <a:noFill/>
            <a:miter lim="800000"/>
            <a:headEnd/>
            <a:tailEnd/>
          </a:ln>
        </p:spPr>
        <p:txBody>
          <a:bodyPr wrap="none">
            <a:spAutoFit/>
          </a:bodyPr>
          <a:lstStyle/>
          <a:p>
            <a:r>
              <a:rPr lang="en-US" sz="2400" dirty="0" smtClean="0">
                <a:solidFill>
                  <a:schemeClr val="tx2">
                    <a:lumMod val="75000"/>
                  </a:schemeClr>
                </a:solidFill>
                <a:latin typeface="Calibri" pitchFamily="-110" charset="0"/>
              </a:rPr>
              <a:t>Katherine </a:t>
            </a:r>
            <a:r>
              <a:rPr lang="en-US" sz="2400" dirty="0" smtClean="0">
                <a:solidFill>
                  <a:schemeClr val="tx2">
                    <a:lumMod val="75000"/>
                  </a:schemeClr>
                </a:solidFill>
                <a:latin typeface="Calibri" pitchFamily="-110" charset="0"/>
              </a:rPr>
              <a:t>Daniel</a:t>
            </a:r>
            <a:endParaRPr lang="en-US" sz="2400" dirty="0" smtClean="0">
              <a:solidFill>
                <a:schemeClr val="tx2">
                  <a:lumMod val="75000"/>
                </a:schemeClr>
              </a:solidFill>
              <a:latin typeface="Calibri" pitchFamily="-110" charset="0"/>
            </a:endParaRPr>
          </a:p>
          <a:p>
            <a:r>
              <a:rPr lang="en-US" sz="2400" b="1" dirty="0" smtClean="0">
                <a:solidFill>
                  <a:schemeClr val="tx2">
                    <a:lumMod val="75000"/>
                  </a:schemeClr>
                </a:solidFill>
                <a:latin typeface="Calibri" pitchFamily="-110" charset="0"/>
              </a:rPr>
              <a:t>Green For All</a:t>
            </a:r>
            <a:endParaRPr lang="en-US" sz="2400" dirty="0">
              <a:solidFill>
                <a:schemeClr val="tx2">
                  <a:lumMod val="75000"/>
                </a:schemeClr>
              </a:solidFill>
              <a:latin typeface="Calibri" pitchFamily="-110" charset="0"/>
            </a:endParaRPr>
          </a:p>
        </p:txBody>
      </p:sp>
      <p:pic>
        <p:nvPicPr>
          <p:cNvPr id="12" name="Picture 11"/>
          <p:cNvPicPr>
            <a:picLocks noChangeAspect="1"/>
          </p:cNvPicPr>
          <p:nvPr/>
        </p:nvPicPr>
        <p:blipFill>
          <a:blip r:embed="rId4" cstate="print"/>
          <a:stretch>
            <a:fillRect/>
          </a:stretch>
        </p:blipFill>
        <p:spPr>
          <a:xfrm>
            <a:off x="2286000" y="2954767"/>
            <a:ext cx="1390650" cy="1079800"/>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cstate="print">
            <a:alphaModFix amt="19000"/>
          </a:blip>
          <a:stretch>
            <a:fillRect/>
          </a:stretch>
        </p:blipFill>
        <p:spPr>
          <a:xfrm>
            <a:off x="0" y="1066800"/>
            <a:ext cx="9144000" cy="5791200"/>
          </a:xfrm>
          <a:prstGeom prst="rect">
            <a:avLst/>
          </a:prstGeom>
        </p:spPr>
      </p:pic>
      <p:sp>
        <p:nvSpPr>
          <p:cNvPr id="19" name="TextBox 39"/>
          <p:cNvSpPr txBox="1">
            <a:spLocks noChangeArrowheads="1"/>
          </p:cNvSpPr>
          <p:nvPr/>
        </p:nvSpPr>
        <p:spPr bwMode="auto">
          <a:xfrm>
            <a:off x="0" y="-10418"/>
            <a:ext cx="9144000" cy="1077218"/>
          </a:xfrm>
          <a:prstGeom prst="rect">
            <a:avLst/>
          </a:prstGeom>
          <a:solidFill>
            <a:schemeClr val="tx2">
              <a:lumMod val="50000"/>
            </a:schemeClr>
          </a:solidFill>
          <a:ln w="9525">
            <a:noFill/>
            <a:miter lim="800000"/>
            <a:headEnd/>
            <a:tailEnd/>
          </a:ln>
        </p:spPr>
        <p:txBody>
          <a:bodyPr wrap="square">
            <a:prstTxWarp prst="textNoShape">
              <a:avLst/>
            </a:prstTxWarp>
            <a:spAutoFit/>
          </a:bodyPr>
          <a:lstStyle/>
          <a:p>
            <a:pPr algn="ctr"/>
            <a:endParaRPr lang="en-US" sz="1400" dirty="0" smtClean="0">
              <a:solidFill>
                <a:schemeClr val="bg1"/>
              </a:solidFill>
              <a:latin typeface="Calibri" charset="0"/>
              <a:ea typeface="Calibri" charset="0"/>
              <a:cs typeface="Calibri" charset="0"/>
            </a:endParaRPr>
          </a:p>
          <a:p>
            <a:pPr algn="ctr"/>
            <a:r>
              <a:rPr lang="en-US" sz="3600" dirty="0" smtClean="0">
                <a:solidFill>
                  <a:schemeClr val="bg1"/>
                </a:solidFill>
                <a:latin typeface="Calibri" charset="0"/>
                <a:ea typeface="Calibri" charset="0"/>
                <a:cs typeface="Calibri" charset="0"/>
              </a:rPr>
              <a:t>Communities of Practice</a:t>
            </a:r>
          </a:p>
          <a:p>
            <a:pPr algn="ctr"/>
            <a:endParaRPr lang="en-US" sz="1400" dirty="0">
              <a:solidFill>
                <a:schemeClr val="bg1"/>
              </a:solidFill>
              <a:latin typeface="Calibri" charset="0"/>
              <a:ea typeface="Calibri" charset="0"/>
              <a:cs typeface="Calibri" charset="0"/>
            </a:endParaRPr>
          </a:p>
        </p:txBody>
      </p:sp>
      <p:sp>
        <p:nvSpPr>
          <p:cNvPr id="9" name="Isosceles Triangle 8"/>
          <p:cNvSpPr/>
          <p:nvPr/>
        </p:nvSpPr>
        <p:spPr>
          <a:xfrm>
            <a:off x="3657600" y="3733800"/>
            <a:ext cx="1828800" cy="1905000"/>
          </a:xfrm>
          <a:prstGeom prst="triangl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Rectangle 12"/>
          <p:cNvSpPr/>
          <p:nvPr/>
        </p:nvSpPr>
        <p:spPr>
          <a:xfrm>
            <a:off x="1752600" y="3581400"/>
            <a:ext cx="5638800" cy="2286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p:cNvSpPr/>
          <p:nvPr/>
        </p:nvSpPr>
        <p:spPr>
          <a:xfrm>
            <a:off x="5943600" y="3048000"/>
            <a:ext cx="1453896" cy="457200"/>
          </a:xfrm>
          <a:prstGeom prst="rect">
            <a:avLst/>
          </a:prstGeom>
          <a:solidFill>
            <a:schemeClr val="accent2"/>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b="1"/>
          </a:p>
        </p:txBody>
      </p:sp>
      <p:sp>
        <p:nvSpPr>
          <p:cNvPr id="12" name="TextBox 11"/>
          <p:cNvSpPr txBox="1"/>
          <p:nvPr/>
        </p:nvSpPr>
        <p:spPr>
          <a:xfrm>
            <a:off x="6096000" y="3048000"/>
            <a:ext cx="1143000" cy="369332"/>
          </a:xfrm>
          <a:prstGeom prst="rect">
            <a:avLst/>
          </a:prstGeom>
          <a:noFill/>
        </p:spPr>
        <p:txBody>
          <a:bodyPr wrap="square" rtlCol="0">
            <a:spAutoFit/>
          </a:bodyPr>
          <a:lstStyle/>
          <a:p>
            <a:r>
              <a:rPr lang="en-US" b="1" dirty="0" smtClean="0">
                <a:solidFill>
                  <a:schemeClr val="bg1"/>
                </a:solidFill>
              </a:rPr>
              <a:t>Network</a:t>
            </a:r>
            <a:endParaRPr lang="en-US" b="1" dirty="0">
              <a:solidFill>
                <a:schemeClr val="bg1"/>
              </a:solidFill>
            </a:endParaRPr>
          </a:p>
        </p:txBody>
      </p:sp>
      <p:sp>
        <p:nvSpPr>
          <p:cNvPr id="15" name="Rectangle 14"/>
          <p:cNvSpPr/>
          <p:nvPr/>
        </p:nvSpPr>
        <p:spPr>
          <a:xfrm>
            <a:off x="1752600" y="3048000"/>
            <a:ext cx="1447800" cy="457200"/>
          </a:xfrm>
          <a:prstGeom prst="rect">
            <a:avLst/>
          </a:prstGeom>
          <a:solidFill>
            <a:schemeClr val="accent2"/>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b="1"/>
          </a:p>
        </p:txBody>
      </p:sp>
      <p:sp>
        <p:nvSpPr>
          <p:cNvPr id="16" name="TextBox 15"/>
          <p:cNvSpPr txBox="1"/>
          <p:nvPr/>
        </p:nvSpPr>
        <p:spPr>
          <a:xfrm>
            <a:off x="1752600" y="3048000"/>
            <a:ext cx="1447800" cy="369332"/>
          </a:xfrm>
          <a:prstGeom prst="rect">
            <a:avLst/>
          </a:prstGeom>
          <a:noFill/>
        </p:spPr>
        <p:txBody>
          <a:bodyPr wrap="square" rtlCol="0">
            <a:spAutoFit/>
          </a:bodyPr>
          <a:lstStyle/>
          <a:p>
            <a:r>
              <a:rPr lang="en-US" b="1" dirty="0" smtClean="0">
                <a:solidFill>
                  <a:schemeClr val="bg1"/>
                </a:solidFill>
              </a:rPr>
              <a:t>Community</a:t>
            </a:r>
            <a:endParaRPr lang="en-US" b="1" dirty="0">
              <a:solidFill>
                <a:schemeClr val="bg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69"/>
          <p:cNvSpPr txBox="1">
            <a:spLocks noChangeArrowheads="1"/>
          </p:cNvSpPr>
          <p:nvPr/>
        </p:nvSpPr>
        <p:spPr bwMode="auto">
          <a:xfrm>
            <a:off x="0" y="0"/>
            <a:ext cx="9144000" cy="1200328"/>
          </a:xfrm>
          <a:prstGeom prst="rect">
            <a:avLst/>
          </a:prstGeom>
          <a:solidFill>
            <a:schemeClr val="tx2">
              <a:lumMod val="50000"/>
            </a:schemeClr>
          </a:solidFill>
          <a:ln w="9525">
            <a:noFill/>
            <a:miter lim="800000"/>
            <a:headEnd/>
            <a:tailEnd/>
          </a:ln>
        </p:spPr>
        <p:txBody>
          <a:bodyPr>
            <a:spAutoFit/>
          </a:bodyPr>
          <a:lstStyle/>
          <a:p>
            <a:pPr algn="ctr">
              <a:defRPr/>
            </a:pPr>
            <a:endParaRPr lang="en-US" sz="1400" dirty="0" smtClean="0">
              <a:solidFill>
                <a:schemeClr val="bg1"/>
              </a:solidFill>
              <a:latin typeface="Calibri" pitchFamily="-110" charset="0"/>
            </a:endParaRPr>
          </a:p>
          <a:p>
            <a:pPr algn="ctr">
              <a:defRPr/>
            </a:pPr>
            <a:r>
              <a:rPr lang="en-US" sz="4400" dirty="0" smtClean="0">
                <a:solidFill>
                  <a:schemeClr val="bg1"/>
                </a:solidFill>
                <a:latin typeface="Calibri" pitchFamily="-110" charset="0"/>
              </a:rPr>
              <a:t>Layers of Value in Learning</a:t>
            </a:r>
            <a:endParaRPr lang="en-US" sz="4400" u="sng" dirty="0" smtClean="0">
              <a:solidFill>
                <a:schemeClr val="bg1"/>
              </a:solidFill>
              <a:latin typeface="Calibri" pitchFamily="-110" charset="0"/>
            </a:endParaRPr>
          </a:p>
          <a:p>
            <a:pPr algn="ctr">
              <a:defRPr/>
            </a:pPr>
            <a:endParaRPr lang="en-US" sz="1400" dirty="0">
              <a:solidFill>
                <a:schemeClr val="bg1"/>
              </a:solidFill>
              <a:latin typeface="Calibri" pitchFamily="-110" charset="0"/>
            </a:endParaRPr>
          </a:p>
        </p:txBody>
      </p:sp>
      <p:pic>
        <p:nvPicPr>
          <p:cNvPr id="3" name="Picture 2" descr="IMG_0182.JPG"/>
          <p:cNvPicPr/>
          <p:nvPr/>
        </p:nvPicPr>
        <p:blipFill>
          <a:blip r:embed="rId3" cstate="print">
            <a:lum/>
            <a:alphaModFix amt="9000"/>
          </a:blip>
          <a:stretch>
            <a:fillRect/>
          </a:stretch>
        </p:blipFill>
        <p:spPr>
          <a:xfrm>
            <a:off x="1752600" y="1524000"/>
            <a:ext cx="5257800" cy="4724400"/>
          </a:xfrm>
          <a:prstGeom prst="rect">
            <a:avLst/>
          </a:prstGeom>
        </p:spPr>
      </p:pic>
      <p:sp>
        <p:nvSpPr>
          <p:cNvPr id="24" name="TextBox 23"/>
          <p:cNvSpPr txBox="1"/>
          <p:nvPr/>
        </p:nvSpPr>
        <p:spPr>
          <a:xfrm>
            <a:off x="1676400" y="1748135"/>
            <a:ext cx="7543800" cy="461665"/>
          </a:xfrm>
          <a:prstGeom prst="rect">
            <a:avLst/>
          </a:prstGeom>
          <a:noFill/>
        </p:spPr>
        <p:txBody>
          <a:bodyPr wrap="square" rtlCol="0">
            <a:spAutoFit/>
          </a:bodyPr>
          <a:lstStyle/>
          <a:p>
            <a:pPr>
              <a:buFont typeface="Arial"/>
              <a:buChar char="•"/>
            </a:pPr>
            <a:r>
              <a:rPr lang="en-US" sz="2400" b="1" u="sng" dirty="0" smtClean="0">
                <a:solidFill>
                  <a:schemeClr val="accent3">
                    <a:lumMod val="75000"/>
                  </a:schemeClr>
                </a:solidFill>
              </a:rPr>
              <a:t>Immediate value</a:t>
            </a:r>
            <a:r>
              <a:rPr lang="en-US" sz="2400" b="1" dirty="0" smtClean="0">
                <a:solidFill>
                  <a:schemeClr val="accent3">
                    <a:lumMod val="75000"/>
                  </a:schemeClr>
                </a:solidFill>
              </a:rPr>
              <a:t>: </a:t>
            </a:r>
            <a:r>
              <a:rPr lang="en-US" sz="2400" dirty="0" smtClean="0">
                <a:solidFill>
                  <a:schemeClr val="accent3">
                    <a:lumMod val="75000"/>
                  </a:schemeClr>
                </a:solidFill>
              </a:rPr>
              <a:t>Activities and interactions</a:t>
            </a:r>
          </a:p>
        </p:txBody>
      </p:sp>
      <p:sp>
        <p:nvSpPr>
          <p:cNvPr id="25" name="TextBox 24"/>
          <p:cNvSpPr txBox="1"/>
          <p:nvPr/>
        </p:nvSpPr>
        <p:spPr>
          <a:xfrm>
            <a:off x="1676400" y="2682701"/>
            <a:ext cx="8305800" cy="461665"/>
          </a:xfrm>
          <a:prstGeom prst="rect">
            <a:avLst/>
          </a:prstGeom>
          <a:noFill/>
        </p:spPr>
        <p:txBody>
          <a:bodyPr wrap="square" rtlCol="0">
            <a:spAutoFit/>
          </a:bodyPr>
          <a:lstStyle/>
          <a:p>
            <a:pPr>
              <a:buFont typeface="Arial"/>
              <a:buChar char="•"/>
            </a:pPr>
            <a:r>
              <a:rPr lang="en-US" sz="2400" b="1" u="sng" dirty="0" smtClean="0">
                <a:solidFill>
                  <a:schemeClr val="tx2">
                    <a:lumMod val="60000"/>
                    <a:lumOff val="40000"/>
                  </a:schemeClr>
                </a:solidFill>
              </a:rPr>
              <a:t>Potential value</a:t>
            </a:r>
            <a:r>
              <a:rPr lang="en-US" sz="2400" dirty="0" smtClean="0">
                <a:solidFill>
                  <a:schemeClr val="tx2">
                    <a:lumMod val="60000"/>
                    <a:lumOff val="40000"/>
                  </a:schemeClr>
                </a:solidFill>
              </a:rPr>
              <a:t>: Knowledge Capital</a:t>
            </a:r>
          </a:p>
        </p:txBody>
      </p:sp>
      <p:sp>
        <p:nvSpPr>
          <p:cNvPr id="26" name="TextBox 25"/>
          <p:cNvSpPr txBox="1"/>
          <p:nvPr/>
        </p:nvSpPr>
        <p:spPr>
          <a:xfrm>
            <a:off x="1676400" y="3617267"/>
            <a:ext cx="7315200" cy="461665"/>
          </a:xfrm>
          <a:prstGeom prst="rect">
            <a:avLst/>
          </a:prstGeom>
          <a:noFill/>
        </p:spPr>
        <p:txBody>
          <a:bodyPr wrap="square" rtlCol="0">
            <a:spAutoFit/>
          </a:bodyPr>
          <a:lstStyle/>
          <a:p>
            <a:pPr>
              <a:buFont typeface="Arial"/>
              <a:buChar char="•"/>
            </a:pPr>
            <a:r>
              <a:rPr lang="en-US" sz="2400" b="1" u="sng" dirty="0" smtClean="0">
                <a:solidFill>
                  <a:schemeClr val="accent2">
                    <a:lumMod val="75000"/>
                  </a:schemeClr>
                </a:solidFill>
              </a:rPr>
              <a:t>Applied value</a:t>
            </a:r>
            <a:r>
              <a:rPr lang="en-US" sz="2400" dirty="0" smtClean="0">
                <a:solidFill>
                  <a:schemeClr val="accent2">
                    <a:lumMod val="75000"/>
                  </a:schemeClr>
                </a:solidFill>
              </a:rPr>
              <a:t>: Changes in Practice</a:t>
            </a:r>
          </a:p>
        </p:txBody>
      </p:sp>
      <p:sp>
        <p:nvSpPr>
          <p:cNvPr id="27" name="TextBox 26"/>
          <p:cNvSpPr txBox="1"/>
          <p:nvPr/>
        </p:nvSpPr>
        <p:spPr>
          <a:xfrm>
            <a:off x="1676400" y="4551833"/>
            <a:ext cx="8229600" cy="461665"/>
          </a:xfrm>
          <a:prstGeom prst="rect">
            <a:avLst/>
          </a:prstGeom>
          <a:noFill/>
        </p:spPr>
        <p:txBody>
          <a:bodyPr wrap="square" rtlCol="0">
            <a:spAutoFit/>
          </a:bodyPr>
          <a:lstStyle/>
          <a:p>
            <a:pPr>
              <a:buFont typeface="Arial"/>
              <a:buChar char="•"/>
            </a:pPr>
            <a:r>
              <a:rPr lang="en-US" sz="2400" b="1" u="sng" dirty="0" smtClean="0">
                <a:solidFill>
                  <a:schemeClr val="accent6">
                    <a:lumMod val="75000"/>
                  </a:schemeClr>
                </a:solidFill>
              </a:rPr>
              <a:t>Realized value</a:t>
            </a:r>
            <a:r>
              <a:rPr lang="en-US" sz="2400" dirty="0" smtClean="0">
                <a:solidFill>
                  <a:schemeClr val="accent6">
                    <a:lumMod val="75000"/>
                  </a:schemeClr>
                </a:solidFill>
              </a:rPr>
              <a:t>: Performance improvement</a:t>
            </a:r>
          </a:p>
        </p:txBody>
      </p:sp>
      <p:sp>
        <p:nvSpPr>
          <p:cNvPr id="28" name="TextBox 27"/>
          <p:cNvSpPr txBox="1"/>
          <p:nvPr/>
        </p:nvSpPr>
        <p:spPr>
          <a:xfrm>
            <a:off x="1676400" y="5486400"/>
            <a:ext cx="8305800" cy="461665"/>
          </a:xfrm>
          <a:prstGeom prst="rect">
            <a:avLst/>
          </a:prstGeom>
          <a:noFill/>
        </p:spPr>
        <p:txBody>
          <a:bodyPr wrap="square" rtlCol="0">
            <a:spAutoFit/>
          </a:bodyPr>
          <a:lstStyle/>
          <a:p>
            <a:pPr>
              <a:buFont typeface="Arial"/>
              <a:buChar char="•"/>
            </a:pPr>
            <a:r>
              <a:rPr lang="en-US" sz="2400" b="1" u="sng" dirty="0" smtClean="0">
                <a:solidFill>
                  <a:schemeClr val="accent4">
                    <a:lumMod val="75000"/>
                  </a:schemeClr>
                </a:solidFill>
              </a:rPr>
              <a:t>Reframing value</a:t>
            </a:r>
            <a:r>
              <a:rPr lang="en-US" sz="2400" b="1" dirty="0" smtClean="0">
                <a:solidFill>
                  <a:schemeClr val="accent4">
                    <a:lumMod val="75000"/>
                  </a:schemeClr>
                </a:solidFill>
              </a:rPr>
              <a:t>: </a:t>
            </a:r>
            <a:r>
              <a:rPr lang="en-US" sz="2400" dirty="0" smtClean="0">
                <a:solidFill>
                  <a:schemeClr val="accent4">
                    <a:lumMod val="75000"/>
                  </a:schemeClr>
                </a:solidFill>
              </a:rPr>
              <a:t>Redefining success</a:t>
            </a:r>
          </a:p>
        </p:txBody>
      </p:sp>
      <p:sp>
        <p:nvSpPr>
          <p:cNvPr id="29" name="TextBox 28"/>
          <p:cNvSpPr txBox="1"/>
          <p:nvPr/>
        </p:nvSpPr>
        <p:spPr>
          <a:xfrm>
            <a:off x="4419600" y="6488668"/>
            <a:ext cx="3810000" cy="338554"/>
          </a:xfrm>
          <a:prstGeom prst="rect">
            <a:avLst/>
          </a:prstGeom>
          <a:noFill/>
        </p:spPr>
        <p:txBody>
          <a:bodyPr wrap="square" rtlCol="0">
            <a:spAutoFit/>
          </a:bodyPr>
          <a:lstStyle/>
          <a:p>
            <a:r>
              <a:rPr lang="en-US" sz="1600" dirty="0" smtClean="0"/>
              <a:t>From Wenger, </a:t>
            </a:r>
            <a:r>
              <a:rPr lang="en-US" sz="1600" dirty="0" err="1" smtClean="0"/>
              <a:t>Trayner</a:t>
            </a:r>
            <a:r>
              <a:rPr lang="en-US" sz="1600" dirty="0" smtClean="0"/>
              <a:t>, de </a:t>
            </a:r>
            <a:r>
              <a:rPr lang="en-US" sz="1600" dirty="0" err="1" smtClean="0"/>
              <a:t>Laat</a:t>
            </a:r>
            <a:r>
              <a:rPr lang="en-US" sz="1600" dirty="0" smtClean="0"/>
              <a:t> (2011)</a:t>
            </a:r>
            <a:endParaRPr lang="en-US" sz="16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9144000" cy="1371600"/>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800">
              <a:solidFill>
                <a:srgbClr val="FFFFFF"/>
              </a:solidFill>
              <a:ea typeface="ＭＳ Ｐゴシック" pitchFamily="-110" charset="-128"/>
            </a:endParaRPr>
          </a:p>
        </p:txBody>
      </p:sp>
      <p:sp>
        <p:nvSpPr>
          <p:cNvPr id="4" name="TextBox 9"/>
          <p:cNvSpPr txBox="1">
            <a:spLocks noChangeArrowheads="1"/>
          </p:cNvSpPr>
          <p:nvPr/>
        </p:nvSpPr>
        <p:spPr bwMode="auto">
          <a:xfrm>
            <a:off x="0" y="121464"/>
            <a:ext cx="9144000" cy="1097736"/>
          </a:xfrm>
          <a:prstGeom prst="rect">
            <a:avLst/>
          </a:prstGeom>
          <a:noFill/>
          <a:ln w="9525">
            <a:noFill/>
            <a:miter lim="800000"/>
            <a:headEnd/>
            <a:tailEnd/>
          </a:ln>
        </p:spPr>
        <p:txBody>
          <a:bodyPr wrap="square">
            <a:spAutoFit/>
          </a:bodyPr>
          <a:lstStyle/>
          <a:p>
            <a:pPr marL="342900" algn="ctr">
              <a:lnSpc>
                <a:spcPct val="80000"/>
              </a:lnSpc>
            </a:pPr>
            <a:r>
              <a:rPr lang="en-US" sz="4000" dirty="0" smtClean="0">
                <a:solidFill>
                  <a:schemeClr val="bg1"/>
                </a:solidFill>
                <a:latin typeface="Calibri" pitchFamily="-110" charset="0"/>
              </a:rPr>
              <a:t>Community of Practice</a:t>
            </a:r>
          </a:p>
          <a:p>
            <a:pPr marL="342900" algn="ctr">
              <a:lnSpc>
                <a:spcPct val="80000"/>
              </a:lnSpc>
            </a:pPr>
            <a:r>
              <a:rPr lang="en-US" sz="4000" dirty="0" smtClean="0">
                <a:solidFill>
                  <a:schemeClr val="bg1"/>
                </a:solidFill>
                <a:latin typeface="Calibri" pitchFamily="-110" charset="0"/>
              </a:rPr>
              <a:t>Structural Elements</a:t>
            </a:r>
          </a:p>
        </p:txBody>
      </p:sp>
      <p:sp>
        <p:nvSpPr>
          <p:cNvPr id="7" name="Rectangle 6"/>
          <p:cNvSpPr/>
          <p:nvPr/>
        </p:nvSpPr>
        <p:spPr bwMode="auto">
          <a:xfrm>
            <a:off x="0" y="3617912"/>
            <a:ext cx="9144000" cy="954088"/>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800">
              <a:solidFill>
                <a:srgbClr val="FFFFFF"/>
              </a:solidFill>
              <a:ea typeface="ＭＳ Ｐゴシック" pitchFamily="-110" charset="-128"/>
            </a:endParaRPr>
          </a:p>
        </p:txBody>
      </p:sp>
      <p:sp>
        <p:nvSpPr>
          <p:cNvPr id="8" name="Rectangle 7"/>
          <p:cNvSpPr/>
          <p:nvPr/>
        </p:nvSpPr>
        <p:spPr bwMode="auto">
          <a:xfrm>
            <a:off x="0" y="5334000"/>
            <a:ext cx="9144000" cy="9906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800">
              <a:solidFill>
                <a:srgbClr val="FFFFFF"/>
              </a:solidFill>
              <a:ea typeface="ＭＳ Ｐゴシック" pitchFamily="-110" charset="-128"/>
            </a:endParaRPr>
          </a:p>
        </p:txBody>
      </p:sp>
      <p:sp>
        <p:nvSpPr>
          <p:cNvPr id="9" name="TextBox 7"/>
          <p:cNvSpPr txBox="1">
            <a:spLocks noChangeArrowheads="1"/>
          </p:cNvSpPr>
          <p:nvPr/>
        </p:nvSpPr>
        <p:spPr bwMode="auto">
          <a:xfrm>
            <a:off x="1981200" y="3683000"/>
            <a:ext cx="3124200" cy="646331"/>
          </a:xfrm>
          <a:prstGeom prst="rect">
            <a:avLst/>
          </a:prstGeom>
          <a:noFill/>
          <a:ln w="9525">
            <a:noFill/>
            <a:miter lim="800000"/>
            <a:headEnd/>
            <a:tailEnd/>
          </a:ln>
        </p:spPr>
        <p:txBody>
          <a:bodyPr>
            <a:spAutoFit/>
          </a:bodyPr>
          <a:lstStyle/>
          <a:p>
            <a:r>
              <a:rPr lang="en-US" sz="3600" b="1" dirty="0" smtClean="0">
                <a:latin typeface="Calibri" pitchFamily="-110" charset="0"/>
              </a:rPr>
              <a:t>Community</a:t>
            </a:r>
            <a:endParaRPr lang="en-US" sz="3600" b="1" dirty="0">
              <a:latin typeface="Calibri" pitchFamily="-110" charset="0"/>
            </a:endParaRPr>
          </a:p>
        </p:txBody>
      </p:sp>
      <p:sp>
        <p:nvSpPr>
          <p:cNvPr id="10" name="TextBox 9"/>
          <p:cNvSpPr txBox="1">
            <a:spLocks noChangeArrowheads="1"/>
          </p:cNvSpPr>
          <p:nvPr/>
        </p:nvSpPr>
        <p:spPr bwMode="auto">
          <a:xfrm>
            <a:off x="1981200" y="5562600"/>
            <a:ext cx="3124200" cy="646331"/>
          </a:xfrm>
          <a:prstGeom prst="rect">
            <a:avLst/>
          </a:prstGeom>
          <a:noFill/>
          <a:ln w="9525">
            <a:noFill/>
            <a:miter lim="800000"/>
            <a:headEnd/>
            <a:tailEnd/>
          </a:ln>
        </p:spPr>
        <p:txBody>
          <a:bodyPr>
            <a:spAutoFit/>
          </a:bodyPr>
          <a:lstStyle/>
          <a:p>
            <a:r>
              <a:rPr lang="en-US" sz="3600" b="1" dirty="0" smtClean="0">
                <a:latin typeface="Calibri" pitchFamily="-110" charset="0"/>
              </a:rPr>
              <a:t>Practice</a:t>
            </a:r>
            <a:endParaRPr lang="en-US" sz="3600" b="1" dirty="0">
              <a:latin typeface="Calibri" pitchFamily="-110" charset="0"/>
            </a:endParaRPr>
          </a:p>
        </p:txBody>
      </p:sp>
      <p:sp>
        <p:nvSpPr>
          <p:cNvPr id="14" name="Rectangle 13"/>
          <p:cNvSpPr/>
          <p:nvPr/>
        </p:nvSpPr>
        <p:spPr bwMode="auto">
          <a:xfrm>
            <a:off x="0" y="1905000"/>
            <a:ext cx="9144000" cy="9144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800">
              <a:solidFill>
                <a:srgbClr val="FFFFFF"/>
              </a:solidFill>
              <a:ea typeface="ＭＳ Ｐゴシック" pitchFamily="-110" charset="-128"/>
            </a:endParaRPr>
          </a:p>
        </p:txBody>
      </p:sp>
      <p:sp>
        <p:nvSpPr>
          <p:cNvPr id="15" name="TextBox 21"/>
          <p:cNvSpPr txBox="1">
            <a:spLocks noChangeArrowheads="1"/>
          </p:cNvSpPr>
          <p:nvPr/>
        </p:nvSpPr>
        <p:spPr bwMode="auto">
          <a:xfrm>
            <a:off x="1981200" y="1905000"/>
            <a:ext cx="3429000" cy="646331"/>
          </a:xfrm>
          <a:prstGeom prst="rect">
            <a:avLst/>
          </a:prstGeom>
          <a:noFill/>
          <a:ln w="9525">
            <a:noFill/>
            <a:miter lim="800000"/>
            <a:headEnd/>
            <a:tailEnd/>
          </a:ln>
        </p:spPr>
        <p:txBody>
          <a:bodyPr wrap="square">
            <a:spAutoFit/>
          </a:bodyPr>
          <a:lstStyle/>
          <a:p>
            <a:r>
              <a:rPr lang="en-US" sz="3600" b="1" dirty="0" smtClean="0">
                <a:latin typeface="Calibri" pitchFamily="-110" charset="0"/>
              </a:rPr>
              <a:t>Domain</a:t>
            </a:r>
            <a:endParaRPr lang="en-US" sz="3600" b="1" dirty="0">
              <a:latin typeface="Calibri" pitchFamily="-110" charset="0"/>
            </a:endParaRPr>
          </a:p>
        </p:txBody>
      </p:sp>
      <p:pic>
        <p:nvPicPr>
          <p:cNvPr id="23" name="Picture 5" descr="C:\Users\Julia Coffman\AppData\Local\Microsoft\Windows\Temporary Internet Files\Content.IE5\BRYL5MG1\MPj04014750000[1].jpg"/>
          <p:cNvPicPr>
            <a:picLocks noChangeAspect="1" noChangeArrowheads="1"/>
          </p:cNvPicPr>
          <p:nvPr/>
        </p:nvPicPr>
        <p:blipFill>
          <a:blip r:embed="rId3" cstate="print"/>
          <a:srcRect t="19930"/>
          <a:stretch>
            <a:fillRect/>
          </a:stretch>
        </p:blipFill>
        <p:spPr bwMode="auto">
          <a:xfrm>
            <a:off x="381000" y="5181600"/>
            <a:ext cx="1524000" cy="1524000"/>
          </a:xfrm>
          <a:prstGeom prst="rect">
            <a:avLst/>
          </a:prstGeom>
          <a:noFill/>
          <a:ln w="9525">
            <a:noFill/>
            <a:miter lim="800000"/>
            <a:headEnd/>
            <a:tailEnd/>
          </a:ln>
        </p:spPr>
      </p:pic>
      <p:pic>
        <p:nvPicPr>
          <p:cNvPr id="24" name="Picture 7" descr="iStock_000010098861XSmall.jpg"/>
          <p:cNvPicPr>
            <a:picLocks noChangeAspect="1"/>
          </p:cNvPicPr>
          <p:nvPr/>
        </p:nvPicPr>
        <p:blipFill>
          <a:blip r:embed="rId4" cstate="print"/>
          <a:srcRect/>
          <a:stretch>
            <a:fillRect/>
          </a:stretch>
        </p:blipFill>
        <p:spPr bwMode="auto">
          <a:xfrm>
            <a:off x="381000" y="3424767"/>
            <a:ext cx="1524000" cy="1354667"/>
          </a:xfrm>
          <a:prstGeom prst="rect">
            <a:avLst/>
          </a:prstGeom>
          <a:noFill/>
          <a:ln w="9525">
            <a:noFill/>
            <a:miter lim="800000"/>
            <a:headEnd/>
            <a:tailEnd/>
          </a:ln>
        </p:spPr>
      </p:pic>
      <p:sp>
        <p:nvSpPr>
          <p:cNvPr id="16" name="TextBox 21"/>
          <p:cNvSpPr txBox="1">
            <a:spLocks noChangeArrowheads="1"/>
          </p:cNvSpPr>
          <p:nvPr/>
        </p:nvSpPr>
        <p:spPr bwMode="auto">
          <a:xfrm>
            <a:off x="2667000" y="2209800"/>
            <a:ext cx="3429000" cy="553998"/>
          </a:xfrm>
          <a:prstGeom prst="rect">
            <a:avLst/>
          </a:prstGeom>
          <a:noFill/>
          <a:ln w="9525">
            <a:noFill/>
            <a:miter lim="800000"/>
            <a:headEnd/>
            <a:tailEnd/>
          </a:ln>
        </p:spPr>
        <p:txBody>
          <a:bodyPr wrap="square">
            <a:spAutoFit/>
          </a:bodyPr>
          <a:lstStyle/>
          <a:p>
            <a:r>
              <a:rPr lang="en-US" sz="3000" i="1" dirty="0" smtClean="0">
                <a:solidFill>
                  <a:schemeClr val="tx2">
                    <a:lumMod val="60000"/>
                    <a:lumOff val="40000"/>
                  </a:schemeClr>
                </a:solidFill>
                <a:latin typeface="Calibri" pitchFamily="-110" charset="0"/>
              </a:rPr>
              <a:t>of knowledge</a:t>
            </a:r>
            <a:endParaRPr lang="en-US" sz="3000" i="1" dirty="0">
              <a:solidFill>
                <a:schemeClr val="tx2">
                  <a:lumMod val="60000"/>
                  <a:lumOff val="40000"/>
                </a:schemeClr>
              </a:solidFill>
              <a:latin typeface="Calibri" pitchFamily="-110" charset="0"/>
            </a:endParaRPr>
          </a:p>
        </p:txBody>
      </p:sp>
      <p:sp>
        <p:nvSpPr>
          <p:cNvPr id="17" name="TextBox 21"/>
          <p:cNvSpPr txBox="1">
            <a:spLocks noChangeArrowheads="1"/>
          </p:cNvSpPr>
          <p:nvPr/>
        </p:nvSpPr>
        <p:spPr bwMode="auto">
          <a:xfrm>
            <a:off x="2667000" y="3987800"/>
            <a:ext cx="2590800" cy="553998"/>
          </a:xfrm>
          <a:prstGeom prst="rect">
            <a:avLst/>
          </a:prstGeom>
          <a:noFill/>
          <a:ln w="9525">
            <a:noFill/>
            <a:miter lim="800000"/>
            <a:headEnd/>
            <a:tailEnd/>
          </a:ln>
        </p:spPr>
        <p:txBody>
          <a:bodyPr wrap="square">
            <a:spAutoFit/>
          </a:bodyPr>
          <a:lstStyle/>
          <a:p>
            <a:r>
              <a:rPr lang="en-US" sz="3000" i="1" dirty="0" smtClean="0">
                <a:solidFill>
                  <a:schemeClr val="tx2">
                    <a:lumMod val="60000"/>
                    <a:lumOff val="40000"/>
                  </a:schemeClr>
                </a:solidFill>
                <a:latin typeface="Calibri" pitchFamily="-110" charset="0"/>
              </a:rPr>
              <a:t>of people</a:t>
            </a:r>
            <a:endParaRPr lang="en-US" sz="3000" i="1" dirty="0">
              <a:solidFill>
                <a:schemeClr val="tx2">
                  <a:lumMod val="60000"/>
                  <a:lumOff val="40000"/>
                </a:schemeClr>
              </a:solidFill>
              <a:latin typeface="Calibri" pitchFamily="-110" charset="0"/>
            </a:endParaRPr>
          </a:p>
        </p:txBody>
      </p:sp>
      <p:sp>
        <p:nvSpPr>
          <p:cNvPr id="18" name="TextBox 21"/>
          <p:cNvSpPr txBox="1">
            <a:spLocks noChangeArrowheads="1"/>
          </p:cNvSpPr>
          <p:nvPr/>
        </p:nvSpPr>
        <p:spPr bwMode="auto">
          <a:xfrm>
            <a:off x="2667000" y="5389602"/>
            <a:ext cx="2590800" cy="553998"/>
          </a:xfrm>
          <a:prstGeom prst="rect">
            <a:avLst/>
          </a:prstGeom>
          <a:noFill/>
          <a:ln w="9525">
            <a:noFill/>
            <a:miter lim="800000"/>
            <a:headEnd/>
            <a:tailEnd/>
          </a:ln>
        </p:spPr>
        <p:txBody>
          <a:bodyPr wrap="square">
            <a:spAutoFit/>
          </a:bodyPr>
          <a:lstStyle/>
          <a:p>
            <a:r>
              <a:rPr lang="en-US" sz="3000" i="1" dirty="0" smtClean="0">
                <a:solidFill>
                  <a:schemeClr val="tx2">
                    <a:lumMod val="60000"/>
                    <a:lumOff val="40000"/>
                  </a:schemeClr>
                </a:solidFill>
                <a:latin typeface="Calibri" pitchFamily="-110" charset="0"/>
              </a:rPr>
              <a:t>shared</a:t>
            </a:r>
            <a:endParaRPr lang="en-US" sz="3000" i="1" dirty="0">
              <a:solidFill>
                <a:schemeClr val="tx2">
                  <a:lumMod val="60000"/>
                  <a:lumOff val="40000"/>
                </a:schemeClr>
              </a:solidFill>
              <a:latin typeface="Calibri" pitchFamily="-110" charset="0"/>
            </a:endParaRPr>
          </a:p>
        </p:txBody>
      </p:sp>
      <p:pic>
        <p:nvPicPr>
          <p:cNvPr id="27" name="Picture 26"/>
          <p:cNvPicPr>
            <a:picLocks noChangeAspect="1"/>
          </p:cNvPicPr>
          <p:nvPr/>
        </p:nvPicPr>
        <p:blipFill>
          <a:blip r:embed="rId5" cstate="print"/>
          <a:stretch>
            <a:fillRect/>
          </a:stretch>
        </p:blipFill>
        <p:spPr>
          <a:xfrm>
            <a:off x="381000" y="1752600"/>
            <a:ext cx="1523999" cy="1425277"/>
          </a:xfrm>
          <a:prstGeom prst="rect">
            <a:avLst/>
          </a:prstGeom>
        </p:spPr>
      </p:pic>
      <p:sp>
        <p:nvSpPr>
          <p:cNvPr id="19" name="TextBox 21"/>
          <p:cNvSpPr txBox="1">
            <a:spLocks noChangeArrowheads="1"/>
          </p:cNvSpPr>
          <p:nvPr/>
        </p:nvSpPr>
        <p:spPr bwMode="auto">
          <a:xfrm>
            <a:off x="5334000" y="2057400"/>
            <a:ext cx="3429000" cy="584776"/>
          </a:xfrm>
          <a:prstGeom prst="rect">
            <a:avLst/>
          </a:prstGeom>
          <a:noFill/>
          <a:ln w="9525">
            <a:noFill/>
            <a:miter lim="800000"/>
            <a:headEnd/>
            <a:tailEnd/>
          </a:ln>
        </p:spPr>
        <p:txBody>
          <a:bodyPr wrap="square">
            <a:spAutoFit/>
          </a:bodyPr>
          <a:lstStyle/>
          <a:p>
            <a:r>
              <a:rPr lang="en-US" sz="3200" b="1" dirty="0" smtClean="0">
                <a:latin typeface="Calibri" pitchFamily="-110" charset="0"/>
              </a:rPr>
              <a:t>What’s it about?</a:t>
            </a:r>
            <a:endParaRPr lang="en-US" sz="3200" b="1" dirty="0">
              <a:latin typeface="Calibri" pitchFamily="-110" charset="0"/>
            </a:endParaRPr>
          </a:p>
        </p:txBody>
      </p:sp>
      <p:sp>
        <p:nvSpPr>
          <p:cNvPr id="20" name="TextBox 21"/>
          <p:cNvSpPr txBox="1">
            <a:spLocks noChangeArrowheads="1"/>
          </p:cNvSpPr>
          <p:nvPr/>
        </p:nvSpPr>
        <p:spPr bwMode="auto">
          <a:xfrm>
            <a:off x="5334000" y="3505200"/>
            <a:ext cx="3810000" cy="1077218"/>
          </a:xfrm>
          <a:prstGeom prst="rect">
            <a:avLst/>
          </a:prstGeom>
          <a:noFill/>
          <a:ln w="9525">
            <a:noFill/>
            <a:miter lim="800000"/>
            <a:headEnd/>
            <a:tailEnd/>
          </a:ln>
        </p:spPr>
        <p:txBody>
          <a:bodyPr wrap="square">
            <a:spAutoFit/>
          </a:bodyPr>
          <a:lstStyle/>
          <a:p>
            <a:r>
              <a:rPr lang="en-US" sz="3200" b="1" dirty="0" smtClean="0">
                <a:latin typeface="Calibri" pitchFamily="-110" charset="0"/>
              </a:rPr>
              <a:t>Who’s in it and how will they participate?</a:t>
            </a:r>
            <a:endParaRPr lang="en-US" sz="3200" b="1" dirty="0">
              <a:latin typeface="Calibri" pitchFamily="-110" charset="0"/>
            </a:endParaRPr>
          </a:p>
        </p:txBody>
      </p:sp>
      <p:sp>
        <p:nvSpPr>
          <p:cNvPr id="21" name="TextBox 21"/>
          <p:cNvSpPr txBox="1">
            <a:spLocks noChangeArrowheads="1"/>
          </p:cNvSpPr>
          <p:nvPr/>
        </p:nvSpPr>
        <p:spPr bwMode="auto">
          <a:xfrm>
            <a:off x="5334000" y="5257800"/>
            <a:ext cx="3657600" cy="1077218"/>
          </a:xfrm>
          <a:prstGeom prst="rect">
            <a:avLst/>
          </a:prstGeom>
          <a:noFill/>
          <a:ln w="9525">
            <a:noFill/>
            <a:miter lim="800000"/>
            <a:headEnd/>
            <a:tailEnd/>
          </a:ln>
        </p:spPr>
        <p:txBody>
          <a:bodyPr wrap="square">
            <a:spAutoFit/>
          </a:bodyPr>
          <a:lstStyle/>
          <a:p>
            <a:r>
              <a:rPr lang="en-US" sz="3200" b="1" dirty="0" smtClean="0">
                <a:latin typeface="Calibri" pitchFamily="-110" charset="0"/>
              </a:rPr>
              <a:t>What capabilities does it produce ?</a:t>
            </a:r>
            <a:endParaRPr lang="en-US" sz="3200" b="1" dirty="0">
              <a:latin typeface="Calibri" pitchFamily="-110"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69"/>
          <p:cNvSpPr txBox="1">
            <a:spLocks noChangeArrowheads="1"/>
          </p:cNvSpPr>
          <p:nvPr/>
        </p:nvSpPr>
        <p:spPr bwMode="auto">
          <a:xfrm>
            <a:off x="0" y="0"/>
            <a:ext cx="9144000" cy="1200328"/>
          </a:xfrm>
          <a:prstGeom prst="rect">
            <a:avLst/>
          </a:prstGeom>
          <a:solidFill>
            <a:schemeClr val="tx2">
              <a:lumMod val="50000"/>
            </a:schemeClr>
          </a:solidFill>
          <a:ln w="9525">
            <a:noFill/>
            <a:miter lim="800000"/>
            <a:headEnd/>
            <a:tailEnd/>
          </a:ln>
        </p:spPr>
        <p:txBody>
          <a:bodyPr>
            <a:spAutoFit/>
          </a:bodyPr>
          <a:lstStyle/>
          <a:p>
            <a:pPr algn="ctr">
              <a:defRPr/>
            </a:pPr>
            <a:endParaRPr lang="en-US" sz="1400" dirty="0" smtClean="0">
              <a:solidFill>
                <a:schemeClr val="bg1"/>
              </a:solidFill>
              <a:latin typeface="Calibri" pitchFamily="-110" charset="0"/>
            </a:endParaRPr>
          </a:p>
          <a:p>
            <a:pPr algn="ctr">
              <a:defRPr/>
            </a:pPr>
            <a:r>
              <a:rPr lang="en-US" sz="4400" dirty="0" smtClean="0">
                <a:solidFill>
                  <a:schemeClr val="bg1"/>
                </a:solidFill>
                <a:latin typeface="Calibri" pitchFamily="-110" charset="0"/>
              </a:rPr>
              <a:t>Design Dimensions</a:t>
            </a:r>
            <a:endParaRPr lang="en-US" sz="4400" u="sng" dirty="0" smtClean="0">
              <a:solidFill>
                <a:schemeClr val="bg1"/>
              </a:solidFill>
              <a:latin typeface="Calibri" pitchFamily="-110" charset="0"/>
            </a:endParaRPr>
          </a:p>
          <a:p>
            <a:pPr algn="ctr">
              <a:defRPr/>
            </a:pPr>
            <a:endParaRPr lang="en-US" sz="1400" dirty="0">
              <a:solidFill>
                <a:schemeClr val="bg1"/>
              </a:solidFill>
              <a:latin typeface="Calibri" pitchFamily="-110" charset="0"/>
            </a:endParaRPr>
          </a:p>
        </p:txBody>
      </p:sp>
      <p:pic>
        <p:nvPicPr>
          <p:cNvPr id="3" name="Picture 2" descr="IMG_0182.JPG"/>
          <p:cNvPicPr/>
          <p:nvPr/>
        </p:nvPicPr>
        <p:blipFill>
          <a:blip r:embed="rId2" cstate="print">
            <a:lum/>
            <a:alphaModFix amt="12000"/>
          </a:blip>
          <a:stretch>
            <a:fillRect/>
          </a:stretch>
        </p:blipFill>
        <p:spPr>
          <a:xfrm>
            <a:off x="1752600" y="1524000"/>
            <a:ext cx="5257800" cy="4724400"/>
          </a:xfrm>
          <a:prstGeom prst="rect">
            <a:avLst/>
          </a:prstGeom>
        </p:spPr>
      </p:pic>
      <p:grpSp>
        <p:nvGrpSpPr>
          <p:cNvPr id="21" name="Group 20"/>
          <p:cNvGrpSpPr/>
          <p:nvPr/>
        </p:nvGrpSpPr>
        <p:grpSpPr>
          <a:xfrm>
            <a:off x="381000" y="1752600"/>
            <a:ext cx="8229600" cy="382588"/>
            <a:chOff x="381000" y="1752600"/>
            <a:chExt cx="8229600" cy="382588"/>
          </a:xfrm>
        </p:grpSpPr>
        <p:cxnSp>
          <p:nvCxnSpPr>
            <p:cNvPr id="6" name="Straight Arrow Connector 5"/>
            <p:cNvCxnSpPr/>
            <p:nvPr/>
          </p:nvCxnSpPr>
          <p:spPr>
            <a:xfrm>
              <a:off x="914400" y="2133600"/>
              <a:ext cx="7086600" cy="1588"/>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sp>
          <p:nvSpPr>
            <p:cNvPr id="7" name="TextBox 6"/>
            <p:cNvSpPr txBox="1"/>
            <p:nvPr/>
          </p:nvSpPr>
          <p:spPr>
            <a:xfrm>
              <a:off x="381000" y="1752600"/>
              <a:ext cx="3429000" cy="369332"/>
            </a:xfrm>
            <a:prstGeom prst="rect">
              <a:avLst/>
            </a:prstGeom>
            <a:noFill/>
          </p:spPr>
          <p:txBody>
            <a:bodyPr wrap="square" rtlCol="0">
              <a:spAutoFit/>
            </a:bodyPr>
            <a:lstStyle/>
            <a:p>
              <a:r>
                <a:rPr lang="en-US" b="1" dirty="0" smtClean="0"/>
                <a:t>Narrow, invited membership </a:t>
              </a:r>
              <a:endParaRPr lang="en-US" dirty="0"/>
            </a:p>
          </p:txBody>
        </p:sp>
        <p:sp>
          <p:nvSpPr>
            <p:cNvPr id="8" name="TextBox 7"/>
            <p:cNvSpPr txBox="1"/>
            <p:nvPr/>
          </p:nvSpPr>
          <p:spPr>
            <a:xfrm>
              <a:off x="5181600" y="1752600"/>
              <a:ext cx="3429000" cy="369332"/>
            </a:xfrm>
            <a:prstGeom prst="rect">
              <a:avLst/>
            </a:prstGeom>
            <a:noFill/>
          </p:spPr>
          <p:txBody>
            <a:bodyPr wrap="square" rtlCol="0">
              <a:spAutoFit/>
            </a:bodyPr>
            <a:lstStyle/>
            <a:p>
              <a:pPr algn="r"/>
              <a:r>
                <a:rPr lang="en-US" b="1" dirty="0" smtClean="0"/>
                <a:t>Broad, open membership </a:t>
              </a:r>
              <a:endParaRPr lang="en-US" dirty="0"/>
            </a:p>
          </p:txBody>
        </p:sp>
      </p:grpSp>
      <p:grpSp>
        <p:nvGrpSpPr>
          <p:cNvPr id="22" name="Group 21"/>
          <p:cNvGrpSpPr/>
          <p:nvPr/>
        </p:nvGrpSpPr>
        <p:grpSpPr>
          <a:xfrm>
            <a:off x="381000" y="2514600"/>
            <a:ext cx="8229600" cy="685800"/>
            <a:chOff x="381000" y="2514600"/>
            <a:chExt cx="8229600" cy="685800"/>
          </a:xfrm>
        </p:grpSpPr>
        <p:cxnSp>
          <p:nvCxnSpPr>
            <p:cNvPr id="9" name="Straight Arrow Connector 8"/>
            <p:cNvCxnSpPr/>
            <p:nvPr/>
          </p:nvCxnSpPr>
          <p:spPr>
            <a:xfrm>
              <a:off x="914400" y="3198812"/>
              <a:ext cx="7086600" cy="1588"/>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sp>
          <p:nvSpPr>
            <p:cNvPr id="10" name="TextBox 9"/>
            <p:cNvSpPr txBox="1"/>
            <p:nvPr/>
          </p:nvSpPr>
          <p:spPr>
            <a:xfrm>
              <a:off x="381000" y="2514600"/>
              <a:ext cx="3429000" cy="646331"/>
            </a:xfrm>
            <a:prstGeom prst="rect">
              <a:avLst/>
            </a:prstGeom>
            <a:noFill/>
          </p:spPr>
          <p:txBody>
            <a:bodyPr wrap="square" rtlCol="0">
              <a:spAutoFit/>
            </a:bodyPr>
            <a:lstStyle/>
            <a:p>
              <a:r>
                <a:rPr lang="en-US" b="1" dirty="0" smtClean="0"/>
                <a:t>Low expectations for member participation</a:t>
              </a:r>
              <a:endParaRPr lang="en-US" dirty="0"/>
            </a:p>
          </p:txBody>
        </p:sp>
        <p:sp>
          <p:nvSpPr>
            <p:cNvPr id="11" name="TextBox 10"/>
            <p:cNvSpPr txBox="1"/>
            <p:nvPr/>
          </p:nvSpPr>
          <p:spPr>
            <a:xfrm>
              <a:off x="5181600" y="2514600"/>
              <a:ext cx="3429000" cy="646331"/>
            </a:xfrm>
            <a:prstGeom prst="rect">
              <a:avLst/>
            </a:prstGeom>
            <a:noFill/>
          </p:spPr>
          <p:txBody>
            <a:bodyPr wrap="square" rtlCol="0">
              <a:spAutoFit/>
            </a:bodyPr>
            <a:lstStyle/>
            <a:p>
              <a:pPr algn="r"/>
              <a:r>
                <a:rPr lang="en-US" b="1" dirty="0" smtClean="0"/>
                <a:t>High expectation for member participation</a:t>
              </a:r>
              <a:endParaRPr lang="en-US" dirty="0"/>
            </a:p>
          </p:txBody>
        </p:sp>
      </p:grpSp>
      <p:grpSp>
        <p:nvGrpSpPr>
          <p:cNvPr id="23" name="Group 22"/>
          <p:cNvGrpSpPr/>
          <p:nvPr/>
        </p:nvGrpSpPr>
        <p:grpSpPr>
          <a:xfrm>
            <a:off x="381000" y="3821668"/>
            <a:ext cx="8229600" cy="369332"/>
            <a:chOff x="381000" y="3821668"/>
            <a:chExt cx="8229600" cy="369332"/>
          </a:xfrm>
        </p:grpSpPr>
        <p:cxnSp>
          <p:nvCxnSpPr>
            <p:cNvPr id="12" name="Straight Arrow Connector 11"/>
            <p:cNvCxnSpPr/>
            <p:nvPr/>
          </p:nvCxnSpPr>
          <p:spPr>
            <a:xfrm>
              <a:off x="914400" y="4189412"/>
              <a:ext cx="7086600" cy="1588"/>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sp>
          <p:nvSpPr>
            <p:cNvPr id="13" name="TextBox 12"/>
            <p:cNvSpPr txBox="1"/>
            <p:nvPr/>
          </p:nvSpPr>
          <p:spPr>
            <a:xfrm>
              <a:off x="381000" y="3821668"/>
              <a:ext cx="3886200" cy="369332"/>
            </a:xfrm>
            <a:prstGeom prst="rect">
              <a:avLst/>
            </a:prstGeom>
            <a:noFill/>
          </p:spPr>
          <p:txBody>
            <a:bodyPr wrap="square" rtlCol="0">
              <a:spAutoFit/>
            </a:bodyPr>
            <a:lstStyle/>
            <a:p>
              <a:r>
                <a:rPr lang="en-US" b="1" dirty="0" smtClean="0"/>
                <a:t>Unstructured information sharing</a:t>
              </a:r>
              <a:endParaRPr lang="en-US" dirty="0"/>
            </a:p>
          </p:txBody>
        </p:sp>
        <p:sp>
          <p:nvSpPr>
            <p:cNvPr id="14" name="TextBox 13"/>
            <p:cNvSpPr txBox="1"/>
            <p:nvPr/>
          </p:nvSpPr>
          <p:spPr>
            <a:xfrm>
              <a:off x="5181600" y="3821668"/>
              <a:ext cx="3429000" cy="369332"/>
            </a:xfrm>
            <a:prstGeom prst="rect">
              <a:avLst/>
            </a:prstGeom>
            <a:noFill/>
          </p:spPr>
          <p:txBody>
            <a:bodyPr wrap="square" rtlCol="0">
              <a:spAutoFit/>
            </a:bodyPr>
            <a:lstStyle/>
            <a:p>
              <a:pPr algn="r"/>
              <a:r>
                <a:rPr lang="en-US" b="1" dirty="0" smtClean="0"/>
                <a:t>Structured group learning</a:t>
              </a:r>
              <a:endParaRPr lang="en-US" dirty="0"/>
            </a:p>
          </p:txBody>
        </p:sp>
      </p:grpSp>
      <p:grpSp>
        <p:nvGrpSpPr>
          <p:cNvPr id="24" name="Group 23"/>
          <p:cNvGrpSpPr/>
          <p:nvPr/>
        </p:nvGrpSpPr>
        <p:grpSpPr>
          <a:xfrm>
            <a:off x="381000" y="4800600"/>
            <a:ext cx="8229600" cy="369332"/>
            <a:chOff x="381000" y="4800600"/>
            <a:chExt cx="8229600" cy="369332"/>
          </a:xfrm>
        </p:grpSpPr>
        <p:cxnSp>
          <p:nvCxnSpPr>
            <p:cNvPr id="15" name="Straight Arrow Connector 14"/>
            <p:cNvCxnSpPr/>
            <p:nvPr/>
          </p:nvCxnSpPr>
          <p:spPr>
            <a:xfrm>
              <a:off x="914400" y="5168344"/>
              <a:ext cx="7086600" cy="1588"/>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sp>
          <p:nvSpPr>
            <p:cNvPr id="16" name="TextBox 15"/>
            <p:cNvSpPr txBox="1"/>
            <p:nvPr/>
          </p:nvSpPr>
          <p:spPr>
            <a:xfrm>
              <a:off x="381000" y="4800600"/>
              <a:ext cx="3886200" cy="369332"/>
            </a:xfrm>
            <a:prstGeom prst="rect">
              <a:avLst/>
            </a:prstGeom>
            <a:noFill/>
          </p:spPr>
          <p:txBody>
            <a:bodyPr wrap="square" rtlCol="0">
              <a:spAutoFit/>
            </a:bodyPr>
            <a:lstStyle/>
            <a:p>
              <a:r>
                <a:rPr lang="en-US" b="1" dirty="0" smtClean="0"/>
                <a:t>Diffusely managed</a:t>
              </a:r>
              <a:endParaRPr lang="en-US" dirty="0"/>
            </a:p>
          </p:txBody>
        </p:sp>
        <p:sp>
          <p:nvSpPr>
            <p:cNvPr id="17" name="TextBox 16"/>
            <p:cNvSpPr txBox="1"/>
            <p:nvPr/>
          </p:nvSpPr>
          <p:spPr>
            <a:xfrm>
              <a:off x="5181600" y="4800600"/>
              <a:ext cx="3429000" cy="369332"/>
            </a:xfrm>
            <a:prstGeom prst="rect">
              <a:avLst/>
            </a:prstGeom>
            <a:noFill/>
          </p:spPr>
          <p:txBody>
            <a:bodyPr wrap="square" rtlCol="0">
              <a:spAutoFit/>
            </a:bodyPr>
            <a:lstStyle/>
            <a:p>
              <a:pPr algn="r"/>
              <a:r>
                <a:rPr lang="en-US" b="1" dirty="0" smtClean="0"/>
                <a:t>Centrally managed</a:t>
              </a:r>
              <a:endParaRPr lang="en-US" dirty="0"/>
            </a:p>
          </p:txBody>
        </p:sp>
      </p:grpSp>
      <p:grpSp>
        <p:nvGrpSpPr>
          <p:cNvPr id="25" name="Group 24"/>
          <p:cNvGrpSpPr/>
          <p:nvPr/>
        </p:nvGrpSpPr>
        <p:grpSpPr>
          <a:xfrm>
            <a:off x="381000" y="5791200"/>
            <a:ext cx="8229600" cy="369332"/>
            <a:chOff x="381000" y="5791200"/>
            <a:chExt cx="8229600" cy="369332"/>
          </a:xfrm>
        </p:grpSpPr>
        <p:cxnSp>
          <p:nvCxnSpPr>
            <p:cNvPr id="18" name="Straight Arrow Connector 17"/>
            <p:cNvCxnSpPr/>
            <p:nvPr/>
          </p:nvCxnSpPr>
          <p:spPr>
            <a:xfrm>
              <a:off x="914400" y="6158944"/>
              <a:ext cx="7086600" cy="1588"/>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sp>
          <p:nvSpPr>
            <p:cNvPr id="19" name="TextBox 18"/>
            <p:cNvSpPr txBox="1"/>
            <p:nvPr/>
          </p:nvSpPr>
          <p:spPr>
            <a:xfrm>
              <a:off x="381000" y="5791200"/>
              <a:ext cx="3886200" cy="369332"/>
            </a:xfrm>
            <a:prstGeom prst="rect">
              <a:avLst/>
            </a:prstGeom>
            <a:noFill/>
          </p:spPr>
          <p:txBody>
            <a:bodyPr wrap="square" rtlCol="0">
              <a:spAutoFit/>
            </a:bodyPr>
            <a:lstStyle/>
            <a:p>
              <a:r>
                <a:rPr lang="en-US" b="1" dirty="0" smtClean="0"/>
                <a:t>In-person</a:t>
              </a:r>
              <a:endParaRPr lang="en-US" dirty="0"/>
            </a:p>
          </p:txBody>
        </p:sp>
        <p:sp>
          <p:nvSpPr>
            <p:cNvPr id="20" name="TextBox 19"/>
            <p:cNvSpPr txBox="1"/>
            <p:nvPr/>
          </p:nvSpPr>
          <p:spPr>
            <a:xfrm>
              <a:off x="5181600" y="5791200"/>
              <a:ext cx="3429000" cy="369332"/>
            </a:xfrm>
            <a:prstGeom prst="rect">
              <a:avLst/>
            </a:prstGeom>
            <a:noFill/>
          </p:spPr>
          <p:txBody>
            <a:bodyPr wrap="square" rtlCol="0">
              <a:spAutoFit/>
            </a:bodyPr>
            <a:lstStyle/>
            <a:p>
              <a:pPr algn="r"/>
              <a:r>
                <a:rPr lang="en-US" b="1" dirty="0" smtClean="0"/>
                <a:t>Virtual</a:t>
              </a:r>
              <a:endParaRPr lang="en-US" dirty="0"/>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69"/>
          <p:cNvSpPr txBox="1">
            <a:spLocks noChangeArrowheads="1"/>
          </p:cNvSpPr>
          <p:nvPr/>
        </p:nvSpPr>
        <p:spPr bwMode="auto">
          <a:xfrm>
            <a:off x="0" y="2590800"/>
            <a:ext cx="9144000" cy="1200328"/>
          </a:xfrm>
          <a:prstGeom prst="rect">
            <a:avLst/>
          </a:prstGeom>
          <a:solidFill>
            <a:schemeClr val="tx2">
              <a:lumMod val="50000"/>
            </a:schemeClr>
          </a:solidFill>
          <a:ln w="9525">
            <a:noFill/>
            <a:miter lim="800000"/>
            <a:headEnd/>
            <a:tailEnd/>
          </a:ln>
        </p:spPr>
        <p:txBody>
          <a:bodyPr>
            <a:spAutoFit/>
          </a:bodyPr>
          <a:lstStyle/>
          <a:p>
            <a:pPr algn="ctr">
              <a:defRPr/>
            </a:pPr>
            <a:endParaRPr lang="en-US" sz="1400" dirty="0" smtClean="0">
              <a:solidFill>
                <a:schemeClr val="bg1"/>
              </a:solidFill>
              <a:latin typeface="Calibri" pitchFamily="-110" charset="0"/>
            </a:endParaRPr>
          </a:p>
          <a:p>
            <a:pPr algn="ctr">
              <a:defRPr/>
            </a:pPr>
            <a:r>
              <a:rPr lang="en-US" sz="4400" dirty="0" smtClean="0">
                <a:solidFill>
                  <a:schemeClr val="bg1"/>
                </a:solidFill>
                <a:latin typeface="Calibri" pitchFamily="-110" charset="0"/>
              </a:rPr>
              <a:t>Pointers from the field</a:t>
            </a:r>
            <a:endParaRPr lang="en-US" sz="4400" u="sng" dirty="0" smtClean="0">
              <a:solidFill>
                <a:schemeClr val="bg1"/>
              </a:solidFill>
              <a:latin typeface="Calibri" pitchFamily="-110" charset="0"/>
            </a:endParaRPr>
          </a:p>
          <a:p>
            <a:pPr algn="ctr">
              <a:defRPr/>
            </a:pPr>
            <a:endParaRPr lang="en-US" sz="1400" dirty="0">
              <a:solidFill>
                <a:schemeClr val="bg1"/>
              </a:solidFill>
              <a:latin typeface="Calibri" pitchFamily="-110" charset="0"/>
            </a:endParaRPr>
          </a:p>
        </p:txBody>
      </p:sp>
      <p:pic>
        <p:nvPicPr>
          <p:cNvPr id="24" name="Picture 23"/>
          <p:cNvPicPr>
            <a:picLocks noChangeAspect="1"/>
          </p:cNvPicPr>
          <p:nvPr/>
        </p:nvPicPr>
        <p:blipFill>
          <a:blip r:embed="rId3" cstate="print"/>
          <a:stretch>
            <a:fillRect/>
          </a:stretch>
        </p:blipFill>
        <p:spPr>
          <a:xfrm>
            <a:off x="0" y="3981450"/>
            <a:ext cx="2856149" cy="2876550"/>
          </a:xfrm>
          <a:prstGeom prst="rect">
            <a:avLst/>
          </a:prstGeom>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973</TotalTime>
  <Words>551</Words>
  <Application>Microsoft Office PowerPoint</Application>
  <PresentationFormat>On-screen Show (4:3)</PresentationFormat>
  <Paragraphs>81</Paragraphs>
  <Slides>6</Slides>
  <Notes>4</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Slide 1</vt:lpstr>
      <vt:lpstr>Slide 2</vt:lpstr>
      <vt:lpstr>Slide 3</vt:lpstr>
      <vt:lpstr>Slide 4</vt:lpstr>
      <vt:lpstr>Slide 5</vt:lpstr>
      <vt:lpstr>Slide 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Julia Coffman</dc:creator>
  <cp:lastModifiedBy>vae</cp:lastModifiedBy>
  <cp:revision>88</cp:revision>
  <cp:lastPrinted>2010-10-28T01:51:32Z</cp:lastPrinted>
  <dcterms:created xsi:type="dcterms:W3CDTF">2011-06-06T22:24:40Z</dcterms:created>
  <dcterms:modified xsi:type="dcterms:W3CDTF">2011-06-07T16:12:39Z</dcterms:modified>
</cp:coreProperties>
</file>