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782" r:id="rId6"/>
  </p:sldMasterIdLst>
  <p:notesMasterIdLst>
    <p:notesMasterId r:id="rId58"/>
  </p:notesMasterIdLst>
  <p:sldIdLst>
    <p:sldId id="256" r:id="rId7"/>
    <p:sldId id="271" r:id="rId8"/>
    <p:sldId id="269" r:id="rId9"/>
    <p:sldId id="268" r:id="rId10"/>
    <p:sldId id="292" r:id="rId11"/>
    <p:sldId id="296" r:id="rId12"/>
    <p:sldId id="298" r:id="rId13"/>
    <p:sldId id="299" r:id="rId14"/>
    <p:sldId id="300" r:id="rId15"/>
    <p:sldId id="301" r:id="rId16"/>
    <p:sldId id="303" r:id="rId17"/>
    <p:sldId id="312" r:id="rId18"/>
    <p:sldId id="262" r:id="rId19"/>
    <p:sldId id="264" r:id="rId20"/>
    <p:sldId id="265" r:id="rId21"/>
    <p:sldId id="307" r:id="rId22"/>
    <p:sldId id="309" r:id="rId23"/>
    <p:sldId id="310" r:id="rId24"/>
    <p:sldId id="293" r:id="rId25"/>
    <p:sldId id="294" r:id="rId26"/>
    <p:sldId id="266" r:id="rId27"/>
    <p:sldId id="314" r:id="rId28"/>
    <p:sldId id="313" r:id="rId29"/>
    <p:sldId id="304" r:id="rId30"/>
    <p:sldId id="315" r:id="rId31"/>
    <p:sldId id="277" r:id="rId32"/>
    <p:sldId id="278" r:id="rId33"/>
    <p:sldId id="322" r:id="rId34"/>
    <p:sldId id="321" r:id="rId35"/>
    <p:sldId id="272" r:id="rId36"/>
    <p:sldId id="316" r:id="rId37"/>
    <p:sldId id="280" r:id="rId38"/>
    <p:sldId id="281" r:id="rId39"/>
    <p:sldId id="282" r:id="rId40"/>
    <p:sldId id="323" r:id="rId41"/>
    <p:sldId id="273" r:id="rId42"/>
    <p:sldId id="317" r:id="rId43"/>
    <p:sldId id="283" r:id="rId44"/>
    <p:sldId id="284" r:id="rId45"/>
    <p:sldId id="285" r:id="rId46"/>
    <p:sldId id="324" r:id="rId47"/>
    <p:sldId id="274" r:id="rId48"/>
    <p:sldId id="318" r:id="rId49"/>
    <p:sldId id="319" r:id="rId50"/>
    <p:sldId id="288" r:id="rId51"/>
    <p:sldId id="286" r:id="rId52"/>
    <p:sldId id="287" r:id="rId53"/>
    <p:sldId id="289" r:id="rId54"/>
    <p:sldId id="290" r:id="rId55"/>
    <p:sldId id="275" r:id="rId56"/>
    <p:sldId id="320" r:id="rId5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E70"/>
    <a:srgbClr val="99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5943" autoAdjust="0"/>
  </p:normalViewPr>
  <p:slideViewPr>
    <p:cSldViewPr snapToGrid="0" snapToObjects="1">
      <p:cViewPr>
        <p:scale>
          <a:sx n="100" d="100"/>
          <a:sy n="100" d="100"/>
        </p:scale>
        <p:origin x="-210" y="-48"/>
      </p:cViewPr>
      <p:guideLst>
        <p:guide orient="horz" pos="2160"/>
        <p:guide pos="2880"/>
      </p:guideLst>
    </p:cSldViewPr>
  </p:slideViewPr>
  <p:outlineViewPr>
    <p:cViewPr>
      <p:scale>
        <a:sx n="33" d="100"/>
        <a:sy n="33" d="100"/>
      </p:scale>
      <p:origin x="0" y="31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hqfs08\user$\rtran\Organizational%20learning\pairwise\pairwis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758249878959306"/>
          <c:y val="0.25124383030591735"/>
          <c:w val="0.70578319700328718"/>
          <c:h val="0.72139298025482423"/>
        </c:manualLayout>
      </c:layout>
      <c:barChart>
        <c:barDir val="bar"/>
        <c:grouping val="clustered"/>
        <c:varyColors val="0"/>
        <c:ser>
          <c:idx val="0"/>
          <c:order val="0"/>
          <c:spPr>
            <a:solidFill>
              <a:srgbClr val="0070C0"/>
            </a:solidFill>
          </c:spPr>
          <c:invertIfNegative val="0"/>
          <c:dLbls>
            <c:numFmt formatCode="0%" sourceLinked="0"/>
            <c:showLegendKey val="0"/>
            <c:showVal val="1"/>
            <c:showCatName val="0"/>
            <c:showSerName val="0"/>
            <c:showPercent val="0"/>
            <c:showBubbleSize val="0"/>
            <c:showLeaderLines val="0"/>
          </c:dLbls>
          <c:cat>
            <c:strRef>
              <c:f>Sheet1!$A$10:$A$14</c:f>
              <c:strCache>
                <c:ptCount val="5"/>
                <c:pt idx="0">
                  <c:v>Widen Pool</c:v>
                </c:pt>
                <c:pt idx="1">
                  <c:v>Double Down</c:v>
                </c:pt>
                <c:pt idx="2">
                  <c:v>External
Stakeholders</c:v>
                </c:pt>
                <c:pt idx="3">
                  <c:v>Cross-Program</c:v>
                </c:pt>
                <c:pt idx="4">
                  <c:v>Toolbox</c:v>
                </c:pt>
              </c:strCache>
            </c:strRef>
          </c:cat>
          <c:val>
            <c:numRef>
              <c:f>Sheet1!$C$10:$C$14</c:f>
              <c:numCache>
                <c:formatCode>0.00%</c:formatCode>
                <c:ptCount val="5"/>
                <c:pt idx="0">
                  <c:v>0.10714285714285714</c:v>
                </c:pt>
                <c:pt idx="1">
                  <c:v>0.13928571428571429</c:v>
                </c:pt>
                <c:pt idx="2">
                  <c:v>0.22500000000000001</c:v>
                </c:pt>
                <c:pt idx="3">
                  <c:v>0.25357142857142856</c:v>
                </c:pt>
                <c:pt idx="4">
                  <c:v>0.27500000000000002</c:v>
                </c:pt>
              </c:numCache>
            </c:numRef>
          </c:val>
        </c:ser>
        <c:dLbls>
          <c:showLegendKey val="0"/>
          <c:showVal val="0"/>
          <c:showCatName val="0"/>
          <c:showSerName val="0"/>
          <c:showPercent val="0"/>
          <c:showBubbleSize val="0"/>
        </c:dLbls>
        <c:gapWidth val="150"/>
        <c:axId val="29791360"/>
        <c:axId val="29792896"/>
      </c:barChart>
      <c:catAx>
        <c:axId val="29791360"/>
        <c:scaling>
          <c:orientation val="minMax"/>
        </c:scaling>
        <c:delete val="0"/>
        <c:axPos val="l"/>
        <c:majorTickMark val="out"/>
        <c:minorTickMark val="none"/>
        <c:tickLblPos val="nextTo"/>
        <c:crossAx val="29792896"/>
        <c:crosses val="autoZero"/>
        <c:auto val="1"/>
        <c:lblAlgn val="ctr"/>
        <c:lblOffset val="100"/>
        <c:noMultiLvlLbl val="0"/>
      </c:catAx>
      <c:valAx>
        <c:axId val="29792896"/>
        <c:scaling>
          <c:orientation val="minMax"/>
        </c:scaling>
        <c:delete val="1"/>
        <c:axPos val="b"/>
        <c:numFmt formatCode="0%" sourceLinked="0"/>
        <c:majorTickMark val="out"/>
        <c:minorTickMark val="none"/>
        <c:tickLblPos val="nextTo"/>
        <c:crossAx val="29791360"/>
        <c:crosses val="autoZero"/>
        <c:crossBetween val="between"/>
      </c:valAx>
    </c:plotArea>
    <c:plotVisOnly val="1"/>
    <c:dispBlanksAs val="gap"/>
    <c:showDLblsOverMax val="0"/>
  </c:chart>
  <c:txPr>
    <a:bodyPr/>
    <a:lstStyle/>
    <a:p>
      <a:pPr>
        <a:defRPr sz="20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12 Avenir 65 Medium   06173"/>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12 Avenir 65 Medium   06173" charset="0"/>
              </a:defRPr>
            </a:lvl1pPr>
          </a:lstStyle>
          <a:p>
            <a:pPr>
              <a:defRPr/>
            </a:pPr>
            <a:fld id="{97658FA3-CD23-4D49-88BE-4EC0F07D2492}" type="datetimeFigureOut">
              <a:rPr lang="en-US"/>
              <a:pPr>
                <a:defRPr/>
              </a:pPr>
              <a:t>6/7/2013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12 Avenir 65 Medium   06173"/>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12 Avenir 65 Medium   06173" charset="0"/>
              </a:defRPr>
            </a:lvl1pPr>
          </a:lstStyle>
          <a:p>
            <a:pPr>
              <a:defRPr/>
            </a:pPr>
            <a:fld id="{37C06340-5260-4D0B-A998-D0F64A4C6829}" type="slidenum">
              <a:rPr lang="en-US"/>
              <a:pPr>
                <a:defRPr/>
              </a:pPr>
              <a:t>‹#›</a:t>
            </a:fld>
            <a:endParaRPr lang="en-US"/>
          </a:p>
        </p:txBody>
      </p:sp>
    </p:spTree>
    <p:extLst>
      <p:ext uri="{BB962C8B-B14F-4D97-AF65-F5344CB8AC3E}">
        <p14:creationId xmlns:p14="http://schemas.microsoft.com/office/powerpoint/2010/main" val="20931923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12 Avenir 65 Medium   06173"/>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12 Avenir 65 Medium   06173"/>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12 Avenir 65 Medium   06173"/>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12 Avenir 65 Medium   06173"/>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12 Avenir 65 Medium   06173"/>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C06340-5260-4D0B-A998-D0F64A4C6829}" type="slidenum">
              <a:rPr lang="en-US" smtClean="0"/>
              <a:pPr>
                <a:defRPr/>
              </a:pPr>
              <a:t>1</a:t>
            </a:fld>
            <a:endParaRPr lang="en-US"/>
          </a:p>
        </p:txBody>
      </p:sp>
    </p:spTree>
    <p:extLst>
      <p:ext uri="{BB962C8B-B14F-4D97-AF65-F5344CB8AC3E}">
        <p14:creationId xmlns:p14="http://schemas.microsoft.com/office/powerpoint/2010/main" val="214438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Garamond" pitchFamily="18" charset="0"/>
              </a:rPr>
              <a:t>Initially proposed work at the county level to support implementation of strategies and initiatives</a:t>
            </a:r>
          </a:p>
          <a:p>
            <a:endParaRPr 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fld id="{C872CA86-97A0-40A8-8CFB-8408EE806C6F}" type="slidenum">
              <a:rPr lang="en-US" sz="1200"/>
              <a:pPr eaLnBrk="1" hangingPunct="1"/>
              <a:t>22</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Learning Collaborative is monthly with one on one meetings in between </a:t>
            </a:r>
          </a:p>
          <a:p>
            <a:endParaRPr lang="en-US">
              <a:latin typeface="Calibri" charset="0"/>
              <a:ea typeface="MS PGothic"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MS PGothic" charset="0"/>
                <a:cs typeface="MS PGothic" charset="0"/>
              </a:defRPr>
            </a:lvl1pPr>
            <a:lvl2pPr marL="742950" indent="-285750" eaLnBrk="0" hangingPunct="0">
              <a:defRPr sz="2400">
                <a:solidFill>
                  <a:schemeClr val="tx1"/>
                </a:solidFill>
                <a:latin typeface="Garamond" charset="0"/>
                <a:ea typeface="MS PGothic" charset="0"/>
                <a:cs typeface="MS PGothic" charset="0"/>
              </a:defRPr>
            </a:lvl2pPr>
            <a:lvl3pPr marL="1143000" indent="-228600" eaLnBrk="0" hangingPunct="0">
              <a:defRPr sz="2400">
                <a:solidFill>
                  <a:schemeClr val="tx1"/>
                </a:solidFill>
                <a:latin typeface="Garamond" charset="0"/>
                <a:ea typeface="MS PGothic" charset="0"/>
                <a:cs typeface="MS PGothic" charset="0"/>
              </a:defRPr>
            </a:lvl3pPr>
            <a:lvl4pPr marL="1600200" indent="-228600" eaLnBrk="0" hangingPunct="0">
              <a:defRPr sz="2400">
                <a:solidFill>
                  <a:schemeClr val="tx1"/>
                </a:solidFill>
                <a:latin typeface="Garamond" charset="0"/>
                <a:ea typeface="MS PGothic" charset="0"/>
                <a:cs typeface="MS PGothic" charset="0"/>
              </a:defRPr>
            </a:lvl4pPr>
            <a:lvl5pPr marL="2057400" indent="-228600" eaLnBrk="0" hangingPunct="0">
              <a:defRPr sz="24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aramond" charset="0"/>
                <a:ea typeface="MS PGothic" charset="0"/>
                <a:cs typeface="MS PGothic" charset="0"/>
              </a:defRPr>
            </a:lvl9pPr>
          </a:lstStyle>
          <a:p>
            <a:pPr eaLnBrk="1" hangingPunct="1"/>
            <a:fld id="{67F2EBF6-1728-7141-A435-FEE3B6FA3252}" type="slidenum">
              <a:rPr lang="en-US" sz="1200"/>
              <a:pPr eaLnBrk="1" hangingPunct="1"/>
              <a:t>23</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09600" indent="-609600">
              <a:lnSpc>
                <a:spcPct val="80000"/>
              </a:lnSpc>
            </a:pPr>
            <a:r>
              <a:rPr lang="en-US" sz="2000">
                <a:latin typeface="Garamond" charset="0"/>
                <a:ea typeface="MS PGothic" charset="0"/>
              </a:rPr>
              <a:t>Program officer an active agent in the change process. </a:t>
            </a:r>
          </a:p>
          <a:p>
            <a:pPr marL="609600" indent="-609600">
              <a:lnSpc>
                <a:spcPct val="80000"/>
              </a:lnSpc>
            </a:pPr>
            <a:endParaRPr lang="en-US" sz="2000">
              <a:latin typeface="Garamond" charset="0"/>
              <a:ea typeface="MS PGothic" charset="0"/>
            </a:endParaRPr>
          </a:p>
          <a:p>
            <a:pPr marL="609600" indent="-609600">
              <a:lnSpc>
                <a:spcPct val="80000"/>
              </a:lnSpc>
            </a:pPr>
            <a:r>
              <a:rPr lang="en-US" sz="2000">
                <a:latin typeface="Garamond" charset="0"/>
                <a:ea typeface="MS PGothic" charset="0"/>
              </a:rPr>
              <a:t>Overarching activity:  </a:t>
            </a:r>
            <a:r>
              <a:rPr lang="en-US" sz="2000" b="1" i="1">
                <a:latin typeface="Garamond" charset="0"/>
                <a:ea typeface="MS PGothic" charset="0"/>
              </a:rPr>
              <a:t>Cultivating</a:t>
            </a:r>
            <a:r>
              <a:rPr lang="en-US" sz="2000">
                <a:latin typeface="Garamond" charset="0"/>
                <a:ea typeface="MS PGothic" charset="0"/>
              </a:rPr>
              <a:t> </a:t>
            </a:r>
          </a:p>
          <a:p>
            <a:pPr marL="990600" lvl="1" indent="-533400">
              <a:lnSpc>
                <a:spcPct val="80000"/>
              </a:lnSpc>
            </a:pPr>
            <a:r>
              <a:rPr lang="en-US" sz="1800">
                <a:latin typeface="Garamond" charset="0"/>
                <a:ea typeface="MS PGothic" charset="0"/>
              </a:rPr>
              <a:t>Interest and initiative</a:t>
            </a:r>
          </a:p>
          <a:p>
            <a:pPr marL="990600" lvl="1" indent="-533400">
              <a:lnSpc>
                <a:spcPct val="80000"/>
              </a:lnSpc>
            </a:pPr>
            <a:r>
              <a:rPr lang="en-US" sz="1800">
                <a:latin typeface="Garamond" charset="0"/>
                <a:ea typeface="MS PGothic" charset="0"/>
              </a:rPr>
              <a:t>Relationships and networks</a:t>
            </a:r>
          </a:p>
          <a:p>
            <a:pPr marL="990600" lvl="1" indent="-533400">
              <a:lnSpc>
                <a:spcPct val="80000"/>
              </a:lnSpc>
            </a:pPr>
            <a:r>
              <a:rPr lang="en-US" sz="1800">
                <a:latin typeface="Garamond" charset="0"/>
                <a:ea typeface="MS PGothic" charset="0"/>
              </a:rPr>
              <a:t>New, bigger, more systems-level thinking</a:t>
            </a:r>
          </a:p>
          <a:p>
            <a:pPr marL="990600" lvl="1" indent="-533400">
              <a:lnSpc>
                <a:spcPct val="80000"/>
              </a:lnSpc>
            </a:pPr>
            <a:r>
              <a:rPr lang="en-US" sz="1800">
                <a:latin typeface="Garamond" charset="0"/>
                <a:ea typeface="MS PGothic" charset="0"/>
              </a:rPr>
              <a:t>New projects</a:t>
            </a:r>
          </a:p>
          <a:p>
            <a:pPr marL="990600" lvl="1" indent="-533400">
              <a:lnSpc>
                <a:spcPct val="80000"/>
              </a:lnSpc>
            </a:pPr>
            <a:endParaRPr lang="en-US" sz="1800">
              <a:latin typeface="Garamond" charset="0"/>
              <a:ea typeface="MS PGothic" charset="0"/>
            </a:endParaRPr>
          </a:p>
          <a:p>
            <a:pPr marL="609600" indent="-609600">
              <a:lnSpc>
                <a:spcPct val="80000"/>
              </a:lnSpc>
            </a:pPr>
            <a:r>
              <a:rPr lang="en-US" sz="2000">
                <a:latin typeface="Garamond" charset="0"/>
                <a:ea typeface="MS PGothic" charset="0"/>
              </a:rPr>
              <a:t>Key Tasks</a:t>
            </a:r>
          </a:p>
          <a:p>
            <a:pPr marL="990600" lvl="1" indent="-533400">
              <a:lnSpc>
                <a:spcPct val="80000"/>
              </a:lnSpc>
            </a:pPr>
            <a:r>
              <a:rPr lang="en-US" sz="1600">
                <a:latin typeface="Garamond" charset="0"/>
                <a:ea typeface="MS PGothic" charset="0"/>
              </a:rPr>
              <a:t>Reach out to wide range of organizations and residents (even if ineligible for KBR grant)</a:t>
            </a:r>
          </a:p>
          <a:p>
            <a:pPr marL="990600" lvl="1" indent="-533400">
              <a:lnSpc>
                <a:spcPct val="80000"/>
              </a:lnSpc>
            </a:pPr>
            <a:r>
              <a:rPr lang="en-US" sz="1600">
                <a:latin typeface="Garamond" charset="0"/>
                <a:ea typeface="MS PGothic" charset="0"/>
              </a:rPr>
              <a:t>Encourage local actors to take initiative, to develop their ideas, and to move their ideas into actionable strategies.  </a:t>
            </a:r>
          </a:p>
          <a:p>
            <a:pPr marL="990600" lvl="1" indent="-533400">
              <a:lnSpc>
                <a:spcPct val="80000"/>
              </a:lnSpc>
            </a:pPr>
            <a:r>
              <a:rPr lang="en-US" sz="1600">
                <a:latin typeface="Garamond" charset="0"/>
                <a:ea typeface="MS PGothic" charset="0"/>
              </a:rPr>
              <a:t>Connect actors with complementary interests</a:t>
            </a:r>
            <a:r>
              <a:rPr lang="en-US" sz="1800">
                <a:latin typeface="Garamond" charset="0"/>
                <a:ea typeface="MS PGothic" charset="0"/>
              </a:rPr>
              <a:t>. </a:t>
            </a:r>
          </a:p>
          <a:p>
            <a:pPr marL="609600" indent="-609600">
              <a:lnSpc>
                <a:spcPct val="80000"/>
              </a:lnSpc>
            </a:pPr>
            <a:endParaRPr lang="en-US" sz="1800">
              <a:latin typeface="Garamond" charset="0"/>
              <a:ea typeface="MS PGothic" charset="0"/>
            </a:endParaRPr>
          </a:p>
          <a:p>
            <a:pPr marL="609600" indent="-609600">
              <a:lnSpc>
                <a:spcPct val="80000"/>
              </a:lnSpc>
            </a:pPr>
            <a:r>
              <a:rPr lang="en-US" sz="2000">
                <a:latin typeface="Garamond" charset="0"/>
                <a:ea typeface="MS PGothic" charset="0"/>
              </a:rPr>
              <a:t>Distinct phases to the work</a:t>
            </a:r>
          </a:p>
          <a:p>
            <a:pPr marL="990600" lvl="1" indent="-533400">
              <a:lnSpc>
                <a:spcPct val="80000"/>
              </a:lnSpc>
            </a:pPr>
            <a:r>
              <a:rPr lang="en-US" sz="1600" b="1">
                <a:latin typeface="Garamond" charset="0"/>
                <a:ea typeface="MS PGothic" charset="0"/>
              </a:rPr>
              <a:t>Phase 1</a:t>
            </a:r>
            <a:r>
              <a:rPr lang="en-US" sz="1600">
                <a:latin typeface="Garamond" charset="0"/>
                <a:ea typeface="MS PGothic" charset="0"/>
              </a:rPr>
              <a:t>:  </a:t>
            </a:r>
            <a:r>
              <a:rPr lang="en-US" sz="1600" i="1">
                <a:latin typeface="Garamond" charset="0"/>
                <a:ea typeface="MS PGothic" charset="0"/>
              </a:rPr>
              <a:t>Researchers</a:t>
            </a:r>
            <a:r>
              <a:rPr lang="en-US" sz="1600">
                <a:latin typeface="Garamond" charset="0"/>
                <a:ea typeface="MS PGothic" charset="0"/>
              </a:rPr>
              <a:t> focused on forming relationships, gathering information, analyzing data, and diagnosing the situation.  </a:t>
            </a:r>
          </a:p>
          <a:p>
            <a:pPr marL="990600" lvl="1" indent="-533400">
              <a:lnSpc>
                <a:spcPct val="80000"/>
              </a:lnSpc>
            </a:pPr>
            <a:r>
              <a:rPr lang="en-US" sz="1600" b="1">
                <a:latin typeface="Garamond" charset="0"/>
                <a:ea typeface="MS PGothic" charset="0"/>
              </a:rPr>
              <a:t>Phase 2</a:t>
            </a:r>
            <a:r>
              <a:rPr lang="en-US" sz="1600">
                <a:latin typeface="Garamond" charset="0"/>
                <a:ea typeface="MS PGothic" charset="0"/>
              </a:rPr>
              <a:t>:  </a:t>
            </a:r>
            <a:r>
              <a:rPr lang="en-US" sz="1600" i="1">
                <a:latin typeface="Garamond" charset="0"/>
                <a:ea typeface="MS PGothic" charset="0"/>
              </a:rPr>
              <a:t>Interventionists</a:t>
            </a:r>
            <a:r>
              <a:rPr lang="en-US" sz="1600">
                <a:latin typeface="Garamond" charset="0"/>
                <a:ea typeface="MS PGothic" charset="0"/>
              </a:rPr>
              <a:t> who prompt local actors to think differently, facilitating networks and cross-sector collaboration, and problem solving.  </a:t>
            </a:r>
          </a:p>
          <a:p>
            <a:pPr marL="990600" lvl="1" indent="-533400">
              <a:lnSpc>
                <a:spcPct val="80000"/>
              </a:lnSpc>
            </a:pPr>
            <a:r>
              <a:rPr lang="en-US" sz="1600" b="1">
                <a:latin typeface="Garamond" charset="0"/>
                <a:ea typeface="MS PGothic" charset="0"/>
              </a:rPr>
              <a:t>Phase 3</a:t>
            </a:r>
            <a:r>
              <a:rPr lang="en-US" sz="1600">
                <a:latin typeface="Garamond" charset="0"/>
                <a:ea typeface="MS PGothic" charset="0"/>
              </a:rPr>
              <a:t>: </a:t>
            </a:r>
            <a:r>
              <a:rPr lang="en-US" sz="1600" i="1">
                <a:latin typeface="Garamond" charset="0"/>
                <a:ea typeface="MS PGothic" charset="0"/>
              </a:rPr>
              <a:t>Colleagues </a:t>
            </a:r>
            <a:r>
              <a:rPr lang="en-US" sz="1600">
                <a:latin typeface="Garamond" charset="0"/>
                <a:ea typeface="MS PGothic" charset="0"/>
              </a:rPr>
              <a:t>who work closely and openly with local actors to develop more effective and comprehensive projects and strategies.</a:t>
            </a:r>
            <a:r>
              <a:rPr lang="en-US" sz="1800">
                <a:latin typeface="Garamond" charset="0"/>
                <a:ea typeface="MS PGothic" charset="0"/>
              </a:rPr>
              <a:t> </a:t>
            </a:r>
            <a:endParaRPr lang="en-US">
              <a:latin typeface="Calibri" charset="0"/>
              <a:ea typeface="MS PGothic"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MS PGothic" charset="0"/>
                <a:cs typeface="MS PGothic" charset="0"/>
              </a:defRPr>
            </a:lvl1pPr>
            <a:lvl2pPr marL="742950" indent="-285750" eaLnBrk="0" hangingPunct="0">
              <a:defRPr sz="2400">
                <a:solidFill>
                  <a:schemeClr val="tx1"/>
                </a:solidFill>
                <a:latin typeface="Garamond" charset="0"/>
                <a:ea typeface="MS PGothic" charset="0"/>
                <a:cs typeface="MS PGothic" charset="0"/>
              </a:defRPr>
            </a:lvl2pPr>
            <a:lvl3pPr marL="1143000" indent="-228600" eaLnBrk="0" hangingPunct="0">
              <a:defRPr sz="2400">
                <a:solidFill>
                  <a:schemeClr val="tx1"/>
                </a:solidFill>
                <a:latin typeface="Garamond" charset="0"/>
                <a:ea typeface="MS PGothic" charset="0"/>
                <a:cs typeface="MS PGothic" charset="0"/>
              </a:defRPr>
            </a:lvl3pPr>
            <a:lvl4pPr marL="1600200" indent="-228600" eaLnBrk="0" hangingPunct="0">
              <a:defRPr sz="2400">
                <a:solidFill>
                  <a:schemeClr val="tx1"/>
                </a:solidFill>
                <a:latin typeface="Garamond" charset="0"/>
                <a:ea typeface="MS PGothic" charset="0"/>
                <a:cs typeface="MS PGothic" charset="0"/>
              </a:defRPr>
            </a:lvl4pPr>
            <a:lvl5pPr marL="2057400" indent="-228600" eaLnBrk="0" hangingPunct="0">
              <a:defRPr sz="24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aramond" charset="0"/>
                <a:ea typeface="MS PGothic" charset="0"/>
                <a:cs typeface="MS PGothic" charset="0"/>
              </a:defRPr>
            </a:lvl9pPr>
          </a:lstStyle>
          <a:p>
            <a:pPr eaLnBrk="1" hangingPunct="1"/>
            <a:fld id="{E2158C39-F4DC-7B4A-9CF7-0BC38170A14A}" type="slidenum">
              <a:rPr lang="en-US" sz="1200"/>
              <a:pPr eaLnBrk="1" hangingPunct="1"/>
              <a:t>25</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endParaRPr lang="en-US" dirty="0" smtClean="0">
              <a:latin typeface="12 Avenir 65 Medium   06173" charset="0"/>
            </a:endParaRPr>
          </a:p>
          <a:p>
            <a:pPr defTabSz="931774"/>
            <a:endParaRPr lang="en-US" dirty="0" smtClean="0">
              <a:latin typeface="12 Avenir 65 Medium   06173" charset="0"/>
            </a:endParaRPr>
          </a:p>
          <a:p>
            <a:pPr defTabSz="931774"/>
            <a:endParaRPr lang="en-US" dirty="0" smtClean="0">
              <a:latin typeface="12 Avenir 65 Medium   06173"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A38DE2B-5E20-4D2E-AFCE-8A96EE3CF193}" type="slidenum">
              <a:rPr lang="en-US" smtClean="0">
                <a:latin typeface="12 Avenir 65 Medium   06173" charset="0"/>
              </a:rPr>
              <a:pPr eaLnBrk="1" hangingPunct="1"/>
              <a:t>26</a:t>
            </a:fld>
            <a:endParaRPr lang="en-US" smtClean="0">
              <a:latin typeface="12 Avenir 65 Medium   0617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2" eaLnBrk="1" fontAlgn="auto" hangingPunct="1">
              <a:spcBef>
                <a:spcPts val="0"/>
              </a:spcBef>
              <a:spcAft>
                <a:spcPts val="0"/>
              </a:spcAft>
              <a:defRPr/>
            </a:pPr>
            <a:endParaRPr lang="en-US" dirty="0" smtClean="0"/>
          </a:p>
        </p:txBody>
      </p:sp>
      <p:sp>
        <p:nvSpPr>
          <p:cNvPr id="4" name="Slide Number Placeholder 3"/>
          <p:cNvSpPr>
            <a:spLocks noGrp="1"/>
          </p:cNvSpPr>
          <p:nvPr>
            <p:ph type="sldNum" sz="quarter" idx="10"/>
          </p:nvPr>
        </p:nvSpPr>
        <p:spPr/>
        <p:txBody>
          <a:bodyPr/>
          <a:lstStyle/>
          <a:p>
            <a:fld id="{D9C49613-3A5C-42AA-95BA-2D9D4C92B265}" type="slidenum">
              <a:rPr lang="en-US" smtClean="0"/>
              <a:t>27</a:t>
            </a:fld>
            <a:endParaRPr lang="en-US" dirty="0"/>
          </a:p>
        </p:txBody>
      </p:sp>
    </p:spTree>
    <p:extLst>
      <p:ext uri="{BB962C8B-B14F-4D97-AF65-F5344CB8AC3E}">
        <p14:creationId xmlns:p14="http://schemas.microsoft.com/office/powerpoint/2010/main" val="4087451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2">
              <a:defRPr/>
            </a:pPr>
            <a:endParaRPr lang="en-US" baseline="0" dirty="0" smtClean="0"/>
          </a:p>
        </p:txBody>
      </p:sp>
      <p:sp>
        <p:nvSpPr>
          <p:cNvPr id="4" name="Slide Number Placeholder 3"/>
          <p:cNvSpPr>
            <a:spLocks noGrp="1"/>
          </p:cNvSpPr>
          <p:nvPr>
            <p:ph type="sldNum" sz="quarter" idx="10"/>
          </p:nvPr>
        </p:nvSpPr>
        <p:spPr/>
        <p:txBody>
          <a:bodyPr/>
          <a:lstStyle/>
          <a:p>
            <a:fld id="{D9C49613-3A5C-42AA-95BA-2D9D4C92B265}" type="slidenum">
              <a:rPr lang="en-US" smtClean="0"/>
              <a:t>28</a:t>
            </a:fld>
            <a:endParaRPr lang="en-US" dirty="0"/>
          </a:p>
        </p:txBody>
      </p:sp>
    </p:spTree>
    <p:extLst>
      <p:ext uri="{BB962C8B-B14F-4D97-AF65-F5344CB8AC3E}">
        <p14:creationId xmlns:p14="http://schemas.microsoft.com/office/powerpoint/2010/main" val="2961238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Learning Collaborative is monthly with one on one meetings in between </a:t>
            </a:r>
          </a:p>
          <a:p>
            <a:endParaRPr lang="en-US">
              <a:latin typeface="Calibri" charset="0"/>
              <a:ea typeface="MS PGothic"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MS PGothic" charset="0"/>
                <a:cs typeface="MS PGothic" charset="0"/>
              </a:defRPr>
            </a:lvl1pPr>
            <a:lvl2pPr marL="742950" indent="-285750" eaLnBrk="0" hangingPunct="0">
              <a:defRPr sz="2400">
                <a:solidFill>
                  <a:schemeClr val="tx1"/>
                </a:solidFill>
                <a:latin typeface="Garamond" charset="0"/>
                <a:ea typeface="MS PGothic" charset="0"/>
                <a:cs typeface="MS PGothic" charset="0"/>
              </a:defRPr>
            </a:lvl2pPr>
            <a:lvl3pPr marL="1143000" indent="-228600" eaLnBrk="0" hangingPunct="0">
              <a:defRPr sz="2400">
                <a:solidFill>
                  <a:schemeClr val="tx1"/>
                </a:solidFill>
                <a:latin typeface="Garamond" charset="0"/>
                <a:ea typeface="MS PGothic" charset="0"/>
                <a:cs typeface="MS PGothic" charset="0"/>
              </a:defRPr>
            </a:lvl3pPr>
            <a:lvl4pPr marL="1600200" indent="-228600" eaLnBrk="0" hangingPunct="0">
              <a:defRPr sz="2400">
                <a:solidFill>
                  <a:schemeClr val="tx1"/>
                </a:solidFill>
                <a:latin typeface="Garamond" charset="0"/>
                <a:ea typeface="MS PGothic" charset="0"/>
                <a:cs typeface="MS PGothic" charset="0"/>
              </a:defRPr>
            </a:lvl4pPr>
            <a:lvl5pPr marL="2057400" indent="-228600" eaLnBrk="0" hangingPunct="0">
              <a:defRPr sz="24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aramond" charset="0"/>
                <a:ea typeface="MS PGothic" charset="0"/>
                <a:cs typeface="MS PGothic" charset="0"/>
              </a:defRPr>
            </a:lvl9pPr>
          </a:lstStyle>
          <a:p>
            <a:pPr eaLnBrk="1" hangingPunct="1"/>
            <a:fld id="{67F2EBF6-1728-7141-A435-FEE3B6FA3252}" type="slidenum">
              <a:rPr lang="en-US" sz="1200"/>
              <a:pPr eaLnBrk="1" hangingPunct="1"/>
              <a:t>31</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April 16</a:t>
            </a:r>
          </a:p>
        </p:txBody>
      </p:sp>
      <p:sp>
        <p:nvSpPr>
          <p:cNvPr id="4" name="Slide Number Placeholder 3"/>
          <p:cNvSpPr>
            <a:spLocks noGrp="1"/>
          </p:cNvSpPr>
          <p:nvPr>
            <p:ph type="sldNum" sz="quarter" idx="10"/>
          </p:nvPr>
        </p:nvSpPr>
        <p:spPr/>
        <p:txBody>
          <a:bodyPr/>
          <a:lstStyle/>
          <a:p>
            <a:fld id="{D9C49613-3A5C-42AA-95BA-2D9D4C92B265}" type="slidenum">
              <a:rPr lang="en-US" smtClean="0"/>
              <a:t>32</a:t>
            </a:fld>
            <a:endParaRPr lang="en-US" dirty="0"/>
          </a:p>
        </p:txBody>
      </p:sp>
    </p:spTree>
    <p:extLst>
      <p:ext uri="{BB962C8B-B14F-4D97-AF65-F5344CB8AC3E}">
        <p14:creationId xmlns:p14="http://schemas.microsoft.com/office/powerpoint/2010/main" val="3161233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May 2</a:t>
            </a:r>
          </a:p>
        </p:txBody>
      </p:sp>
      <p:sp>
        <p:nvSpPr>
          <p:cNvPr id="4" name="Slide Number Placeholder 3"/>
          <p:cNvSpPr>
            <a:spLocks noGrp="1"/>
          </p:cNvSpPr>
          <p:nvPr>
            <p:ph type="sldNum" sz="quarter" idx="10"/>
          </p:nvPr>
        </p:nvSpPr>
        <p:spPr/>
        <p:txBody>
          <a:bodyPr/>
          <a:lstStyle/>
          <a:p>
            <a:fld id="{D9C49613-3A5C-42AA-95BA-2D9D4C92B265}" type="slidenum">
              <a:rPr lang="en-US" smtClean="0"/>
              <a:t>33</a:t>
            </a:fld>
            <a:endParaRPr lang="en-US" dirty="0"/>
          </a:p>
        </p:txBody>
      </p:sp>
    </p:spTree>
    <p:extLst>
      <p:ext uri="{BB962C8B-B14F-4D97-AF65-F5344CB8AC3E}">
        <p14:creationId xmlns:p14="http://schemas.microsoft.com/office/powerpoint/2010/main" val="234176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152" eaLnBrk="1" fontAlgn="auto" hangingPunct="1">
              <a:spcBef>
                <a:spcPts val="0"/>
              </a:spcBef>
              <a:spcAft>
                <a:spcPts val="0"/>
              </a:spcAft>
              <a:defRPr/>
            </a:pPr>
            <a:r>
              <a:rPr lang="en-US" dirty="0" smtClean="0">
                <a:latin typeface="+mn-lt"/>
                <a:ea typeface="+mn-ea"/>
              </a:rPr>
              <a:t>May 11</a:t>
            </a:r>
            <a:endParaRPr lang="en-US" dirty="0">
              <a:latin typeface="+mn-lt"/>
              <a:ea typeface="+mn-ea"/>
            </a:endParaRPr>
          </a:p>
        </p:txBody>
      </p:sp>
      <p:sp>
        <p:nvSpPr>
          <p:cNvPr id="4" name="Slide Number Placeholder 3"/>
          <p:cNvSpPr>
            <a:spLocks noGrp="1"/>
          </p:cNvSpPr>
          <p:nvPr>
            <p:ph type="sldNum" sz="quarter" idx="10"/>
          </p:nvPr>
        </p:nvSpPr>
        <p:spPr/>
        <p:txBody>
          <a:bodyPr/>
          <a:lstStyle/>
          <a:p>
            <a:fld id="{D9C49613-3A5C-42AA-95BA-2D9D4C92B265}" type="slidenum">
              <a:rPr lang="en-US" smtClean="0"/>
              <a:t>34</a:t>
            </a:fld>
            <a:endParaRPr lang="en-US" dirty="0"/>
          </a:p>
        </p:txBody>
      </p:sp>
    </p:spTree>
    <p:extLst>
      <p:ext uri="{BB962C8B-B14F-4D97-AF65-F5344CB8AC3E}">
        <p14:creationId xmlns:p14="http://schemas.microsoft.com/office/powerpoint/2010/main" val="199701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Also a new way of doing business for the Trust (discuss why we need a new way), natural transition. We are not stopping traditional responsive grantmaking. There is a still a need for that, and we will continue that work. That said, we are investing a great deal in this new strategy in an effort to make lasting change in some of North Carolina</a:t>
            </a:r>
            <a:r>
              <a:rPr lang="ja-JP" altLang="en-US" smtClean="0"/>
              <a:t>’</a:t>
            </a:r>
            <a:r>
              <a:rPr lang="en-US" altLang="ja-JP" smtClean="0"/>
              <a:t>s neediest rural communities.</a:t>
            </a:r>
            <a:endParaRPr lang="en-US" sz="140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fld id="{8F603E3D-406E-4AD2-8B55-DABE3A11AA7F}" type="slidenum">
              <a:rPr lang="en-US" sz="1200"/>
              <a:pPr eaLnBrk="1" hangingPunct="1"/>
              <a:t>7</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Learning Collaborative is monthly with one on one meetings in between </a:t>
            </a:r>
          </a:p>
          <a:p>
            <a:endParaRPr lang="en-US">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MS PGothic" charset="0"/>
                <a:cs typeface="MS PGothic" charset="0"/>
              </a:defRPr>
            </a:lvl1pPr>
            <a:lvl2pPr marL="742950" indent="-285750" eaLnBrk="0" hangingPunct="0">
              <a:defRPr sz="2400">
                <a:solidFill>
                  <a:schemeClr val="tx1"/>
                </a:solidFill>
                <a:latin typeface="Garamond" charset="0"/>
                <a:ea typeface="MS PGothic" charset="0"/>
                <a:cs typeface="MS PGothic" charset="0"/>
              </a:defRPr>
            </a:lvl2pPr>
            <a:lvl3pPr marL="1143000" indent="-228600" eaLnBrk="0" hangingPunct="0">
              <a:defRPr sz="2400">
                <a:solidFill>
                  <a:schemeClr val="tx1"/>
                </a:solidFill>
                <a:latin typeface="Garamond" charset="0"/>
                <a:ea typeface="MS PGothic" charset="0"/>
                <a:cs typeface="MS PGothic" charset="0"/>
              </a:defRPr>
            </a:lvl3pPr>
            <a:lvl4pPr marL="1600200" indent="-228600" eaLnBrk="0" hangingPunct="0">
              <a:defRPr sz="2400">
                <a:solidFill>
                  <a:schemeClr val="tx1"/>
                </a:solidFill>
                <a:latin typeface="Garamond" charset="0"/>
                <a:ea typeface="MS PGothic" charset="0"/>
                <a:cs typeface="MS PGothic" charset="0"/>
              </a:defRPr>
            </a:lvl4pPr>
            <a:lvl5pPr marL="2057400" indent="-228600" eaLnBrk="0" hangingPunct="0">
              <a:defRPr sz="24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aramond" charset="0"/>
                <a:ea typeface="MS PGothic" charset="0"/>
                <a:cs typeface="MS PGothic" charset="0"/>
              </a:defRPr>
            </a:lvl9pPr>
          </a:lstStyle>
          <a:p>
            <a:pPr eaLnBrk="1" hangingPunct="1"/>
            <a:fld id="{F88A4097-F457-EE4C-9A3F-0C58014572DA}" type="slidenum">
              <a:rPr lang="en-US" sz="1200"/>
              <a:pPr eaLnBrk="1" hangingPunct="1"/>
              <a:t>37</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Learning Collaborative is monthly with one on one meetings in between </a:t>
            </a:r>
          </a:p>
          <a:p>
            <a:endParaRPr lang="en-US">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MS PGothic" charset="0"/>
                <a:cs typeface="MS PGothic" charset="0"/>
              </a:defRPr>
            </a:lvl1pPr>
            <a:lvl2pPr marL="742950" indent="-285750" eaLnBrk="0" hangingPunct="0">
              <a:defRPr sz="2400">
                <a:solidFill>
                  <a:schemeClr val="tx1"/>
                </a:solidFill>
                <a:latin typeface="Garamond" charset="0"/>
                <a:ea typeface="MS PGothic" charset="0"/>
                <a:cs typeface="MS PGothic" charset="0"/>
              </a:defRPr>
            </a:lvl2pPr>
            <a:lvl3pPr marL="1143000" indent="-228600" eaLnBrk="0" hangingPunct="0">
              <a:defRPr sz="2400">
                <a:solidFill>
                  <a:schemeClr val="tx1"/>
                </a:solidFill>
                <a:latin typeface="Garamond" charset="0"/>
                <a:ea typeface="MS PGothic" charset="0"/>
                <a:cs typeface="MS PGothic" charset="0"/>
              </a:defRPr>
            </a:lvl3pPr>
            <a:lvl4pPr marL="1600200" indent="-228600" eaLnBrk="0" hangingPunct="0">
              <a:defRPr sz="2400">
                <a:solidFill>
                  <a:schemeClr val="tx1"/>
                </a:solidFill>
                <a:latin typeface="Garamond" charset="0"/>
                <a:ea typeface="MS PGothic" charset="0"/>
                <a:cs typeface="MS PGothic" charset="0"/>
              </a:defRPr>
            </a:lvl4pPr>
            <a:lvl5pPr marL="2057400" indent="-228600" eaLnBrk="0" hangingPunct="0">
              <a:defRPr sz="24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aramond" charset="0"/>
                <a:ea typeface="MS PGothic" charset="0"/>
                <a:cs typeface="MS PGothic" charset="0"/>
              </a:defRPr>
            </a:lvl9pPr>
          </a:lstStyle>
          <a:p>
            <a:pPr eaLnBrk="1" hangingPunct="1"/>
            <a:fld id="{F88A4097-F457-EE4C-9A3F-0C58014572DA}" type="slidenum">
              <a:rPr lang="en-US" sz="1200"/>
              <a:pPr eaLnBrk="1" hangingPunct="1"/>
              <a:t>43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Learning Collaborative is monthly with one on one meetings in between </a:t>
            </a:r>
          </a:p>
          <a:p>
            <a:endParaRPr lang="en-US">
              <a:latin typeface="Calibri" charset="0"/>
              <a:ea typeface="MS PGothic"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charset="0"/>
                <a:ea typeface="MS PGothic" charset="0"/>
                <a:cs typeface="MS PGothic" charset="0"/>
              </a:defRPr>
            </a:lvl1pPr>
            <a:lvl2pPr marL="742950" indent="-285750" eaLnBrk="0" hangingPunct="0">
              <a:defRPr sz="2400">
                <a:solidFill>
                  <a:schemeClr val="tx1"/>
                </a:solidFill>
                <a:latin typeface="Garamond" charset="0"/>
                <a:ea typeface="MS PGothic" charset="0"/>
                <a:cs typeface="MS PGothic" charset="0"/>
              </a:defRPr>
            </a:lvl2pPr>
            <a:lvl3pPr marL="1143000" indent="-228600" eaLnBrk="0" hangingPunct="0">
              <a:defRPr sz="2400">
                <a:solidFill>
                  <a:schemeClr val="tx1"/>
                </a:solidFill>
                <a:latin typeface="Garamond" charset="0"/>
                <a:ea typeface="MS PGothic" charset="0"/>
                <a:cs typeface="MS PGothic" charset="0"/>
              </a:defRPr>
            </a:lvl3pPr>
            <a:lvl4pPr marL="1600200" indent="-228600" eaLnBrk="0" hangingPunct="0">
              <a:defRPr sz="2400">
                <a:solidFill>
                  <a:schemeClr val="tx1"/>
                </a:solidFill>
                <a:latin typeface="Garamond" charset="0"/>
                <a:ea typeface="MS PGothic" charset="0"/>
                <a:cs typeface="MS PGothic" charset="0"/>
              </a:defRPr>
            </a:lvl4pPr>
            <a:lvl5pPr marL="2057400" indent="-228600" eaLnBrk="0" hangingPunct="0">
              <a:defRPr sz="2400">
                <a:solidFill>
                  <a:schemeClr val="tx1"/>
                </a:solidFill>
                <a:latin typeface="Garamond"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aramond"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aramond"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aramond"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aramond" charset="0"/>
                <a:ea typeface="MS PGothic" charset="0"/>
                <a:cs typeface="MS PGothic" charset="0"/>
              </a:defRPr>
            </a:lvl9pPr>
          </a:lstStyle>
          <a:p>
            <a:pPr eaLnBrk="1" hangingPunct="1"/>
            <a:fld id="{F88A4097-F457-EE4C-9A3F-0C58014572DA}" type="slidenum">
              <a:rPr lang="en-US" sz="1200"/>
              <a:pPr eaLnBrk="1" hangingPunct="1"/>
              <a:t>51</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sz="1800" b="1" u="sng" smtClean="0">
                <a:latin typeface="Garamond" pitchFamily="18" charset="0"/>
              </a:rPr>
              <a:t>Underlying theory:</a:t>
            </a:r>
            <a:r>
              <a:rPr lang="en-US" sz="1800" u="sng" smtClean="0">
                <a:latin typeface="Garamond" pitchFamily="18" charset="0"/>
              </a:rPr>
              <a:t>  </a:t>
            </a:r>
          </a:p>
          <a:p>
            <a:pPr>
              <a:lnSpc>
                <a:spcPct val="80000"/>
              </a:lnSpc>
            </a:pPr>
            <a:r>
              <a:rPr lang="en-US" sz="1800" smtClean="0">
                <a:latin typeface="Garamond" pitchFamily="18" charset="0"/>
              </a:rPr>
              <a:t>Tier 1 counties have poor health status (</a:t>
            </a:r>
            <a:r>
              <a:rPr lang="en-US" sz="1800" i="1" smtClean="0">
                <a:latin typeface="Garamond" pitchFamily="18" charset="0"/>
              </a:rPr>
              <a:t>e.g., diabetes, heart disease, poor nutrition, lack of physical activity, high rates of injury, untreated mental illness and substance abuse</a:t>
            </a:r>
            <a:r>
              <a:rPr lang="en-US" sz="1800" smtClean="0">
                <a:latin typeface="Garamond" pitchFamily="18" charset="0"/>
              </a:rPr>
              <a:t>) </a:t>
            </a:r>
          </a:p>
          <a:p>
            <a:pPr>
              <a:lnSpc>
                <a:spcPct val="80000"/>
              </a:lnSpc>
            </a:pPr>
            <a:endParaRPr lang="en-US" sz="1800" smtClean="0">
              <a:latin typeface="Garamond" pitchFamily="18" charset="0"/>
            </a:endParaRPr>
          </a:p>
          <a:p>
            <a:pPr>
              <a:lnSpc>
                <a:spcPct val="80000"/>
              </a:lnSpc>
            </a:pPr>
            <a:r>
              <a:rPr lang="en-US" sz="1800" smtClean="0">
                <a:latin typeface="Garamond" pitchFamily="18" charset="0"/>
              </a:rPr>
              <a:t>These problems stem in large part from </a:t>
            </a:r>
            <a:r>
              <a:rPr lang="en-US" sz="1800" b="1" smtClean="0">
                <a:latin typeface="Garamond" pitchFamily="18" charset="0"/>
              </a:rPr>
              <a:t>structural factors</a:t>
            </a:r>
            <a:r>
              <a:rPr lang="en-US" sz="1800" smtClean="0">
                <a:latin typeface="Garamond" pitchFamily="18" charset="0"/>
              </a:rPr>
              <a:t> that relate to the local history, economy, culture and political structures. </a:t>
            </a:r>
          </a:p>
          <a:p>
            <a:pPr>
              <a:lnSpc>
                <a:spcPct val="80000"/>
              </a:lnSpc>
            </a:pPr>
            <a:endParaRPr lang="en-US" sz="1800" smtClean="0">
              <a:latin typeface="Garamond" pitchFamily="18" charset="0"/>
            </a:endParaRPr>
          </a:p>
          <a:p>
            <a:pPr>
              <a:lnSpc>
                <a:spcPct val="80000"/>
              </a:lnSpc>
            </a:pPr>
            <a:r>
              <a:rPr lang="en-US" sz="1800" smtClean="0">
                <a:latin typeface="Garamond" pitchFamily="18" charset="0"/>
              </a:rPr>
              <a:t>Progress requires that KBR do more than simply provide grant funding for disease-specific programming.  </a:t>
            </a:r>
          </a:p>
          <a:p>
            <a:pPr lvl="1">
              <a:lnSpc>
                <a:spcPct val="80000"/>
              </a:lnSpc>
            </a:pPr>
            <a:endParaRPr lang="en-US" sz="1600" smtClean="0">
              <a:latin typeface="Garamond" pitchFamily="18" charset="0"/>
            </a:endParaRPr>
          </a:p>
          <a:p>
            <a:pPr>
              <a:lnSpc>
                <a:spcPct val="80000"/>
              </a:lnSpc>
            </a:pPr>
            <a:r>
              <a:rPr lang="en-US" sz="1800" b="1" u="sng" smtClean="0">
                <a:latin typeface="Garamond" pitchFamily="18" charset="0"/>
              </a:rPr>
              <a:t>Intent of HPNC</a:t>
            </a:r>
            <a:r>
              <a:rPr lang="en-US" sz="1800" b="1" smtClean="0">
                <a:latin typeface="Garamond" pitchFamily="18" charset="0"/>
              </a:rPr>
              <a:t> </a:t>
            </a:r>
          </a:p>
          <a:p>
            <a:pPr>
              <a:lnSpc>
                <a:spcPct val="80000"/>
              </a:lnSpc>
            </a:pPr>
            <a:r>
              <a:rPr lang="en-US" sz="1800" b="1" smtClean="0">
                <a:latin typeface="Garamond" pitchFamily="18" charset="0"/>
              </a:rPr>
              <a:t>Activate local actors</a:t>
            </a:r>
            <a:r>
              <a:rPr lang="en-US" sz="1800" smtClean="0">
                <a:latin typeface="Garamond" pitchFamily="18" charset="0"/>
              </a:rPr>
              <a:t> to take more initiative, to think more strategically, to move to action, to work together in ways that go against convention, and to learn from their experience in ways that deepen and broaden the work.  </a:t>
            </a:r>
          </a:p>
          <a:p>
            <a:pPr>
              <a:lnSpc>
                <a:spcPct val="80000"/>
              </a:lnSpc>
            </a:pPr>
            <a:endParaRPr lang="en-US" sz="1800" smtClean="0">
              <a:latin typeface="Garamond" pitchFamily="18" charset="0"/>
            </a:endParaRPr>
          </a:p>
          <a:p>
            <a:pPr>
              <a:lnSpc>
                <a:spcPct val="80000"/>
              </a:lnSpc>
            </a:pPr>
            <a:r>
              <a:rPr lang="en-US" sz="1800" smtClean="0">
                <a:latin typeface="Garamond" pitchFamily="18" charset="0"/>
              </a:rPr>
              <a:t>Over the long run, </a:t>
            </a:r>
            <a:r>
              <a:rPr lang="en-US" sz="1800" b="1" smtClean="0">
                <a:latin typeface="Garamond" pitchFamily="18" charset="0"/>
              </a:rPr>
              <a:t>increase the capacity</a:t>
            </a:r>
            <a:r>
              <a:rPr lang="en-US" sz="1800" smtClean="0">
                <a:latin typeface="Garamond" pitchFamily="18" charset="0"/>
              </a:rPr>
              <a:t> of local actors to identify and solve health problems, and to design and implement programs and policies that advance community health.</a:t>
            </a:r>
          </a:p>
          <a:p>
            <a:pPr>
              <a:lnSpc>
                <a:spcPct val="80000"/>
              </a:lnSpc>
            </a:pPr>
            <a:endParaRPr lang="en-US" sz="1800" smtClean="0">
              <a:latin typeface="Garamond" pitchFamily="18" charset="0"/>
            </a:endParaRPr>
          </a:p>
          <a:p>
            <a:pPr>
              <a:lnSpc>
                <a:spcPct val="80000"/>
              </a:lnSpc>
            </a:pPr>
            <a:r>
              <a:rPr lang="en-US" sz="1800" smtClean="0">
                <a:latin typeface="Garamond" pitchFamily="18" charset="0"/>
              </a:rPr>
              <a:t>Set in motion new thinking and behaviors that ultimately translate into a </a:t>
            </a:r>
            <a:r>
              <a:rPr lang="en-US" sz="1800" b="1" smtClean="0">
                <a:latin typeface="Garamond" pitchFamily="18" charset="0"/>
              </a:rPr>
              <a:t>more health-promoting community culture. </a:t>
            </a:r>
          </a:p>
          <a:p>
            <a:endParaRPr 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fld id="{3CF68B90-E84E-4DC5-8329-2D4EC3C96C3B}" type="slidenum">
              <a:rPr lang="en-US" sz="1200"/>
              <a:pPr eaLnBrk="1" hangingPunct="1"/>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numCol="1" anchor="t" anchorCtr="0" compatLnSpc="1">
            <a:prstTxWarp prst="textNoShape">
              <a:avLst/>
            </a:prstTxWarp>
          </a:bodyPr>
          <a:lstStyle/>
          <a:p>
            <a:endParaRPr lang="en-US" sz="1400" smtClean="0"/>
          </a:p>
        </p:txBody>
      </p:sp>
      <p:sp>
        <p:nvSpPr>
          <p:cNvPr id="25603"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r" eaLnBrk="1" hangingPunct="1"/>
            <a:fld id="{9A029617-13E2-426F-AF79-457701302CCB}" type="slidenum">
              <a:rPr lang="en-US" sz="1200"/>
              <a:pPr algn="r" eaLnBrk="1" hangingPunct="1"/>
              <a:t>10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90600" lvl="1" indent="-533400">
              <a:lnSpc>
                <a:spcPct val="80000"/>
              </a:lnSpc>
            </a:pPr>
            <a:r>
              <a:rPr lang="en-US" sz="1400" b="1" smtClean="0">
                <a:latin typeface="Cambria" pitchFamily="18" charset="0"/>
              </a:rPr>
              <a:t>Phase 1</a:t>
            </a:r>
            <a:r>
              <a:rPr lang="en-US" sz="1400" smtClean="0">
                <a:latin typeface="Cambria" pitchFamily="18" charset="0"/>
              </a:rPr>
              <a:t>:  </a:t>
            </a:r>
            <a:r>
              <a:rPr lang="en-US" sz="1400" i="1" smtClean="0">
                <a:latin typeface="Cambria" pitchFamily="18" charset="0"/>
              </a:rPr>
              <a:t>Researchers</a:t>
            </a:r>
            <a:r>
              <a:rPr lang="en-US" sz="1400" smtClean="0">
                <a:latin typeface="Cambria" pitchFamily="18" charset="0"/>
              </a:rPr>
              <a:t> focused on forming relationships, gathering information, analyzing data, and diagnosing the situation.  </a:t>
            </a:r>
          </a:p>
          <a:p>
            <a:pPr marL="990600" lvl="1" indent="-533400">
              <a:lnSpc>
                <a:spcPct val="80000"/>
              </a:lnSpc>
            </a:pPr>
            <a:r>
              <a:rPr lang="en-US" sz="1400" b="1" smtClean="0">
                <a:latin typeface="Cambria" pitchFamily="18" charset="0"/>
              </a:rPr>
              <a:t>Phase 2</a:t>
            </a:r>
            <a:r>
              <a:rPr lang="en-US" sz="1400" smtClean="0">
                <a:latin typeface="Cambria" pitchFamily="18" charset="0"/>
              </a:rPr>
              <a:t>:  </a:t>
            </a:r>
            <a:r>
              <a:rPr lang="en-US" sz="1400" i="1" smtClean="0">
                <a:latin typeface="Cambria" pitchFamily="18" charset="0"/>
              </a:rPr>
              <a:t>Interventionists</a:t>
            </a:r>
            <a:r>
              <a:rPr lang="en-US" sz="1400" smtClean="0">
                <a:latin typeface="Cambria" pitchFamily="18" charset="0"/>
              </a:rPr>
              <a:t> who prompt local actors to think differently, facilitating networks and cross-sector collaboration, and problem solving.  </a:t>
            </a:r>
          </a:p>
          <a:p>
            <a:pPr marL="990600" lvl="1" indent="-533400">
              <a:lnSpc>
                <a:spcPct val="80000"/>
              </a:lnSpc>
            </a:pPr>
            <a:r>
              <a:rPr lang="en-US" sz="1400" b="1" smtClean="0">
                <a:latin typeface="Cambria" pitchFamily="18" charset="0"/>
              </a:rPr>
              <a:t>Phase 3</a:t>
            </a:r>
            <a:r>
              <a:rPr lang="en-US" sz="1400" smtClean="0">
                <a:latin typeface="Cambria" pitchFamily="18" charset="0"/>
              </a:rPr>
              <a:t>: </a:t>
            </a:r>
            <a:r>
              <a:rPr lang="en-US" sz="1400" i="1" smtClean="0">
                <a:latin typeface="Cambria" pitchFamily="18" charset="0"/>
              </a:rPr>
              <a:t>Colleagues </a:t>
            </a:r>
            <a:r>
              <a:rPr lang="en-US" sz="1400" smtClean="0">
                <a:latin typeface="Cambria" pitchFamily="18" charset="0"/>
              </a:rPr>
              <a:t>who work closely and openly with local actors to develop more effective and comprehensive projects and strategies.</a:t>
            </a:r>
            <a:r>
              <a:rPr lang="en-US" sz="1600" smtClean="0">
                <a:latin typeface="Cambria" pitchFamily="18" charset="0"/>
              </a:rPr>
              <a:t> </a:t>
            </a:r>
          </a:p>
          <a:p>
            <a:endParaRPr lang="en-US" smtClean="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fld id="{371D6347-5FE9-4587-B42D-4CA82A4C46FB}" type="slidenum">
              <a:rPr lang="en-US" sz="1200"/>
              <a:pPr eaLnBrk="1" hangingPunct="1"/>
              <a:t>11</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Practice profiles have several benefits for HPNC program officers: </a:t>
            </a:r>
          </a:p>
          <a:p>
            <a:r>
              <a:rPr lang="en-US" smtClean="0"/>
              <a:t>Provide a fully operationalized practice model for engaging and supporting HPNC counties</a:t>
            </a:r>
          </a:p>
          <a:p>
            <a:r>
              <a:rPr lang="en-US" smtClean="0"/>
              <a:t>Facilitate the development of effective training protocols, coaching strategies, and staff performance assessments for HPNC program officers </a:t>
            </a:r>
          </a:p>
          <a:p>
            <a:r>
              <a:rPr lang="en-US" smtClean="0"/>
              <a:t>Refine the organizational and systems supports the Trust will need to install to facilitate consistent and effective practice across the HPNC program officers</a:t>
            </a:r>
          </a:p>
          <a:p>
            <a:r>
              <a:rPr lang="en-US" smtClean="0"/>
              <a:t>Promote  the use continuous improvement strategies and data-driven decision making as essential functions and activities of the HPNC practice model are tested in interactions with county stakeholders</a:t>
            </a:r>
          </a:p>
          <a:p>
            <a:r>
              <a:rPr lang="en-US" smtClean="0"/>
              <a:t>Increase the replicability of the HPNC practice model in across a range of settings and contexts</a:t>
            </a:r>
          </a:p>
          <a:p>
            <a:r>
              <a:rPr lang="en-US" smtClean="0"/>
              <a:t>Inform ongoing strategic planning efforts to inform next steps and leverage resources that can advance what POs are trying to accomplish with counties</a:t>
            </a:r>
          </a:p>
          <a:p>
            <a:r>
              <a:rPr lang="en-US" smtClean="0"/>
              <a:t>Ensure that outputs and outcomes as they related to expected county milestones can be accurately interpreted</a:t>
            </a:r>
          </a:p>
          <a:p>
            <a:endParaRPr lang="en-US" smtClean="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fld id="{E1CC4C0D-6BB4-4BE9-8FC9-3C5940BAD928}" type="slidenum">
              <a:rPr lang="en-US" sz="1200"/>
              <a:pPr eaLnBrk="1" hangingPunct="1"/>
              <a:t>12</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887">
              <a:defRPr/>
            </a:pPr>
            <a:r>
              <a:rPr lang="en-US" dirty="0" smtClean="0">
                <a:latin typeface="Times New Roman" pitchFamily="18" charset="0"/>
                <a:cs typeface="Times New Roman" pitchFamily="18" charset="0"/>
              </a:rPr>
              <a:t>Private, nonprofit foundation, created when Blue Cross of CA converted from nonprofit to for-profit in 1996</a:t>
            </a:r>
          </a:p>
          <a:p>
            <a:pPr defTabSz="465887">
              <a:defRPr/>
            </a:pPr>
            <a:endParaRPr lang="en-US" dirty="0">
              <a:latin typeface="Times New Roman" pitchFamily="18" charset="0"/>
              <a:cs typeface="Times New Roman" pitchFamily="18" charset="0"/>
            </a:endParaRPr>
          </a:p>
          <a:p>
            <a:pPr defTabSz="465887">
              <a:defRPr/>
            </a:pPr>
            <a:r>
              <a:rPr lang="en-US" dirty="0">
                <a:latin typeface="Times New Roman" pitchFamily="18" charset="0"/>
                <a:cs typeface="Times New Roman" pitchFamily="18" charset="0"/>
              </a:rPr>
              <a:t>Ideas and innovations that improve quality, increase efficiency, and lower the cost of care.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Improving clinical outcomes and quality of life for Californians with chronic disease.</a:t>
            </a:r>
          </a:p>
          <a:p>
            <a:r>
              <a:rPr lang="en-US" dirty="0" smtClean="0">
                <a:solidFill>
                  <a:srgbClr val="000000"/>
                </a:solidFill>
                <a:latin typeface="Times New Roman" pitchFamily="18" charset="0"/>
                <a:ea typeface="Calibri" pitchFamily="34" charset="0"/>
                <a:cs typeface="Times New Roman" pitchFamily="18" charset="0"/>
              </a:rPr>
              <a:t>Reducing barriers to efficient, affordable health care for the underserved.</a:t>
            </a:r>
          </a:p>
          <a:p>
            <a:r>
              <a:rPr lang="en-US" dirty="0" smtClean="0">
                <a:solidFill>
                  <a:srgbClr val="000000"/>
                </a:solidFill>
                <a:latin typeface="Times New Roman" pitchFamily="18" charset="0"/>
                <a:cs typeface="Times New Roman" pitchFamily="18" charset="0"/>
              </a:rPr>
              <a:t>Promoting greater transparency and accountability in California's health care system.</a:t>
            </a:r>
          </a:p>
          <a:p>
            <a:r>
              <a:rPr lang="en-US" dirty="0" smtClean="0">
                <a:solidFill>
                  <a:srgbClr val="000000"/>
                </a:solidFill>
                <a:latin typeface="Times New Roman" pitchFamily="18" charset="0"/>
                <a:cs typeface="Times New Roman" pitchFamily="18" charset="0"/>
              </a:rPr>
              <a:t>Supporting the implementation of health reform and advancing the effectiveness of California's public coverage programs.</a:t>
            </a:r>
            <a:endParaRPr lang="en-US" dirty="0" smtClean="0">
              <a:latin typeface="Times New Roman" pitchFamily="18" charset="0"/>
              <a:cs typeface="Times New Roman" pitchFamily="18" charset="0"/>
            </a:endParaRPr>
          </a:p>
          <a:p>
            <a:endParaRPr lang="en-US" dirty="0" smtClean="0">
              <a:latin typeface="12 Avenir 65 Medium   06173"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7F45C6A-CCE6-4894-8D9C-3B28D913EC08}" type="slidenum">
              <a:rPr lang="en-US" smtClean="0">
                <a:latin typeface="12 Avenir 65 Medium   06173" charset="0"/>
              </a:rPr>
              <a:pPr eaLnBrk="1" hangingPunct="1"/>
              <a:t>13</a:t>
            </a:fld>
            <a:endParaRPr lang="en-US" smtClean="0">
              <a:latin typeface="12 Avenir 65 Medium   0617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pPr>
            <a:r>
              <a:rPr lang="en-US" dirty="0" smtClean="0">
                <a:latin typeface="12 Avenir 65 Medium   06173" charset="0"/>
              </a:rPr>
              <a:t>The function</a:t>
            </a:r>
            <a:r>
              <a:rPr lang="en-US" baseline="0" dirty="0" smtClean="0">
                <a:latin typeface="12 Avenir 65 Medium   06173" charset="0"/>
              </a:rPr>
              <a:t> of organizational learning at CHCF falls under the Research &amp; Evaluation department, which was established at CHCF in 2007.  </a:t>
            </a:r>
            <a:r>
              <a:rPr lang="en-US" dirty="0" smtClean="0">
                <a:latin typeface="12 Avenir 65 Medium   06173" charset="0"/>
              </a:rPr>
              <a:t>Since then, CHCF has developed a number of ways to capture lessons from our </a:t>
            </a:r>
            <a:r>
              <a:rPr lang="en-US" dirty="0" err="1" smtClean="0">
                <a:latin typeface="12 Avenir 65 Medium   06173" charset="0"/>
              </a:rPr>
              <a:t>grantmaking</a:t>
            </a:r>
            <a:r>
              <a:rPr lang="en-US" dirty="0" smtClean="0">
                <a:latin typeface="12 Avenir 65 Medium   06173" charset="0"/>
              </a:rPr>
              <a:t>.  These efforts are guided by an advisory group on organizational learning and evaluation (OLE for short). </a:t>
            </a:r>
          </a:p>
          <a:p>
            <a:pPr defTabSz="931774"/>
            <a:endParaRPr lang="en-US" dirty="0" smtClean="0">
              <a:latin typeface="12 Avenir 65 Medium   06173" charset="0"/>
            </a:endParaRPr>
          </a:p>
          <a:p>
            <a:pPr defTabSz="931774"/>
            <a:r>
              <a:rPr lang="en-US" dirty="0" smtClean="0">
                <a:latin typeface="12 Avenir 65 Medium   06173" charset="0"/>
              </a:rPr>
              <a:t>Closeout forms: After a grant is closed, program officers complete a brief survey that captures grant processes and lessons learned from individual grants.  The quantitative data and comments from these forms are summarized two times a year in a Closeout Report and discussed at regular staff meetings. </a:t>
            </a:r>
          </a:p>
          <a:p>
            <a:pPr defTabSz="931774"/>
            <a:r>
              <a:rPr lang="en-US" dirty="0" smtClean="0">
                <a:latin typeface="12 Avenir 65 Medium   06173" charset="0"/>
              </a:rPr>
              <a:t>Results reports: a practice borrowed and adapted from the Robert Wood Johnson Foundation, Results Reports are written for an internal audience and summarize accomplishments, impact, challenges, and lessons learned from CHCF’s larger initiatives.  These are also discussed at regular staff meetings, and a summary is provided to the board every quarter.</a:t>
            </a:r>
          </a:p>
          <a:p>
            <a:pPr defTabSz="931774"/>
            <a:r>
              <a:rPr lang="en-US" dirty="0" smtClean="0">
                <a:latin typeface="12 Avenir 65 Medium   06173" charset="0"/>
              </a:rPr>
              <a:t>Learning sessions: these focused sessions allow program staff to drill down on topics that cut across CHCF projects and program areas.  Topics have included working with consumer partners, informing policy, and spreading ideas and best practices, and are typically based on recurring themes in Results Report or Closeout Reports. </a:t>
            </a:r>
          </a:p>
          <a:p>
            <a:pPr defTabSz="931774"/>
            <a:r>
              <a:rPr lang="en-US" dirty="0" smtClean="0">
                <a:latin typeface="12 Avenir 65 Medium   06173" charset="0"/>
              </a:rPr>
              <a:t>New staff orientation: with an influx of new staff hired in 2011 and 2012, Research &amp; Evaluation staff partnered with senior staff to develop a formal orientation process for new staff.  A series of interactive “</a:t>
            </a:r>
            <a:r>
              <a:rPr lang="en-US" dirty="0" err="1" smtClean="0">
                <a:latin typeface="12 Avenir 65 Medium   06173" charset="0"/>
              </a:rPr>
              <a:t>Grantmaking</a:t>
            </a:r>
            <a:r>
              <a:rPr lang="en-US" dirty="0" smtClean="0">
                <a:latin typeface="12 Avenir 65 Medium   06173" charset="0"/>
              </a:rPr>
              <a:t> 101” sessions that promote exchanges and discussions across programs and between newer staff and more experienced staff comprise the centerpiece of this orientation program.  Between November 2011 and June 2013, we’ve held 11 sessions on topics ranging from an overview of philanthropy to developing your first project to managing relationships with grantees.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7D00445-4341-482A-9076-3E838BADBECB}" type="slidenum">
              <a:rPr lang="en-US" smtClean="0">
                <a:latin typeface="12 Avenir 65 Medium   06173" charset="0"/>
              </a:rPr>
              <a:pPr eaLnBrk="1" hangingPunct="1"/>
              <a:t>14</a:t>
            </a:fld>
            <a:endParaRPr lang="en-US" smtClean="0">
              <a:latin typeface="12 Avenir 65 Medium   0617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dirty="0" smtClean="0">
                <a:latin typeface="12 Avenir 65 Medium   06173" charset="0"/>
              </a:rPr>
              <a:t>While CHCF had successfully been documenting lessons from its </a:t>
            </a:r>
            <a:r>
              <a:rPr lang="en-US" dirty="0" err="1" smtClean="0">
                <a:latin typeface="12 Avenir 65 Medium   06173" charset="0"/>
              </a:rPr>
              <a:t>grantmaking</a:t>
            </a:r>
            <a:r>
              <a:rPr lang="en-US" dirty="0" smtClean="0">
                <a:latin typeface="12 Avenir 65 Medium   06173" charset="0"/>
              </a:rPr>
              <a:t> via the efforts</a:t>
            </a:r>
            <a:r>
              <a:rPr lang="en-US" baseline="0" dirty="0" smtClean="0">
                <a:latin typeface="12 Avenir 65 Medium   06173" charset="0"/>
              </a:rPr>
              <a:t> I just described</a:t>
            </a:r>
            <a:r>
              <a:rPr lang="en-US" dirty="0" smtClean="0">
                <a:latin typeface="12 Avenir 65 Medium   06173" charset="0"/>
              </a:rPr>
              <a:t>, it was not always clear how the Foundation could apply those lessons in a tangible way.  In 2012 at the urging of its leadership, we started thinking about with what to do next? And we began to explore how we could more effectively use learning to become better a </a:t>
            </a:r>
            <a:r>
              <a:rPr lang="en-US" dirty="0" err="1" smtClean="0">
                <a:latin typeface="12 Avenir 65 Medium   06173" charset="0"/>
              </a:rPr>
              <a:t>grantmaker</a:t>
            </a:r>
            <a:r>
              <a:rPr lang="en-US" dirty="0" smtClean="0">
                <a:latin typeface="12 Avenir 65 Medium   06173" charset="0"/>
              </a:rPr>
              <a:t>.  </a:t>
            </a:r>
          </a:p>
          <a:p>
            <a:pPr defTabSz="931774" eaLnBrk="1" hangingPunct="1">
              <a:spcBef>
                <a:spcPct val="0"/>
              </a:spcBef>
              <a:defRPr/>
            </a:pPr>
            <a:endParaRPr lang="en-US" dirty="0" smtClean="0">
              <a:latin typeface="12 Avenir 65 Medium   06173" charset="0"/>
            </a:endParaRPr>
          </a:p>
          <a:p>
            <a:pPr defTabSz="931774" eaLnBrk="1" hangingPunct="1">
              <a:spcBef>
                <a:spcPct val="0"/>
              </a:spcBef>
            </a:pPr>
            <a:r>
              <a:rPr lang="en-US" dirty="0" smtClean="0">
                <a:latin typeface="12 Avenir 65 Medium   06173" charset="0"/>
              </a:rPr>
              <a:t>Recognizing that the goal is not to gather as many lessons as possible but to use those lessons to improve how we do our </a:t>
            </a:r>
            <a:r>
              <a:rPr lang="en-US" dirty="0" err="1" smtClean="0">
                <a:latin typeface="12 Avenir 65 Medium   06173" charset="0"/>
              </a:rPr>
              <a:t>grantmaking</a:t>
            </a:r>
            <a:r>
              <a:rPr lang="en-US" dirty="0" smtClean="0">
                <a:latin typeface="12 Avenir 65 Medium   06173" charset="0"/>
              </a:rPr>
              <a:t>, so how  could we take our efforts one step further to institutionalize organizational learning?  </a:t>
            </a:r>
          </a:p>
          <a:p>
            <a:pPr defTabSz="931774"/>
            <a:endParaRPr lang="en-US" dirty="0" smtClean="0">
              <a:latin typeface="12 Avenir 65 Medium   06173" charset="0"/>
            </a:endParaRPr>
          </a:p>
          <a:p>
            <a:pPr defTabSz="931774"/>
            <a:endParaRPr lang="en-US" dirty="0" smtClean="0">
              <a:latin typeface="12 Avenir 65 Medium   06173" charset="0"/>
            </a:endParaRPr>
          </a:p>
          <a:p>
            <a:pPr defTabSz="931774"/>
            <a:endParaRPr lang="en-US" dirty="0" smtClean="0">
              <a:latin typeface="12 Avenir 65 Medium   06173"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A38DE2B-5E20-4D2E-AFCE-8A96EE3CF193}" type="slidenum">
              <a:rPr lang="en-US" smtClean="0">
                <a:latin typeface="12 Avenir 65 Medium   06173" charset="0"/>
              </a:rPr>
              <a:pPr eaLnBrk="1" hangingPunct="1"/>
              <a:t>15</a:t>
            </a:fld>
            <a:endParaRPr lang="en-US" smtClean="0">
              <a:latin typeface="12 Avenir 65 Medium   0617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85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92B3C8-52D8-40C6-9AAF-69C853C4A779}"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94636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92B3C8-52D8-40C6-9AAF-69C853C4A779}" type="datetimeFigureOut">
              <a:rPr lang="en-US" smtClean="0"/>
              <a:t>6/7/2013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FF20D82-6369-421D-9895-419BC1D5A57F}" type="slidenum">
              <a:rPr lang="en-US" smtClean="0"/>
              <a:t>‹#›</a:t>
            </a:fld>
            <a:endParaRPr lang="en-US"/>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67463"/>
            <a:ext cx="9180513"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779488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92B3C8-52D8-40C6-9AAF-69C853C4A779}" type="datetimeFigureOut">
              <a:rPr lang="en-US" smtClean="0"/>
              <a:t>6/7/2013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3684315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2B3C8-52D8-40C6-9AAF-69C853C4A779}" type="datetimeFigureOut">
              <a:rPr lang="en-US" smtClean="0"/>
              <a:t>6/7/2013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360993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92B3C8-52D8-40C6-9AAF-69C853C4A779}" type="datetimeFigureOut">
              <a:rPr lang="en-US" smtClean="0"/>
              <a:t>6/7/2013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3824678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2B3C8-52D8-40C6-9AAF-69C853C4A779}"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2360334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92B3C8-52D8-40C6-9AAF-69C853C4A779}" type="datetimeFigureOut">
              <a:rPr lang="en-US" smtClean="0"/>
              <a:t>6/7/2013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646738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2B3C8-52D8-40C6-9AAF-69C853C4A779}"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220770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2B3C8-52D8-40C6-9AAF-69C853C4A779}"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3452633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36" y="437160"/>
            <a:ext cx="7308098" cy="1033307"/>
          </a:xfrm>
          <a:prstGeom prst="rect">
            <a:avLst/>
          </a:prstGeom>
        </p:spPr>
        <p:txBody>
          <a:bodyPr/>
          <a:lstStyle>
            <a:lvl1pPr algn="l">
              <a:defRPr sz="2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2636" y="1971761"/>
            <a:ext cx="7308098" cy="4300002"/>
          </a:xfrm>
          <a:prstGeom prst="rect">
            <a:avLst/>
          </a:prstGeom>
        </p:spPr>
        <p:txBody>
          <a:bodyPr/>
          <a:lstStyle>
            <a:lvl1pPr marL="0" indent="0" algn="l">
              <a:buNone/>
              <a:defRPr sz="24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50763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795" y="5357600"/>
            <a:ext cx="5486400" cy="566738"/>
          </a:xfrm>
          <a:prstGeom prst="rect">
            <a:avLst/>
          </a:prstGeom>
        </p:spPr>
        <p:txBody>
          <a:bodyPr anchor="b"/>
          <a:lstStyle>
            <a:lvl1pPr algn="l">
              <a:defRPr sz="1600" b="0" i="0" baseline="0">
                <a:solidFill>
                  <a:schemeClr val="tx1"/>
                </a:solidFill>
                <a:latin typeface="12 Avenir 45 Book   03173"/>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78795" y="612774"/>
            <a:ext cx="7163682" cy="4754563"/>
          </a:xfrm>
          <a:prstGeom prst="rect">
            <a:avLst/>
          </a:prstGeom>
        </p:spPr>
        <p:txBody>
          <a:bodyPr/>
          <a:lstStyle>
            <a:lvl1pPr marL="0" indent="0">
              <a:buNone/>
              <a:defRPr sz="3200">
                <a:latin typeface="12 Avenir 65 Medium   06173"/>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632566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36" y="1704404"/>
            <a:ext cx="7308098" cy="4451427"/>
          </a:xfrm>
          <a:prstGeom prst="rect">
            <a:avLst/>
          </a:prstGeom>
        </p:spPr>
        <p:txBody>
          <a:bodyPr/>
          <a:lstStyle>
            <a:lvl1pPr marL="342900" indent="-342900">
              <a:buClr>
                <a:srgbClr val="991111"/>
              </a:buClr>
              <a:buSzPct val="80000"/>
              <a:buFont typeface="Wingdings" charset="2"/>
              <a:buChar char="■"/>
              <a:defRPr sz="2800">
                <a:latin typeface="+mn-lt"/>
              </a:defRPr>
            </a:lvl1pPr>
            <a:lvl2pPr marL="742950" indent="-285750">
              <a:buClr>
                <a:srgbClr val="991111"/>
              </a:buClr>
              <a:buSzPct val="80000"/>
              <a:buFont typeface="Wingdings" charset="2"/>
              <a:buChar char="u"/>
              <a:defRPr sz="2400">
                <a:latin typeface="+mn-lt"/>
              </a:defRPr>
            </a:lvl2pPr>
            <a:lvl3pPr marL="1143000" indent="-228600">
              <a:buClr>
                <a:schemeClr val="accent3"/>
              </a:buClr>
              <a:buSzPct val="100000"/>
              <a:buFont typeface="Lucida Grande"/>
              <a:buChar char="●"/>
              <a:defRPr>
                <a:latin typeface="+mn-lt"/>
              </a:defRPr>
            </a:lvl3pPr>
            <a:lvl4pPr marL="1600200" indent="-228600">
              <a:buClr>
                <a:schemeClr val="accent3"/>
              </a:buClr>
              <a:buSzPct val="110000"/>
              <a:buFont typeface="Courier New"/>
              <a:buChar char="o"/>
              <a:defRPr>
                <a:latin typeface="+mn-lt"/>
              </a:defRPr>
            </a:lvl4pPr>
            <a:lvl5pPr marL="2057400" indent="-228600">
              <a:buClr>
                <a:schemeClr val="accent3"/>
              </a:buClr>
              <a:buSzPct val="100000"/>
              <a:buFont typeface="Lucida Grande"/>
              <a:buChar cha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ctrTitle"/>
          </p:nvPr>
        </p:nvSpPr>
        <p:spPr>
          <a:xfrm>
            <a:off x="412636" y="437160"/>
            <a:ext cx="7308098" cy="1470025"/>
          </a:xfrm>
          <a:prstGeom prst="rect">
            <a:avLst/>
          </a:prstGeom>
        </p:spPr>
        <p:txBody>
          <a:bodyPr/>
          <a:lstStyle>
            <a:lvl1pPr>
              <a:defRPr sz="2800">
                <a:latin typeface="+mn-lt"/>
              </a:defRPr>
            </a:lvl1pPr>
          </a:lstStyle>
          <a:p>
            <a:r>
              <a:rPr lang="en-US" dirty="0" smtClean="0"/>
              <a:t>Click to edit Master title style</a:t>
            </a:r>
            <a:endParaRPr lang="en-US" dirty="0"/>
          </a:p>
        </p:txBody>
      </p:sp>
      <p:sp>
        <p:nvSpPr>
          <p:cNvPr id="8" name="Subtitle 2"/>
          <p:cNvSpPr>
            <a:spLocks noGrp="1"/>
          </p:cNvSpPr>
          <p:nvPr>
            <p:ph type="subTitle" idx="13"/>
          </p:nvPr>
        </p:nvSpPr>
        <p:spPr>
          <a:xfrm>
            <a:off x="412636" y="1056663"/>
            <a:ext cx="6400800" cy="750660"/>
          </a:xfrm>
          <a:prstGeom prst="rect">
            <a:avLst/>
          </a:prstGeom>
        </p:spPr>
        <p:txBody>
          <a:bodyPr/>
          <a:lstStyle>
            <a:lvl1pPr marL="0" indent="0" algn="l">
              <a:buNone/>
              <a:defRPr sz="2000">
                <a:solidFill>
                  <a:srgbClr val="99111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5073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219200" y="1600200"/>
            <a:ext cx="7620000" cy="4525963"/>
          </a:xfrm>
          <a:prstGeom prst="rect">
            <a:avLst/>
          </a:prstGeom>
        </p:spPr>
        <p:txBody>
          <a:bodyPr/>
          <a:lstStyle>
            <a:lvl1pPr>
              <a:spcBef>
                <a:spcPts val="600"/>
              </a:spcBef>
              <a:spcAft>
                <a:spcPts val="300"/>
              </a:spcAft>
              <a:defRPr/>
            </a:lvl1pPr>
            <a:lvl2pPr>
              <a:spcBef>
                <a:spcPts val="0"/>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6180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3486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67463"/>
            <a:ext cx="9180513"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 name="Title 1"/>
          <p:cNvSpPr>
            <a:spLocks noGrp="1"/>
          </p:cNvSpPr>
          <p:nvPr>
            <p:ph type="title"/>
          </p:nvPr>
        </p:nvSpPr>
        <p:spPr>
          <a:xfrm>
            <a:off x="457200" y="274638"/>
            <a:ext cx="8229600" cy="1143000"/>
          </a:xfrm>
          <a:prstGeom prst="rect">
            <a:avLst/>
          </a:prstGeom>
        </p:spPr>
        <p:txBody>
          <a:bodyPr/>
          <a:lstStyle>
            <a:lvl1pPr>
              <a:defRPr>
                <a:solidFill>
                  <a:srgbClr val="73629C"/>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742950" marR="0" indent="-742950" algn="l" defTabSz="914400" rtl="0" eaLnBrk="1" fontAlgn="auto" latinLnBrk="0" hangingPunct="1">
              <a:lnSpc>
                <a:spcPct val="100000"/>
              </a:lnSpc>
              <a:spcBef>
                <a:spcPct val="20000"/>
              </a:spcBef>
              <a:spcAft>
                <a:spcPts val="0"/>
              </a:spcAft>
              <a:buClr>
                <a:schemeClr val="tx2"/>
              </a:buClr>
              <a:buSzTx/>
              <a:buFont typeface="+mj-lt"/>
              <a:buAutoNum type="arabicPeriod"/>
              <a:tabLst/>
              <a:defRPr sz="32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32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800"/>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4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4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3200"/>
            </a:lvl1pPr>
            <a:lvl2pPr>
              <a:defRPr sz="32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74274204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92B3C8-52D8-40C6-9AAF-69C853C4A779}"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1566679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92B3C8-52D8-40C6-9AAF-69C853C4A779}" type="datetimeFigureOut">
              <a:rPr lang="en-US" smtClean="0"/>
              <a:t>6/7/2013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20D82-6369-421D-9895-419BC1D5A57F}" type="slidenum">
              <a:rPr lang="en-US" smtClean="0"/>
              <a:t>‹#›</a:t>
            </a:fld>
            <a:endParaRPr lang="en-US"/>
          </a:p>
        </p:txBody>
      </p:sp>
    </p:spTree>
    <p:extLst>
      <p:ext uri="{BB962C8B-B14F-4D97-AF65-F5344CB8AC3E}">
        <p14:creationId xmlns:p14="http://schemas.microsoft.com/office/powerpoint/2010/main" val="364719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image" Target="../media/image4.jpe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image" Target="../media/image3.emf"/><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powerpt_titleslide.pdf"/>
          <p:cNvPicPr>
            <a:picLocks noChangeAspect="1"/>
          </p:cNvPicPr>
          <p:nvPr/>
        </p:nvPicPr>
        <p:blipFill rotWithShape="1">
          <a:blip r:embed="rId3">
            <a:extLst>
              <a:ext uri="{28A0092B-C50C-407E-A947-70E740481C1C}">
                <a14:useLocalDpi xmlns:a14="http://schemas.microsoft.com/office/drawing/2010/main" val="0"/>
              </a:ext>
            </a:extLst>
          </a:blip>
          <a:srcRect t="19977"/>
          <a:stretch/>
        </p:blipFill>
        <p:spPr bwMode="auto">
          <a:xfrm>
            <a:off x="0" y="1381125"/>
            <a:ext cx="9144000" cy="548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descr="titleimage-3.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25900" y="1611313"/>
            <a:ext cx="51181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1381125"/>
            <a:ext cx="9144000" cy="230188"/>
          </a:xfrm>
          <a:prstGeom prst="rect">
            <a:avLst/>
          </a:prstGeom>
          <a:solidFill>
            <a:srgbClr val="3A5E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powerpt_template-a.pd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template_image.pd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99400" y="222250"/>
            <a:ext cx="12446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a:xfrm>
            <a:off x="5573713" y="6411913"/>
            <a:ext cx="2133600" cy="365125"/>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a:defRPr/>
            </a:pPr>
            <a:fld id="{908FF484-7535-47A8-92DF-89A1F2055A06}" type="slidenum">
              <a:rPr lang="en-US" sz="1400" smtClean="0">
                <a:latin typeface="12 Avenir 45 Book   03173" charset="0"/>
              </a:rPr>
              <a:pPr algn="r">
                <a:defRPr/>
              </a:pPr>
              <a:t>‹#›</a:t>
            </a:fld>
            <a:endParaRPr lang="en-US" sz="1400" smtClean="0">
              <a:latin typeface="12 Avenir 45 Book   03173" charset="0"/>
            </a:endParaRPr>
          </a:p>
        </p:txBody>
      </p:sp>
      <p:sp>
        <p:nvSpPr>
          <p:cNvPr id="5" name="Rectangle 4"/>
          <p:cNvSpPr/>
          <p:nvPr userDrawn="1"/>
        </p:nvSpPr>
        <p:spPr>
          <a:xfrm>
            <a:off x="0" y="0"/>
            <a:ext cx="9144000" cy="230188"/>
          </a:xfrm>
          <a:prstGeom prst="rect">
            <a:avLst/>
          </a:prstGeom>
          <a:solidFill>
            <a:srgbClr val="3A5E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userDrawn="1"/>
        </p:nvSpPr>
        <p:spPr>
          <a:xfrm>
            <a:off x="7899400" y="222250"/>
            <a:ext cx="1244600" cy="6635750"/>
          </a:xfrm>
          <a:prstGeom prst="rect">
            <a:avLst/>
          </a:prstGeom>
          <a:solidFill>
            <a:srgbClr val="3A5E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userDrawn="1"/>
        </p:nvSpPr>
        <p:spPr>
          <a:xfrm>
            <a:off x="66675" y="6515100"/>
            <a:ext cx="4429125"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457200" rtl="0" eaLnBrk="0" fontAlgn="base" hangingPunct="0">
        <a:spcBef>
          <a:spcPct val="0"/>
        </a:spcBef>
        <a:spcAft>
          <a:spcPct val="0"/>
        </a:spcAft>
        <a:defRPr sz="4000" kern="1200">
          <a:solidFill>
            <a:srgbClr val="991111"/>
          </a:solidFill>
          <a:latin typeface="+mj-lt"/>
          <a:ea typeface="MS PGothic" pitchFamily="34" charset="-128"/>
          <a:cs typeface="+mj-cs"/>
        </a:defRPr>
      </a:lvl1pPr>
      <a:lvl2pPr algn="l" defTabSz="457200" rtl="0" eaLnBrk="0" fontAlgn="base" hangingPunct="0">
        <a:spcBef>
          <a:spcPct val="0"/>
        </a:spcBef>
        <a:spcAft>
          <a:spcPct val="0"/>
        </a:spcAft>
        <a:defRPr sz="4000">
          <a:solidFill>
            <a:srgbClr val="991111"/>
          </a:solidFill>
          <a:latin typeface="Calibri" pitchFamily="34" charset="0"/>
          <a:ea typeface="MS PGothic" pitchFamily="34" charset="-128"/>
        </a:defRPr>
      </a:lvl2pPr>
      <a:lvl3pPr algn="l" defTabSz="457200" rtl="0" eaLnBrk="0" fontAlgn="base" hangingPunct="0">
        <a:spcBef>
          <a:spcPct val="0"/>
        </a:spcBef>
        <a:spcAft>
          <a:spcPct val="0"/>
        </a:spcAft>
        <a:defRPr sz="4000">
          <a:solidFill>
            <a:srgbClr val="991111"/>
          </a:solidFill>
          <a:latin typeface="Calibri" pitchFamily="34" charset="0"/>
          <a:ea typeface="MS PGothic" pitchFamily="34" charset="-128"/>
        </a:defRPr>
      </a:lvl3pPr>
      <a:lvl4pPr algn="l" defTabSz="457200" rtl="0" eaLnBrk="0" fontAlgn="base" hangingPunct="0">
        <a:spcBef>
          <a:spcPct val="0"/>
        </a:spcBef>
        <a:spcAft>
          <a:spcPct val="0"/>
        </a:spcAft>
        <a:defRPr sz="4000">
          <a:solidFill>
            <a:srgbClr val="991111"/>
          </a:solidFill>
          <a:latin typeface="Calibri" pitchFamily="34" charset="0"/>
          <a:ea typeface="MS PGothic" pitchFamily="34" charset="-128"/>
        </a:defRPr>
      </a:lvl4pPr>
      <a:lvl5pPr algn="l" defTabSz="457200" rtl="0" eaLnBrk="0" fontAlgn="base" hangingPunct="0">
        <a:spcBef>
          <a:spcPct val="0"/>
        </a:spcBef>
        <a:spcAft>
          <a:spcPct val="0"/>
        </a:spcAft>
        <a:defRPr sz="4000">
          <a:solidFill>
            <a:srgbClr val="991111"/>
          </a:solidFill>
          <a:latin typeface="Calibri" pitchFamily="34" charset="0"/>
          <a:ea typeface="MS PGothic" pitchFamily="34" charset="-128"/>
        </a:defRPr>
      </a:lvl5pPr>
      <a:lvl6pPr marL="457200" algn="l" defTabSz="457200" rtl="0" fontAlgn="base">
        <a:spcBef>
          <a:spcPct val="0"/>
        </a:spcBef>
        <a:spcAft>
          <a:spcPct val="0"/>
        </a:spcAft>
        <a:defRPr sz="4000">
          <a:solidFill>
            <a:srgbClr val="991111"/>
          </a:solidFill>
          <a:latin typeface="Calibri" pitchFamily="34" charset="0"/>
          <a:ea typeface="MS PGothic" pitchFamily="34" charset="-128"/>
        </a:defRPr>
      </a:lvl6pPr>
      <a:lvl7pPr marL="914400" algn="l" defTabSz="457200" rtl="0" fontAlgn="base">
        <a:spcBef>
          <a:spcPct val="0"/>
        </a:spcBef>
        <a:spcAft>
          <a:spcPct val="0"/>
        </a:spcAft>
        <a:defRPr sz="4000">
          <a:solidFill>
            <a:srgbClr val="991111"/>
          </a:solidFill>
          <a:latin typeface="Calibri" pitchFamily="34" charset="0"/>
          <a:ea typeface="MS PGothic" pitchFamily="34" charset="-128"/>
        </a:defRPr>
      </a:lvl7pPr>
      <a:lvl8pPr marL="1371600" algn="l" defTabSz="457200" rtl="0" fontAlgn="base">
        <a:spcBef>
          <a:spcPct val="0"/>
        </a:spcBef>
        <a:spcAft>
          <a:spcPct val="0"/>
        </a:spcAft>
        <a:defRPr sz="4000">
          <a:solidFill>
            <a:srgbClr val="991111"/>
          </a:solidFill>
          <a:latin typeface="Calibri" pitchFamily="34" charset="0"/>
          <a:ea typeface="MS PGothic" pitchFamily="34" charset="-128"/>
        </a:defRPr>
      </a:lvl8pPr>
      <a:lvl9pPr marL="1828800" algn="l" defTabSz="457200" rtl="0" fontAlgn="base">
        <a:spcBef>
          <a:spcPct val="0"/>
        </a:spcBef>
        <a:spcAft>
          <a:spcPct val="0"/>
        </a:spcAft>
        <a:defRPr sz="4000">
          <a:solidFill>
            <a:srgbClr val="99111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92B3C8-52D8-40C6-9AAF-69C853C4A779}" type="datetimeFigureOut">
              <a:rPr lang="en-US" smtClean="0"/>
              <a:t>6/7/2013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20D82-6369-421D-9895-419BC1D5A57F}" type="slidenum">
              <a:rPr lang="en-US" smtClean="0"/>
              <a:t>‹#›</a:t>
            </a:fld>
            <a:endParaRPr lang="en-US"/>
          </a:p>
        </p:txBody>
      </p:sp>
      <p:pic>
        <p:nvPicPr>
          <p:cNvPr id="7" name="Picture 6" descr="powerpt_template-a.pdf"/>
          <p:cNvPicPr>
            <a:picLocks noChangeAspect="1"/>
          </p:cNvPicPr>
          <p:nvPr userDrawn="1"/>
        </p:nvPicPr>
        <p:blipFill>
          <a:blip r:embed="rId3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emplate_image.pdf"/>
          <p:cNvPicPr>
            <a:picLocks noChangeAspect="1"/>
          </p:cNvPicPr>
          <p:nvPr userDrawn="1"/>
        </p:nvPicPr>
        <p:blipFill>
          <a:blip r:embed="rId37">
            <a:extLst>
              <a:ext uri="{28A0092B-C50C-407E-A947-70E740481C1C}">
                <a14:useLocalDpi xmlns:a14="http://schemas.microsoft.com/office/drawing/2010/main" val="0"/>
              </a:ext>
            </a:extLst>
          </a:blip>
          <a:srcRect/>
          <a:stretch>
            <a:fillRect/>
          </a:stretch>
        </p:blipFill>
        <p:spPr bwMode="auto">
          <a:xfrm>
            <a:off x="7899400" y="222250"/>
            <a:ext cx="1244600"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a:xfrm>
            <a:off x="5573713" y="6411913"/>
            <a:ext cx="2133600" cy="365125"/>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a:defRPr/>
            </a:pPr>
            <a:fld id="{908FF484-7535-47A8-92DF-89A1F2055A06}" type="slidenum">
              <a:rPr lang="en-US" sz="1400" smtClean="0">
                <a:latin typeface="12 Avenir 45 Book   03173" charset="0"/>
              </a:rPr>
              <a:pPr algn="r">
                <a:defRPr/>
              </a:pPr>
              <a:t>‹#›</a:t>
            </a:fld>
            <a:endParaRPr lang="en-US" sz="1400" smtClean="0">
              <a:latin typeface="12 Avenir 45 Book   03173" charset="0"/>
            </a:endParaRPr>
          </a:p>
        </p:txBody>
      </p:sp>
      <p:sp>
        <p:nvSpPr>
          <p:cNvPr id="10" name="Rectangle 9"/>
          <p:cNvSpPr/>
          <p:nvPr userDrawn="1"/>
        </p:nvSpPr>
        <p:spPr>
          <a:xfrm>
            <a:off x="0" y="0"/>
            <a:ext cx="9144000" cy="230188"/>
          </a:xfrm>
          <a:prstGeom prst="rect">
            <a:avLst/>
          </a:prstGeom>
          <a:solidFill>
            <a:srgbClr val="3A5E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7899400" y="222250"/>
            <a:ext cx="1244600" cy="6635750"/>
          </a:xfrm>
          <a:prstGeom prst="rect">
            <a:avLst/>
          </a:prstGeom>
          <a:solidFill>
            <a:srgbClr val="3A5E7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66675" y="6515100"/>
            <a:ext cx="4429125"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79266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3" r:id="rId20"/>
    <p:sldLayoutId id="2147483804" r:id="rId21"/>
    <p:sldLayoutId id="2147483806"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7" r:id="rId32"/>
    <p:sldLayoutId id="2147483818" r:id="rId33"/>
    <p:sldLayoutId id="2147483819" r:id="rId3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gif"/><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gif"/></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7.gif"/></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4.xml"/><Relationship Id="rId4" Type="http://schemas.openxmlformats.org/officeDocument/2006/relationships/image" Target="../media/image17.gif"/></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idx="4294967295"/>
          </p:nvPr>
        </p:nvSpPr>
        <p:spPr bwMode="auto">
          <a:xfrm>
            <a:off x="236538" y="4898428"/>
            <a:ext cx="3676650" cy="14700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lnSpc>
                <a:spcPct val="130000"/>
              </a:lnSpc>
              <a:defRPr/>
            </a:pPr>
            <a:r>
              <a:rPr lang="en-US" sz="2000" dirty="0" smtClean="0">
                <a:latin typeface="+mn-lt"/>
              </a:rPr>
              <a:t>Rosanna Tran</a:t>
            </a:r>
            <a:br>
              <a:rPr lang="en-US" sz="2000" dirty="0" smtClean="0">
                <a:latin typeface="+mn-lt"/>
              </a:rPr>
            </a:br>
            <a:r>
              <a:rPr lang="en-US" sz="2000" dirty="0" smtClean="0">
                <a:latin typeface="+mn-lt"/>
              </a:rPr>
              <a:t>Allison Metz</a:t>
            </a:r>
            <a:br>
              <a:rPr lang="en-US" sz="2000" dirty="0" smtClean="0">
                <a:latin typeface="+mn-lt"/>
              </a:rPr>
            </a:br>
            <a:r>
              <a:rPr lang="en-US" sz="2000" dirty="0" smtClean="0">
                <a:latin typeface="+mn-lt"/>
              </a:rPr>
              <a:t>Fatima Angeles</a:t>
            </a:r>
            <a:br>
              <a:rPr lang="en-US" sz="2000" dirty="0" smtClean="0">
                <a:latin typeface="+mn-lt"/>
              </a:rPr>
            </a:br>
            <a:r>
              <a:rPr lang="en-US" sz="2000" dirty="0" smtClean="0">
                <a:latin typeface="+mn-lt"/>
              </a:rPr>
              <a:t>June 2013</a:t>
            </a:r>
          </a:p>
        </p:txBody>
      </p:sp>
      <p:sp>
        <p:nvSpPr>
          <p:cNvPr id="3075" name="Title 1"/>
          <p:cNvSpPr txBox="1">
            <a:spLocks/>
          </p:cNvSpPr>
          <p:nvPr/>
        </p:nvSpPr>
        <p:spPr bwMode="auto">
          <a:xfrm>
            <a:off x="236538" y="2319338"/>
            <a:ext cx="3519487"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defRPr/>
            </a:pPr>
            <a:r>
              <a:rPr lang="en-US" sz="2800" b="1" dirty="0" smtClean="0">
                <a:solidFill>
                  <a:schemeClr val="accent3">
                    <a:lumMod val="75000"/>
                  </a:schemeClr>
                </a:solidFill>
                <a:latin typeface="+mn-lt"/>
              </a:rPr>
              <a:t>Breakthrough Strategies to Create</a:t>
            </a:r>
            <a:r>
              <a:rPr lang="en-US" sz="2800" b="1" dirty="0">
                <a:solidFill>
                  <a:schemeClr val="accent3">
                    <a:lumMod val="75000"/>
                  </a:schemeClr>
                </a:solidFill>
                <a:latin typeface="+mn-lt"/>
              </a:rPr>
              <a:t> </a:t>
            </a:r>
            <a:r>
              <a:rPr lang="en-US" sz="2800" b="1" dirty="0" smtClean="0">
                <a:solidFill>
                  <a:schemeClr val="accent3">
                    <a:lumMod val="75000"/>
                  </a:schemeClr>
                </a:solidFill>
                <a:latin typeface="+mn-lt"/>
              </a:rPr>
              <a:t>a Meaningful Learning Environment</a:t>
            </a:r>
            <a:endParaRPr lang="en-US" sz="2000" b="1" dirty="0" smtClean="0">
              <a:solidFill>
                <a:schemeClr val="accent3">
                  <a:lumMod val="75000"/>
                </a:schemeClr>
              </a:solidFill>
              <a:latin typeface="+mn-lt"/>
            </a:endParaRPr>
          </a:p>
        </p:txBody>
      </p:sp>
      <p:pic>
        <p:nvPicPr>
          <p:cNvPr id="2" name="Picture 2" descr="http://1.bp.blogspot.com/-4KZL6oaHTCs/T9j0NYnCimI/AAAAAAAAAHY/v8ML17Z0cbA/s1600/plant-based-solar-breakthroug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189" y="1590675"/>
            <a:ext cx="5230811" cy="5267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6466114" cy="806017"/>
          </a:xfrm>
          <a:prstGeom prst="rect">
            <a:avLst/>
          </a:prstGeom>
        </p:spPr>
        <p:txBody>
          <a:bodyPr/>
          <a:lstStyle/>
          <a:p>
            <a:r>
              <a:rPr lang="en-US" sz="4000" b="1" dirty="0" smtClean="0">
                <a:solidFill>
                  <a:schemeClr val="accent3">
                    <a:lumMod val="75000"/>
                  </a:schemeClr>
                </a:solidFill>
              </a:rPr>
              <a:t>Healthy Places NC</a:t>
            </a:r>
          </a:p>
        </p:txBody>
      </p:sp>
      <p:pic>
        <p:nvPicPr>
          <p:cNvPr id="24580"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019301"/>
            <a:ext cx="7754587" cy="3388872"/>
          </a:xfrm>
          <a:prstGeom prst="rect">
            <a:avLst/>
          </a:prstGeom>
        </p:spPr>
      </p:pic>
      <p:sp>
        <p:nvSpPr>
          <p:cNvPr id="24578" name="TextBox 4"/>
          <p:cNvSpPr txBox="1">
            <a:spLocks noChangeArrowheads="1"/>
          </p:cNvSpPr>
          <p:nvPr/>
        </p:nvSpPr>
        <p:spPr bwMode="auto">
          <a:xfrm>
            <a:off x="304800" y="990600"/>
            <a:ext cx="74497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eaLnBrk="1" hangingPunct="1"/>
            <a:r>
              <a:rPr lang="en-US" sz="2800" dirty="0">
                <a:latin typeface="+mn-lt"/>
              </a:rPr>
              <a:t>$100 million over 10 years in </a:t>
            </a:r>
            <a:endParaRPr lang="en-US" sz="2800" dirty="0" smtClean="0">
              <a:latin typeface="+mn-lt"/>
            </a:endParaRPr>
          </a:p>
          <a:p>
            <a:pPr algn="ctr" eaLnBrk="1" hangingPunct="1"/>
            <a:r>
              <a:rPr lang="en-US" sz="2800" dirty="0" smtClean="0">
                <a:latin typeface="+mn-lt"/>
              </a:rPr>
              <a:t>10-15 </a:t>
            </a:r>
            <a:r>
              <a:rPr lang="en-US" sz="2800" dirty="0">
                <a:latin typeface="+mn-lt"/>
              </a:rPr>
              <a:t>rural, Tier 1 NC counties</a:t>
            </a:r>
          </a:p>
        </p:txBody>
      </p:sp>
      <p:pic>
        <p:nvPicPr>
          <p:cNvPr id="2458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029200"/>
            <a:ext cx="152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35365" y="5368046"/>
            <a:ext cx="1619222" cy="958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045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274638"/>
            <a:ext cx="6810499" cy="912894"/>
          </a:xfrm>
        </p:spPr>
        <p:txBody>
          <a:bodyPr/>
          <a:lstStyle/>
          <a:p>
            <a:r>
              <a:rPr lang="en-US" sz="3600" b="1" dirty="0" smtClean="0">
                <a:solidFill>
                  <a:schemeClr val="accent3">
                    <a:lumMod val="75000"/>
                  </a:schemeClr>
                </a:solidFill>
              </a:rPr>
              <a:t>Program Officer Role</a:t>
            </a:r>
          </a:p>
        </p:txBody>
      </p:sp>
      <p:sp>
        <p:nvSpPr>
          <p:cNvPr id="50178" name="Content Placeholder 2"/>
          <p:cNvSpPr>
            <a:spLocks noGrp="1"/>
          </p:cNvSpPr>
          <p:nvPr>
            <p:ph sz="half" idx="1"/>
          </p:nvPr>
        </p:nvSpPr>
        <p:spPr>
          <a:xfrm>
            <a:off x="116774" y="1279566"/>
            <a:ext cx="4038600" cy="4525963"/>
          </a:xfrm>
        </p:spPr>
        <p:txBody>
          <a:bodyPr/>
          <a:lstStyle/>
          <a:p>
            <a:pPr marL="342900" indent="-342900">
              <a:lnSpc>
                <a:spcPct val="80000"/>
              </a:lnSpc>
              <a:buFont typeface="Arial" pitchFamily="34" charset="0"/>
              <a:buChar char="•"/>
              <a:defRPr/>
            </a:pPr>
            <a:r>
              <a:rPr lang="en-US" sz="2200" dirty="0" smtClean="0"/>
              <a:t>Program officer an active agent in the change process. </a:t>
            </a:r>
          </a:p>
          <a:p>
            <a:pPr marL="609600" indent="-609600">
              <a:lnSpc>
                <a:spcPct val="80000"/>
              </a:lnSpc>
              <a:defRPr/>
            </a:pPr>
            <a:endParaRPr lang="en-US" sz="2200" dirty="0" smtClean="0"/>
          </a:p>
          <a:p>
            <a:pPr marL="342900" indent="-342900">
              <a:lnSpc>
                <a:spcPct val="80000"/>
              </a:lnSpc>
              <a:buFont typeface="Arial" pitchFamily="34" charset="0"/>
              <a:buChar char="•"/>
              <a:defRPr/>
            </a:pPr>
            <a:r>
              <a:rPr lang="en-US" sz="2200" dirty="0" smtClean="0"/>
              <a:t>Overarching activity:  </a:t>
            </a:r>
            <a:r>
              <a:rPr lang="en-US" sz="2200" b="1" i="1" dirty="0" smtClean="0"/>
              <a:t>Cultivating</a:t>
            </a:r>
            <a:r>
              <a:rPr lang="en-US" sz="2200" dirty="0" smtClean="0"/>
              <a:t> </a:t>
            </a:r>
          </a:p>
          <a:p>
            <a:pPr marL="990600" lvl="1" indent="-533400">
              <a:lnSpc>
                <a:spcPct val="80000"/>
              </a:lnSpc>
              <a:defRPr/>
            </a:pPr>
            <a:r>
              <a:rPr lang="en-US" sz="2200" dirty="0" smtClean="0"/>
              <a:t>Interest and initiative</a:t>
            </a:r>
          </a:p>
          <a:p>
            <a:pPr marL="990600" lvl="1" indent="-533400">
              <a:lnSpc>
                <a:spcPct val="80000"/>
              </a:lnSpc>
              <a:defRPr/>
            </a:pPr>
            <a:r>
              <a:rPr lang="en-US" sz="2200" dirty="0" smtClean="0"/>
              <a:t>Relationships and networks</a:t>
            </a:r>
          </a:p>
          <a:p>
            <a:pPr marL="990600" lvl="1" indent="-533400">
              <a:lnSpc>
                <a:spcPct val="80000"/>
              </a:lnSpc>
              <a:defRPr/>
            </a:pPr>
            <a:r>
              <a:rPr lang="en-US" sz="2200" dirty="0" smtClean="0"/>
              <a:t>New, bigger, more systems-level thinking</a:t>
            </a:r>
          </a:p>
          <a:p>
            <a:pPr marL="990600" lvl="1" indent="-533400">
              <a:lnSpc>
                <a:spcPct val="80000"/>
              </a:lnSpc>
              <a:defRPr/>
            </a:pPr>
            <a:r>
              <a:rPr lang="en-US" sz="2200" dirty="0" smtClean="0"/>
              <a:t>New projects</a:t>
            </a:r>
          </a:p>
          <a:p>
            <a:pPr marL="990600" lvl="1" indent="-533400">
              <a:lnSpc>
                <a:spcPct val="80000"/>
              </a:lnSpc>
              <a:defRPr/>
            </a:pPr>
            <a:endParaRPr lang="en-US" sz="1800" dirty="0" smtClean="0">
              <a:latin typeface="Cambria" pitchFamily="18" charset="0"/>
            </a:endParaRPr>
          </a:p>
        </p:txBody>
      </p:sp>
      <p:pic>
        <p:nvPicPr>
          <p:cNvPr id="27652" name="Content Placeholder 11"/>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51069" y="1638011"/>
            <a:ext cx="3816983" cy="2862737"/>
          </a:xfrm>
        </p:spPr>
      </p:pic>
      <p:sp>
        <p:nvSpPr>
          <p:cNvPr id="27651" name="TextBox 9"/>
          <p:cNvSpPr txBox="1">
            <a:spLocks noChangeArrowheads="1"/>
          </p:cNvSpPr>
          <p:nvPr/>
        </p:nvSpPr>
        <p:spPr bwMode="auto">
          <a:xfrm>
            <a:off x="4465122" y="4626613"/>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r>
              <a:rPr lang="en-US" sz="1200" i="1" dirty="0">
                <a:latin typeface="Arial" pitchFamily="34" charset="0"/>
                <a:cs typeface="Arial" pitchFamily="34" charset="0"/>
              </a:rPr>
              <a:t>Farmers market, McDowell County</a:t>
            </a: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0237" y="5037317"/>
            <a:ext cx="2007815" cy="118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478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idx="1"/>
          </p:nvPr>
        </p:nvSpPr>
        <p:spPr>
          <a:xfrm>
            <a:off x="386567" y="2928256"/>
            <a:ext cx="7195333" cy="1967594"/>
          </a:xfrm>
        </p:spPr>
        <p:txBody>
          <a:bodyPr>
            <a:normAutofit/>
          </a:bodyPr>
          <a:lstStyle/>
          <a:p>
            <a:pPr marL="0" indent="0" algn="ctr">
              <a:lnSpc>
                <a:spcPct val="80000"/>
              </a:lnSpc>
              <a:buFont typeface="Arial" pitchFamily="34" charset="0"/>
              <a:buNone/>
            </a:pPr>
            <a:r>
              <a:rPr lang="en-US" sz="2800" b="1" dirty="0" smtClean="0">
                <a:solidFill>
                  <a:schemeClr val="accent3">
                    <a:lumMod val="75000"/>
                  </a:schemeClr>
                </a:solidFill>
              </a:rPr>
              <a:t>To develop a fully operationalized </a:t>
            </a:r>
          </a:p>
          <a:p>
            <a:pPr marL="0" indent="0" algn="ctr">
              <a:lnSpc>
                <a:spcPct val="80000"/>
              </a:lnSpc>
              <a:buFont typeface="Arial" pitchFamily="34" charset="0"/>
              <a:buNone/>
            </a:pPr>
            <a:r>
              <a:rPr lang="en-US" sz="2800" b="1" dirty="0" smtClean="0">
                <a:solidFill>
                  <a:schemeClr val="accent3">
                    <a:lumMod val="75000"/>
                  </a:schemeClr>
                </a:solidFill>
              </a:rPr>
              <a:t>Program Officer Practice Model </a:t>
            </a:r>
          </a:p>
          <a:p>
            <a:pPr marL="0" indent="0" algn="ctr">
              <a:lnSpc>
                <a:spcPct val="80000"/>
              </a:lnSpc>
              <a:buFont typeface="Arial" pitchFamily="34" charset="0"/>
              <a:buNone/>
            </a:pPr>
            <a:r>
              <a:rPr lang="en-US" sz="2800" b="1" dirty="0" smtClean="0">
                <a:solidFill>
                  <a:schemeClr val="accent3">
                    <a:lumMod val="75000"/>
                  </a:schemeClr>
                </a:solidFill>
              </a:rPr>
              <a:t>for engaging and supporting communities</a:t>
            </a:r>
          </a:p>
          <a:p>
            <a:pPr marL="0" indent="0" algn="ctr">
              <a:lnSpc>
                <a:spcPct val="80000"/>
              </a:lnSpc>
              <a:buNone/>
            </a:pPr>
            <a:endParaRPr lang="en-US" sz="2400" dirty="0" smtClean="0"/>
          </a:p>
          <a:p>
            <a:pPr marL="0" indent="0" algn="ctr">
              <a:lnSpc>
                <a:spcPct val="80000"/>
              </a:lnSpc>
              <a:buNone/>
            </a:pPr>
            <a:endParaRPr lang="en-US" sz="2400" dirty="0" smtClean="0"/>
          </a:p>
        </p:txBody>
      </p:sp>
      <p:pic>
        <p:nvPicPr>
          <p:cNvPr id="5" name="Picture 2" descr="http://images04.olx.co.uk/ui/15/59/93/1315918097_249985693_1-Pictures-of--Sales-and-Marketing-Intern-The-Challenge-Net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925" y="754545"/>
            <a:ext cx="2604715" cy="1846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3050" y="4895850"/>
            <a:ext cx="2379290" cy="140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81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bwMode="auto">
          <a:xfrm>
            <a:off x="428663" y="2611136"/>
            <a:ext cx="6973816" cy="32951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spcBef>
                <a:spcPct val="35000"/>
              </a:spcBef>
              <a:spcAft>
                <a:spcPct val="30000"/>
              </a:spcAft>
              <a:buFont typeface="Wingdings" pitchFamily="2" charset="2"/>
              <a:buChar char="§"/>
            </a:pPr>
            <a:r>
              <a:rPr lang="en-US" dirty="0" smtClean="0"/>
              <a:t>Health conversion foundation based in Oakland, CA</a:t>
            </a:r>
          </a:p>
          <a:p>
            <a:pPr>
              <a:spcBef>
                <a:spcPct val="35000"/>
              </a:spcBef>
              <a:spcAft>
                <a:spcPct val="30000"/>
              </a:spcAft>
              <a:buFont typeface="Wingdings" pitchFamily="2" charset="2"/>
              <a:buChar char="§"/>
            </a:pPr>
            <a:r>
              <a:rPr lang="en-US" dirty="0" smtClean="0"/>
              <a:t>Focus on improving health care delivery, policy, and financing in California</a:t>
            </a:r>
          </a:p>
          <a:p>
            <a:pPr>
              <a:spcBef>
                <a:spcPct val="35000"/>
              </a:spcBef>
              <a:spcAft>
                <a:spcPct val="30000"/>
              </a:spcAft>
              <a:buFont typeface="Wingdings" pitchFamily="2" charset="2"/>
              <a:buChar char="§"/>
            </a:pPr>
            <a:r>
              <a:rPr lang="en-US" dirty="0" smtClean="0"/>
              <a:t>$40 </a:t>
            </a:r>
            <a:r>
              <a:rPr lang="en-US" dirty="0"/>
              <a:t>million per </a:t>
            </a:r>
            <a:r>
              <a:rPr lang="en-US" dirty="0" smtClean="0"/>
              <a:t>year in grants</a:t>
            </a:r>
          </a:p>
          <a:p>
            <a:pPr>
              <a:spcBef>
                <a:spcPct val="35000"/>
              </a:spcBef>
              <a:spcAft>
                <a:spcPct val="30000"/>
              </a:spcAft>
              <a:buFont typeface="Wingdings" pitchFamily="2" charset="2"/>
              <a:buChar char="§"/>
            </a:pPr>
            <a:r>
              <a:rPr lang="en-US" dirty="0" smtClean="0"/>
              <a:t>50 staff</a:t>
            </a:r>
          </a:p>
        </p:txBody>
      </p:sp>
      <p:sp>
        <p:nvSpPr>
          <p:cNvPr id="5124" name="Subtitle 3"/>
          <p:cNvSpPr>
            <a:spLocks noGrp="1"/>
          </p:cNvSpPr>
          <p:nvPr>
            <p:ph type="subTitle" idx="13"/>
          </p:nvPr>
        </p:nvSpPr>
        <p:spPr bwMode="auto">
          <a:xfrm>
            <a:off x="2057400" y="2001453"/>
            <a:ext cx="3390900" cy="4950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Who We Are and What We Do</a:t>
            </a:r>
          </a:p>
        </p:txBody>
      </p:sp>
      <p:pic>
        <p:nvPicPr>
          <p:cNvPr id="1026" name="Picture 2" descr="California HealthCare Foundation – Supporting ideas and innovations to improve health care for all Californ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67" y="80106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4620" y="1894980"/>
            <a:ext cx="7307263" cy="4451350"/>
          </a:xfrm>
        </p:spPr>
        <p:txBody>
          <a:bodyPr>
            <a:normAutofit fontScale="92500"/>
          </a:bodyPr>
          <a:lstStyle/>
          <a:p>
            <a:pPr>
              <a:buFont typeface="Wingdings" pitchFamily="2" charset="2"/>
              <a:buChar char="§"/>
              <a:defRPr/>
            </a:pPr>
            <a:r>
              <a:rPr lang="en-US" b="1" dirty="0"/>
              <a:t>Advisory Group </a:t>
            </a:r>
            <a:r>
              <a:rPr lang="en-US" dirty="0"/>
              <a:t>on Organizational Learning &amp; Evaluation (OLÉ)</a:t>
            </a:r>
          </a:p>
          <a:p>
            <a:pPr>
              <a:buFont typeface="Wingdings" pitchFamily="2" charset="2"/>
              <a:buChar char="§"/>
              <a:defRPr/>
            </a:pPr>
            <a:r>
              <a:rPr lang="en-US" b="1" dirty="0" smtClean="0"/>
              <a:t>Grants</a:t>
            </a:r>
            <a:r>
              <a:rPr lang="en-US" b="1" dirty="0"/>
              <a:t>: </a:t>
            </a:r>
            <a:r>
              <a:rPr lang="en-US" dirty="0"/>
              <a:t>	</a:t>
            </a:r>
            <a:r>
              <a:rPr lang="en-US" dirty="0" smtClean="0"/>
              <a:t>	Closeout </a:t>
            </a:r>
            <a:r>
              <a:rPr lang="en-US" dirty="0"/>
              <a:t>Forms</a:t>
            </a:r>
          </a:p>
          <a:p>
            <a:pPr>
              <a:buFont typeface="Wingdings" pitchFamily="2" charset="2"/>
              <a:buChar char="§"/>
              <a:defRPr/>
            </a:pPr>
            <a:r>
              <a:rPr lang="en-US" b="1" dirty="0"/>
              <a:t>Projects: </a:t>
            </a:r>
            <a:r>
              <a:rPr lang="en-US" b="1" dirty="0" smtClean="0"/>
              <a:t>	</a:t>
            </a:r>
            <a:r>
              <a:rPr lang="en-US" dirty="0"/>
              <a:t>	Results Reports</a:t>
            </a:r>
          </a:p>
          <a:p>
            <a:pPr>
              <a:buFont typeface="Wingdings" pitchFamily="2" charset="2"/>
              <a:buChar char="§"/>
              <a:defRPr/>
            </a:pPr>
            <a:r>
              <a:rPr lang="en-US" b="1" dirty="0"/>
              <a:t>Topic: </a:t>
            </a:r>
            <a:r>
              <a:rPr lang="en-US" dirty="0"/>
              <a:t>	</a:t>
            </a:r>
            <a:r>
              <a:rPr lang="en-US" dirty="0" smtClean="0"/>
              <a:t>	Organizational </a:t>
            </a:r>
            <a:r>
              <a:rPr lang="en-US" dirty="0"/>
              <a:t>Learning sessions</a:t>
            </a:r>
          </a:p>
          <a:p>
            <a:pPr>
              <a:buFont typeface="Wingdings" pitchFamily="2" charset="2"/>
              <a:buChar char="§"/>
              <a:defRPr/>
            </a:pPr>
            <a:r>
              <a:rPr lang="en-US" b="1" dirty="0"/>
              <a:t>Orientation:	</a:t>
            </a:r>
            <a:r>
              <a:rPr lang="en-US" dirty="0" err="1"/>
              <a:t>Grantmaking</a:t>
            </a:r>
            <a:r>
              <a:rPr lang="en-US" dirty="0"/>
              <a:t> 101 for new staff</a:t>
            </a:r>
          </a:p>
          <a:p>
            <a:pPr>
              <a:defRPr/>
            </a:pPr>
            <a:endParaRPr lang="en-US" dirty="0"/>
          </a:p>
          <a:p>
            <a:pPr marL="0" indent="0" algn="ctr">
              <a:buFont typeface="Wingdings" charset="2"/>
              <a:buNone/>
              <a:defRPr/>
            </a:pPr>
            <a:r>
              <a:rPr lang="en-US" sz="4400" b="1" dirty="0">
                <a:solidFill>
                  <a:schemeClr val="accent3">
                    <a:lumMod val="75000"/>
                  </a:schemeClr>
                </a:solidFill>
              </a:rPr>
              <a:t>What’s Next?</a:t>
            </a:r>
          </a:p>
          <a:p>
            <a:pPr>
              <a:defRPr/>
            </a:pPr>
            <a:endParaRPr lang="en-US" dirty="0"/>
          </a:p>
        </p:txBody>
      </p:sp>
      <p:sp>
        <p:nvSpPr>
          <p:cNvPr id="3" name="Title 2"/>
          <p:cNvSpPr>
            <a:spLocks noGrp="1"/>
          </p:cNvSpPr>
          <p:nvPr>
            <p:ph type="ctrTitle"/>
          </p:nvPr>
        </p:nvSpPr>
        <p:spPr>
          <a:xfrm>
            <a:off x="412636" y="1197182"/>
            <a:ext cx="6712559" cy="887803"/>
          </a:xfrm>
        </p:spPr>
        <p:txBody>
          <a:bodyPr/>
          <a:lstStyle/>
          <a:p>
            <a:pPr>
              <a:defRPr/>
            </a:pPr>
            <a:r>
              <a:rPr lang="en-US" sz="3600" b="1" dirty="0" smtClean="0">
                <a:solidFill>
                  <a:schemeClr val="accent3">
                    <a:lumMod val="75000"/>
                  </a:schemeClr>
                </a:solidFill>
              </a:rPr>
              <a:t>Organizational Learning at CHCF</a:t>
            </a:r>
            <a:endParaRPr lang="en-US" sz="3600" b="1" dirty="0">
              <a:solidFill>
                <a:schemeClr val="accent3">
                  <a:lumMod val="75000"/>
                </a:schemeClr>
              </a:solidFill>
            </a:endParaRPr>
          </a:p>
        </p:txBody>
      </p:sp>
      <p:pic>
        <p:nvPicPr>
          <p:cNvPr id="4" name="Picture 2" descr="California HealthCare Foundation – Supporting ideas and innovations to improve health care for all Californ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333376" y="4011407"/>
            <a:ext cx="7315200" cy="10939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None/>
            </a:pPr>
            <a:r>
              <a:rPr lang="en-US" sz="4800" b="1" dirty="0" smtClean="0">
                <a:solidFill>
                  <a:schemeClr val="accent3">
                    <a:lumMod val="75000"/>
                  </a:schemeClr>
                </a:solidFill>
              </a:rPr>
              <a:t>How can we learn better?</a:t>
            </a:r>
          </a:p>
        </p:txBody>
      </p:sp>
      <p:pic>
        <p:nvPicPr>
          <p:cNvPr id="4" name="Picture 2" descr="California HealthCare Foundation – Supporting ideas and innovations to improve health care for all Californ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67" y="349401"/>
            <a:ext cx="6616634" cy="90333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images04.olx.co.uk/ui/15/59/93/1315918097_249985693_1-Pictures-of--Sales-and-Marketing-Intern-The-Challenge-Netwo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425" y="1535595"/>
            <a:ext cx="2604715" cy="1846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solidFill>
                  <a:schemeClr val="accent2"/>
                </a:solidFill>
              </a:rPr>
              <a:t>Who We Are and What We Do</a:t>
            </a:r>
          </a:p>
          <a:p>
            <a:r>
              <a:rPr lang="en-US" dirty="0" smtClean="0"/>
              <a:t>Independent</a:t>
            </a:r>
            <a:r>
              <a:rPr lang="en-US" dirty="0"/>
              <a:t>, private foundation; assets came from the conversion of </a:t>
            </a:r>
            <a:r>
              <a:rPr lang="en-US" dirty="0" err="1"/>
              <a:t>HealthNet</a:t>
            </a:r>
            <a:r>
              <a:rPr lang="en-US" dirty="0"/>
              <a:t> from nonprofit to for profit.</a:t>
            </a:r>
          </a:p>
          <a:p>
            <a:r>
              <a:rPr lang="en-US" dirty="0"/>
              <a:t>HQ in Woodland Hills, CA, branch office in San Francisco, CA</a:t>
            </a:r>
          </a:p>
          <a:p>
            <a:r>
              <a:rPr lang="en-US" dirty="0"/>
              <a:t>$40 million in grants each year</a:t>
            </a:r>
          </a:p>
          <a:p>
            <a:r>
              <a:rPr lang="en-US" dirty="0"/>
              <a:t>42 staff</a:t>
            </a:r>
          </a:p>
          <a:p>
            <a:pPr marL="0" indent="0">
              <a:buNone/>
            </a:pPr>
            <a:endParaRPr lang="en-US" dirty="0"/>
          </a:p>
        </p:txBody>
      </p:sp>
      <p:pic>
        <p:nvPicPr>
          <p:cNvPr id="5" name="Picture 4" descr="http://www.calwellness.org/assets/img/main_bottom.gif"/>
          <p:cNvPicPr/>
          <p:nvPr/>
        </p:nvPicPr>
        <p:blipFill rotWithShape="1">
          <a:blip r:embed="rId2">
            <a:extLst>
              <a:ext uri="{28A0092B-C50C-407E-A947-70E740481C1C}">
                <a14:useLocalDpi xmlns:a14="http://schemas.microsoft.com/office/drawing/2010/main" val="0"/>
              </a:ext>
            </a:extLst>
          </a:blip>
          <a:srcRect l="80279" t="43182"/>
          <a:stretch/>
        </p:blipFill>
        <p:spPr bwMode="auto">
          <a:xfrm>
            <a:off x="2719449" y="398318"/>
            <a:ext cx="2196935" cy="1175458"/>
          </a:xfrm>
          <a:prstGeom prst="rect">
            <a:avLst/>
          </a:prstGeom>
          <a:noFill/>
          <a:ln>
            <a:noFill/>
          </a:ln>
        </p:spPr>
      </p:pic>
    </p:spTree>
    <p:extLst>
      <p:ext uri="{BB962C8B-B14F-4D97-AF65-F5344CB8AC3E}">
        <p14:creationId xmlns:p14="http://schemas.microsoft.com/office/powerpoint/2010/main" val="397441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867" y="1704404"/>
            <a:ext cx="7308098" cy="4672645"/>
          </a:xfrm>
        </p:spPr>
        <p:txBody>
          <a:bodyPr>
            <a:normAutofit fontScale="92500" lnSpcReduction="20000"/>
          </a:bodyPr>
          <a:lstStyle/>
          <a:p>
            <a:pPr marL="0" indent="0">
              <a:buNone/>
            </a:pPr>
            <a:r>
              <a:rPr lang="en-US" dirty="0"/>
              <a:t>Evaluation and Organizational Learning</a:t>
            </a:r>
          </a:p>
          <a:p>
            <a:r>
              <a:rPr lang="en-US" b="1" dirty="0" smtClean="0">
                <a:solidFill>
                  <a:schemeClr val="accent3">
                    <a:lumMod val="75000"/>
                  </a:schemeClr>
                </a:solidFill>
              </a:rPr>
              <a:t>Evaluation</a:t>
            </a:r>
            <a:r>
              <a:rPr lang="en-US" dirty="0" smtClean="0"/>
              <a:t> </a:t>
            </a:r>
            <a:r>
              <a:rPr lang="en-US" dirty="0"/>
              <a:t>– internal and external; goal is to learn from our grantees, our strategies, our approach so that we can improve our work</a:t>
            </a:r>
          </a:p>
          <a:p>
            <a:r>
              <a:rPr lang="en-US" b="1" dirty="0">
                <a:solidFill>
                  <a:schemeClr val="accent3">
                    <a:lumMod val="75000"/>
                  </a:schemeClr>
                </a:solidFill>
              </a:rPr>
              <a:t>Knowledge Management</a:t>
            </a:r>
            <a:r>
              <a:rPr lang="en-US" dirty="0"/>
              <a:t> – goal is to collect, manage and use relevant and accurate data to inform and improve our work</a:t>
            </a:r>
          </a:p>
          <a:p>
            <a:r>
              <a:rPr lang="en-US" b="1" dirty="0">
                <a:solidFill>
                  <a:schemeClr val="accent3">
                    <a:lumMod val="75000"/>
                  </a:schemeClr>
                </a:solidFill>
              </a:rPr>
              <a:t>Organizational Learning </a:t>
            </a:r>
            <a:r>
              <a:rPr lang="en-US" dirty="0"/>
              <a:t>– goal is to support the continual learning and growth of the </a:t>
            </a:r>
            <a:r>
              <a:rPr lang="en-US" dirty="0" err="1"/>
              <a:t>grantmaking</a:t>
            </a:r>
            <a:r>
              <a:rPr lang="en-US" dirty="0"/>
              <a:t> team.</a:t>
            </a:r>
          </a:p>
          <a:p>
            <a:pPr lvl="1">
              <a:buFont typeface="Arial" pitchFamily="34" charset="0"/>
              <a:buChar char="•"/>
            </a:pPr>
            <a:r>
              <a:rPr lang="en-US" dirty="0"/>
              <a:t>Peer learning and sharing</a:t>
            </a:r>
          </a:p>
          <a:p>
            <a:pPr lvl="1">
              <a:buFont typeface="Arial" pitchFamily="34" charset="0"/>
              <a:buChar char="•"/>
            </a:pPr>
            <a:r>
              <a:rPr lang="en-US" dirty="0"/>
              <a:t>Reflective practice</a:t>
            </a:r>
          </a:p>
          <a:p>
            <a:pPr lvl="1">
              <a:buFont typeface="Arial" pitchFamily="34" charset="0"/>
              <a:buChar char="•"/>
            </a:pPr>
            <a:r>
              <a:rPr lang="en-US" dirty="0"/>
              <a:t>Annual learning theme</a:t>
            </a:r>
          </a:p>
          <a:p>
            <a:endParaRPr lang="en-US" dirty="0"/>
          </a:p>
        </p:txBody>
      </p:sp>
      <p:pic>
        <p:nvPicPr>
          <p:cNvPr id="5" name="Picture 4" descr="http://www.calwellness.org/assets/img/main_bottom.gif"/>
          <p:cNvPicPr/>
          <p:nvPr/>
        </p:nvPicPr>
        <p:blipFill rotWithShape="1">
          <a:blip r:embed="rId2">
            <a:extLst>
              <a:ext uri="{28A0092B-C50C-407E-A947-70E740481C1C}">
                <a14:useLocalDpi xmlns:a14="http://schemas.microsoft.com/office/drawing/2010/main" val="0"/>
              </a:ext>
            </a:extLst>
          </a:blip>
          <a:srcRect l="80279" t="43182"/>
          <a:stretch/>
        </p:blipFill>
        <p:spPr bwMode="auto">
          <a:xfrm>
            <a:off x="2719449" y="398318"/>
            <a:ext cx="2196935" cy="1175458"/>
          </a:xfrm>
          <a:prstGeom prst="rect">
            <a:avLst/>
          </a:prstGeom>
          <a:noFill/>
          <a:ln>
            <a:noFill/>
          </a:ln>
        </p:spPr>
      </p:pic>
    </p:spTree>
    <p:extLst>
      <p:ext uri="{BB962C8B-B14F-4D97-AF65-F5344CB8AC3E}">
        <p14:creationId xmlns:p14="http://schemas.microsoft.com/office/powerpoint/2010/main" val="3352746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1250" y="4361879"/>
            <a:ext cx="6769214" cy="1353121"/>
          </a:xfrm>
        </p:spPr>
        <p:txBody>
          <a:bodyPr/>
          <a:lstStyle/>
          <a:p>
            <a:pPr marL="0" indent="0" algn="ctr">
              <a:buNone/>
            </a:pPr>
            <a:r>
              <a:rPr lang="en-US" sz="3600" b="1" dirty="0" smtClean="0">
                <a:solidFill>
                  <a:schemeClr val="accent3">
                    <a:lumMod val="75000"/>
                  </a:schemeClr>
                </a:solidFill>
              </a:rPr>
              <a:t>How </a:t>
            </a:r>
            <a:r>
              <a:rPr lang="en-US" sz="3600" b="1" dirty="0">
                <a:solidFill>
                  <a:schemeClr val="accent3">
                    <a:lumMod val="75000"/>
                  </a:schemeClr>
                </a:solidFill>
              </a:rPr>
              <a:t>do you make room for learning</a:t>
            </a:r>
            <a:r>
              <a:rPr lang="en-US" sz="3600" b="1" dirty="0" smtClean="0">
                <a:solidFill>
                  <a:schemeClr val="accent3">
                    <a:lumMod val="75000"/>
                  </a:schemeClr>
                </a:solidFill>
              </a:rPr>
              <a:t>?</a:t>
            </a:r>
            <a:endParaRPr lang="en-US" b="1" dirty="0">
              <a:solidFill>
                <a:schemeClr val="accent3">
                  <a:lumMod val="75000"/>
                </a:schemeClr>
              </a:solidFill>
            </a:endParaRPr>
          </a:p>
        </p:txBody>
      </p:sp>
      <p:pic>
        <p:nvPicPr>
          <p:cNvPr id="5" name="Picture 4" descr="http://www.calwellness.org/assets/img/main_bottom.gif"/>
          <p:cNvPicPr/>
          <p:nvPr/>
        </p:nvPicPr>
        <p:blipFill rotWithShape="1">
          <a:blip r:embed="rId2">
            <a:extLst>
              <a:ext uri="{28A0092B-C50C-407E-A947-70E740481C1C}">
                <a14:useLocalDpi xmlns:a14="http://schemas.microsoft.com/office/drawing/2010/main" val="0"/>
              </a:ext>
            </a:extLst>
          </a:blip>
          <a:srcRect l="80279" t="43182"/>
          <a:stretch/>
        </p:blipFill>
        <p:spPr bwMode="auto">
          <a:xfrm>
            <a:off x="2719449" y="398318"/>
            <a:ext cx="2196935" cy="1175458"/>
          </a:xfrm>
          <a:prstGeom prst="rect">
            <a:avLst/>
          </a:prstGeom>
          <a:noFill/>
          <a:ln>
            <a:noFill/>
          </a:ln>
        </p:spPr>
      </p:pic>
      <p:pic>
        <p:nvPicPr>
          <p:cNvPr id="6" name="Picture 2" descr="http://images04.olx.co.uk/ui/15/59/93/1315918097_249985693_1-Pictures-of--Sales-and-Marketing-Intern-The-Challenge-Net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682" y="2107095"/>
            <a:ext cx="2604715" cy="18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55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6425" y="1333500"/>
            <a:ext cx="4071970" cy="638173"/>
          </a:xfrm>
        </p:spPr>
        <p:txBody>
          <a:bodyPr>
            <a:normAutofit fontScale="92500" lnSpcReduction="10000"/>
          </a:bodyPr>
          <a:lstStyle/>
          <a:p>
            <a:pPr marL="0" indent="0" algn="r">
              <a:buNone/>
            </a:pPr>
            <a:r>
              <a:rPr lang="en-US" sz="4000" b="1" dirty="0" smtClean="0">
                <a:solidFill>
                  <a:schemeClr val="accent3">
                    <a:lumMod val="75000"/>
                  </a:schemeClr>
                </a:solidFill>
              </a:rPr>
              <a:t>Hearing from You</a:t>
            </a:r>
            <a:endParaRPr lang="en-US" sz="4000" b="1" dirty="0">
              <a:solidFill>
                <a:schemeClr val="accent3">
                  <a:lumMod val="75000"/>
                </a:schemeClr>
              </a:solidFill>
            </a:endParaRPr>
          </a:p>
        </p:txBody>
      </p:sp>
      <p:sp>
        <p:nvSpPr>
          <p:cNvPr id="5" name="Rectangle 4"/>
          <p:cNvSpPr/>
          <p:nvPr/>
        </p:nvSpPr>
        <p:spPr>
          <a:xfrm>
            <a:off x="973777" y="2136339"/>
            <a:ext cx="5884223" cy="3970318"/>
          </a:xfrm>
          <a:prstGeom prst="rect">
            <a:avLst/>
          </a:prstGeom>
        </p:spPr>
        <p:txBody>
          <a:bodyPr wrap="square">
            <a:spAutoFit/>
          </a:bodyPr>
          <a:lstStyle/>
          <a:p>
            <a:pPr>
              <a:buFont typeface="Wingdings" pitchFamily="2" charset="2"/>
              <a:buChar char="§"/>
            </a:pPr>
            <a:r>
              <a:rPr lang="en-US" sz="2800" dirty="0"/>
              <a:t>Clarifying questions?</a:t>
            </a:r>
          </a:p>
          <a:p>
            <a:pPr>
              <a:buFont typeface="Wingdings" pitchFamily="2" charset="2"/>
              <a:buChar char="§"/>
            </a:pPr>
            <a:endParaRPr lang="en-US" sz="2800" dirty="0"/>
          </a:p>
          <a:p>
            <a:pPr>
              <a:buFont typeface="Wingdings" pitchFamily="2" charset="2"/>
              <a:buChar char="§"/>
            </a:pPr>
            <a:r>
              <a:rPr lang="en-US" sz="2800" dirty="0"/>
              <a:t>Turn to your neighbor and discuss:</a:t>
            </a:r>
          </a:p>
          <a:p>
            <a:pPr marL="914400" lvl="1" indent="-457200">
              <a:buFont typeface="Arial" pitchFamily="34" charset="0"/>
              <a:buChar char="•"/>
            </a:pPr>
            <a:r>
              <a:rPr lang="en-US" sz="2800" dirty="0"/>
              <a:t>What are the learning challenges at your organization?</a:t>
            </a:r>
          </a:p>
          <a:p>
            <a:pPr marL="914400" lvl="1" indent="-457200">
              <a:buFont typeface="Arial" pitchFamily="34" charset="0"/>
              <a:buChar char="•"/>
            </a:pPr>
            <a:r>
              <a:rPr lang="en-US" sz="2800" dirty="0"/>
              <a:t>How do you identify the learning needs of your colleagues?</a:t>
            </a:r>
          </a:p>
          <a:p>
            <a:pPr lvl="1">
              <a:buFont typeface="Courier New" pitchFamily="49" charset="0"/>
              <a:buChar char="o"/>
            </a:pPr>
            <a:endParaRPr lang="en-US" sz="2800" dirty="0"/>
          </a:p>
          <a:p>
            <a:pPr>
              <a:buFont typeface="Wingdings" pitchFamily="2" charset="2"/>
              <a:buChar char="§"/>
            </a:pPr>
            <a:r>
              <a:rPr lang="en-US" sz="2800" dirty="0"/>
              <a:t>Report-back</a:t>
            </a:r>
          </a:p>
        </p:txBody>
      </p:sp>
      <p:pic>
        <p:nvPicPr>
          <p:cNvPr id="4" name="Picture 2" descr="http://1.bp.blogspot.com/-4KZL6oaHTCs/T9j0NYnCimI/AAAAAAAAAHY/v8ML17Z0cbA/s1600/plant-based-solar-breakthroug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94" y="229246"/>
            <a:ext cx="1938305" cy="17424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0" y="2039511"/>
            <a:ext cx="78867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701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5380" y="2180654"/>
            <a:ext cx="7235939" cy="3962971"/>
          </a:xfrm>
        </p:spPr>
        <p:txBody>
          <a:bodyPr/>
          <a:lstStyle/>
          <a:p>
            <a:pPr>
              <a:buFont typeface="Wingdings" pitchFamily="2" charset="2"/>
              <a:buChar char="§"/>
            </a:pPr>
            <a:r>
              <a:rPr lang="en-US" dirty="0" smtClean="0"/>
              <a:t>Fatima Angeles</a:t>
            </a:r>
          </a:p>
          <a:p>
            <a:pPr marL="457200" lvl="1" indent="0">
              <a:buNone/>
            </a:pPr>
            <a:r>
              <a:rPr lang="en-US" dirty="0" smtClean="0"/>
              <a:t>The California Wellness Foundation</a:t>
            </a:r>
          </a:p>
          <a:p>
            <a:pPr marL="457200" lvl="1" indent="0">
              <a:buNone/>
            </a:pPr>
            <a:endParaRPr lang="en-US" dirty="0" smtClean="0"/>
          </a:p>
          <a:p>
            <a:pPr>
              <a:buFont typeface="Wingdings" pitchFamily="2" charset="2"/>
              <a:buChar char="§"/>
            </a:pPr>
            <a:r>
              <a:rPr lang="en-US" dirty="0" smtClean="0"/>
              <a:t>Allison Metz</a:t>
            </a:r>
          </a:p>
          <a:p>
            <a:pPr marL="457200" lvl="1" indent="0">
              <a:buNone/>
            </a:pPr>
            <a:r>
              <a:rPr lang="en-US" dirty="0" smtClean="0"/>
              <a:t>on behalf of the Kate B. Reynolds Charitable Trust</a:t>
            </a:r>
          </a:p>
          <a:p>
            <a:pPr marL="457200" lvl="1" indent="0">
              <a:buNone/>
            </a:pPr>
            <a:endParaRPr lang="en-US" dirty="0" smtClean="0"/>
          </a:p>
          <a:p>
            <a:pPr>
              <a:buFont typeface="Wingdings" pitchFamily="2" charset="2"/>
              <a:buChar char="§"/>
            </a:pPr>
            <a:r>
              <a:rPr lang="en-US" dirty="0" smtClean="0"/>
              <a:t>Rosanna Tran</a:t>
            </a:r>
          </a:p>
          <a:p>
            <a:pPr marL="457200" lvl="1" indent="0">
              <a:buNone/>
            </a:pPr>
            <a:r>
              <a:rPr lang="en-US" dirty="0" smtClean="0"/>
              <a:t>California HealthCare Foundation </a:t>
            </a:r>
          </a:p>
        </p:txBody>
      </p:sp>
      <p:sp>
        <p:nvSpPr>
          <p:cNvPr id="3" name="Title 2"/>
          <p:cNvSpPr>
            <a:spLocks noGrp="1"/>
          </p:cNvSpPr>
          <p:nvPr>
            <p:ph type="ctrTitle"/>
          </p:nvPr>
        </p:nvSpPr>
        <p:spPr>
          <a:xfrm>
            <a:off x="3870707" y="1308375"/>
            <a:ext cx="1996694" cy="663299"/>
          </a:xfrm>
        </p:spPr>
        <p:txBody>
          <a:bodyPr/>
          <a:lstStyle/>
          <a:p>
            <a:pPr algn="r"/>
            <a:r>
              <a:rPr lang="en-US" sz="3600" b="1" dirty="0" smtClean="0">
                <a:solidFill>
                  <a:schemeClr val="accent3">
                    <a:lumMod val="75000"/>
                  </a:schemeClr>
                </a:solidFill>
              </a:rPr>
              <a:t>Panelists</a:t>
            </a:r>
            <a:endParaRPr lang="en-US" sz="3600" b="1" dirty="0">
              <a:solidFill>
                <a:schemeClr val="accent3">
                  <a:lumMod val="75000"/>
                </a:schemeClr>
              </a:solidFill>
            </a:endParaRPr>
          </a:p>
        </p:txBody>
      </p:sp>
      <p:cxnSp>
        <p:nvCxnSpPr>
          <p:cNvPr id="5" name="Straight Connector 4"/>
          <p:cNvCxnSpPr/>
          <p:nvPr/>
        </p:nvCxnSpPr>
        <p:spPr>
          <a:xfrm>
            <a:off x="0" y="2047875"/>
            <a:ext cx="78867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http://1.bp.blogspot.com/-4KZL6oaHTCs/T9j0NYnCimI/AAAAAAAAAHY/v8ML17Z0cbA/s1600/plant-based-solar-breakthroug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94" y="229246"/>
            <a:ext cx="1938305" cy="174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32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lcfezbook.com/wp-content/uploads/2013/04/whats-your-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236" y="1278123"/>
            <a:ext cx="4904484" cy="373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02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412635" y="3164856"/>
            <a:ext cx="7056943" cy="1864343"/>
          </a:xfrm>
        </p:spPr>
        <p:txBody>
          <a:bodyPr>
            <a:noAutofit/>
          </a:bodyPr>
          <a:lstStyle/>
          <a:p>
            <a:pPr algn="ctr"/>
            <a:r>
              <a:rPr lang="en-US" sz="4000" b="1" dirty="0" smtClean="0">
                <a:solidFill>
                  <a:schemeClr val="accent3">
                    <a:lumMod val="75000"/>
                  </a:schemeClr>
                </a:solidFill>
              </a:rPr>
              <a:t>What were your first steps in addressing your learning challenge?</a:t>
            </a:r>
            <a:endParaRPr lang="en-US" sz="4000" b="1" dirty="0">
              <a:solidFill>
                <a:schemeClr val="accent3">
                  <a:lumMod val="75000"/>
                </a:schemeClr>
              </a:solidFill>
            </a:endParaRPr>
          </a:p>
        </p:txBody>
      </p:sp>
      <p:pic>
        <p:nvPicPr>
          <p:cNvPr id="5" name="Picture 2" descr="http://americanroofingok.com/wp-content/uploads/2011/12/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204" y="680364"/>
            <a:ext cx="2654411" cy="17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730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57200" y="274638"/>
            <a:ext cx="7309262" cy="1031648"/>
          </a:xfrm>
        </p:spPr>
        <p:txBody>
          <a:bodyPr/>
          <a:lstStyle/>
          <a:p>
            <a:pPr>
              <a:defRPr/>
            </a:pPr>
            <a:r>
              <a:rPr lang="en-US" b="1" dirty="0" smtClean="0">
                <a:solidFill>
                  <a:schemeClr val="accent3">
                    <a:lumMod val="75000"/>
                  </a:schemeClr>
                </a:solidFill>
              </a:rPr>
              <a:t>Role of NIRN</a:t>
            </a:r>
          </a:p>
        </p:txBody>
      </p:sp>
      <p:sp>
        <p:nvSpPr>
          <p:cNvPr id="30722" name="Rectangle 3"/>
          <p:cNvSpPr>
            <a:spLocks noGrp="1"/>
          </p:cNvSpPr>
          <p:nvPr>
            <p:ph idx="1"/>
          </p:nvPr>
        </p:nvSpPr>
        <p:spPr>
          <a:xfrm>
            <a:off x="130629" y="1306286"/>
            <a:ext cx="7718961" cy="4819877"/>
          </a:xfrm>
        </p:spPr>
        <p:txBody>
          <a:bodyPr/>
          <a:lstStyle/>
          <a:p>
            <a:pPr>
              <a:lnSpc>
                <a:spcPct val="80000"/>
              </a:lnSpc>
            </a:pPr>
            <a:r>
              <a:rPr lang="en-US" sz="3200" b="1" dirty="0" smtClean="0"/>
              <a:t>Operationalizing and testing </a:t>
            </a:r>
            <a:r>
              <a:rPr lang="en-US" sz="3200" dirty="0" smtClean="0"/>
              <a:t>the Healthy Places Program Officer Practice Model.</a:t>
            </a:r>
          </a:p>
          <a:p>
            <a:pPr>
              <a:lnSpc>
                <a:spcPct val="80000"/>
              </a:lnSpc>
            </a:pPr>
            <a:r>
              <a:rPr lang="en-US" sz="3200" b="1" dirty="0" smtClean="0"/>
              <a:t>Coaching</a:t>
            </a:r>
            <a:r>
              <a:rPr lang="en-US" sz="3200" dirty="0" smtClean="0"/>
              <a:t> for competence through a Learning Collaborative.</a:t>
            </a:r>
          </a:p>
          <a:p>
            <a:pPr>
              <a:lnSpc>
                <a:spcPct val="80000"/>
              </a:lnSpc>
            </a:pPr>
            <a:r>
              <a:rPr lang="en-US" sz="3200" b="1" dirty="0" smtClean="0"/>
              <a:t>Managing</a:t>
            </a:r>
            <a:r>
              <a:rPr lang="en-US" sz="3200" dirty="0" smtClean="0"/>
              <a:t> the process by which POs track their behavior and experiences with Healthy Places.</a:t>
            </a:r>
          </a:p>
          <a:p>
            <a:pPr>
              <a:lnSpc>
                <a:spcPct val="80000"/>
              </a:lnSpc>
            </a:pPr>
            <a:r>
              <a:rPr lang="en-US" sz="3200" b="1" dirty="0" smtClean="0"/>
              <a:t>Promoting</a:t>
            </a:r>
            <a:r>
              <a:rPr lang="en-US" sz="3200" dirty="0" smtClean="0"/>
              <a:t> ongoing improvement and refinement of the model over time.</a:t>
            </a:r>
          </a:p>
          <a:p>
            <a:pPr>
              <a:lnSpc>
                <a:spcPct val="80000"/>
              </a:lnSpc>
            </a:pPr>
            <a:endParaRPr lang="en-US" sz="3200" dirty="0" smtClean="0"/>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9518" y="5143500"/>
            <a:ext cx="2000072" cy="118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332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333375" y="274638"/>
            <a:ext cx="7210425" cy="944562"/>
          </a:xfrm>
        </p:spPr>
        <p:txBody>
          <a:bodyPr/>
          <a:lstStyle/>
          <a:p>
            <a:r>
              <a:rPr lang="en-US" sz="3600" b="1" dirty="0" smtClean="0">
                <a:solidFill>
                  <a:schemeClr val="accent3"/>
                </a:solidFill>
                <a:latin typeface="Arial" charset="0"/>
                <a:ea typeface="MS PGothic" charset="0"/>
              </a:rPr>
              <a:t>Learning Strategy</a:t>
            </a:r>
            <a:endParaRPr lang="en-US" sz="3600" b="1" dirty="0">
              <a:solidFill>
                <a:schemeClr val="accent3"/>
              </a:solidFill>
              <a:latin typeface="Arial" charset="0"/>
              <a:ea typeface="MS PGothic" charset="0"/>
            </a:endParaRPr>
          </a:p>
        </p:txBody>
      </p:sp>
      <p:sp>
        <p:nvSpPr>
          <p:cNvPr id="38914" name="Rectangle 3"/>
          <p:cNvSpPr>
            <a:spLocks noGrp="1"/>
          </p:cNvSpPr>
          <p:nvPr>
            <p:ph sz="half" idx="1"/>
          </p:nvPr>
        </p:nvSpPr>
        <p:spPr>
          <a:xfrm>
            <a:off x="0" y="1219200"/>
            <a:ext cx="4419600" cy="4525963"/>
          </a:xfrm>
        </p:spPr>
        <p:txBody>
          <a:bodyPr/>
          <a:lstStyle/>
          <a:p>
            <a:pPr marL="457200" indent="-457200" fontAlgn="base">
              <a:lnSpc>
                <a:spcPct val="80000"/>
              </a:lnSpc>
              <a:spcAft>
                <a:spcPct val="0"/>
              </a:spcAft>
              <a:buFont typeface="Arial" charset="0"/>
              <a:buChar char="•"/>
            </a:pPr>
            <a:r>
              <a:rPr lang="en-US" sz="2800" dirty="0">
                <a:latin typeface="Calibri" pitchFamily="34" charset="0"/>
                <a:ea typeface="MS PGothic" charset="0"/>
              </a:rPr>
              <a:t>Learning Strategy</a:t>
            </a:r>
          </a:p>
          <a:p>
            <a:pPr marL="742950" lvl="2" indent="-342900" fontAlgn="base">
              <a:lnSpc>
                <a:spcPct val="80000"/>
              </a:lnSpc>
              <a:spcAft>
                <a:spcPct val="0"/>
              </a:spcAft>
              <a:buFontTx/>
              <a:buChar char="-"/>
            </a:pPr>
            <a:r>
              <a:rPr lang="en-US" sz="2000" dirty="0">
                <a:latin typeface="Calibri" pitchFamily="34" charset="0"/>
                <a:ea typeface="MS PGothic" charset="0"/>
              </a:rPr>
              <a:t>Learning Collaborative + One-on-One support</a:t>
            </a:r>
          </a:p>
          <a:p>
            <a:pPr marL="742950" lvl="2" indent="-342900" fontAlgn="base">
              <a:lnSpc>
                <a:spcPct val="80000"/>
              </a:lnSpc>
              <a:spcAft>
                <a:spcPct val="0"/>
              </a:spcAft>
              <a:buFontTx/>
              <a:buChar char="-"/>
            </a:pPr>
            <a:r>
              <a:rPr lang="en-US" sz="2000" dirty="0">
                <a:latin typeface="Calibri" pitchFamily="34" charset="0"/>
                <a:ea typeface="MS PGothic" charset="0"/>
              </a:rPr>
              <a:t>Engaging leadership and staff</a:t>
            </a:r>
          </a:p>
          <a:p>
            <a:pPr marL="742950" lvl="2" indent="-342900" fontAlgn="base">
              <a:lnSpc>
                <a:spcPct val="80000"/>
              </a:lnSpc>
              <a:spcAft>
                <a:spcPct val="0"/>
              </a:spcAft>
              <a:buFontTx/>
              <a:buChar char="-"/>
            </a:pPr>
            <a:r>
              <a:rPr lang="en-US" sz="2000" dirty="0">
                <a:latin typeface="Calibri" pitchFamily="34" charset="0"/>
                <a:ea typeface="MS PGothic" charset="0"/>
              </a:rPr>
              <a:t>Consistent support and feedback </a:t>
            </a:r>
          </a:p>
          <a:p>
            <a:pPr marL="457200" indent="-457200" fontAlgn="base">
              <a:lnSpc>
                <a:spcPct val="80000"/>
              </a:lnSpc>
              <a:spcAft>
                <a:spcPct val="0"/>
              </a:spcAft>
              <a:buFont typeface="+mj-lt" charset="0"/>
              <a:buNone/>
            </a:pPr>
            <a:endParaRPr lang="en-US" sz="2000" dirty="0">
              <a:latin typeface="Cambria" charset="0"/>
              <a:ea typeface="MS PGothic" charset="0"/>
            </a:endParaRPr>
          </a:p>
          <a:p>
            <a:pPr marL="457200" indent="-457200" fontAlgn="base">
              <a:lnSpc>
                <a:spcPct val="80000"/>
              </a:lnSpc>
              <a:spcAft>
                <a:spcPct val="0"/>
              </a:spcAft>
              <a:buFont typeface="Garamond" charset="0"/>
              <a:buAutoNum type="arabicPeriod"/>
            </a:pPr>
            <a:endParaRPr lang="en-US" sz="2000" dirty="0">
              <a:latin typeface="Garamond" charset="0"/>
              <a:ea typeface="MS PGothic" charset="0"/>
            </a:endParaRPr>
          </a:p>
          <a:p>
            <a:pPr marL="457200" indent="-457200" fontAlgn="base">
              <a:lnSpc>
                <a:spcPct val="80000"/>
              </a:lnSpc>
              <a:spcAft>
                <a:spcPct val="0"/>
              </a:spcAft>
              <a:buFont typeface="Garamond" charset="0"/>
              <a:buAutoNum type="arabicPeriod"/>
            </a:pPr>
            <a:endParaRPr lang="en-US" sz="2000" dirty="0">
              <a:latin typeface="Garamond" charset="0"/>
              <a:ea typeface="MS PGothic" charset="0"/>
            </a:endParaRPr>
          </a:p>
          <a:p>
            <a:pPr marL="457200" indent="-457200" fontAlgn="base">
              <a:lnSpc>
                <a:spcPct val="80000"/>
              </a:lnSpc>
              <a:spcAft>
                <a:spcPct val="0"/>
              </a:spcAft>
              <a:buFont typeface="Garamond" charset="0"/>
              <a:buAutoNum type="arabicPeriod"/>
            </a:pPr>
            <a:endParaRPr lang="en-US" sz="1600" dirty="0">
              <a:latin typeface="Garamond" charset="0"/>
              <a:ea typeface="MS PGothic" charset="0"/>
            </a:endParaRPr>
          </a:p>
          <a:p>
            <a:pPr marL="1009650" lvl="1" indent="-609600" fontAlgn="base">
              <a:lnSpc>
                <a:spcPct val="80000"/>
              </a:lnSpc>
              <a:spcAft>
                <a:spcPct val="0"/>
              </a:spcAft>
              <a:buFont typeface="Arial" charset="0"/>
              <a:buChar char="–"/>
            </a:pPr>
            <a:endParaRPr lang="en-US" sz="1600" dirty="0">
              <a:latin typeface="Garamond" charset="0"/>
              <a:ea typeface="MS PGothic" charset="0"/>
            </a:endParaRPr>
          </a:p>
          <a:p>
            <a:pPr marL="457200" indent="-457200" fontAlgn="base">
              <a:lnSpc>
                <a:spcPct val="80000"/>
              </a:lnSpc>
              <a:spcAft>
                <a:spcPct val="0"/>
              </a:spcAft>
              <a:buFont typeface="Garamond" charset="0"/>
              <a:buAutoNum type="arabicPeriod"/>
            </a:pPr>
            <a:endParaRPr lang="en-US" sz="1800" dirty="0">
              <a:latin typeface="Garamond" charset="0"/>
              <a:ea typeface="MS PGothic" charset="0"/>
            </a:endParaRPr>
          </a:p>
        </p:txBody>
      </p:sp>
      <p:pic>
        <p:nvPicPr>
          <p:cNvPr id="38915"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292225"/>
            <a:ext cx="4038600" cy="3028950"/>
          </a:xfr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3074" y="4638675"/>
            <a:ext cx="2311188" cy="136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390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14697" y="274638"/>
            <a:ext cx="7202384" cy="972271"/>
          </a:xfrm>
        </p:spPr>
        <p:txBody>
          <a:bodyPr/>
          <a:lstStyle/>
          <a:p>
            <a:r>
              <a:rPr lang="en-US" sz="3600" b="1" dirty="0" smtClean="0">
                <a:solidFill>
                  <a:schemeClr val="accent3">
                    <a:lumMod val="75000"/>
                  </a:schemeClr>
                </a:solidFill>
              </a:rPr>
              <a:t>Program Officer Role</a:t>
            </a:r>
            <a:endParaRPr lang="en-US" sz="3600" dirty="0" smtClean="0">
              <a:solidFill>
                <a:schemeClr val="accent3">
                  <a:lumMod val="75000"/>
                </a:schemeClr>
              </a:solidFill>
            </a:endParaRPr>
          </a:p>
        </p:txBody>
      </p:sp>
      <p:pic>
        <p:nvPicPr>
          <p:cNvPr id="2969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2816" y="1246909"/>
            <a:ext cx="3704802" cy="2766951"/>
          </a:xfrm>
        </p:spPr>
      </p:pic>
      <p:sp>
        <p:nvSpPr>
          <p:cNvPr id="4" name="Content Placeholder 3"/>
          <p:cNvSpPr>
            <a:spLocks noGrp="1"/>
          </p:cNvSpPr>
          <p:nvPr>
            <p:ph sz="half" idx="2"/>
          </p:nvPr>
        </p:nvSpPr>
        <p:spPr>
          <a:xfrm>
            <a:off x="3817619" y="1077686"/>
            <a:ext cx="3996346" cy="4525963"/>
          </a:xfrm>
        </p:spPr>
        <p:txBody>
          <a:bodyPr/>
          <a:lstStyle/>
          <a:p>
            <a:pPr>
              <a:lnSpc>
                <a:spcPct val="80000"/>
              </a:lnSpc>
              <a:defRPr/>
            </a:pPr>
            <a:r>
              <a:rPr lang="en-US" sz="1800" dirty="0"/>
              <a:t>Key </a:t>
            </a:r>
            <a:r>
              <a:rPr lang="en-US" sz="1800" dirty="0" smtClean="0"/>
              <a:t>tasks:</a:t>
            </a:r>
            <a:endParaRPr lang="en-US" sz="1800" dirty="0"/>
          </a:p>
          <a:p>
            <a:pPr lvl="1">
              <a:lnSpc>
                <a:spcPct val="80000"/>
              </a:lnSpc>
              <a:defRPr/>
            </a:pPr>
            <a:r>
              <a:rPr lang="en-US" sz="1800" dirty="0"/>
              <a:t>Reach out to wide range of organizations and residents (even if ineligible for </a:t>
            </a:r>
            <a:r>
              <a:rPr lang="en-US" sz="1800" dirty="0" smtClean="0"/>
              <a:t>Trust grant).</a:t>
            </a:r>
            <a:endParaRPr lang="en-US" sz="1800" dirty="0"/>
          </a:p>
          <a:p>
            <a:pPr lvl="1">
              <a:lnSpc>
                <a:spcPct val="80000"/>
              </a:lnSpc>
              <a:defRPr/>
            </a:pPr>
            <a:r>
              <a:rPr lang="en-US" sz="1800" dirty="0"/>
              <a:t>Encourage local actors to take initiative, to develop their ideas, and to move their ideas into actionable strategies.  </a:t>
            </a:r>
          </a:p>
          <a:p>
            <a:pPr lvl="1">
              <a:lnSpc>
                <a:spcPct val="80000"/>
              </a:lnSpc>
              <a:defRPr/>
            </a:pPr>
            <a:r>
              <a:rPr lang="en-US" sz="1800" dirty="0"/>
              <a:t>Connect actors with complementary interests. </a:t>
            </a:r>
          </a:p>
          <a:p>
            <a:pPr marL="609600" indent="-609600">
              <a:lnSpc>
                <a:spcPct val="80000"/>
              </a:lnSpc>
              <a:defRPr/>
            </a:pPr>
            <a:endParaRPr lang="en-US" sz="1800" dirty="0"/>
          </a:p>
          <a:p>
            <a:pPr>
              <a:lnSpc>
                <a:spcPct val="80000"/>
              </a:lnSpc>
              <a:defRPr/>
            </a:pPr>
            <a:r>
              <a:rPr lang="en-US" sz="1800" dirty="0" smtClean="0"/>
              <a:t>Distinct </a:t>
            </a:r>
            <a:r>
              <a:rPr lang="en-US" sz="1800" dirty="0"/>
              <a:t>phases to the </a:t>
            </a:r>
            <a:r>
              <a:rPr lang="en-US" sz="1800" dirty="0" smtClean="0"/>
              <a:t>work:</a:t>
            </a:r>
            <a:endParaRPr lang="en-US" sz="1800" dirty="0"/>
          </a:p>
          <a:p>
            <a:pPr marL="457200" lvl="1" indent="0">
              <a:lnSpc>
                <a:spcPct val="80000"/>
              </a:lnSpc>
              <a:buNone/>
              <a:defRPr/>
            </a:pPr>
            <a:r>
              <a:rPr lang="en-US" sz="1800" b="1" dirty="0"/>
              <a:t>Phase 1</a:t>
            </a:r>
            <a:r>
              <a:rPr lang="en-US" sz="1800" dirty="0"/>
              <a:t>:  </a:t>
            </a:r>
            <a:r>
              <a:rPr lang="en-US" sz="1800" i="1" dirty="0"/>
              <a:t>Researchers</a:t>
            </a:r>
          </a:p>
          <a:p>
            <a:pPr marL="457200" lvl="1" indent="0">
              <a:lnSpc>
                <a:spcPct val="80000"/>
              </a:lnSpc>
              <a:buNone/>
              <a:defRPr/>
            </a:pPr>
            <a:r>
              <a:rPr lang="en-US" sz="1800" b="1" dirty="0"/>
              <a:t>Phase 2</a:t>
            </a:r>
            <a:r>
              <a:rPr lang="en-US" sz="1800" dirty="0"/>
              <a:t>:  </a:t>
            </a:r>
            <a:r>
              <a:rPr lang="en-US" sz="1800" i="1" dirty="0"/>
              <a:t>Interventionists</a:t>
            </a:r>
            <a:r>
              <a:rPr lang="en-US" sz="1800" dirty="0"/>
              <a:t> </a:t>
            </a:r>
          </a:p>
          <a:p>
            <a:pPr marL="457200" lvl="1" indent="0">
              <a:lnSpc>
                <a:spcPct val="80000"/>
              </a:lnSpc>
              <a:buNone/>
              <a:defRPr/>
            </a:pPr>
            <a:r>
              <a:rPr lang="en-US" sz="1800" b="1" dirty="0"/>
              <a:t>Phase 3</a:t>
            </a:r>
            <a:r>
              <a:rPr lang="en-US" sz="1800" dirty="0"/>
              <a:t>:  </a:t>
            </a:r>
            <a:r>
              <a:rPr lang="en-US" sz="1800" i="1" dirty="0"/>
              <a:t>Colleagues</a:t>
            </a:r>
          </a:p>
          <a:p>
            <a:pPr>
              <a:defRPr/>
            </a:pPr>
            <a:endParaRPr lang="en-US" dirty="0"/>
          </a:p>
        </p:txBody>
      </p:sp>
      <p:sp>
        <p:nvSpPr>
          <p:cNvPr id="29700" name="TextBox 7"/>
          <p:cNvSpPr txBox="1">
            <a:spLocks noChangeArrowheads="1"/>
          </p:cNvSpPr>
          <p:nvPr/>
        </p:nvSpPr>
        <p:spPr bwMode="auto">
          <a:xfrm>
            <a:off x="314697" y="4126036"/>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eaLnBrk="1" hangingPunct="1"/>
            <a:r>
              <a:rPr lang="en-US" sz="1200" i="1" dirty="0">
                <a:latin typeface="Arial" pitchFamily="34" charset="0"/>
                <a:cs typeface="Arial" pitchFamily="34" charset="0"/>
              </a:rPr>
              <a:t>Collaborative meeting, Halifax County</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64" y="5014967"/>
            <a:ext cx="2126036" cy="125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776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72706" name="Line 2"/>
          <p:cNvSpPr>
            <a:spLocks noChangeShapeType="1"/>
          </p:cNvSpPr>
          <p:nvPr/>
        </p:nvSpPr>
        <p:spPr bwMode="auto">
          <a:xfrm>
            <a:off x="3165475" y="960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36866" name="Rectangle 3"/>
          <p:cNvSpPr>
            <a:spLocks noGrp="1"/>
          </p:cNvSpPr>
          <p:nvPr>
            <p:ph type="title" idx="4294967295"/>
          </p:nvPr>
        </p:nvSpPr>
        <p:spPr>
          <a:xfrm>
            <a:off x="0" y="276225"/>
            <a:ext cx="7896225" cy="533400"/>
          </a:xfrm>
        </p:spPr>
        <p:txBody>
          <a:bodyPr/>
          <a:lstStyle/>
          <a:p>
            <a:r>
              <a:rPr lang="en-US" sz="2800" b="1" dirty="0">
                <a:latin typeface="Arial" charset="0"/>
                <a:ea typeface="MS PGothic" charset="0"/>
              </a:rPr>
              <a:t>Program Officers</a:t>
            </a:r>
            <a:r>
              <a:rPr lang="ja-JP" altLang="en-US" sz="2800" b="1" dirty="0">
                <a:latin typeface="Arial" charset="0"/>
                <a:ea typeface="MS PGothic" charset="0"/>
              </a:rPr>
              <a:t>’</a:t>
            </a:r>
            <a:r>
              <a:rPr lang="en-US" altLang="ja-JP" sz="2800" b="1" dirty="0">
                <a:latin typeface="Arial" charset="0"/>
                <a:ea typeface="MS PGothic" charset="0"/>
              </a:rPr>
              <a:t>Guided by Practice Model</a:t>
            </a:r>
            <a:endParaRPr lang="en-US" sz="2800" b="1" dirty="0">
              <a:latin typeface="Arial" charset="0"/>
              <a:ea typeface="MS PGothic" charset="0"/>
            </a:endParaRPr>
          </a:p>
        </p:txBody>
      </p:sp>
      <p:sp>
        <p:nvSpPr>
          <p:cNvPr id="72708" name="Line 4"/>
          <p:cNvSpPr>
            <a:spLocks noChangeShapeType="1"/>
          </p:cNvSpPr>
          <p:nvPr/>
        </p:nvSpPr>
        <p:spPr bwMode="auto">
          <a:xfrm>
            <a:off x="3165475" y="960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36868" name="Left-Right Arrow 2"/>
          <p:cNvSpPr>
            <a:spLocks noChangeArrowheads="1"/>
          </p:cNvSpPr>
          <p:nvPr/>
        </p:nvSpPr>
        <p:spPr bwMode="auto">
          <a:xfrm>
            <a:off x="3581400" y="3124200"/>
            <a:ext cx="447675" cy="200025"/>
          </a:xfrm>
          <a:prstGeom prst="leftRightArrow">
            <a:avLst>
              <a:gd name="adj1" fmla="val 50000"/>
              <a:gd name="adj2" fmla="val 50160"/>
            </a:avLst>
          </a:prstGeom>
          <a:gradFill rotWithShape="1">
            <a:gsLst>
              <a:gs pos="0">
                <a:srgbClr val="FFEBFA"/>
              </a:gs>
              <a:gs pos="30000">
                <a:srgbClr val="C4D6EB"/>
              </a:gs>
              <a:gs pos="60001">
                <a:srgbClr val="85C2FF"/>
              </a:gs>
              <a:gs pos="100000">
                <a:srgbClr val="008000"/>
              </a:gs>
            </a:gsLst>
            <a:lin ang="0"/>
          </a:gradFill>
          <a:ln w="25400">
            <a:solidFill>
              <a:srgbClr val="A5A5A5"/>
            </a:solidFill>
            <a:miter lim="800000"/>
            <a:headEnd/>
            <a:tailEnd/>
          </a:ln>
        </p:spPr>
        <p:txBody>
          <a:bodyPr anchor="ctr"/>
          <a:lstStyle/>
          <a:p>
            <a:endParaRPr lang="en-US"/>
          </a:p>
        </p:txBody>
      </p:sp>
      <p:sp>
        <p:nvSpPr>
          <p:cNvPr id="36869" name="Left-Right Arrow 3"/>
          <p:cNvSpPr>
            <a:spLocks noChangeArrowheads="1"/>
          </p:cNvSpPr>
          <p:nvPr/>
        </p:nvSpPr>
        <p:spPr bwMode="auto">
          <a:xfrm>
            <a:off x="6400800" y="3124200"/>
            <a:ext cx="371475" cy="228600"/>
          </a:xfrm>
          <a:prstGeom prst="leftRightArrow">
            <a:avLst>
              <a:gd name="adj1" fmla="val 50000"/>
              <a:gd name="adj2" fmla="val 35908"/>
            </a:avLst>
          </a:prstGeom>
          <a:gradFill rotWithShape="1">
            <a:gsLst>
              <a:gs pos="0">
                <a:srgbClr val="FFEBFA"/>
              </a:gs>
              <a:gs pos="30000">
                <a:srgbClr val="C4D6EB"/>
              </a:gs>
              <a:gs pos="60001">
                <a:srgbClr val="85C2FF"/>
              </a:gs>
              <a:gs pos="100000">
                <a:srgbClr val="1F497D"/>
              </a:gs>
            </a:gsLst>
            <a:lin ang="0"/>
          </a:gradFill>
          <a:ln w="25400">
            <a:solidFill>
              <a:srgbClr val="A6A6A6"/>
            </a:solidFill>
            <a:miter lim="800000"/>
            <a:headEnd/>
            <a:tailEnd/>
          </a:ln>
        </p:spPr>
        <p:txBody>
          <a:bodyPr anchor="ctr"/>
          <a:lstStyle/>
          <a:p>
            <a:endParaRPr lang="en-US"/>
          </a:p>
        </p:txBody>
      </p:sp>
      <p:sp>
        <p:nvSpPr>
          <p:cNvPr id="72711" name="Rectangle 7"/>
          <p:cNvSpPr>
            <a:spLocks noChangeArrowheads="1"/>
          </p:cNvSpPr>
          <p:nvPr/>
        </p:nvSpPr>
        <p:spPr bwMode="auto">
          <a:xfrm>
            <a:off x="4763" y="161925"/>
            <a:ext cx="2522537" cy="0"/>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p>
        </p:txBody>
      </p:sp>
      <p:sp>
        <p:nvSpPr>
          <p:cNvPr id="72712" name="Rectangle 8"/>
          <p:cNvSpPr>
            <a:spLocks noChangeArrowheads="1"/>
          </p:cNvSpPr>
          <p:nvPr/>
        </p:nvSpPr>
        <p:spPr bwMode="auto">
          <a:xfrm>
            <a:off x="4763" y="161925"/>
            <a:ext cx="2857500" cy="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en-US"/>
          </a:p>
        </p:txBody>
      </p:sp>
      <p:sp>
        <p:nvSpPr>
          <p:cNvPr id="72713" name="Line 9"/>
          <p:cNvSpPr>
            <a:spLocks noChangeShapeType="1"/>
          </p:cNvSpPr>
          <p:nvPr/>
        </p:nvSpPr>
        <p:spPr bwMode="auto">
          <a:xfrm>
            <a:off x="3673475" y="577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graphicFrame>
        <p:nvGraphicFramePr>
          <p:cNvPr id="72763" name="Group 59"/>
          <p:cNvGraphicFramePr>
            <a:graphicFrameLocks noGrp="1"/>
          </p:cNvGraphicFramePr>
          <p:nvPr/>
        </p:nvGraphicFramePr>
        <p:xfrm>
          <a:off x="152400" y="990600"/>
          <a:ext cx="8686800" cy="5019678"/>
        </p:xfrm>
        <a:graphic>
          <a:graphicData uri="http://schemas.openxmlformats.org/drawingml/2006/table">
            <a:tbl>
              <a:tblPr/>
              <a:tblGrid>
                <a:gridCol w="1219200"/>
                <a:gridCol w="1447800"/>
                <a:gridCol w="995363"/>
                <a:gridCol w="528637"/>
                <a:gridCol w="1455738"/>
                <a:gridCol w="762000"/>
                <a:gridCol w="906462"/>
                <a:gridCol w="1371600"/>
              </a:tblGrid>
              <a:tr h="609599">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Garamond" charset="0"/>
                          <a:ea typeface="MS PGothic" charset="0"/>
                          <a:cs typeface="MS PGothic" charset="0"/>
                        </a:rPr>
                        <a:t>PHASES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1" i="0" u="none" strike="noStrike" cap="none" normalizeH="0" baseline="0" dirty="0">
                        <a:ln>
                          <a:noFill/>
                        </a:ln>
                        <a:solidFill>
                          <a:schemeClr val="tx1"/>
                        </a:solidFill>
                        <a:effectLst/>
                        <a:latin typeface="Garamond" charset="0"/>
                        <a:ea typeface="MS PGothic" charset="0"/>
                        <a:cs typeface="MS PGothic"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Garamond" charset="0"/>
                        <a:ea typeface="MS PGothic" charset="0"/>
                        <a:cs typeface="MS PGothic"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Garamond" charset="0"/>
                        <a:ea typeface="MS PGothic" charset="0"/>
                        <a:cs typeface="MS PGothic"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en-US" sz="1400" b="0" i="0" u="none" strike="noStrike" cap="none" normalizeH="0" baseline="0" dirty="0">
                        <a:ln>
                          <a:noFill/>
                        </a:ln>
                        <a:solidFill>
                          <a:schemeClr val="tx1"/>
                        </a:solidFill>
                        <a:effectLst/>
                        <a:latin typeface="Garamond" charset="0"/>
                        <a:ea typeface="MS PGothic" charset="0"/>
                        <a:cs typeface="MS PGothic"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600" b="1" i="0" u="none" strike="noStrike" cap="none" normalizeH="0" baseline="0">
                          <a:ln>
                            <a:noFill/>
                          </a:ln>
                          <a:solidFill>
                            <a:srgbClr val="FFFFFF"/>
                          </a:solidFill>
                          <a:effectLst/>
                          <a:latin typeface="Calibri" charset="0"/>
                          <a:ea typeface="MS PGothic" charset="0"/>
                          <a:cs typeface="Times New Roman" charset="0"/>
                        </a:rPr>
                        <a:t>1 </a:t>
                      </a:r>
                      <a:r>
                        <a:rPr kumimoji="0" lang="en-US" sz="1600" b="1" i="0" u="none" strike="noStrike" cap="none" normalizeH="0" baseline="0">
                          <a:ln>
                            <a:noFill/>
                          </a:ln>
                          <a:solidFill>
                            <a:srgbClr val="FFFFFF"/>
                          </a:solidFill>
                          <a:effectLst/>
                          <a:latin typeface="Garamond" charset="0"/>
                          <a:ea typeface="MS PGothic" charset="0"/>
                          <a:cs typeface="Times New Roman" charset="0"/>
                        </a:rPr>
                        <a:t>–</a:t>
                      </a:r>
                      <a:r>
                        <a:rPr kumimoji="0" lang="en-US" sz="1600" b="1" i="0" u="none" strike="noStrike" cap="none" normalizeH="0" baseline="0">
                          <a:ln>
                            <a:noFill/>
                          </a:ln>
                          <a:solidFill>
                            <a:srgbClr val="FFFFFF"/>
                          </a:solidFill>
                          <a:effectLst/>
                          <a:latin typeface="Calibri" charset="0"/>
                          <a:ea typeface="MS PGothic" charset="0"/>
                          <a:cs typeface="Times New Roman" charset="0"/>
                        </a:rPr>
                        <a:t> RESEARCHER ROLE</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2540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0000"/>
                    </a:solidFill>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600" b="1" i="0" u="none" strike="noStrike" cap="none" normalizeH="0" baseline="0">
                          <a:ln>
                            <a:noFill/>
                          </a:ln>
                          <a:solidFill>
                            <a:srgbClr val="FFFFFF"/>
                          </a:solidFill>
                          <a:effectLst/>
                          <a:latin typeface="Calibri" charset="0"/>
                          <a:ea typeface="MS PGothic" charset="0"/>
                          <a:cs typeface="Times New Roman" charset="0"/>
                        </a:rPr>
                        <a:t> 2 </a:t>
                      </a:r>
                      <a:r>
                        <a:rPr kumimoji="0" lang="en-US" sz="1600" b="1" i="0" u="none" strike="noStrike" cap="none" normalizeH="0" baseline="0">
                          <a:ln>
                            <a:noFill/>
                          </a:ln>
                          <a:solidFill>
                            <a:srgbClr val="FFFFFF"/>
                          </a:solidFill>
                          <a:effectLst/>
                          <a:latin typeface="Garamond" charset="0"/>
                          <a:ea typeface="MS PGothic" charset="0"/>
                          <a:cs typeface="Times New Roman" charset="0"/>
                        </a:rPr>
                        <a:t>–</a:t>
                      </a:r>
                      <a:r>
                        <a:rPr kumimoji="0" lang="en-US" sz="1600" b="1" i="0" u="none" strike="noStrike" cap="none" normalizeH="0" baseline="0">
                          <a:ln>
                            <a:noFill/>
                          </a:ln>
                          <a:solidFill>
                            <a:srgbClr val="FFFFFF"/>
                          </a:solidFill>
                          <a:effectLst/>
                          <a:latin typeface="Calibri" charset="0"/>
                          <a:ea typeface="MS PGothic" charset="0"/>
                          <a:cs typeface="Times New Roman" charset="0"/>
                        </a:rPr>
                        <a:t> INTERVENTIONIST ROLE</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25400" cap="flat" cmpd="sng" algn="ctr">
                      <a:solidFill>
                        <a:srgbClr val="80808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600" b="1" i="0" u="none" strike="noStrike" cap="none" normalizeH="0" baseline="0">
                          <a:ln>
                            <a:noFill/>
                          </a:ln>
                          <a:solidFill>
                            <a:srgbClr val="FFFFFF"/>
                          </a:solidFill>
                          <a:effectLst/>
                          <a:latin typeface="Calibri" charset="0"/>
                          <a:ea typeface="MS PGothic" charset="0"/>
                          <a:cs typeface="Times New Roman" charset="0"/>
                        </a:rPr>
                        <a:t>3 </a:t>
                      </a:r>
                      <a:r>
                        <a:rPr kumimoji="0" lang="en-US" sz="1600" b="1" i="0" u="none" strike="noStrike" cap="none" normalizeH="0" baseline="0">
                          <a:ln>
                            <a:noFill/>
                          </a:ln>
                          <a:solidFill>
                            <a:srgbClr val="FFFFFF"/>
                          </a:solidFill>
                          <a:effectLst/>
                          <a:latin typeface="Garamond" charset="0"/>
                          <a:ea typeface="MS PGothic" charset="0"/>
                          <a:cs typeface="Times New Roman" charset="0"/>
                        </a:rPr>
                        <a:t>–</a:t>
                      </a:r>
                      <a:r>
                        <a:rPr kumimoji="0" lang="en-US" sz="1600" b="1" i="0" u="none" strike="noStrike" cap="none" normalizeH="0" baseline="0">
                          <a:ln>
                            <a:noFill/>
                          </a:ln>
                          <a:solidFill>
                            <a:srgbClr val="FFFFFF"/>
                          </a:solidFill>
                          <a:effectLst/>
                          <a:latin typeface="Calibri" charset="0"/>
                          <a:ea typeface="MS PGothic" charset="0"/>
                          <a:cs typeface="Times New Roman" charset="0"/>
                        </a:rPr>
                        <a:t> COLLEAGUE ROLE</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r>
              <a:tr h="1158872">
                <a:tc v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400" b="0" i="1" u="none" strike="noStrike" cap="none" normalizeH="0" baseline="0">
                          <a:ln>
                            <a:noFill/>
                          </a:ln>
                          <a:solidFill>
                            <a:schemeClr val="tx1"/>
                          </a:solidFill>
                          <a:effectLst/>
                          <a:latin typeface="Calibri" charset="0"/>
                          <a:ea typeface="MS PGothic" charset="0"/>
                          <a:cs typeface="Times New Roman" charset="0"/>
                        </a:rPr>
                        <a:t>Forming relationships with people and organizations; gathering information, analyzing data, and diagnosing the situation </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400" b="0" i="1" u="none" strike="noStrike" cap="none" normalizeH="0" baseline="0">
                          <a:ln>
                            <a:noFill/>
                          </a:ln>
                          <a:solidFill>
                            <a:schemeClr val="tx1"/>
                          </a:solidFill>
                          <a:effectLst/>
                          <a:latin typeface="Calibri" charset="0"/>
                          <a:ea typeface="MS PGothic" charset="0"/>
                          <a:cs typeface="Times New Roman" charset="0"/>
                        </a:rPr>
                        <a:t>Prompting and facilitating local actors to think and act differently together; facilitating networks and cross-sector collaboration; and problem-solving</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400" b="0" i="1" u="none" strike="noStrike" cap="none" normalizeH="0" baseline="0">
                          <a:ln>
                            <a:noFill/>
                          </a:ln>
                          <a:solidFill>
                            <a:schemeClr val="tx1"/>
                          </a:solidFill>
                          <a:effectLst/>
                          <a:latin typeface="Calibri" charset="0"/>
                          <a:ea typeface="MS PGothic" charset="0"/>
                          <a:cs typeface="Times New Roman" charset="0"/>
                        </a:rPr>
                        <a:t>Working closely and openly with local actors to develop more effective and comprehensive projects and strategies </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158872">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MILESTONES</a:t>
                      </a:r>
                      <a:endParaRPr kumimoji="0" lang="en-US" sz="14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PO Visibility and Interactions</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Relationships </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Small Grants and Wins</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Relationships </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Deliberations and Planning</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Small Grants and Wins</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Relationships</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New projects, initiatives, campaigns</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1371609">
                <a:tc row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FUNCTIONS</a:t>
                      </a:r>
                      <a:endParaRPr kumimoji="0" lang="en-US" sz="14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Active Listening</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Building &amp; Managing Relationships</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Communication</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Power Analysis</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Brokering Connections</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Facilitating Networks &amp; Collaboration</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Strategic Analysis &amp; Problem Solving</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txBody>
                  <a:tcPr marT="45726" marB="45726"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Strategic Analysis &amp; Problem Solving </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Questioning &amp; Advising</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txBody>
                  <a:tcPr marT="45726" marB="45726"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720723">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Critical Thinking </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(in phase)</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Critical Thinking</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a:t>
                      </a:r>
                      <a:r>
                        <a:rPr kumimoji="0" lang="en-US" sz="1400" b="0" i="1" u="none" strike="noStrike" cap="none" normalizeH="0" baseline="0">
                          <a:ln>
                            <a:noFill/>
                          </a:ln>
                          <a:solidFill>
                            <a:schemeClr val="tx1"/>
                          </a:solidFill>
                          <a:effectLst/>
                          <a:latin typeface="Calibri" charset="0"/>
                          <a:ea typeface="MS PGothic" charset="0"/>
                          <a:cs typeface="Times New Roman" charset="0"/>
                        </a:rPr>
                        <a:t>between phases</a:t>
                      </a:r>
                      <a:r>
                        <a:rPr kumimoji="0" lang="en-US" sz="1400" b="0" i="0" u="none" strike="noStrike" cap="none" normalizeH="0" baseline="0">
                          <a:ln>
                            <a:noFill/>
                          </a:ln>
                          <a:solidFill>
                            <a:schemeClr val="tx1"/>
                          </a:solidFill>
                          <a:effectLst/>
                          <a:latin typeface="Calibri" charset="0"/>
                          <a:ea typeface="MS PGothic" charset="0"/>
                          <a:cs typeface="Times New Roman" charset="0"/>
                        </a:rPr>
                        <a:t>)</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Critical Thinking </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(in phase)</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Critical Thinking</a:t>
                      </a:r>
                      <a:endParaRPr kumimoji="0" lang="en-US" sz="1200" b="0" i="0" u="none" strike="noStrike" cap="none" normalizeH="0" baseline="0">
                        <a:ln>
                          <a:noFill/>
                        </a:ln>
                        <a:solidFill>
                          <a:schemeClr val="tx1"/>
                        </a:solidFill>
                        <a:effectLst/>
                        <a:latin typeface="Times New Roman" charset="0"/>
                        <a:ea typeface="MS PGothic" charset="0"/>
                        <a:cs typeface="Times New Roman" charset="0"/>
                      </a:endParaRP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a:ln>
                            <a:noFill/>
                          </a:ln>
                          <a:solidFill>
                            <a:schemeClr val="tx1"/>
                          </a:solidFill>
                          <a:effectLst/>
                          <a:latin typeface="Calibri" charset="0"/>
                          <a:ea typeface="MS PGothic" charset="0"/>
                          <a:cs typeface="Times New Roman" charset="0"/>
                        </a:rPr>
                        <a:t>(</a:t>
                      </a:r>
                      <a:r>
                        <a:rPr kumimoji="0" lang="en-US" sz="1400" b="0" i="1" u="none" strike="noStrike" cap="none" normalizeH="0" baseline="0">
                          <a:ln>
                            <a:noFill/>
                          </a:ln>
                          <a:solidFill>
                            <a:schemeClr val="tx1"/>
                          </a:solidFill>
                          <a:effectLst/>
                          <a:latin typeface="Calibri" charset="0"/>
                          <a:ea typeface="MS PGothic" charset="0"/>
                          <a:cs typeface="Times New Roman" charset="0"/>
                        </a:rPr>
                        <a:t>between phases</a:t>
                      </a:r>
                      <a:r>
                        <a:rPr kumimoji="0" lang="en-US" sz="1400" b="0" i="0" u="none" strike="noStrike" cap="none" normalizeH="0" baseline="0">
                          <a:ln>
                            <a:noFill/>
                          </a:ln>
                          <a:solidFill>
                            <a:schemeClr val="tx1"/>
                          </a:solidFill>
                          <a:effectLst/>
                          <a:latin typeface="Calibri" charset="0"/>
                          <a:ea typeface="MS PGothic" charset="0"/>
                          <a:cs typeface="Times New Roman" charset="0"/>
                        </a:rPr>
                        <a:t>)</a:t>
                      </a:r>
                      <a:endParaRPr kumimoji="0" lang="en-US" sz="2000" b="0" i="0" u="none" strike="noStrike" cap="none" normalizeH="0" baseline="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Calibri" charset="0"/>
                          <a:ea typeface="MS PGothic" charset="0"/>
                          <a:cs typeface="Times New Roman" charset="0"/>
                        </a:rPr>
                        <a:t>Critical Thinking </a:t>
                      </a:r>
                      <a:endParaRPr kumimoji="0" lang="en-US" sz="1200" b="0" i="0" u="none" strike="noStrike" cap="none" normalizeH="0" baseline="0" dirty="0">
                        <a:ln>
                          <a:noFill/>
                        </a:ln>
                        <a:solidFill>
                          <a:schemeClr val="tx1"/>
                        </a:solidFill>
                        <a:effectLst/>
                        <a:latin typeface="Times New Roman" charset="0"/>
                        <a:ea typeface="MS PGothic" charset="0"/>
                        <a:cs typeface="Times New Roman" charset="0"/>
                      </a:endParaRPr>
                    </a:p>
                    <a:p>
                      <a:pPr marL="0" marR="0" lvl="0" indent="0" algn="r" defTabSz="914400" rtl="0" eaLnBrk="0" fontAlgn="base" latinLnBrk="0" hangingPunct="0">
                        <a:lnSpc>
                          <a:spcPct val="100000"/>
                        </a:lnSpc>
                        <a:spcBef>
                          <a:spcPct val="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Calibri" charset="0"/>
                          <a:ea typeface="MS PGothic" charset="0"/>
                          <a:cs typeface="Times New Roman" charset="0"/>
                        </a:rPr>
                        <a:t>(in phase)</a:t>
                      </a:r>
                      <a:endParaRPr kumimoji="0" lang="en-US" sz="2000" b="0" i="0" u="none" strike="noStrike" cap="none" normalizeH="0" baseline="0" dirty="0">
                        <a:ln>
                          <a:noFill/>
                        </a:ln>
                        <a:solidFill>
                          <a:schemeClr val="tx1"/>
                        </a:solidFill>
                        <a:effectLst/>
                        <a:latin typeface="Garamond" charset="0"/>
                        <a:ea typeface="MS PGothic" charset="0"/>
                        <a:cs typeface="Times New Roman"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6911" name="Diagram 1"/>
          <p:cNvPicPr>
            <a:picLocks noChangeArrowheads="1"/>
          </p:cNvPicPr>
          <p:nvPr/>
        </p:nvPicPr>
        <p:blipFill>
          <a:blip r:embed="rId3">
            <a:extLst>
              <a:ext uri="{28A0092B-C50C-407E-A947-70E740481C1C}">
                <a14:useLocalDpi xmlns:a14="http://schemas.microsoft.com/office/drawing/2010/main" val="0"/>
              </a:ext>
            </a:extLst>
          </a:blip>
          <a:srcRect l="-7721" t="-4283" r="-8084" b="-5170"/>
          <a:stretch>
            <a:fillRect/>
          </a:stretch>
        </p:blipFill>
        <p:spPr bwMode="auto">
          <a:xfrm>
            <a:off x="304800" y="1600200"/>
            <a:ext cx="10001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53" name="Line 49"/>
          <p:cNvSpPr>
            <a:spLocks noChangeShapeType="1"/>
          </p:cNvSpPr>
          <p:nvPr/>
        </p:nvSpPr>
        <p:spPr bwMode="auto">
          <a:xfrm>
            <a:off x="533400" y="6172200"/>
            <a:ext cx="7924800" cy="0"/>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72754" name="Text Box 50"/>
          <p:cNvSpPr txBox="1">
            <a:spLocks noChangeArrowheads="1"/>
          </p:cNvSpPr>
          <p:nvPr/>
        </p:nvSpPr>
        <p:spPr bwMode="auto">
          <a:xfrm>
            <a:off x="1676400" y="6019800"/>
            <a:ext cx="5638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r>
              <a:rPr lang="en-US" dirty="0">
                <a:latin typeface="Arial" charset="0"/>
              </a:rPr>
              <a:t>Range of </a:t>
            </a:r>
            <a:r>
              <a:rPr lang="en-US" dirty="0" err="1">
                <a:latin typeface="Arial" charset="0"/>
              </a:rPr>
              <a:t>grantmaking</a:t>
            </a:r>
            <a:r>
              <a:rPr lang="en-US" dirty="0">
                <a:latin typeface="Arial" charset="0"/>
              </a:rPr>
              <a:t>, monitoring, and management </a:t>
            </a:r>
          </a:p>
        </p:txBody>
      </p:sp>
    </p:spTree>
    <p:extLst>
      <p:ext uri="{BB962C8B-B14F-4D97-AF65-F5344CB8AC3E}">
        <p14:creationId xmlns:p14="http://schemas.microsoft.com/office/powerpoint/2010/main" val="1962098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260236" y="3190875"/>
            <a:ext cx="7308098" cy="95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None/>
            </a:pPr>
            <a:r>
              <a:rPr lang="en-US" sz="4800" strike="sngStrike" dirty="0" smtClean="0"/>
              <a:t>How </a:t>
            </a:r>
            <a:r>
              <a:rPr lang="en-US" sz="4800" strike="sngStrike" dirty="0"/>
              <a:t>can we learn better</a:t>
            </a:r>
            <a:r>
              <a:rPr lang="en-US" sz="4800" strike="sngStrike" dirty="0" smtClean="0"/>
              <a:t>?</a:t>
            </a:r>
            <a:endParaRPr lang="en-US" sz="4800" strike="sngStrike" dirty="0"/>
          </a:p>
        </p:txBody>
      </p:sp>
      <p:pic>
        <p:nvPicPr>
          <p:cNvPr id="5" name="Picture 4" descr="California HealthCare Foundation – Supporting ideas and innovations to improve health care for all Californians."/>
          <p:cNvPicPr/>
          <p:nvPr/>
        </p:nvPicPr>
        <p:blipFill>
          <a:blip r:embed="rId3">
            <a:extLst>
              <a:ext uri="{28A0092B-C50C-407E-A947-70E740481C1C}">
                <a14:useLocalDpi xmlns:a14="http://schemas.microsoft.com/office/drawing/2010/main" val="0"/>
              </a:ext>
            </a:extLst>
          </a:blip>
          <a:srcRect/>
          <a:stretch>
            <a:fillRect/>
          </a:stretch>
        </p:blipFill>
        <p:spPr bwMode="auto">
          <a:xfrm>
            <a:off x="888422" y="639721"/>
            <a:ext cx="5372100" cy="733425"/>
          </a:xfrm>
          <a:prstGeom prst="rect">
            <a:avLst/>
          </a:prstGeom>
          <a:noFill/>
          <a:ln>
            <a:noFill/>
          </a:ln>
        </p:spPr>
      </p:pic>
      <p:pic>
        <p:nvPicPr>
          <p:cNvPr id="4" name="Picture 2" descr="http://www.xconomy.com/wordpress/wp-content/images/2010/02/Big-Id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439" y="1373146"/>
            <a:ext cx="1662236" cy="165744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260236" y="4133851"/>
            <a:ext cx="7308098" cy="1924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91111"/>
              </a:buClr>
              <a:buSzPct val="80000"/>
              <a:buFont typeface="Wingdings"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91111"/>
              </a:buClr>
              <a:buSzPct val="80000"/>
              <a:buFont typeface="Wingdings" charset="2"/>
              <a:buChar char="u"/>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SzPct val="100000"/>
              <a:buFont typeface="Lucida Grande"/>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SzPct val="110000"/>
              <a:buFont typeface="Courier New"/>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SzPct val="100000"/>
              <a:buFont typeface="Lucida Grande"/>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Wingdings" charset="2"/>
              <a:buNone/>
            </a:pPr>
            <a:r>
              <a:rPr lang="en-US" sz="4000" dirty="0" smtClean="0"/>
              <a:t>How can we</a:t>
            </a:r>
          </a:p>
          <a:p>
            <a:pPr marL="0" indent="0" algn="ctr" fontAlgn="auto">
              <a:spcAft>
                <a:spcPts val="0"/>
              </a:spcAft>
              <a:buFont typeface="Wingdings" charset="2"/>
              <a:buNone/>
            </a:pPr>
            <a:r>
              <a:rPr lang="en-US" sz="4400" b="1" i="1" dirty="0" smtClean="0">
                <a:solidFill>
                  <a:schemeClr val="accent3">
                    <a:lumMod val="75000"/>
                  </a:schemeClr>
                </a:solidFill>
              </a:rPr>
              <a:t>maximize CHCF’s impact?</a:t>
            </a:r>
            <a:endParaRPr lang="en-US" sz="4400" b="1" i="1" dirty="0">
              <a:solidFill>
                <a:schemeClr val="accent3">
                  <a:lumMod val="75000"/>
                </a:schemeClr>
              </a:solidFill>
            </a:endParaRPr>
          </a:p>
        </p:txBody>
      </p:sp>
    </p:spTree>
    <p:extLst>
      <p:ext uri="{BB962C8B-B14F-4D97-AF65-F5344CB8AC3E}">
        <p14:creationId xmlns:p14="http://schemas.microsoft.com/office/powerpoint/2010/main" val="2867992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7502236" cy="2476499"/>
          </a:xfrm>
        </p:spPr>
        <p:txBody>
          <a:bodyPr>
            <a:normAutofit fontScale="92500" lnSpcReduction="10000"/>
          </a:bodyPr>
          <a:lstStyle/>
          <a:p>
            <a:pPr marL="0" indent="0">
              <a:buNone/>
            </a:pPr>
            <a:r>
              <a:rPr lang="en-US" sz="4000" b="1" dirty="0" smtClean="0"/>
              <a:t>Capturing Lessons</a:t>
            </a:r>
          </a:p>
          <a:p>
            <a:pPr marL="0" indent="0">
              <a:buNone/>
            </a:pPr>
            <a:r>
              <a:rPr lang="en-US" sz="4000" b="1" dirty="0" smtClean="0"/>
              <a:t> 	   </a:t>
            </a:r>
            <a:r>
              <a:rPr lang="en-US" sz="4000" b="1" dirty="0"/>
              <a:t>	</a:t>
            </a:r>
            <a:r>
              <a:rPr lang="en-US" sz="4000" b="1" dirty="0" smtClean="0"/>
              <a:t>								</a:t>
            </a:r>
          </a:p>
          <a:p>
            <a:pPr marL="0" indent="0">
              <a:buNone/>
            </a:pPr>
            <a:r>
              <a:rPr lang="en-US" sz="4000" b="1" dirty="0"/>
              <a:t> </a:t>
            </a:r>
            <a:r>
              <a:rPr lang="en-US" sz="4000" b="1" dirty="0" smtClean="0"/>
              <a:t>                                     Creating Change </a:t>
            </a:r>
            <a:endParaRPr lang="en-US" sz="4000" b="1" dirty="0"/>
          </a:p>
        </p:txBody>
      </p:sp>
      <p:grpSp>
        <p:nvGrpSpPr>
          <p:cNvPr id="5" name="Group 4"/>
          <p:cNvGrpSpPr/>
          <p:nvPr/>
        </p:nvGrpSpPr>
        <p:grpSpPr>
          <a:xfrm>
            <a:off x="2866070" y="2229356"/>
            <a:ext cx="1371600" cy="1015663"/>
            <a:chOff x="3810000" y="3350418"/>
            <a:chExt cx="1371600" cy="1015663"/>
          </a:xfrm>
        </p:grpSpPr>
        <p:sp>
          <p:nvSpPr>
            <p:cNvPr id="6" name="Right Arrow 5"/>
            <p:cNvSpPr/>
            <p:nvPr/>
          </p:nvSpPr>
          <p:spPr>
            <a:xfrm>
              <a:off x="3810000" y="3601701"/>
              <a:ext cx="1371600" cy="51309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39491" y="3350418"/>
              <a:ext cx="408709" cy="1015663"/>
            </a:xfrm>
            <a:prstGeom prst="rect">
              <a:avLst/>
            </a:prstGeom>
            <a:noFill/>
          </p:spPr>
          <p:txBody>
            <a:bodyPr wrap="square" rtlCol="0">
              <a:spAutoFit/>
            </a:bodyPr>
            <a:lstStyle/>
            <a:p>
              <a:pPr algn="ctr"/>
              <a:r>
                <a:rPr lang="en-US" sz="6000" b="1" dirty="0" smtClean="0"/>
                <a:t>?</a:t>
              </a:r>
              <a:endParaRPr lang="en-US" sz="3200" b="1" dirty="0"/>
            </a:p>
          </p:txBody>
        </p:sp>
      </p:grpSp>
      <p:pic>
        <p:nvPicPr>
          <p:cNvPr id="8" name="Picture 7" descr="California HealthCare Foundation – Supporting ideas and innovations to improve health care for all Californians."/>
          <p:cNvPicPr/>
          <p:nvPr/>
        </p:nvPicPr>
        <p:blipFill>
          <a:blip r:embed="rId3">
            <a:extLst>
              <a:ext uri="{28A0092B-C50C-407E-A947-70E740481C1C}">
                <a14:useLocalDpi xmlns:a14="http://schemas.microsoft.com/office/drawing/2010/main" val="0"/>
              </a:ext>
            </a:extLst>
          </a:blip>
          <a:srcRect/>
          <a:stretch>
            <a:fillRect/>
          </a:stretch>
        </p:blipFill>
        <p:spPr bwMode="auto">
          <a:xfrm>
            <a:off x="939900" y="461591"/>
            <a:ext cx="5372100" cy="733425"/>
          </a:xfrm>
          <a:prstGeom prst="rect">
            <a:avLst/>
          </a:prstGeom>
          <a:noFill/>
          <a:ln>
            <a:noFill/>
          </a:ln>
        </p:spPr>
      </p:pic>
    </p:spTree>
    <p:extLst>
      <p:ext uri="{BB962C8B-B14F-4D97-AF65-F5344CB8AC3E}">
        <p14:creationId xmlns:p14="http://schemas.microsoft.com/office/powerpoint/2010/main" val="3927342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57575"/>
            <a:ext cx="7239000" cy="2668588"/>
          </a:xfrm>
        </p:spPr>
        <p:txBody>
          <a:bodyPr>
            <a:normAutofit fontScale="92500" lnSpcReduction="10000"/>
          </a:bodyPr>
          <a:lstStyle/>
          <a:p>
            <a:pPr marL="0" indent="0" algn="ctr">
              <a:buNone/>
            </a:pPr>
            <a:r>
              <a:rPr lang="en-US" dirty="0" smtClean="0"/>
              <a:t>If </a:t>
            </a:r>
            <a:r>
              <a:rPr lang="en-US" dirty="0"/>
              <a:t>I had an </a:t>
            </a:r>
            <a:r>
              <a:rPr lang="en-US" b="1" dirty="0"/>
              <a:t>hour</a:t>
            </a:r>
            <a:r>
              <a:rPr lang="en-US" dirty="0"/>
              <a:t> to solve a problem and my life depended on the solution, I would spend the first </a:t>
            </a:r>
            <a:r>
              <a:rPr lang="en-US" b="1" dirty="0"/>
              <a:t>55 minutes </a:t>
            </a:r>
            <a:r>
              <a:rPr lang="en-US" dirty="0"/>
              <a:t>determining the </a:t>
            </a:r>
            <a:r>
              <a:rPr lang="en-US" b="1" dirty="0"/>
              <a:t>proper question</a:t>
            </a:r>
            <a:r>
              <a:rPr lang="en-US" dirty="0"/>
              <a:t> to ask, for once I know the proper question, I could solve the problem in less than </a:t>
            </a:r>
            <a:r>
              <a:rPr lang="en-US" b="1" dirty="0"/>
              <a:t>five minutes</a:t>
            </a:r>
            <a:r>
              <a:rPr lang="en-US" dirty="0" smtClean="0"/>
              <a:t>.</a:t>
            </a:r>
            <a:endParaRPr lang="en-US" dirty="0"/>
          </a:p>
        </p:txBody>
      </p:sp>
      <p:pic>
        <p:nvPicPr>
          <p:cNvPr id="4" name="Picture 2" descr="F:\Organizational learning\pairwise\images for ppt\einstein-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6" y="457200"/>
            <a:ext cx="3238500" cy="275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323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95450"/>
            <a:ext cx="7277100" cy="4430713"/>
          </a:xfrm>
        </p:spPr>
        <p:txBody>
          <a:bodyPr>
            <a:normAutofit lnSpcReduction="10000"/>
          </a:bodyPr>
          <a:lstStyle/>
          <a:p>
            <a:pPr marL="0" indent="0">
              <a:buNone/>
            </a:pPr>
            <a:r>
              <a:rPr lang="en-US" b="1" dirty="0" smtClean="0">
                <a:solidFill>
                  <a:schemeClr val="accent3">
                    <a:lumMod val="75000"/>
                  </a:schemeClr>
                </a:solidFill>
              </a:rPr>
              <a:t>Challenge: Making room for learning</a:t>
            </a:r>
          </a:p>
          <a:p>
            <a:r>
              <a:rPr lang="en-US" dirty="0" smtClean="0"/>
              <a:t>Tried a range of things – still trying!</a:t>
            </a:r>
          </a:p>
          <a:p>
            <a:r>
              <a:rPr lang="en-US" dirty="0" smtClean="0"/>
              <a:t>Maximize learning at staff meetings</a:t>
            </a:r>
          </a:p>
          <a:p>
            <a:r>
              <a:rPr lang="en-US" dirty="0" smtClean="0"/>
              <a:t>Creating opportunities to document learning</a:t>
            </a:r>
          </a:p>
          <a:p>
            <a:r>
              <a:rPr lang="en-US" dirty="0" smtClean="0"/>
              <a:t>Role: Facilitator and coach</a:t>
            </a:r>
          </a:p>
          <a:p>
            <a:r>
              <a:rPr lang="en-US" dirty="0" smtClean="0"/>
              <a:t>Organizational buy-in</a:t>
            </a:r>
          </a:p>
          <a:p>
            <a:r>
              <a:rPr lang="en-US" dirty="0" smtClean="0"/>
              <a:t>Developing an annual learning agenda</a:t>
            </a:r>
          </a:p>
          <a:p>
            <a:endParaRPr lang="en-US" dirty="0"/>
          </a:p>
        </p:txBody>
      </p:sp>
      <p:pic>
        <p:nvPicPr>
          <p:cNvPr id="4" name="Picture 3" descr="http://www.calwellness.org/assets/img/main_bottom.gif"/>
          <p:cNvPicPr/>
          <p:nvPr/>
        </p:nvPicPr>
        <p:blipFill rotWithShape="1">
          <a:blip r:embed="rId2">
            <a:extLst>
              <a:ext uri="{28A0092B-C50C-407E-A947-70E740481C1C}">
                <a14:useLocalDpi xmlns:a14="http://schemas.microsoft.com/office/drawing/2010/main" val="0"/>
              </a:ext>
            </a:extLst>
          </a:blip>
          <a:srcRect l="80279" t="43182"/>
          <a:stretch/>
        </p:blipFill>
        <p:spPr bwMode="auto">
          <a:xfrm>
            <a:off x="2719449" y="398318"/>
            <a:ext cx="2196935" cy="1175458"/>
          </a:xfrm>
          <a:prstGeom prst="rect">
            <a:avLst/>
          </a:prstGeom>
          <a:noFill/>
          <a:ln>
            <a:noFill/>
          </a:ln>
        </p:spPr>
      </p:pic>
    </p:spTree>
    <p:extLst>
      <p:ext uri="{BB962C8B-B14F-4D97-AF65-F5344CB8AC3E}">
        <p14:creationId xmlns:p14="http://schemas.microsoft.com/office/powerpoint/2010/main" val="269739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301" y="1971673"/>
            <a:ext cx="7308098" cy="4332714"/>
          </a:xfrm>
        </p:spPr>
        <p:txBody>
          <a:bodyPr/>
          <a:lstStyle/>
          <a:p>
            <a:pPr>
              <a:buFont typeface="Wingdings" pitchFamily="2" charset="2"/>
              <a:buChar char="§"/>
            </a:pPr>
            <a:r>
              <a:rPr lang="en-US" b="1" dirty="0" smtClean="0">
                <a:solidFill>
                  <a:schemeClr val="accent3">
                    <a:lumMod val="75000"/>
                  </a:schemeClr>
                </a:solidFill>
              </a:rPr>
              <a:t>Organization Type</a:t>
            </a:r>
          </a:p>
          <a:p>
            <a:pPr lvl="1">
              <a:buFont typeface="Courier New" pitchFamily="49" charset="0"/>
              <a:buChar char="o"/>
            </a:pPr>
            <a:r>
              <a:rPr lang="en-US" sz="2000" dirty="0" err="1" smtClean="0"/>
              <a:t>Grantmaker</a:t>
            </a:r>
            <a:endParaRPr lang="en-US" sz="2000" dirty="0" smtClean="0"/>
          </a:p>
          <a:p>
            <a:pPr lvl="1">
              <a:buFont typeface="Courier New" pitchFamily="49" charset="0"/>
              <a:buChar char="o"/>
            </a:pPr>
            <a:r>
              <a:rPr lang="en-US" sz="2000" dirty="0" smtClean="0"/>
              <a:t>Nonprofit/grantee</a:t>
            </a:r>
          </a:p>
          <a:p>
            <a:pPr lvl="1">
              <a:buFont typeface="Courier New" pitchFamily="49" charset="0"/>
              <a:buChar char="o"/>
            </a:pPr>
            <a:r>
              <a:rPr lang="en-US" sz="2000" dirty="0" smtClean="0"/>
              <a:t>Other – consultant, infrastructure/affinity group, government, etc.</a:t>
            </a:r>
          </a:p>
          <a:p>
            <a:pPr>
              <a:buFont typeface="Wingdings" pitchFamily="2" charset="2"/>
              <a:buChar char="§"/>
            </a:pPr>
            <a:endParaRPr lang="en-US" sz="1400" dirty="0" smtClean="0"/>
          </a:p>
          <a:p>
            <a:pPr>
              <a:buFont typeface="Wingdings" pitchFamily="2" charset="2"/>
              <a:buChar char="§"/>
            </a:pPr>
            <a:r>
              <a:rPr lang="en-US" b="1" dirty="0" smtClean="0">
                <a:solidFill>
                  <a:schemeClr val="accent3">
                    <a:lumMod val="75000"/>
                  </a:schemeClr>
                </a:solidFill>
              </a:rPr>
              <a:t>Position</a:t>
            </a:r>
          </a:p>
          <a:p>
            <a:pPr lvl="1">
              <a:buFont typeface="Courier New" pitchFamily="49" charset="0"/>
              <a:buChar char="o"/>
            </a:pPr>
            <a:r>
              <a:rPr lang="en-US" sz="2000" dirty="0" smtClean="0"/>
              <a:t>Evaluation or knowledge management</a:t>
            </a:r>
          </a:p>
          <a:p>
            <a:pPr lvl="1">
              <a:buFont typeface="Courier New" pitchFamily="49" charset="0"/>
              <a:buChar char="o"/>
            </a:pPr>
            <a:r>
              <a:rPr lang="en-US" sz="2000" dirty="0" smtClean="0"/>
              <a:t>Program</a:t>
            </a:r>
          </a:p>
          <a:p>
            <a:pPr lvl="1">
              <a:buFont typeface="Courier New" pitchFamily="49" charset="0"/>
              <a:buChar char="o"/>
            </a:pPr>
            <a:r>
              <a:rPr lang="en-US" sz="2000" dirty="0" smtClean="0"/>
              <a:t>Executive</a:t>
            </a:r>
          </a:p>
          <a:p>
            <a:pPr lvl="1">
              <a:buFont typeface="Courier New" pitchFamily="49" charset="0"/>
              <a:buChar char="o"/>
            </a:pPr>
            <a:r>
              <a:rPr lang="en-US" sz="2000" dirty="0" smtClean="0"/>
              <a:t>Administrative and other – grants management, trustee, etc.</a:t>
            </a:r>
            <a:endParaRPr lang="en-US" sz="2000" dirty="0"/>
          </a:p>
        </p:txBody>
      </p:sp>
      <p:sp>
        <p:nvSpPr>
          <p:cNvPr id="3" name="Title 2"/>
          <p:cNvSpPr>
            <a:spLocks noGrp="1"/>
          </p:cNvSpPr>
          <p:nvPr>
            <p:ph type="ctrTitle"/>
          </p:nvPr>
        </p:nvSpPr>
        <p:spPr>
          <a:xfrm>
            <a:off x="847724" y="1298850"/>
            <a:ext cx="5031179" cy="672823"/>
          </a:xfrm>
        </p:spPr>
        <p:txBody>
          <a:bodyPr/>
          <a:lstStyle/>
          <a:p>
            <a:pPr algn="r"/>
            <a:r>
              <a:rPr lang="en-US" sz="3600" b="1" dirty="0" smtClean="0">
                <a:solidFill>
                  <a:schemeClr val="accent3">
                    <a:lumMod val="75000"/>
                  </a:schemeClr>
                </a:solidFill>
              </a:rPr>
              <a:t>Who’s in the audience?</a:t>
            </a:r>
            <a:endParaRPr lang="en-US" sz="3600" b="1" dirty="0">
              <a:solidFill>
                <a:schemeClr val="accent3">
                  <a:lumMod val="75000"/>
                </a:schemeClr>
              </a:solidFill>
            </a:endParaRPr>
          </a:p>
        </p:txBody>
      </p:sp>
      <p:cxnSp>
        <p:nvCxnSpPr>
          <p:cNvPr id="4" name="Straight Connector 3"/>
          <p:cNvCxnSpPr/>
          <p:nvPr/>
        </p:nvCxnSpPr>
        <p:spPr>
          <a:xfrm>
            <a:off x="0" y="2039511"/>
            <a:ext cx="78867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http://1.bp.blogspot.com/-4KZL6oaHTCs/T9j0NYnCimI/AAAAAAAAAHY/v8ML17Z0cbA/s1600/plant-based-solar-breakthroug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94" y="229246"/>
            <a:ext cx="1938305" cy="174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65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485776" y="3347247"/>
            <a:ext cx="6943724" cy="1001706"/>
          </a:xfrm>
        </p:spPr>
        <p:txBody>
          <a:bodyPr>
            <a:noAutofit/>
          </a:bodyPr>
          <a:lstStyle/>
          <a:p>
            <a:pPr algn="ctr"/>
            <a:r>
              <a:rPr lang="en-US" sz="4000" b="1" dirty="0" smtClean="0">
                <a:solidFill>
                  <a:schemeClr val="accent3">
                    <a:lumMod val="75000"/>
                  </a:schemeClr>
                </a:solidFill>
              </a:rPr>
              <a:t>What challenges did you face?</a:t>
            </a:r>
            <a:endParaRPr lang="en-US" sz="4000" b="1" dirty="0">
              <a:solidFill>
                <a:schemeClr val="accent3">
                  <a:lumMod val="75000"/>
                </a:schemeClr>
              </a:solidFill>
            </a:endParaRPr>
          </a:p>
        </p:txBody>
      </p:sp>
      <p:pic>
        <p:nvPicPr>
          <p:cNvPr id="5" name="Picture 2" descr="http://americanroofingok.com/wp-content/uploads/2011/12/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80" y="880389"/>
            <a:ext cx="2654411" cy="17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459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457200" y="274638"/>
            <a:ext cx="6858000" cy="1143000"/>
          </a:xfrm>
        </p:spPr>
        <p:txBody>
          <a:bodyPr/>
          <a:lstStyle/>
          <a:p>
            <a:r>
              <a:rPr lang="en-US" sz="3600" b="1" dirty="0" smtClean="0">
                <a:solidFill>
                  <a:schemeClr val="accent3"/>
                </a:solidFill>
                <a:latin typeface="Arial" charset="0"/>
                <a:ea typeface="MS PGothic" charset="0"/>
              </a:rPr>
              <a:t>Challenges</a:t>
            </a:r>
            <a:endParaRPr lang="en-US" sz="3600" b="1" dirty="0">
              <a:solidFill>
                <a:schemeClr val="accent3"/>
              </a:solidFill>
              <a:latin typeface="Arial" charset="0"/>
              <a:ea typeface="MS PGothic" charset="0"/>
            </a:endParaRPr>
          </a:p>
        </p:txBody>
      </p:sp>
      <p:sp>
        <p:nvSpPr>
          <p:cNvPr id="38914" name="Rectangle 3"/>
          <p:cNvSpPr>
            <a:spLocks noGrp="1"/>
          </p:cNvSpPr>
          <p:nvPr>
            <p:ph sz="half" idx="1"/>
          </p:nvPr>
        </p:nvSpPr>
        <p:spPr>
          <a:xfrm>
            <a:off x="457200" y="1600200"/>
            <a:ext cx="6261100" cy="4525963"/>
          </a:xfrm>
        </p:spPr>
        <p:txBody>
          <a:bodyPr/>
          <a:lstStyle/>
          <a:p>
            <a:pPr marL="457200" indent="-457200" fontAlgn="base">
              <a:lnSpc>
                <a:spcPct val="80000"/>
              </a:lnSpc>
              <a:spcAft>
                <a:spcPct val="0"/>
              </a:spcAft>
              <a:buFont typeface="+mj-lt" charset="0"/>
              <a:buNone/>
            </a:pPr>
            <a:endParaRPr lang="en-US" sz="2000" dirty="0">
              <a:latin typeface="Cambria" charset="0"/>
              <a:ea typeface="MS PGothic" charset="0"/>
            </a:endParaRPr>
          </a:p>
          <a:p>
            <a:pPr marL="742950" lvl="2" indent="-342900" fontAlgn="base">
              <a:lnSpc>
                <a:spcPct val="80000"/>
              </a:lnSpc>
              <a:spcAft>
                <a:spcPct val="0"/>
              </a:spcAft>
              <a:buFontTx/>
              <a:buChar char="-"/>
            </a:pPr>
            <a:r>
              <a:rPr lang="en-US" sz="3200" dirty="0" smtClean="0">
                <a:ea typeface="MS PGothic" charset="0"/>
              </a:rPr>
              <a:t>Defining </a:t>
            </a:r>
            <a:r>
              <a:rPr lang="en-US" sz="3200" dirty="0">
                <a:ea typeface="MS PGothic" charset="0"/>
              </a:rPr>
              <a:t>the “it” and capturing key information for usability testing</a:t>
            </a:r>
          </a:p>
          <a:p>
            <a:pPr marL="742950" lvl="2" indent="-342900" fontAlgn="base">
              <a:lnSpc>
                <a:spcPct val="80000"/>
              </a:lnSpc>
              <a:spcAft>
                <a:spcPct val="0"/>
              </a:spcAft>
              <a:buFontTx/>
              <a:buChar char="-"/>
            </a:pPr>
            <a:r>
              <a:rPr lang="en-US" sz="3200" dirty="0">
                <a:ea typeface="MS PGothic" charset="0"/>
              </a:rPr>
              <a:t>Stabilizing the model “enough” to move to coaching </a:t>
            </a:r>
          </a:p>
          <a:p>
            <a:pPr marL="457200" indent="-457200" fontAlgn="base">
              <a:lnSpc>
                <a:spcPct val="80000"/>
              </a:lnSpc>
              <a:spcAft>
                <a:spcPct val="0"/>
              </a:spcAft>
              <a:buFont typeface="Garamond" charset="0"/>
              <a:buAutoNum type="arabicPeriod"/>
            </a:pPr>
            <a:endParaRPr lang="en-US" sz="2000" dirty="0">
              <a:latin typeface="Garamond" charset="0"/>
              <a:ea typeface="MS PGothic" charset="0"/>
            </a:endParaRPr>
          </a:p>
          <a:p>
            <a:pPr marL="457200" indent="-457200" fontAlgn="base">
              <a:lnSpc>
                <a:spcPct val="80000"/>
              </a:lnSpc>
              <a:spcAft>
                <a:spcPct val="0"/>
              </a:spcAft>
              <a:buFont typeface="Garamond" charset="0"/>
              <a:buAutoNum type="arabicPeriod"/>
            </a:pPr>
            <a:endParaRPr lang="en-US" sz="2000" dirty="0">
              <a:latin typeface="Garamond" charset="0"/>
              <a:ea typeface="MS PGothic" charset="0"/>
            </a:endParaRPr>
          </a:p>
          <a:p>
            <a:pPr marL="457200" indent="-457200" fontAlgn="base">
              <a:lnSpc>
                <a:spcPct val="80000"/>
              </a:lnSpc>
              <a:spcAft>
                <a:spcPct val="0"/>
              </a:spcAft>
              <a:buFont typeface="Garamond" charset="0"/>
              <a:buAutoNum type="arabicPeriod"/>
            </a:pPr>
            <a:endParaRPr lang="en-US" sz="1600" dirty="0">
              <a:latin typeface="Garamond" charset="0"/>
              <a:ea typeface="MS PGothic" charset="0"/>
            </a:endParaRPr>
          </a:p>
          <a:p>
            <a:pPr marL="1009650" lvl="1" indent="-609600" fontAlgn="base">
              <a:lnSpc>
                <a:spcPct val="80000"/>
              </a:lnSpc>
              <a:spcAft>
                <a:spcPct val="0"/>
              </a:spcAft>
              <a:buFont typeface="Arial" charset="0"/>
              <a:buChar char="–"/>
            </a:pPr>
            <a:endParaRPr lang="en-US" sz="1600" dirty="0">
              <a:latin typeface="Garamond" charset="0"/>
              <a:ea typeface="MS PGothic" charset="0"/>
            </a:endParaRPr>
          </a:p>
          <a:p>
            <a:pPr marL="457200" indent="-457200" fontAlgn="base">
              <a:lnSpc>
                <a:spcPct val="80000"/>
              </a:lnSpc>
              <a:spcAft>
                <a:spcPct val="0"/>
              </a:spcAft>
              <a:buFont typeface="Garamond" charset="0"/>
              <a:buAutoNum type="arabicPeriod"/>
            </a:pPr>
            <a:endParaRPr lang="en-US" sz="1800" dirty="0">
              <a:latin typeface="Garamond" charset="0"/>
              <a:ea typeface="MS PGothic" charset="0"/>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5100" y="4314393"/>
            <a:ext cx="25479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827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Organizational learning\photos\IMAG01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40" y="1447800"/>
            <a:ext cx="7329487" cy="4383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lifornia HealthCare Foundation – Supporting ideas and innovations to improve health care for all Californi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31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ganizational learning\photos\IMAG0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800" y="1447800"/>
            <a:ext cx="7561262" cy="45219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lifornia HealthCare Foundation – Supporting ideas and innovations to improve health care for all Californi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87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ganizational learning\photos\IMAG02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675" y="1295400"/>
            <a:ext cx="7696200" cy="46026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lifornia HealthCare Foundation – Supporting ideas and innovations to improve health care for all Californi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54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calwellness.org/assets/img/main_bottom.gif"/>
          <p:cNvPicPr/>
          <p:nvPr/>
        </p:nvPicPr>
        <p:blipFill rotWithShape="1">
          <a:blip r:embed="rId2">
            <a:extLst>
              <a:ext uri="{28A0092B-C50C-407E-A947-70E740481C1C}">
                <a14:useLocalDpi xmlns:a14="http://schemas.microsoft.com/office/drawing/2010/main" val="0"/>
              </a:ext>
            </a:extLst>
          </a:blip>
          <a:srcRect l="80279" t="43182"/>
          <a:stretch/>
        </p:blipFill>
        <p:spPr bwMode="auto">
          <a:xfrm>
            <a:off x="2719449" y="398318"/>
            <a:ext cx="2196935" cy="1175458"/>
          </a:xfrm>
          <a:prstGeom prst="rect">
            <a:avLst/>
          </a:prstGeom>
          <a:noFill/>
          <a:ln>
            <a:noFill/>
          </a:ln>
        </p:spPr>
      </p:pic>
      <p:sp>
        <p:nvSpPr>
          <p:cNvPr id="5" name="TextBox 4"/>
          <p:cNvSpPr txBox="1"/>
          <p:nvPr/>
        </p:nvSpPr>
        <p:spPr>
          <a:xfrm>
            <a:off x="285750" y="2085975"/>
            <a:ext cx="7305675" cy="3754874"/>
          </a:xfrm>
          <a:prstGeom prst="rect">
            <a:avLst/>
          </a:prstGeom>
          <a:noFill/>
        </p:spPr>
        <p:txBody>
          <a:bodyPr wrap="square" rtlCol="0">
            <a:spAutoFit/>
          </a:bodyPr>
          <a:lstStyle/>
          <a:p>
            <a:pPr algn="ctr"/>
            <a:r>
              <a:rPr lang="en-US" sz="2400" i="1" dirty="0" smtClean="0"/>
              <a:t>Challenge: How do we make room for learning?</a:t>
            </a:r>
          </a:p>
          <a:p>
            <a:endParaRPr lang="en-US" dirty="0"/>
          </a:p>
          <a:p>
            <a:pPr marL="285750" indent="-285750">
              <a:buFont typeface="Arial" pitchFamily="34" charset="0"/>
              <a:buChar char="•"/>
            </a:pPr>
            <a:r>
              <a:rPr lang="en-US" sz="2800" dirty="0" smtClean="0"/>
              <a:t>Everyone is really busy</a:t>
            </a:r>
          </a:p>
          <a:p>
            <a:pPr marL="285750" indent="-285750">
              <a:buFont typeface="Arial" pitchFamily="34" charset="0"/>
              <a:buChar char="•"/>
            </a:pPr>
            <a:r>
              <a:rPr lang="en-US" sz="2800" dirty="0" smtClean="0"/>
              <a:t>While learning is an organizational value, there aren’t performance metrics that tie to this</a:t>
            </a:r>
          </a:p>
          <a:p>
            <a:pPr marL="285750" indent="-285750">
              <a:buFont typeface="Arial" pitchFamily="34" charset="0"/>
              <a:buChar char="•"/>
            </a:pPr>
            <a:r>
              <a:rPr lang="en-US" sz="2800" dirty="0" smtClean="0"/>
              <a:t>Everything we wrote was geared towards the board and leadership; none for documenting thoughts, musings, observations</a:t>
            </a:r>
          </a:p>
          <a:p>
            <a:pPr marL="285750" indent="-285750">
              <a:buFont typeface="Arial" pitchFamily="34" charset="0"/>
              <a:buChar char="•"/>
            </a:pPr>
            <a:r>
              <a:rPr lang="en-US" sz="2800" dirty="0" smtClean="0"/>
              <a:t>Influence without authority </a:t>
            </a:r>
            <a:endParaRPr lang="en-US" sz="2800" dirty="0"/>
          </a:p>
        </p:txBody>
      </p:sp>
    </p:spTree>
    <p:extLst>
      <p:ext uri="{BB962C8B-B14F-4D97-AF65-F5344CB8AC3E}">
        <p14:creationId xmlns:p14="http://schemas.microsoft.com/office/powerpoint/2010/main" val="3308948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679336" y="2685438"/>
            <a:ext cx="6400800" cy="1981812"/>
          </a:xfrm>
        </p:spPr>
        <p:txBody>
          <a:bodyPr>
            <a:noAutofit/>
          </a:bodyPr>
          <a:lstStyle/>
          <a:p>
            <a:pPr algn="ctr"/>
            <a:r>
              <a:rPr lang="en-US" sz="4000" b="1" dirty="0" smtClean="0">
                <a:solidFill>
                  <a:schemeClr val="accent3">
                    <a:lumMod val="75000"/>
                  </a:schemeClr>
                </a:solidFill>
              </a:rPr>
              <a:t>How did you create an environment conducive to learning?</a:t>
            </a:r>
            <a:endParaRPr lang="en-US" sz="4000" b="1" dirty="0">
              <a:solidFill>
                <a:schemeClr val="accent3">
                  <a:lumMod val="75000"/>
                </a:schemeClr>
              </a:solidFill>
            </a:endParaRPr>
          </a:p>
        </p:txBody>
      </p:sp>
      <p:pic>
        <p:nvPicPr>
          <p:cNvPr id="5" name="Picture 2" descr="http://americanroofingok.com/wp-content/uploads/2011/12/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305" y="470814"/>
            <a:ext cx="2654411" cy="17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68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57200" y="274638"/>
            <a:ext cx="7302500" cy="1143000"/>
          </a:xfrm>
        </p:spPr>
        <p:txBody>
          <a:bodyPr/>
          <a:lstStyle/>
          <a:p>
            <a:r>
              <a:rPr lang="en-US" sz="3600" b="1" dirty="0" smtClean="0">
                <a:solidFill>
                  <a:schemeClr val="accent3"/>
                </a:solidFill>
                <a:latin typeface="Arial" charset="0"/>
                <a:ea typeface="MS PGothic" charset="0"/>
              </a:rPr>
              <a:t>Learning Environment</a:t>
            </a:r>
            <a:endParaRPr lang="en-US" sz="3600" b="1" dirty="0">
              <a:solidFill>
                <a:schemeClr val="accent3"/>
              </a:solidFill>
              <a:latin typeface="Arial" charset="0"/>
              <a:ea typeface="MS PGothic" charset="0"/>
            </a:endParaRPr>
          </a:p>
        </p:txBody>
      </p:sp>
      <p:sp>
        <p:nvSpPr>
          <p:cNvPr id="40962" name="Rectangle 3"/>
          <p:cNvSpPr>
            <a:spLocks noGrp="1"/>
          </p:cNvSpPr>
          <p:nvPr>
            <p:ph sz="half" idx="1"/>
          </p:nvPr>
        </p:nvSpPr>
        <p:spPr>
          <a:xfrm>
            <a:off x="123824" y="1417638"/>
            <a:ext cx="4286251" cy="4525963"/>
          </a:xfrm>
        </p:spPr>
        <p:txBody>
          <a:bodyPr>
            <a:normAutofit/>
          </a:bodyPr>
          <a:lstStyle/>
          <a:p>
            <a:pPr marL="742950" lvl="2" indent="-342900" fontAlgn="base">
              <a:lnSpc>
                <a:spcPct val="80000"/>
              </a:lnSpc>
              <a:spcAft>
                <a:spcPct val="0"/>
              </a:spcAft>
              <a:buFont typeface="Arial"/>
              <a:buChar char="•"/>
            </a:pPr>
            <a:r>
              <a:rPr lang="en-US" sz="2800" dirty="0" smtClean="0">
                <a:latin typeface="+mj-lt"/>
                <a:ea typeface="MS PGothic" charset="0"/>
              </a:rPr>
              <a:t>Creating </a:t>
            </a:r>
            <a:r>
              <a:rPr lang="en-US" sz="2800" dirty="0">
                <a:latin typeface="+mj-lt"/>
                <a:ea typeface="MS PGothic" charset="0"/>
              </a:rPr>
              <a:t>a “safe space” for facilitated reflection and </a:t>
            </a:r>
            <a:r>
              <a:rPr lang="en-US" sz="2800" dirty="0" smtClean="0">
                <a:latin typeface="+mj-lt"/>
                <a:ea typeface="MS PGothic" charset="0"/>
              </a:rPr>
              <a:t>peer to peer learning </a:t>
            </a:r>
          </a:p>
          <a:p>
            <a:pPr marL="742950" lvl="2" indent="-342900" fontAlgn="base">
              <a:lnSpc>
                <a:spcPct val="80000"/>
              </a:lnSpc>
              <a:spcAft>
                <a:spcPct val="0"/>
              </a:spcAft>
              <a:buFont typeface="Arial"/>
              <a:buChar char="•"/>
            </a:pPr>
            <a:r>
              <a:rPr lang="en-US" sz="2800" dirty="0" smtClean="0">
                <a:latin typeface="+mj-lt"/>
                <a:ea typeface="MS PGothic" charset="0"/>
              </a:rPr>
              <a:t>One-on-one coaching for competence with POs</a:t>
            </a:r>
            <a:endParaRPr lang="en-US" sz="2800" dirty="0">
              <a:latin typeface="+mj-lt"/>
              <a:ea typeface="MS PGothic" charset="0"/>
            </a:endParaRPr>
          </a:p>
          <a:p>
            <a:pPr marL="742950" lvl="2" indent="-342900" fontAlgn="base">
              <a:lnSpc>
                <a:spcPct val="80000"/>
              </a:lnSpc>
              <a:spcAft>
                <a:spcPct val="0"/>
              </a:spcAft>
              <a:buFont typeface="Arial"/>
              <a:buChar char="•"/>
            </a:pPr>
            <a:r>
              <a:rPr lang="en-US" sz="2800" dirty="0">
                <a:latin typeface="+mj-lt"/>
                <a:ea typeface="MS PGothic" charset="0"/>
              </a:rPr>
              <a:t>Bridging leadership and practice</a:t>
            </a:r>
          </a:p>
          <a:p>
            <a:pPr marL="742950" lvl="2" indent="-342900" fontAlgn="base">
              <a:lnSpc>
                <a:spcPct val="80000"/>
              </a:lnSpc>
              <a:spcAft>
                <a:spcPct val="0"/>
              </a:spcAft>
              <a:buFontTx/>
              <a:buChar char="-"/>
            </a:pPr>
            <a:endParaRPr lang="en-US" sz="2000" dirty="0">
              <a:latin typeface="Cambria" charset="0"/>
              <a:ea typeface="MS PGothic" charset="0"/>
            </a:endParaRPr>
          </a:p>
          <a:p>
            <a:pPr marL="457200" indent="-457200" fontAlgn="base">
              <a:lnSpc>
                <a:spcPct val="80000"/>
              </a:lnSpc>
              <a:spcAft>
                <a:spcPct val="0"/>
              </a:spcAft>
              <a:buFont typeface="+mj-lt" charset="0"/>
              <a:buNone/>
            </a:pPr>
            <a:endParaRPr lang="en-US" sz="2800" dirty="0">
              <a:latin typeface="Cambria" charset="0"/>
              <a:ea typeface="MS PGothic" charset="0"/>
            </a:endParaRPr>
          </a:p>
        </p:txBody>
      </p:sp>
      <p:pic>
        <p:nvPicPr>
          <p:cNvPr id="2" name="Picture 1"/>
          <p:cNvPicPr>
            <a:picLocks noChangeAspect="1"/>
          </p:cNvPicPr>
          <p:nvPr/>
        </p:nvPicPr>
        <p:blipFill>
          <a:blip r:embed="rId3"/>
          <a:stretch>
            <a:fillRect/>
          </a:stretch>
        </p:blipFill>
        <p:spPr>
          <a:xfrm>
            <a:off x="4410075" y="1396997"/>
            <a:ext cx="3352800" cy="2472267"/>
          </a:xfrm>
          <a:prstGeom prst="rect">
            <a:avLst/>
          </a:prstGeom>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4872882"/>
            <a:ext cx="2183678" cy="132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953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209" y="2609900"/>
            <a:ext cx="7308098" cy="2543746"/>
          </a:xfrm>
        </p:spPr>
        <p:txBody>
          <a:bodyPr/>
          <a:lstStyle/>
          <a:p>
            <a:pPr>
              <a:buFont typeface="Wingdings" pitchFamily="2" charset="2"/>
              <a:buChar char="§"/>
            </a:pPr>
            <a:r>
              <a:rPr lang="en-US" sz="2400" dirty="0"/>
              <a:t>Improve cross-program exchanges of </a:t>
            </a:r>
            <a:r>
              <a:rPr lang="en-US" sz="2400" dirty="0" smtClean="0"/>
              <a:t>ideas</a:t>
            </a:r>
            <a:endParaRPr lang="en-US" sz="2400" dirty="0"/>
          </a:p>
          <a:p>
            <a:pPr>
              <a:buFont typeface="Wingdings" pitchFamily="2" charset="2"/>
              <a:buChar char="§"/>
            </a:pPr>
            <a:r>
              <a:rPr lang="en-US" sz="2400" dirty="0"/>
              <a:t>Increase engagement with external </a:t>
            </a:r>
            <a:r>
              <a:rPr lang="en-US" sz="2400" dirty="0" smtClean="0"/>
              <a:t>stakeholders</a:t>
            </a:r>
            <a:endParaRPr lang="en-US" sz="2400" dirty="0"/>
          </a:p>
          <a:p>
            <a:pPr>
              <a:buFont typeface="Wingdings" pitchFamily="2" charset="2"/>
              <a:buChar char="§"/>
            </a:pPr>
            <a:r>
              <a:rPr lang="en-US" sz="2400" dirty="0"/>
              <a:t>Widen pool of potential </a:t>
            </a:r>
            <a:r>
              <a:rPr lang="en-US" sz="2400" dirty="0" smtClean="0"/>
              <a:t>grantees</a:t>
            </a:r>
            <a:endParaRPr lang="en-US" sz="2400" dirty="0"/>
          </a:p>
          <a:p>
            <a:pPr>
              <a:buFont typeface="Wingdings" pitchFamily="2" charset="2"/>
              <a:buChar char="§"/>
            </a:pPr>
            <a:r>
              <a:rPr lang="en-US" sz="2400" dirty="0"/>
              <a:t>Expand our </a:t>
            </a:r>
            <a:r>
              <a:rPr lang="en-US" sz="2400" dirty="0" smtClean="0"/>
              <a:t>toolbox</a:t>
            </a:r>
          </a:p>
          <a:p>
            <a:pPr>
              <a:buFont typeface="Wingdings" pitchFamily="2" charset="2"/>
              <a:buChar char="§"/>
            </a:pPr>
            <a:r>
              <a:rPr lang="en-US" sz="2400" dirty="0" smtClean="0"/>
              <a:t>Discern </a:t>
            </a:r>
            <a:r>
              <a:rPr lang="en-US" sz="2400" dirty="0"/>
              <a:t>when to double down versus cut our losses</a:t>
            </a:r>
          </a:p>
          <a:p>
            <a:pPr marL="0" indent="0">
              <a:buNone/>
            </a:pPr>
            <a:endParaRPr lang="en-US" dirty="0"/>
          </a:p>
        </p:txBody>
      </p:sp>
      <p:sp>
        <p:nvSpPr>
          <p:cNvPr id="3" name="Title 2"/>
          <p:cNvSpPr>
            <a:spLocks noGrp="1"/>
          </p:cNvSpPr>
          <p:nvPr>
            <p:ph type="ctrTitle"/>
          </p:nvPr>
        </p:nvSpPr>
        <p:spPr>
          <a:xfrm>
            <a:off x="412636" y="1494436"/>
            <a:ext cx="7151946" cy="1154134"/>
          </a:xfrm>
        </p:spPr>
        <p:txBody>
          <a:bodyPr/>
          <a:lstStyle/>
          <a:p>
            <a:r>
              <a:rPr lang="en-US" sz="3600" b="1" dirty="0" smtClean="0">
                <a:solidFill>
                  <a:schemeClr val="accent3">
                    <a:lumMod val="75000"/>
                  </a:schemeClr>
                </a:solidFill>
              </a:rPr>
              <a:t>Five Key Learning Opportunities</a:t>
            </a:r>
            <a:endParaRPr lang="en-US" sz="3600" b="1" dirty="0">
              <a:solidFill>
                <a:schemeClr val="accent3">
                  <a:lumMod val="75000"/>
                </a:schemeClr>
              </a:solidFill>
            </a:endParaRPr>
          </a:p>
        </p:txBody>
      </p:sp>
      <p:pic>
        <p:nvPicPr>
          <p:cNvPr id="4" name="Picture 2" descr="California HealthCare Foundation – Supporting ideas and innovations to improve health care for all Californ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1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24175" y="1402359"/>
            <a:ext cx="2695575" cy="516534"/>
          </a:xfrm>
        </p:spPr>
        <p:txBody>
          <a:bodyPr>
            <a:normAutofit fontScale="90000"/>
          </a:bodyPr>
          <a:lstStyle/>
          <a:p>
            <a:r>
              <a:rPr lang="en-US" sz="3600" b="1" dirty="0" smtClean="0"/>
              <a:t>Vote</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3944065254"/>
              </p:ext>
            </p:extLst>
          </p:nvPr>
        </p:nvGraphicFramePr>
        <p:xfrm>
          <a:off x="88075" y="1178626"/>
          <a:ext cx="7848600" cy="510539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California HealthCare Foundation – Supporting ideas and innovations to improve health care for all Californi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676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306" y="2275905"/>
            <a:ext cx="7483228" cy="3686746"/>
          </a:xfrm>
        </p:spPr>
        <p:txBody>
          <a:bodyPr/>
          <a:lstStyle/>
          <a:p>
            <a:pPr marL="571500" indent="-571500">
              <a:lnSpc>
                <a:spcPct val="150000"/>
              </a:lnSpc>
              <a:buAutoNum type="romanUcPeriod"/>
            </a:pPr>
            <a:r>
              <a:rPr lang="en-US" dirty="0" smtClean="0"/>
              <a:t>The Set-Up: </a:t>
            </a:r>
            <a:r>
              <a:rPr lang="en-US" sz="2400" dirty="0" smtClean="0"/>
              <a:t>Introducing the learning challenges</a:t>
            </a:r>
          </a:p>
          <a:p>
            <a:pPr marL="571500" indent="-571500">
              <a:lnSpc>
                <a:spcPct val="150000"/>
              </a:lnSpc>
              <a:buAutoNum type="romanUcPeriod"/>
            </a:pPr>
            <a:r>
              <a:rPr lang="en-US" dirty="0" smtClean="0"/>
              <a:t>Hearing from you</a:t>
            </a:r>
          </a:p>
          <a:p>
            <a:pPr marL="571500" indent="-571500">
              <a:lnSpc>
                <a:spcPct val="150000"/>
              </a:lnSpc>
              <a:buAutoNum type="romanUcPeriod"/>
            </a:pPr>
            <a:r>
              <a:rPr lang="en-US" dirty="0" smtClean="0"/>
              <a:t>The Story: Panel discussion</a:t>
            </a:r>
          </a:p>
          <a:p>
            <a:pPr marL="571500" indent="-571500">
              <a:lnSpc>
                <a:spcPct val="150000"/>
              </a:lnSpc>
              <a:buAutoNum type="romanUcPeriod"/>
            </a:pPr>
            <a:r>
              <a:rPr lang="en-US" dirty="0" smtClean="0"/>
              <a:t>Questions </a:t>
            </a:r>
          </a:p>
          <a:p>
            <a:pPr marL="571500" indent="-571500">
              <a:lnSpc>
                <a:spcPct val="150000"/>
              </a:lnSpc>
              <a:buAutoNum type="romanUcPeriod"/>
            </a:pPr>
            <a:r>
              <a:rPr lang="en-US" dirty="0" smtClean="0"/>
              <a:t>Wrap-up and closing</a:t>
            </a:r>
            <a:endParaRPr lang="en-US" dirty="0"/>
          </a:p>
        </p:txBody>
      </p:sp>
      <p:sp>
        <p:nvSpPr>
          <p:cNvPr id="3" name="Title 2"/>
          <p:cNvSpPr>
            <a:spLocks noGrp="1"/>
          </p:cNvSpPr>
          <p:nvPr>
            <p:ph type="ctrTitle"/>
          </p:nvPr>
        </p:nvSpPr>
        <p:spPr>
          <a:xfrm>
            <a:off x="2143124" y="1161056"/>
            <a:ext cx="3765117" cy="810617"/>
          </a:xfrm>
        </p:spPr>
        <p:txBody>
          <a:bodyPr/>
          <a:lstStyle/>
          <a:p>
            <a:pPr algn="r"/>
            <a:r>
              <a:rPr lang="en-US" sz="3600" b="1" dirty="0" smtClean="0">
                <a:solidFill>
                  <a:schemeClr val="accent3">
                    <a:lumMod val="75000"/>
                  </a:schemeClr>
                </a:solidFill>
              </a:rPr>
              <a:t>Session Overview</a:t>
            </a:r>
            <a:endParaRPr lang="en-US" sz="3600" b="1" dirty="0">
              <a:solidFill>
                <a:schemeClr val="accent3">
                  <a:lumMod val="75000"/>
                </a:schemeClr>
              </a:solidFill>
            </a:endParaRPr>
          </a:p>
        </p:txBody>
      </p:sp>
      <p:cxnSp>
        <p:nvCxnSpPr>
          <p:cNvPr id="4" name="Straight Connector 3"/>
          <p:cNvCxnSpPr/>
          <p:nvPr/>
        </p:nvCxnSpPr>
        <p:spPr>
          <a:xfrm>
            <a:off x="0" y="2039511"/>
            <a:ext cx="78867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http://1.bp.blogspot.com/-4KZL6oaHTCs/T9j0NYnCimI/AAAAAAAAAHY/v8ML17Z0cbA/s1600/plant-based-solar-breakthrough.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94" y="229246"/>
            <a:ext cx="1938305" cy="174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2686" y="1065811"/>
            <a:ext cx="6492989" cy="801089"/>
          </a:xfrm>
        </p:spPr>
        <p:txBody>
          <a:bodyPr/>
          <a:lstStyle/>
          <a:p>
            <a:r>
              <a:rPr lang="en-US" sz="3600" b="1" dirty="0" smtClean="0">
                <a:solidFill>
                  <a:schemeClr val="accent3">
                    <a:lumMod val="75000"/>
                  </a:schemeClr>
                </a:solidFill>
              </a:rPr>
              <a:t>Let’s build our toolbox!</a:t>
            </a:r>
            <a:endParaRPr lang="en-US" sz="3600" b="1" dirty="0">
              <a:solidFill>
                <a:schemeClr val="accent3">
                  <a:lumMod val="75000"/>
                </a:schemeClr>
              </a:solidFill>
            </a:endParaRPr>
          </a:p>
        </p:txBody>
      </p:sp>
      <p:pic>
        <p:nvPicPr>
          <p:cNvPr id="5" name="Picture 2" descr="F:\Organizational learning\pairwise\more images\CraftsmanToolbo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021" y="1723782"/>
            <a:ext cx="3772729" cy="3596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Organizational learning\pairwise\more images\small toolbo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21" y="2843584"/>
            <a:ext cx="1694506" cy="1475632"/>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2048494" y="3352800"/>
            <a:ext cx="1676400" cy="509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pic>
        <p:nvPicPr>
          <p:cNvPr id="8" name="Picture 2" descr="California HealthCare Foundation – Supporting ideas and innovations to improve health care for all Californi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916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calwellness.org/assets/img/main_bottom.gif"/>
          <p:cNvPicPr/>
          <p:nvPr/>
        </p:nvPicPr>
        <p:blipFill rotWithShape="1">
          <a:blip r:embed="rId2">
            <a:extLst>
              <a:ext uri="{28A0092B-C50C-407E-A947-70E740481C1C}">
                <a14:useLocalDpi xmlns:a14="http://schemas.microsoft.com/office/drawing/2010/main" val="0"/>
              </a:ext>
            </a:extLst>
          </a:blip>
          <a:srcRect l="80279" t="43182"/>
          <a:stretch/>
        </p:blipFill>
        <p:spPr bwMode="auto">
          <a:xfrm>
            <a:off x="2719449" y="398318"/>
            <a:ext cx="2196935" cy="1175458"/>
          </a:xfrm>
          <a:prstGeom prst="rect">
            <a:avLst/>
          </a:prstGeom>
          <a:noFill/>
          <a:ln>
            <a:noFill/>
          </a:ln>
        </p:spPr>
      </p:pic>
      <p:sp>
        <p:nvSpPr>
          <p:cNvPr id="7" name="TextBox 6"/>
          <p:cNvSpPr txBox="1"/>
          <p:nvPr/>
        </p:nvSpPr>
        <p:spPr>
          <a:xfrm>
            <a:off x="180975" y="1828800"/>
            <a:ext cx="7505700" cy="3046988"/>
          </a:xfrm>
          <a:prstGeom prst="rect">
            <a:avLst/>
          </a:prstGeom>
          <a:noFill/>
        </p:spPr>
        <p:txBody>
          <a:bodyPr wrap="square" rtlCol="0">
            <a:spAutoFit/>
          </a:bodyPr>
          <a:lstStyle/>
          <a:p>
            <a:pPr marL="285750" indent="-285750">
              <a:buFont typeface="Arial" pitchFamily="34" charset="0"/>
              <a:buChar char="•"/>
            </a:pPr>
            <a:r>
              <a:rPr lang="en-US" sz="2400" dirty="0" smtClean="0"/>
              <a:t>Reinforce that LEARNING is an organizational value</a:t>
            </a:r>
          </a:p>
          <a:p>
            <a:pPr marL="285750" indent="-285750">
              <a:buFont typeface="Arial" pitchFamily="34" charset="0"/>
              <a:buChar char="•"/>
            </a:pPr>
            <a:r>
              <a:rPr lang="en-US" sz="2400" dirty="0" smtClean="0"/>
              <a:t>Craft, curate, facilitate meetings and discussions to maximize learning</a:t>
            </a:r>
          </a:p>
          <a:p>
            <a:pPr marL="285750" indent="-285750">
              <a:buFont typeface="Arial" pitchFamily="34" charset="0"/>
              <a:buChar char="•"/>
            </a:pPr>
            <a:r>
              <a:rPr lang="en-US" sz="2400" dirty="0" smtClean="0"/>
              <a:t>Encourage peer dialogue = share experiences, lessons learned</a:t>
            </a:r>
          </a:p>
          <a:p>
            <a:pPr marL="285750" indent="-285750">
              <a:buFont typeface="Arial" pitchFamily="34" charset="0"/>
              <a:buChar char="•"/>
            </a:pPr>
            <a:r>
              <a:rPr lang="en-US" sz="2400" dirty="0" smtClean="0"/>
              <a:t>Seek input and develop activities in partnership with colleagues</a:t>
            </a:r>
          </a:p>
          <a:p>
            <a:pPr marL="285750" indent="-285750">
              <a:buFont typeface="Arial" pitchFamily="34" charset="0"/>
              <a:buChar char="•"/>
            </a:pPr>
            <a:r>
              <a:rPr lang="en-US" sz="2400" dirty="0" smtClean="0"/>
              <a:t>Seek opportunities to incentivize learning efforts</a:t>
            </a:r>
            <a:endParaRPr lang="en-US" sz="2400" dirty="0"/>
          </a:p>
        </p:txBody>
      </p:sp>
    </p:spTree>
    <p:extLst>
      <p:ext uri="{BB962C8B-B14F-4D97-AF65-F5344CB8AC3E}">
        <p14:creationId xmlns:p14="http://schemas.microsoft.com/office/powerpoint/2010/main" val="2361713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843149" y="2862572"/>
            <a:ext cx="6400800" cy="1635057"/>
          </a:xfrm>
        </p:spPr>
        <p:txBody>
          <a:bodyPr>
            <a:noAutofit/>
          </a:bodyPr>
          <a:lstStyle/>
          <a:p>
            <a:pPr algn="ctr"/>
            <a:r>
              <a:rPr lang="en-US" sz="4000" b="1" dirty="0" smtClean="0">
                <a:solidFill>
                  <a:schemeClr val="accent3">
                    <a:lumMod val="75000"/>
                  </a:schemeClr>
                </a:solidFill>
              </a:rPr>
              <a:t>What have been the fruits of your learning efforts?</a:t>
            </a:r>
            <a:endParaRPr lang="en-US" sz="4000" b="1" dirty="0">
              <a:solidFill>
                <a:schemeClr val="accent3">
                  <a:lumMod val="75000"/>
                </a:schemeClr>
              </a:solidFill>
            </a:endParaRPr>
          </a:p>
        </p:txBody>
      </p:sp>
      <p:pic>
        <p:nvPicPr>
          <p:cNvPr id="5" name="Picture 2" descr="http://americanroofingok.com/wp-content/uploads/2011/12/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80" y="642264"/>
            <a:ext cx="2654411" cy="17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39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57200" y="274638"/>
            <a:ext cx="7391400" cy="1143000"/>
          </a:xfrm>
        </p:spPr>
        <p:txBody>
          <a:bodyPr/>
          <a:lstStyle/>
          <a:p>
            <a:r>
              <a:rPr lang="en-US" sz="3600" b="1" dirty="0" smtClean="0">
                <a:solidFill>
                  <a:schemeClr val="accent3"/>
                </a:solidFill>
                <a:latin typeface="Arial" charset="0"/>
                <a:ea typeface="MS PGothic" charset="0"/>
              </a:rPr>
              <a:t>Fruits of our Learning Efforts</a:t>
            </a:r>
            <a:endParaRPr lang="en-US" sz="3600" b="1" dirty="0">
              <a:solidFill>
                <a:schemeClr val="accent3"/>
              </a:solidFill>
              <a:latin typeface="Arial" charset="0"/>
              <a:ea typeface="MS PGothic" charset="0"/>
            </a:endParaRPr>
          </a:p>
        </p:txBody>
      </p:sp>
      <p:sp>
        <p:nvSpPr>
          <p:cNvPr id="40962" name="Rectangle 3"/>
          <p:cNvSpPr>
            <a:spLocks noGrp="1"/>
          </p:cNvSpPr>
          <p:nvPr>
            <p:ph sz="half" idx="1"/>
          </p:nvPr>
        </p:nvSpPr>
        <p:spPr>
          <a:xfrm>
            <a:off x="457200" y="1600200"/>
            <a:ext cx="7188200" cy="4525963"/>
          </a:xfrm>
        </p:spPr>
        <p:txBody>
          <a:bodyPr>
            <a:normAutofit/>
          </a:bodyPr>
          <a:lstStyle/>
          <a:p>
            <a:pPr marL="742950" lvl="2" indent="-342900" fontAlgn="base">
              <a:lnSpc>
                <a:spcPct val="80000"/>
              </a:lnSpc>
              <a:spcAft>
                <a:spcPct val="0"/>
              </a:spcAft>
              <a:buFont typeface="Arial"/>
              <a:buChar char="•"/>
            </a:pPr>
            <a:r>
              <a:rPr lang="en-US" sz="3200" dirty="0" smtClean="0">
                <a:latin typeface="Cambria" charset="0"/>
                <a:ea typeface="MS PGothic" charset="0"/>
              </a:rPr>
              <a:t>Identifying </a:t>
            </a:r>
            <a:r>
              <a:rPr lang="en-US" sz="3200" dirty="0">
                <a:latin typeface="Cambria" charset="0"/>
                <a:ea typeface="MS PGothic" charset="0"/>
              </a:rPr>
              <a:t>key areas for building competency and confidence</a:t>
            </a:r>
          </a:p>
          <a:p>
            <a:pPr marL="742950" lvl="2" indent="-342900" fontAlgn="base">
              <a:lnSpc>
                <a:spcPct val="80000"/>
              </a:lnSpc>
              <a:spcAft>
                <a:spcPct val="0"/>
              </a:spcAft>
              <a:buFont typeface="Arial"/>
              <a:buChar char="•"/>
            </a:pPr>
            <a:r>
              <a:rPr lang="en-US" sz="3200" dirty="0">
                <a:latin typeface="Cambria" charset="0"/>
                <a:ea typeface="MS PGothic" charset="0"/>
              </a:rPr>
              <a:t>Facilitating refinement of initiative-level logic model</a:t>
            </a:r>
          </a:p>
          <a:p>
            <a:pPr marL="742950" lvl="2" indent="-342900" fontAlgn="base">
              <a:lnSpc>
                <a:spcPct val="80000"/>
              </a:lnSpc>
              <a:spcAft>
                <a:spcPct val="0"/>
              </a:spcAft>
              <a:buFontTx/>
              <a:buChar char="-"/>
            </a:pPr>
            <a:endParaRPr lang="en-US" sz="2000" dirty="0">
              <a:latin typeface="Cambria" charset="0"/>
              <a:ea typeface="MS PGothic" charset="0"/>
            </a:endParaRPr>
          </a:p>
          <a:p>
            <a:pPr marL="457200" indent="-457200" fontAlgn="base">
              <a:lnSpc>
                <a:spcPct val="80000"/>
              </a:lnSpc>
              <a:spcAft>
                <a:spcPct val="0"/>
              </a:spcAft>
              <a:buFont typeface="+mj-lt" charset="0"/>
              <a:buNone/>
            </a:pPr>
            <a:endParaRPr lang="en-US" sz="2800" dirty="0">
              <a:latin typeface="Cambria" charset="0"/>
              <a:ea typeface="MS PGothic" charset="0"/>
            </a:endParaRP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990" y="4618038"/>
            <a:ext cx="25479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8414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419100"/>
            <a:ext cx="7324725" cy="5562601"/>
          </a:xfrm>
        </p:spPr>
        <p:txBody>
          <a:bodyPr>
            <a:normAutofit fontScale="92500" lnSpcReduction="10000"/>
          </a:bodyPr>
          <a:lstStyle/>
          <a:p>
            <a:pPr marL="0" indent="0">
              <a:lnSpc>
                <a:spcPct val="80000"/>
              </a:lnSpc>
              <a:buNone/>
            </a:pPr>
            <a:r>
              <a:rPr lang="en-US" sz="3500" b="1" dirty="0" smtClean="0">
                <a:solidFill>
                  <a:schemeClr val="accent3">
                    <a:lumMod val="75000"/>
                  </a:schemeClr>
                </a:solidFill>
              </a:rPr>
              <a:t>PO Practice Model that has promoted:</a:t>
            </a:r>
          </a:p>
          <a:p>
            <a:pPr marL="0" indent="0">
              <a:lnSpc>
                <a:spcPct val="80000"/>
              </a:lnSpc>
            </a:pPr>
            <a:endParaRPr lang="en-US" sz="2800" b="1" dirty="0" smtClean="0">
              <a:solidFill>
                <a:schemeClr val="accent3">
                  <a:lumMod val="75000"/>
                </a:schemeClr>
              </a:solidFill>
            </a:endParaRPr>
          </a:p>
          <a:p>
            <a:pPr marL="0" indent="0">
              <a:lnSpc>
                <a:spcPct val="80000"/>
              </a:lnSpc>
            </a:pPr>
            <a:r>
              <a:rPr lang="en-US" sz="2800" b="1" dirty="0" smtClean="0">
                <a:solidFill>
                  <a:schemeClr val="accent3">
                    <a:lumMod val="75000"/>
                  </a:schemeClr>
                </a:solidFill>
              </a:rPr>
              <a:t>Coaching</a:t>
            </a:r>
            <a:r>
              <a:rPr lang="en-US" sz="2800" dirty="0" smtClean="0"/>
              <a:t> </a:t>
            </a:r>
            <a:r>
              <a:rPr lang="en-US" sz="2800" dirty="0"/>
              <a:t>for competency on essential functions </a:t>
            </a:r>
            <a:endParaRPr lang="en-US" sz="2800" dirty="0" smtClean="0"/>
          </a:p>
          <a:p>
            <a:pPr marL="0" indent="0">
              <a:lnSpc>
                <a:spcPct val="80000"/>
              </a:lnSpc>
              <a:buNone/>
            </a:pPr>
            <a:endParaRPr lang="en-US" sz="2000" dirty="0"/>
          </a:p>
          <a:p>
            <a:pPr marL="0" indent="0">
              <a:lnSpc>
                <a:spcPct val="80000"/>
              </a:lnSpc>
            </a:pPr>
            <a:r>
              <a:rPr lang="en-US" sz="2800" dirty="0"/>
              <a:t> </a:t>
            </a:r>
            <a:r>
              <a:rPr lang="en-US" sz="2800" b="1" dirty="0" smtClean="0">
                <a:solidFill>
                  <a:schemeClr val="accent3">
                    <a:lumMod val="75000"/>
                  </a:schemeClr>
                </a:solidFill>
              </a:rPr>
              <a:t>Conducting</a:t>
            </a:r>
            <a:r>
              <a:rPr lang="en-US" sz="2800" dirty="0" smtClean="0"/>
              <a:t> </a:t>
            </a:r>
            <a:r>
              <a:rPr lang="en-US" sz="2800" dirty="0"/>
              <a:t>usability testing to identify, refine and stabilize the phases and functions of the </a:t>
            </a:r>
            <a:r>
              <a:rPr lang="en-US" sz="2800" dirty="0" smtClean="0"/>
              <a:t>model</a:t>
            </a:r>
          </a:p>
          <a:p>
            <a:pPr marL="0" indent="0">
              <a:lnSpc>
                <a:spcPct val="80000"/>
              </a:lnSpc>
            </a:pPr>
            <a:endParaRPr lang="en-US" sz="2000" dirty="0"/>
          </a:p>
          <a:p>
            <a:pPr marL="0" indent="0">
              <a:lnSpc>
                <a:spcPct val="80000"/>
              </a:lnSpc>
            </a:pPr>
            <a:r>
              <a:rPr lang="en-US" sz="2800" dirty="0"/>
              <a:t> </a:t>
            </a:r>
            <a:r>
              <a:rPr lang="en-US" sz="2800" b="1" dirty="0" smtClean="0">
                <a:solidFill>
                  <a:schemeClr val="accent3">
                    <a:lumMod val="75000"/>
                  </a:schemeClr>
                </a:solidFill>
              </a:rPr>
              <a:t>Engaging</a:t>
            </a:r>
            <a:r>
              <a:rPr lang="en-US" sz="2800" dirty="0" smtClean="0"/>
              <a:t> </a:t>
            </a:r>
            <a:r>
              <a:rPr lang="en-US" sz="2800" dirty="0"/>
              <a:t>in formative evaluation </a:t>
            </a:r>
            <a:endParaRPr lang="en-US" sz="2800" dirty="0" smtClean="0"/>
          </a:p>
          <a:p>
            <a:pPr marL="0" indent="0">
              <a:lnSpc>
                <a:spcPct val="80000"/>
              </a:lnSpc>
            </a:pPr>
            <a:endParaRPr lang="en-US" sz="2000" dirty="0"/>
          </a:p>
          <a:p>
            <a:pPr marL="0" indent="0">
              <a:lnSpc>
                <a:spcPct val="80000"/>
              </a:lnSpc>
            </a:pPr>
            <a:r>
              <a:rPr lang="en-US" sz="2800" dirty="0"/>
              <a:t> </a:t>
            </a:r>
            <a:r>
              <a:rPr lang="en-US" sz="2800" b="1" dirty="0" smtClean="0">
                <a:solidFill>
                  <a:schemeClr val="accent3">
                    <a:lumMod val="75000"/>
                  </a:schemeClr>
                </a:solidFill>
              </a:rPr>
              <a:t>Promoting</a:t>
            </a:r>
            <a:r>
              <a:rPr lang="en-US" sz="2800" dirty="0" smtClean="0"/>
              <a:t> </a:t>
            </a:r>
            <a:r>
              <a:rPr lang="en-US" sz="2800" dirty="0"/>
              <a:t>continuous improvement of the </a:t>
            </a:r>
            <a:r>
              <a:rPr lang="en-US" sz="2800" dirty="0" smtClean="0"/>
              <a:t>model</a:t>
            </a:r>
          </a:p>
          <a:p>
            <a:pPr marL="0" indent="0">
              <a:lnSpc>
                <a:spcPct val="80000"/>
              </a:lnSpc>
            </a:pPr>
            <a:endParaRPr lang="en-US" sz="2000" dirty="0"/>
          </a:p>
          <a:p>
            <a:pPr marL="0" indent="0">
              <a:lnSpc>
                <a:spcPct val="80000"/>
              </a:lnSpc>
            </a:pPr>
            <a:r>
              <a:rPr lang="en-US" sz="2800" dirty="0"/>
              <a:t> </a:t>
            </a:r>
            <a:r>
              <a:rPr lang="en-US" sz="2800" b="1" dirty="0" smtClean="0">
                <a:solidFill>
                  <a:schemeClr val="accent3">
                    <a:lumMod val="75000"/>
                  </a:schemeClr>
                </a:solidFill>
              </a:rPr>
              <a:t>Refining</a:t>
            </a:r>
            <a:r>
              <a:rPr lang="en-US" sz="2800" dirty="0" smtClean="0"/>
              <a:t> </a:t>
            </a:r>
            <a:r>
              <a:rPr lang="en-US" sz="2800" dirty="0"/>
              <a:t>organizational and systems supports at the Trust </a:t>
            </a:r>
            <a:endParaRPr lang="en-US" sz="2800" dirty="0" smtClean="0"/>
          </a:p>
          <a:p>
            <a:pPr marL="0" indent="0">
              <a:lnSpc>
                <a:spcPct val="80000"/>
              </a:lnSpc>
            </a:pPr>
            <a:endParaRPr lang="en-US" sz="2000" dirty="0"/>
          </a:p>
          <a:p>
            <a:pPr marL="0" indent="0">
              <a:lnSpc>
                <a:spcPct val="80000"/>
              </a:lnSpc>
            </a:pPr>
            <a:r>
              <a:rPr lang="en-US" sz="2800" dirty="0"/>
              <a:t> </a:t>
            </a:r>
            <a:r>
              <a:rPr lang="en-US" sz="2800" b="1" dirty="0" smtClean="0">
                <a:solidFill>
                  <a:schemeClr val="accent3">
                    <a:lumMod val="75000"/>
                  </a:schemeClr>
                </a:solidFill>
              </a:rPr>
              <a:t>Ensuring</a:t>
            </a:r>
            <a:r>
              <a:rPr lang="en-US" sz="2800" dirty="0" smtClean="0"/>
              <a:t> </a:t>
            </a:r>
            <a:r>
              <a:rPr lang="en-US" sz="2800" dirty="0"/>
              <a:t>that outputs and outcomes related to expected county milestones can be accurately interpreted</a:t>
            </a:r>
          </a:p>
          <a:p>
            <a:endParaRPr lang="en-US" dirty="0"/>
          </a:p>
        </p:txBody>
      </p:sp>
    </p:spTree>
    <p:extLst>
      <p:ext uri="{BB962C8B-B14F-4D97-AF65-F5344CB8AC3E}">
        <p14:creationId xmlns:p14="http://schemas.microsoft.com/office/powerpoint/2010/main" val="1954066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a:bodyPr>
          <a:lstStyle/>
          <a:p>
            <a:pPr>
              <a:buFont typeface="Wingdings" pitchFamily="2" charset="2"/>
              <a:buChar char="§"/>
            </a:pPr>
            <a:r>
              <a:rPr lang="en-US" sz="1800" dirty="0"/>
              <a:t>Advisory Groups</a:t>
            </a:r>
          </a:p>
          <a:p>
            <a:pPr>
              <a:buFont typeface="Wingdings" pitchFamily="2" charset="2"/>
              <a:buChar char="§"/>
            </a:pPr>
            <a:r>
              <a:rPr lang="en-US" sz="1800" dirty="0"/>
              <a:t>California Healthcare Leaders Network</a:t>
            </a:r>
          </a:p>
          <a:p>
            <a:pPr>
              <a:buFont typeface="Wingdings" pitchFamily="2" charset="2"/>
              <a:buChar char="§"/>
            </a:pPr>
            <a:r>
              <a:rPr lang="en-US" sz="1800" dirty="0"/>
              <a:t>California Improvement Network </a:t>
            </a:r>
            <a:r>
              <a:rPr lang="en-US" sz="1800" dirty="0" smtClean="0"/>
              <a:t>Challenges </a:t>
            </a:r>
            <a:r>
              <a:rPr lang="en-US" sz="1800" dirty="0"/>
              <a:t>and Prizes</a:t>
            </a:r>
          </a:p>
          <a:p>
            <a:pPr>
              <a:buFont typeface="Wingdings" pitchFamily="2" charset="2"/>
              <a:buChar char="§"/>
            </a:pPr>
            <a:r>
              <a:rPr lang="en-US" sz="1800" dirty="0"/>
              <a:t>Contract Language</a:t>
            </a:r>
          </a:p>
          <a:p>
            <a:pPr>
              <a:buFont typeface="Wingdings" pitchFamily="2" charset="2"/>
              <a:buChar char="§"/>
            </a:pPr>
            <a:r>
              <a:rPr lang="en-US" sz="1800" dirty="0"/>
              <a:t>Core support grant</a:t>
            </a:r>
          </a:p>
          <a:p>
            <a:pPr>
              <a:buFont typeface="Wingdings" pitchFamily="2" charset="2"/>
              <a:buChar char="§"/>
            </a:pPr>
            <a:r>
              <a:rPr lang="en-US" sz="1800" dirty="0"/>
              <a:t>Data Analysis Tools (DIY)</a:t>
            </a:r>
          </a:p>
          <a:p>
            <a:pPr>
              <a:buFont typeface="Wingdings" pitchFamily="2" charset="2"/>
              <a:buChar char="§"/>
            </a:pPr>
            <a:r>
              <a:rPr lang="en-US" sz="1800" dirty="0"/>
              <a:t>Demonstration</a:t>
            </a:r>
          </a:p>
          <a:p>
            <a:pPr>
              <a:buFont typeface="Wingdings" pitchFamily="2" charset="2"/>
              <a:buChar char="§"/>
            </a:pPr>
            <a:r>
              <a:rPr lang="en-US" sz="1800" dirty="0"/>
              <a:t>Grantee site visits</a:t>
            </a:r>
          </a:p>
          <a:p>
            <a:pPr>
              <a:buFont typeface="Wingdings" pitchFamily="2" charset="2"/>
              <a:buChar char="§"/>
            </a:pPr>
            <a:r>
              <a:rPr lang="en-US" sz="1800" dirty="0"/>
              <a:t>Innovation Learning Network</a:t>
            </a:r>
          </a:p>
          <a:p>
            <a:pPr>
              <a:buFont typeface="Wingdings" pitchFamily="2" charset="2"/>
              <a:buChar char="§"/>
            </a:pPr>
            <a:r>
              <a:rPr lang="en-US" sz="1800" dirty="0"/>
              <a:t>Intermediary</a:t>
            </a:r>
          </a:p>
          <a:p>
            <a:pPr>
              <a:buFont typeface="Wingdings" pitchFamily="2" charset="2"/>
              <a:buChar char="§"/>
            </a:pPr>
            <a:r>
              <a:rPr lang="en-US" sz="1800" dirty="0"/>
              <a:t>Mapping</a:t>
            </a:r>
          </a:p>
          <a:p>
            <a:pPr>
              <a:buFont typeface="Wingdings" pitchFamily="2" charset="2"/>
              <a:buChar char="§"/>
            </a:pPr>
            <a:endParaRPr lang="en-US" sz="1800" dirty="0" smtClean="0"/>
          </a:p>
          <a:p>
            <a:pPr>
              <a:buFont typeface="Wingdings" pitchFamily="2" charset="2"/>
              <a:buChar char="§"/>
            </a:pPr>
            <a:r>
              <a:rPr lang="en-US" sz="1800" dirty="0" smtClean="0"/>
              <a:t>Memorandum </a:t>
            </a:r>
            <a:r>
              <a:rPr lang="en-US" sz="1800" dirty="0"/>
              <a:t>of </a:t>
            </a:r>
            <a:r>
              <a:rPr lang="en-US" sz="1800" dirty="0" smtClean="0"/>
              <a:t>Understanding</a:t>
            </a:r>
          </a:p>
          <a:p>
            <a:pPr>
              <a:buFont typeface="Wingdings" pitchFamily="2" charset="2"/>
              <a:buChar char="§"/>
            </a:pPr>
            <a:r>
              <a:rPr lang="en-US" sz="1800" dirty="0" smtClean="0"/>
              <a:t>Micro-documentaries</a:t>
            </a:r>
            <a:endParaRPr lang="en-US" sz="1800" dirty="0"/>
          </a:p>
          <a:p>
            <a:pPr>
              <a:buFont typeface="Wingdings" pitchFamily="2" charset="2"/>
              <a:buChar char="§"/>
            </a:pPr>
            <a:r>
              <a:rPr lang="en-US" sz="1800" dirty="0"/>
              <a:t>Online Surveys (DIY)</a:t>
            </a:r>
          </a:p>
          <a:p>
            <a:pPr>
              <a:buFont typeface="Wingdings" pitchFamily="2" charset="2"/>
              <a:buChar char="§"/>
            </a:pPr>
            <a:r>
              <a:rPr lang="en-US" sz="1800" dirty="0"/>
              <a:t>Public Service</a:t>
            </a:r>
          </a:p>
          <a:p>
            <a:pPr>
              <a:buFont typeface="Wingdings" pitchFamily="2" charset="2"/>
              <a:buChar char="§"/>
            </a:pPr>
            <a:r>
              <a:rPr lang="en-US" sz="1800" dirty="0"/>
              <a:t>Request for Information (RFI)</a:t>
            </a:r>
          </a:p>
          <a:p>
            <a:pPr>
              <a:buFont typeface="Wingdings" pitchFamily="2" charset="2"/>
              <a:buChar char="§"/>
            </a:pPr>
            <a:r>
              <a:rPr lang="en-US" sz="1800" dirty="0"/>
              <a:t>Sacramento Briefings</a:t>
            </a:r>
          </a:p>
          <a:p>
            <a:pPr>
              <a:buFont typeface="Wingdings" pitchFamily="2" charset="2"/>
              <a:buChar char="§"/>
            </a:pPr>
            <a:r>
              <a:rPr lang="en-US" sz="1800" dirty="0"/>
              <a:t>Showcase</a:t>
            </a:r>
          </a:p>
          <a:p>
            <a:pPr>
              <a:buFont typeface="Wingdings" pitchFamily="2" charset="2"/>
              <a:buChar char="§"/>
            </a:pPr>
            <a:r>
              <a:rPr lang="en-US" sz="1800" dirty="0"/>
              <a:t>Survey (commissioned)</a:t>
            </a:r>
          </a:p>
          <a:p>
            <a:pPr>
              <a:buFont typeface="Wingdings" pitchFamily="2" charset="2"/>
              <a:buChar char="§"/>
            </a:pPr>
            <a:r>
              <a:rPr lang="en-US" sz="1800" dirty="0"/>
              <a:t>Technical assistance for grantees and partners</a:t>
            </a:r>
          </a:p>
          <a:p>
            <a:pPr>
              <a:buFont typeface="Wingdings" pitchFamily="2" charset="2"/>
              <a:buChar char="§"/>
            </a:pPr>
            <a:r>
              <a:rPr lang="en-US" sz="1800" dirty="0"/>
              <a:t>Truth on Call (</a:t>
            </a:r>
            <a:r>
              <a:rPr lang="en-US" sz="1800" dirty="0" err="1"/>
              <a:t>ToC</a:t>
            </a:r>
            <a:r>
              <a:rPr lang="en-US" sz="1800" dirty="0"/>
              <a:t>)</a:t>
            </a:r>
          </a:p>
          <a:p>
            <a:pPr>
              <a:buFont typeface="Wingdings" pitchFamily="2" charset="2"/>
              <a:buChar char="§"/>
            </a:pPr>
            <a:r>
              <a:rPr lang="en-US" sz="1800" dirty="0" smtClean="0"/>
              <a:t>Webinar</a:t>
            </a:r>
            <a:endParaRPr lang="en-US" sz="1800" dirty="0"/>
          </a:p>
        </p:txBody>
      </p:sp>
      <p:sp>
        <p:nvSpPr>
          <p:cNvPr id="3" name="Title 2"/>
          <p:cNvSpPr>
            <a:spLocks noGrp="1"/>
          </p:cNvSpPr>
          <p:nvPr>
            <p:ph type="ctrTitle"/>
          </p:nvPr>
        </p:nvSpPr>
        <p:spPr>
          <a:xfrm>
            <a:off x="412636" y="1162051"/>
            <a:ext cx="7308098" cy="542354"/>
          </a:xfrm>
        </p:spPr>
        <p:txBody>
          <a:bodyPr>
            <a:normAutofit fontScale="90000"/>
          </a:bodyPr>
          <a:lstStyle/>
          <a:p>
            <a:r>
              <a:rPr lang="en-US" sz="3600" b="1" dirty="0" smtClean="0">
                <a:solidFill>
                  <a:schemeClr val="accent3">
                    <a:lumMod val="75000"/>
                  </a:schemeClr>
                </a:solidFill>
              </a:rPr>
              <a:t>23 Tools in the Box</a:t>
            </a:r>
            <a:endParaRPr lang="en-US" sz="3600" b="1" dirty="0">
              <a:solidFill>
                <a:schemeClr val="accent3">
                  <a:lumMod val="75000"/>
                </a:schemeClr>
              </a:solidFill>
            </a:endParaRPr>
          </a:p>
        </p:txBody>
      </p:sp>
      <p:pic>
        <p:nvPicPr>
          <p:cNvPr id="4" name="Picture 2" descr="California HealthCare Foundation – Supporting ideas and innovations to improve health care for all Californ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14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02" y="542377"/>
            <a:ext cx="8396830" cy="473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12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114"/>
            <a:ext cx="8601294" cy="5335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4871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2636" y="321650"/>
            <a:ext cx="7308098" cy="1470025"/>
          </a:xfrm>
        </p:spPr>
        <p:txBody>
          <a:bodyPr/>
          <a:lstStyle/>
          <a:p>
            <a:r>
              <a:rPr lang="en-US" sz="3600" b="1" dirty="0" smtClean="0"/>
              <a:t>Intermediary</a:t>
            </a:r>
            <a:endParaRPr lang="en-US" sz="3600" b="1" dirty="0"/>
          </a:p>
        </p:txBody>
      </p:sp>
      <p:sp>
        <p:nvSpPr>
          <p:cNvPr id="4" name="Subtitle 3"/>
          <p:cNvSpPr>
            <a:spLocks noGrp="1"/>
          </p:cNvSpPr>
          <p:nvPr>
            <p:ph type="subTitle" idx="13"/>
          </p:nvPr>
        </p:nvSpPr>
        <p:spPr/>
        <p:txBody>
          <a:bodyPr/>
          <a:lstStyle/>
          <a:p>
            <a:r>
              <a:rPr lang="en-US" dirty="0" smtClean="0"/>
              <a:t>(example of a tool)</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65" b="22060"/>
          <a:stretch/>
        </p:blipFill>
        <p:spPr bwMode="auto">
          <a:xfrm>
            <a:off x="329509" y="1555668"/>
            <a:ext cx="7197547" cy="495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246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2636" y="2333625"/>
            <a:ext cx="7308098" cy="3822206"/>
          </a:xfrm>
        </p:spPr>
        <p:txBody>
          <a:bodyPr/>
          <a:lstStyle/>
          <a:p>
            <a:pPr>
              <a:lnSpc>
                <a:spcPct val="200000"/>
              </a:lnSpc>
              <a:buFont typeface="Wingdings" pitchFamily="2" charset="2"/>
              <a:buChar char="§"/>
            </a:pPr>
            <a:r>
              <a:rPr lang="en-US" dirty="0" smtClean="0"/>
              <a:t>Institutionalizing knowledge</a:t>
            </a:r>
          </a:p>
          <a:p>
            <a:pPr>
              <a:lnSpc>
                <a:spcPct val="200000"/>
              </a:lnSpc>
              <a:buFont typeface="Wingdings" pitchFamily="2" charset="2"/>
              <a:buChar char="§"/>
            </a:pPr>
            <a:r>
              <a:rPr lang="en-US" dirty="0" smtClean="0"/>
              <a:t>Orienting new staff</a:t>
            </a:r>
          </a:p>
          <a:p>
            <a:pPr>
              <a:lnSpc>
                <a:spcPct val="200000"/>
              </a:lnSpc>
              <a:buFont typeface="Wingdings" pitchFamily="2" charset="2"/>
              <a:buChar char="§"/>
            </a:pPr>
            <a:r>
              <a:rPr lang="en-US" dirty="0" smtClean="0"/>
              <a:t>Facilitating cross-program collaboration</a:t>
            </a:r>
          </a:p>
        </p:txBody>
      </p:sp>
      <p:sp>
        <p:nvSpPr>
          <p:cNvPr id="3" name="Title 2"/>
          <p:cNvSpPr>
            <a:spLocks noGrp="1"/>
          </p:cNvSpPr>
          <p:nvPr>
            <p:ph type="ctrTitle"/>
          </p:nvPr>
        </p:nvSpPr>
        <p:spPr>
          <a:xfrm>
            <a:off x="245035" y="1558430"/>
            <a:ext cx="7308098" cy="697510"/>
          </a:xfrm>
        </p:spPr>
        <p:txBody>
          <a:bodyPr/>
          <a:lstStyle/>
          <a:p>
            <a:r>
              <a:rPr lang="en-US" sz="3600" b="1" dirty="0" smtClean="0">
                <a:solidFill>
                  <a:schemeClr val="accent3">
                    <a:lumMod val="75000"/>
                  </a:schemeClr>
                </a:solidFill>
              </a:rPr>
              <a:t>Other benefits</a:t>
            </a:r>
            <a:endParaRPr lang="en-US" sz="3600" b="1" dirty="0">
              <a:solidFill>
                <a:schemeClr val="accent3">
                  <a:lumMod val="75000"/>
                </a:schemeClr>
              </a:solidFill>
            </a:endParaRPr>
          </a:p>
        </p:txBody>
      </p:sp>
      <p:pic>
        <p:nvPicPr>
          <p:cNvPr id="4" name="Picture 2" descr="California HealthCare Foundation – Supporting ideas and innovations to improve health care for all Californ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767" y="366699"/>
            <a:ext cx="6616634" cy="90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4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nnyas.com/screenshots/images/1949/set-up-title-st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20" y="1059914"/>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41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3"/>
          </p:nvPr>
        </p:nvSpPr>
        <p:spPr>
          <a:xfrm>
            <a:off x="534685" y="3312274"/>
            <a:ext cx="7008049" cy="907302"/>
          </a:xfrm>
        </p:spPr>
        <p:txBody>
          <a:bodyPr>
            <a:noAutofit/>
          </a:bodyPr>
          <a:lstStyle/>
          <a:p>
            <a:pPr algn="ctr"/>
            <a:r>
              <a:rPr lang="en-US" sz="4000" b="1" dirty="0" smtClean="0">
                <a:solidFill>
                  <a:schemeClr val="accent3">
                    <a:lumMod val="75000"/>
                  </a:schemeClr>
                </a:solidFill>
              </a:rPr>
              <a:t>What surprised you?</a:t>
            </a:r>
            <a:endParaRPr lang="en-US" sz="4000" b="1" dirty="0">
              <a:solidFill>
                <a:schemeClr val="accent3">
                  <a:lumMod val="75000"/>
                </a:schemeClr>
              </a:solidFill>
            </a:endParaRPr>
          </a:p>
        </p:txBody>
      </p:sp>
      <p:pic>
        <p:nvPicPr>
          <p:cNvPr id="5122" name="Picture 2" descr="http://americanroofingok.com/wp-content/uploads/2011/12/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505" y="1080414"/>
            <a:ext cx="2654411" cy="178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8280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57200" y="274638"/>
            <a:ext cx="7391400" cy="1143000"/>
          </a:xfrm>
        </p:spPr>
        <p:txBody>
          <a:bodyPr/>
          <a:lstStyle/>
          <a:p>
            <a:r>
              <a:rPr lang="en-US" sz="3600" b="1" dirty="0" smtClean="0">
                <a:solidFill>
                  <a:schemeClr val="accent3"/>
                </a:solidFill>
                <a:latin typeface="Arial" charset="0"/>
                <a:ea typeface="MS PGothic" charset="0"/>
              </a:rPr>
              <a:t>Surprises</a:t>
            </a:r>
            <a:endParaRPr lang="en-US" sz="3600" b="1" dirty="0">
              <a:solidFill>
                <a:schemeClr val="accent3"/>
              </a:solidFill>
              <a:latin typeface="Arial" charset="0"/>
              <a:ea typeface="MS PGothic" charset="0"/>
            </a:endParaRPr>
          </a:p>
        </p:txBody>
      </p:sp>
      <p:sp>
        <p:nvSpPr>
          <p:cNvPr id="40962" name="Rectangle 3"/>
          <p:cNvSpPr>
            <a:spLocks noGrp="1"/>
          </p:cNvSpPr>
          <p:nvPr>
            <p:ph sz="half" idx="1"/>
          </p:nvPr>
        </p:nvSpPr>
        <p:spPr>
          <a:xfrm>
            <a:off x="457200" y="1600200"/>
            <a:ext cx="7188200" cy="4525963"/>
          </a:xfrm>
        </p:spPr>
        <p:txBody>
          <a:bodyPr>
            <a:normAutofit/>
          </a:bodyPr>
          <a:lstStyle/>
          <a:p>
            <a:pPr marL="742950" lvl="2" indent="-342900">
              <a:lnSpc>
                <a:spcPct val="80000"/>
              </a:lnSpc>
              <a:buFontTx/>
              <a:buChar char="-"/>
            </a:pPr>
            <a:r>
              <a:rPr lang="en-US" sz="3200" dirty="0">
                <a:ea typeface="MS PGothic" charset="0"/>
              </a:rPr>
              <a:t>Challenges in integrating learning so it did not feel like an </a:t>
            </a:r>
            <a:r>
              <a:rPr lang="ja-JP" altLang="en-US" sz="3200" dirty="0">
                <a:ea typeface="MS PGothic" charset="0"/>
              </a:rPr>
              <a:t>“</a:t>
            </a:r>
            <a:r>
              <a:rPr lang="en-US" altLang="ja-JP" sz="3200" dirty="0">
                <a:ea typeface="MS PGothic" charset="0"/>
              </a:rPr>
              <a:t>add on</a:t>
            </a:r>
            <a:r>
              <a:rPr lang="ja-JP" altLang="en-US" sz="3200" dirty="0">
                <a:ea typeface="MS PGothic" charset="0"/>
              </a:rPr>
              <a:t>”</a:t>
            </a:r>
            <a:r>
              <a:rPr lang="en-US" altLang="ja-JP" sz="3200" dirty="0">
                <a:ea typeface="MS PGothic" charset="0"/>
              </a:rPr>
              <a:t> or extra burden</a:t>
            </a:r>
          </a:p>
          <a:p>
            <a:pPr marL="742950" lvl="2" indent="-342900">
              <a:lnSpc>
                <a:spcPct val="80000"/>
              </a:lnSpc>
              <a:buFontTx/>
              <a:buChar char="-"/>
            </a:pPr>
            <a:r>
              <a:rPr lang="en-US" sz="3200" dirty="0">
                <a:ea typeface="MS PGothic" charset="0"/>
              </a:rPr>
              <a:t>Extension of learning to entire foundation is critical for success</a:t>
            </a:r>
          </a:p>
          <a:p>
            <a:pPr marL="742950" lvl="2" indent="-342900" fontAlgn="base">
              <a:lnSpc>
                <a:spcPct val="80000"/>
              </a:lnSpc>
              <a:spcAft>
                <a:spcPct val="0"/>
              </a:spcAft>
              <a:buFontTx/>
              <a:buChar char="-"/>
            </a:pPr>
            <a:endParaRPr lang="en-US" sz="2000" dirty="0">
              <a:latin typeface="Cambria" charset="0"/>
              <a:ea typeface="MS PGothic" charset="0"/>
            </a:endParaRPr>
          </a:p>
          <a:p>
            <a:pPr marL="457200" indent="-457200" fontAlgn="base">
              <a:lnSpc>
                <a:spcPct val="80000"/>
              </a:lnSpc>
              <a:spcAft>
                <a:spcPct val="0"/>
              </a:spcAft>
              <a:buFont typeface="+mj-lt" charset="0"/>
              <a:buNone/>
            </a:pPr>
            <a:endParaRPr lang="en-US" sz="2800" dirty="0">
              <a:latin typeface="Cambria" charset="0"/>
              <a:ea typeface="MS PGothic" charset="0"/>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4974" y="4792811"/>
            <a:ext cx="2252663" cy="133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32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endParaRPr lang="en-US" smtClean="0"/>
          </a:p>
        </p:txBody>
      </p:sp>
      <p:pic>
        <p:nvPicPr>
          <p:cNvPr id="17410" name="fe777582-7603-4e97-9116-edbbced8fed9" descr="0D0308D8-B02E-487B-A1D1-9AFF03AF79B2@tri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0325"/>
            <a:ext cx="9224963"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9890" y="4593793"/>
            <a:ext cx="25479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671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678" y="226820"/>
            <a:ext cx="7034151" cy="727502"/>
          </a:xfrm>
        </p:spPr>
        <p:txBody>
          <a:bodyPr>
            <a:normAutofit fontScale="90000"/>
          </a:bodyPr>
          <a:lstStyle/>
          <a:p>
            <a:pPr>
              <a:defRPr/>
            </a:pPr>
            <a:r>
              <a:rPr lang="en-US" b="1" dirty="0" smtClean="0">
                <a:solidFill>
                  <a:schemeClr val="accent3">
                    <a:lumMod val="75000"/>
                  </a:schemeClr>
                </a:solidFill>
                <a:ea typeface="+mj-ea"/>
              </a:rPr>
              <a:t>Healthy Places North Carolina</a:t>
            </a:r>
            <a:endParaRPr lang="en-US" b="1" dirty="0">
              <a:solidFill>
                <a:schemeClr val="accent3">
                  <a:lumMod val="75000"/>
                </a:schemeClr>
              </a:solidFill>
              <a:ea typeface="+mj-ea"/>
            </a:endParaRPr>
          </a:p>
        </p:txBody>
      </p:sp>
      <p:pic>
        <p:nvPicPr>
          <p:cNvPr id="19458"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12239" y="2282350"/>
            <a:ext cx="5029200" cy="3771900"/>
          </a:xfrm>
        </p:spPr>
      </p:pic>
      <p:sp>
        <p:nvSpPr>
          <p:cNvPr id="19459" name="TextBox 4"/>
          <p:cNvSpPr txBox="1">
            <a:spLocks noChangeArrowheads="1"/>
          </p:cNvSpPr>
          <p:nvPr/>
        </p:nvSpPr>
        <p:spPr bwMode="auto">
          <a:xfrm>
            <a:off x="0" y="954322"/>
            <a:ext cx="77070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eaLnBrk="1" hangingPunct="1"/>
            <a:r>
              <a:rPr lang="en-US" dirty="0">
                <a:latin typeface="+mn-lt"/>
              </a:rPr>
              <a:t>A new Trust initiative supporting community-wide health improvements in rural North Carolina counties.</a:t>
            </a:r>
          </a:p>
        </p:txBody>
      </p:sp>
      <p:sp>
        <p:nvSpPr>
          <p:cNvPr id="19460" name="TextBox 2"/>
          <p:cNvSpPr txBox="1">
            <a:spLocks noChangeArrowheads="1"/>
          </p:cNvSpPr>
          <p:nvPr/>
        </p:nvSpPr>
        <p:spPr bwMode="auto">
          <a:xfrm>
            <a:off x="1997075" y="6054250"/>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r>
              <a:rPr lang="en-US" sz="1200" i="1">
                <a:latin typeface="Arial" pitchFamily="34" charset="0"/>
                <a:cs typeface="Arial" pitchFamily="34" charset="0"/>
              </a:rPr>
              <a:t>Greenway, McDowell County</a:t>
            </a:r>
          </a:p>
        </p:txBody>
      </p:sp>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5946" y="4838657"/>
            <a:ext cx="1941140" cy="114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704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a:xfrm>
            <a:off x="457200" y="274638"/>
            <a:ext cx="6762997" cy="734765"/>
          </a:xfrm>
        </p:spPr>
        <p:txBody>
          <a:bodyPr/>
          <a:lstStyle/>
          <a:p>
            <a:pPr>
              <a:defRPr/>
            </a:pPr>
            <a:r>
              <a:rPr lang="en-US" sz="3200" b="1" dirty="0" smtClean="0">
                <a:solidFill>
                  <a:schemeClr val="accent3">
                    <a:lumMod val="75000"/>
                  </a:schemeClr>
                </a:solidFill>
              </a:rPr>
              <a:t>Starting Points for Healthy Places NC</a:t>
            </a:r>
          </a:p>
        </p:txBody>
      </p:sp>
      <p:sp>
        <p:nvSpPr>
          <p:cNvPr id="19458" name="Rectangle 3"/>
          <p:cNvSpPr>
            <a:spLocks noGrp="1"/>
          </p:cNvSpPr>
          <p:nvPr>
            <p:ph sz="half" idx="1"/>
          </p:nvPr>
        </p:nvSpPr>
        <p:spPr>
          <a:xfrm>
            <a:off x="100941" y="1009403"/>
            <a:ext cx="4038600" cy="4525963"/>
          </a:xfrm>
        </p:spPr>
        <p:txBody>
          <a:bodyPr/>
          <a:lstStyle/>
          <a:p>
            <a:pPr>
              <a:lnSpc>
                <a:spcPct val="80000"/>
              </a:lnSpc>
              <a:buFont typeface="Arial" charset="0"/>
              <a:buNone/>
              <a:defRPr/>
            </a:pPr>
            <a:r>
              <a:rPr lang="en-US" sz="2800" b="1" dirty="0">
                <a:ea typeface="MS PGothic" charset="0"/>
                <a:cs typeface="Cambria"/>
              </a:rPr>
              <a:t>Underlying theory:</a:t>
            </a:r>
            <a:r>
              <a:rPr lang="en-US" sz="2800" dirty="0">
                <a:ea typeface="MS PGothic" charset="0"/>
                <a:cs typeface="Cambria"/>
              </a:rPr>
              <a:t> </a:t>
            </a:r>
            <a:r>
              <a:rPr lang="en-US" sz="2400" dirty="0">
                <a:ea typeface="MS PGothic" charset="0"/>
                <a:cs typeface="Cambria"/>
              </a:rPr>
              <a:t> </a:t>
            </a:r>
          </a:p>
          <a:p>
            <a:pPr marL="342900" indent="-342900">
              <a:lnSpc>
                <a:spcPct val="80000"/>
              </a:lnSpc>
              <a:buFont typeface="Arial" pitchFamily="34" charset="0"/>
              <a:buChar char="•"/>
              <a:defRPr/>
            </a:pPr>
            <a:r>
              <a:rPr lang="en-US" sz="2400" dirty="0">
                <a:ea typeface="MS PGothic" charset="0"/>
                <a:cs typeface="Cambria"/>
              </a:rPr>
              <a:t>Tier 1 counties have poor health </a:t>
            </a:r>
            <a:r>
              <a:rPr lang="en-US" sz="2400" dirty="0" smtClean="0">
                <a:ea typeface="MS PGothic" charset="0"/>
                <a:cs typeface="Cambria"/>
              </a:rPr>
              <a:t>status.</a:t>
            </a:r>
          </a:p>
          <a:p>
            <a:pPr marL="342900" indent="-342900">
              <a:lnSpc>
                <a:spcPct val="80000"/>
              </a:lnSpc>
              <a:buFont typeface="Arial" pitchFamily="34" charset="0"/>
              <a:buChar char="•"/>
              <a:defRPr/>
            </a:pPr>
            <a:endParaRPr lang="en-US" sz="2400" dirty="0">
              <a:ea typeface="MS PGothic" charset="0"/>
              <a:cs typeface="Cambria"/>
            </a:endParaRPr>
          </a:p>
          <a:p>
            <a:pPr marL="342900" indent="-342900">
              <a:lnSpc>
                <a:spcPct val="80000"/>
              </a:lnSpc>
              <a:buFont typeface="Arial" pitchFamily="34" charset="0"/>
              <a:buChar char="•"/>
              <a:defRPr/>
            </a:pPr>
            <a:r>
              <a:rPr lang="en-US" sz="2400" dirty="0">
                <a:ea typeface="MS PGothic" charset="0"/>
                <a:cs typeface="Cambria"/>
              </a:rPr>
              <a:t>These problems stem in large part from </a:t>
            </a:r>
            <a:r>
              <a:rPr lang="en-US" sz="2400" b="1" dirty="0">
                <a:ea typeface="MS PGothic" charset="0"/>
                <a:cs typeface="Cambria"/>
              </a:rPr>
              <a:t>structural </a:t>
            </a:r>
            <a:r>
              <a:rPr lang="en-US" sz="2400" b="1" dirty="0" smtClean="0">
                <a:ea typeface="MS PGothic" charset="0"/>
                <a:cs typeface="Cambria"/>
              </a:rPr>
              <a:t>factors.</a:t>
            </a:r>
          </a:p>
          <a:p>
            <a:pPr>
              <a:lnSpc>
                <a:spcPct val="80000"/>
              </a:lnSpc>
              <a:buFont typeface="Arial" charset="0"/>
              <a:buChar char="•"/>
              <a:defRPr/>
            </a:pPr>
            <a:endParaRPr lang="en-US" sz="2400" dirty="0">
              <a:ea typeface="MS PGothic" charset="0"/>
              <a:cs typeface="Cambria"/>
            </a:endParaRPr>
          </a:p>
          <a:p>
            <a:pPr marL="342900" indent="-342900">
              <a:lnSpc>
                <a:spcPct val="80000"/>
              </a:lnSpc>
              <a:buFont typeface="Arial" pitchFamily="34" charset="0"/>
              <a:buChar char="•"/>
              <a:defRPr/>
            </a:pPr>
            <a:r>
              <a:rPr lang="en-US" sz="2400" dirty="0">
                <a:ea typeface="MS PGothic" charset="0"/>
                <a:cs typeface="Cambria"/>
              </a:rPr>
              <a:t>Progress requires that </a:t>
            </a:r>
            <a:r>
              <a:rPr lang="en-US" sz="2400" dirty="0" smtClean="0">
                <a:ea typeface="MS PGothic" charset="0"/>
                <a:cs typeface="Cambria"/>
              </a:rPr>
              <a:t>the Trust </a:t>
            </a:r>
            <a:r>
              <a:rPr lang="en-US" sz="2400" dirty="0">
                <a:ea typeface="MS PGothic" charset="0"/>
                <a:cs typeface="Cambria"/>
              </a:rPr>
              <a:t>do more than simply provide grant funding for disease-specific programming.  </a:t>
            </a:r>
          </a:p>
          <a:p>
            <a:pPr lvl="1">
              <a:lnSpc>
                <a:spcPct val="80000"/>
              </a:lnSpc>
              <a:buFont typeface="Arial" charset="0"/>
              <a:buChar char="–"/>
              <a:defRPr/>
            </a:pPr>
            <a:endParaRPr lang="en-US" sz="2000" dirty="0">
              <a:latin typeface="Cambria"/>
              <a:ea typeface="MS PGothic" charset="0"/>
              <a:cs typeface="Cambria"/>
            </a:endParaRPr>
          </a:p>
        </p:txBody>
      </p:sp>
      <p:pic>
        <p:nvPicPr>
          <p:cNvPr id="21507"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9084" y="1009403"/>
            <a:ext cx="2551113" cy="4525963"/>
          </a:xfrm>
        </p:spPr>
      </p:pic>
      <p:sp>
        <p:nvSpPr>
          <p:cNvPr id="21508" name="TextBox 3"/>
          <p:cNvSpPr txBox="1">
            <a:spLocks noChangeArrowheads="1"/>
          </p:cNvSpPr>
          <p:nvPr/>
        </p:nvSpPr>
        <p:spPr bwMode="auto">
          <a:xfrm>
            <a:off x="4669084" y="5639790"/>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algn="ctr" eaLnBrk="1" hangingPunct="1"/>
            <a:r>
              <a:rPr lang="en-US" sz="1200" i="1" dirty="0">
                <a:latin typeface="Arial" pitchFamily="34" charset="0"/>
                <a:cs typeface="Arial" pitchFamily="34" charset="0"/>
              </a:rPr>
              <a:t>Beaufort County waterfront</a:t>
            </a:r>
          </a:p>
        </p:txBody>
      </p:sp>
    </p:spTree>
    <p:extLst>
      <p:ext uri="{BB962C8B-B14F-4D97-AF65-F5344CB8AC3E}">
        <p14:creationId xmlns:p14="http://schemas.microsoft.com/office/powerpoint/2010/main" val="2588453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08" y="274638"/>
            <a:ext cx="7380514" cy="862424"/>
          </a:xfrm>
        </p:spPr>
        <p:txBody>
          <a:bodyPr/>
          <a:lstStyle/>
          <a:p>
            <a:pPr>
              <a:defRPr/>
            </a:pPr>
            <a:r>
              <a:rPr lang="en-US" sz="3200" b="1" dirty="0">
                <a:solidFill>
                  <a:schemeClr val="accent3">
                    <a:lumMod val="75000"/>
                  </a:schemeClr>
                </a:solidFill>
              </a:rPr>
              <a:t>Starting Points for Healthy Places NC</a:t>
            </a:r>
            <a:endParaRPr lang="en-US" sz="3200" dirty="0">
              <a:solidFill>
                <a:schemeClr val="accent3">
                  <a:lumMod val="75000"/>
                </a:schemeClr>
              </a:solidFill>
            </a:endParaRPr>
          </a:p>
        </p:txBody>
      </p:sp>
      <p:pic>
        <p:nvPicPr>
          <p:cNvPr id="23555"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4508" y="2057400"/>
            <a:ext cx="3705596" cy="2470397"/>
          </a:xfrm>
        </p:spPr>
      </p:pic>
      <p:sp>
        <p:nvSpPr>
          <p:cNvPr id="23554" name="Content Placeholder 3"/>
          <p:cNvSpPr>
            <a:spLocks noGrp="1"/>
          </p:cNvSpPr>
          <p:nvPr>
            <p:ph sz="half" idx="2"/>
          </p:nvPr>
        </p:nvSpPr>
        <p:spPr>
          <a:xfrm>
            <a:off x="3800104" y="1137062"/>
            <a:ext cx="3906982" cy="4266211"/>
          </a:xfrm>
        </p:spPr>
        <p:txBody>
          <a:bodyPr/>
          <a:lstStyle/>
          <a:p>
            <a:pPr>
              <a:lnSpc>
                <a:spcPct val="80000"/>
              </a:lnSpc>
              <a:buFont typeface="Arial" pitchFamily="34" charset="0"/>
              <a:buNone/>
            </a:pPr>
            <a:r>
              <a:rPr lang="en-US" sz="2800" b="1" dirty="0" smtClean="0"/>
              <a:t>Intent of Healthy Places: </a:t>
            </a:r>
          </a:p>
          <a:p>
            <a:pPr>
              <a:lnSpc>
                <a:spcPct val="80000"/>
              </a:lnSpc>
            </a:pPr>
            <a:r>
              <a:rPr lang="en-US" sz="2400" b="1" dirty="0" smtClean="0"/>
              <a:t>Activate local actors.</a:t>
            </a:r>
          </a:p>
          <a:p>
            <a:pPr>
              <a:lnSpc>
                <a:spcPct val="80000"/>
              </a:lnSpc>
            </a:pPr>
            <a:endParaRPr lang="en-US" sz="2400" dirty="0" smtClean="0"/>
          </a:p>
          <a:p>
            <a:pPr>
              <a:lnSpc>
                <a:spcPct val="80000"/>
              </a:lnSpc>
            </a:pPr>
            <a:r>
              <a:rPr lang="en-US" sz="2400" b="1" dirty="0" smtClean="0"/>
              <a:t>Increase the capacity</a:t>
            </a:r>
            <a:r>
              <a:rPr lang="en-US" sz="2400" dirty="0" smtClean="0"/>
              <a:t> of local actors.</a:t>
            </a:r>
          </a:p>
          <a:p>
            <a:pPr>
              <a:lnSpc>
                <a:spcPct val="80000"/>
              </a:lnSpc>
            </a:pPr>
            <a:endParaRPr lang="en-US" sz="2400" dirty="0" smtClean="0"/>
          </a:p>
          <a:p>
            <a:pPr>
              <a:lnSpc>
                <a:spcPct val="80000"/>
              </a:lnSpc>
            </a:pPr>
            <a:r>
              <a:rPr lang="en-US" sz="2400" dirty="0" smtClean="0"/>
              <a:t>Set in motion new thinking and behaviors that ultimately translate into a </a:t>
            </a:r>
            <a:r>
              <a:rPr lang="en-US" sz="2400" b="1" dirty="0" smtClean="0"/>
              <a:t>more health-promoting community culture. </a:t>
            </a:r>
          </a:p>
          <a:p>
            <a:endParaRPr lang="en-US" dirty="0" smtClean="0"/>
          </a:p>
        </p:txBody>
      </p:sp>
      <p:sp>
        <p:nvSpPr>
          <p:cNvPr id="23556" name="TextBox 7"/>
          <p:cNvSpPr txBox="1">
            <a:spLocks noChangeArrowheads="1"/>
          </p:cNvSpPr>
          <p:nvPr/>
        </p:nvSpPr>
        <p:spPr bwMode="auto">
          <a:xfrm>
            <a:off x="207818" y="4753325"/>
            <a:ext cx="190599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Garamond" pitchFamily="18" charset="0"/>
                <a:ea typeface="MS PGothic" pitchFamily="34" charset="-128"/>
              </a:defRPr>
            </a:lvl1pPr>
            <a:lvl2pPr marL="742950" indent="-285750" eaLnBrk="0" hangingPunct="0">
              <a:defRPr sz="2400">
                <a:solidFill>
                  <a:schemeClr val="tx1"/>
                </a:solidFill>
                <a:latin typeface="Garamond" pitchFamily="18" charset="0"/>
                <a:ea typeface="MS PGothic" pitchFamily="34" charset="-128"/>
              </a:defRPr>
            </a:lvl2pPr>
            <a:lvl3pPr marL="1143000" indent="-228600" eaLnBrk="0" hangingPunct="0">
              <a:defRPr sz="2400">
                <a:solidFill>
                  <a:schemeClr val="tx1"/>
                </a:solidFill>
                <a:latin typeface="Garamond" pitchFamily="18" charset="0"/>
                <a:ea typeface="MS PGothic" pitchFamily="34" charset="-128"/>
              </a:defRPr>
            </a:lvl3pPr>
            <a:lvl4pPr marL="1600200" indent="-228600" eaLnBrk="0" hangingPunct="0">
              <a:defRPr sz="2400">
                <a:solidFill>
                  <a:schemeClr val="tx1"/>
                </a:solidFill>
                <a:latin typeface="Garamond" pitchFamily="18" charset="0"/>
                <a:ea typeface="MS PGothic" pitchFamily="34" charset="-128"/>
              </a:defRPr>
            </a:lvl4pPr>
            <a:lvl5pPr marL="2057400" indent="-228600" eaLnBrk="0" hangingPunct="0">
              <a:defRPr sz="2400">
                <a:solidFill>
                  <a:schemeClr val="tx1"/>
                </a:solidFill>
                <a:latin typeface="Garamond"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Garamond"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Garamond"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Garamond"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Garamond" pitchFamily="18" charset="0"/>
                <a:ea typeface="MS PGothic" pitchFamily="34" charset="-128"/>
              </a:defRPr>
            </a:lvl9pPr>
          </a:lstStyle>
          <a:p>
            <a:pPr eaLnBrk="1" hangingPunct="1"/>
            <a:r>
              <a:rPr lang="en-US" sz="1200" i="1" dirty="0">
                <a:latin typeface="Arial" pitchFamily="34" charset="0"/>
                <a:cs typeface="Arial" pitchFamily="34" charset="0"/>
              </a:rPr>
              <a:t>Halifax County</a:t>
            </a:r>
          </a:p>
        </p:txBody>
      </p:sp>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5107071"/>
            <a:ext cx="1950294" cy="1154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61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f-sample-1">
  <a:themeElements>
    <a:clrScheme name="Custom 3">
      <a:dk1>
        <a:sysClr val="windowText" lastClr="000000"/>
      </a:dk1>
      <a:lt1>
        <a:sysClr val="window" lastClr="FFFFFF"/>
      </a:lt1>
      <a:dk2>
        <a:srgbClr val="1F497D"/>
      </a:dk2>
      <a:lt2>
        <a:srgbClr val="EEECE1"/>
      </a:lt2>
      <a:accent1>
        <a:srgbClr val="991111"/>
      </a:accent1>
      <a:accent2>
        <a:srgbClr val="96A57E"/>
      </a:accent2>
      <a:accent3>
        <a:srgbClr val="657A8A"/>
      </a:accent3>
      <a:accent4>
        <a:srgbClr val="B9BFB5"/>
      </a:accent4>
      <a:accent5>
        <a:srgbClr val="E77C24"/>
      </a:accent5>
      <a:accent6>
        <a:srgbClr val="FBB809"/>
      </a:accent6>
      <a:hlink>
        <a:srgbClr val="025F9C"/>
      </a:hlink>
      <a:folHlink>
        <a:srgbClr val="5BA3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HCF 2">
      <a:dk1>
        <a:sysClr val="windowText" lastClr="000000"/>
      </a:dk1>
      <a:lt1>
        <a:sysClr val="window" lastClr="FFFFFF"/>
      </a:lt1>
      <a:dk2>
        <a:srgbClr val="000000"/>
      </a:dk2>
      <a:lt2>
        <a:srgbClr val="FFFFFF"/>
      </a:lt2>
      <a:accent1>
        <a:srgbClr val="96A57E"/>
      </a:accent1>
      <a:accent2>
        <a:srgbClr val="6A7A8A"/>
      </a:accent2>
      <a:accent3>
        <a:srgbClr val="B9BFB5"/>
      </a:accent3>
      <a:accent4>
        <a:srgbClr val="6F518D"/>
      </a:accent4>
      <a:accent5>
        <a:srgbClr val="C05716"/>
      </a:accent5>
      <a:accent6>
        <a:srgbClr val="991111"/>
      </a:accent6>
      <a:hlink>
        <a:srgbClr val="025F9C"/>
      </a:hlink>
      <a:folHlink>
        <a:srgbClr val="5BA3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E3BC45724FF643B82AB24DA6856A5C" ma:contentTypeVersion="0" ma:contentTypeDescription="Create a new document." ma:contentTypeScope="" ma:versionID="6065e0a2554526ac89968962fca0936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9078AE-AA5E-4F95-9C4B-5E3BA1122187}">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AFE1CBD8-4406-407B-B01B-D85725F609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CFF642A-6753-4CD3-B0C2-E312779B68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1354</TotalTime>
  <Words>2545</Words>
  <Application>Microsoft Office PowerPoint</Application>
  <PresentationFormat>On-screen Show (4:3)</PresentationFormat>
  <Paragraphs>353</Paragraphs>
  <Slides>51</Slides>
  <Notes>22</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chcf-sample-1</vt:lpstr>
      <vt:lpstr>Custom Design</vt:lpstr>
      <vt:lpstr>Office Theme</vt:lpstr>
      <vt:lpstr>Rosanna Tran Allison Metz Fatima Angeles June 2013</vt:lpstr>
      <vt:lpstr>Panelists</vt:lpstr>
      <vt:lpstr>Who’s in the audience?</vt:lpstr>
      <vt:lpstr>Session Overview</vt:lpstr>
      <vt:lpstr>PowerPoint Presentation</vt:lpstr>
      <vt:lpstr>PowerPoint Presentation</vt:lpstr>
      <vt:lpstr>Healthy Places North Carolina</vt:lpstr>
      <vt:lpstr>Starting Points for Healthy Places NC</vt:lpstr>
      <vt:lpstr>Starting Points for Healthy Places NC</vt:lpstr>
      <vt:lpstr>Healthy Places NC</vt:lpstr>
      <vt:lpstr>Program Officer Role</vt:lpstr>
      <vt:lpstr>PowerPoint Presentation</vt:lpstr>
      <vt:lpstr>PowerPoint Presentation</vt:lpstr>
      <vt:lpstr>Organizational Learning at CHCF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NIRN</vt:lpstr>
      <vt:lpstr>Learning Strategy</vt:lpstr>
      <vt:lpstr>Program Officer Role</vt:lpstr>
      <vt:lpstr>Program Officers’Guided by Practice Model</vt:lpstr>
      <vt:lpstr>PowerPoint Presentation</vt:lpstr>
      <vt:lpstr>PowerPoint Presentation</vt:lpstr>
      <vt:lpstr>PowerPoint Presentation</vt:lpstr>
      <vt:lpstr>PowerPoint Presentation</vt:lpstr>
      <vt:lpstr>PowerPoint Presentation</vt:lpstr>
      <vt:lpstr>Challenges</vt:lpstr>
      <vt:lpstr>PowerPoint Presentation</vt:lpstr>
      <vt:lpstr>PowerPoint Presentation</vt:lpstr>
      <vt:lpstr>PowerPoint Presentation</vt:lpstr>
      <vt:lpstr>PowerPoint Presentation</vt:lpstr>
      <vt:lpstr>PowerPoint Presentation</vt:lpstr>
      <vt:lpstr>Learning Environment</vt:lpstr>
      <vt:lpstr>Five Key Learning Opportunities</vt:lpstr>
      <vt:lpstr>Vote</vt:lpstr>
      <vt:lpstr>Let’s build our toolbox!</vt:lpstr>
      <vt:lpstr>PowerPoint Presentation</vt:lpstr>
      <vt:lpstr>PowerPoint Presentation</vt:lpstr>
      <vt:lpstr>Fruits of our Learning Efforts</vt:lpstr>
      <vt:lpstr>PowerPoint Presentation</vt:lpstr>
      <vt:lpstr>23 Tools in the Box</vt:lpstr>
      <vt:lpstr>PowerPoint Presentation</vt:lpstr>
      <vt:lpstr>PowerPoint Presentation</vt:lpstr>
      <vt:lpstr>Intermediary</vt:lpstr>
      <vt:lpstr>Other benefits</vt:lpstr>
      <vt:lpstr>PowerPoint Presentation</vt:lpstr>
      <vt:lpstr>Surprises</vt:lpstr>
    </vt:vector>
  </TitlesOfParts>
  <Company>Dennis Johnson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johnson</dc:creator>
  <cp:lastModifiedBy>Lissan Anfune</cp:lastModifiedBy>
  <cp:revision>163</cp:revision>
  <cp:lastPrinted>2013-05-29T22:30:04Z</cp:lastPrinted>
  <dcterms:created xsi:type="dcterms:W3CDTF">2012-08-02T23:08:41Z</dcterms:created>
  <dcterms:modified xsi:type="dcterms:W3CDTF">2013-06-07T16:38:51Z</dcterms:modified>
</cp:coreProperties>
</file>