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sldIdLst>
    <p:sldId id="320" r:id="rId2"/>
    <p:sldId id="321" r:id="rId3"/>
    <p:sldId id="286" r:id="rId4"/>
    <p:sldId id="287" r:id="rId5"/>
    <p:sldId id="280" r:id="rId6"/>
    <p:sldId id="281" r:id="rId7"/>
    <p:sldId id="298" r:id="rId8"/>
    <p:sldId id="307" r:id="rId9"/>
    <p:sldId id="262" r:id="rId10"/>
    <p:sldId id="288" r:id="rId11"/>
    <p:sldId id="284" r:id="rId12"/>
    <p:sldId id="257" r:id="rId13"/>
    <p:sldId id="258" r:id="rId14"/>
    <p:sldId id="290" r:id="rId15"/>
    <p:sldId id="289" r:id="rId16"/>
    <p:sldId id="291" r:id="rId17"/>
    <p:sldId id="294" r:id="rId18"/>
    <p:sldId id="293" r:id="rId19"/>
    <p:sldId id="276" r:id="rId20"/>
    <p:sldId id="335" r:id="rId21"/>
    <p:sldId id="270" r:id="rId22"/>
    <p:sldId id="277" r:id="rId23"/>
    <p:sldId id="297" r:id="rId24"/>
    <p:sldId id="315" r:id="rId25"/>
    <p:sldId id="313" r:id="rId26"/>
    <p:sldId id="316" r:id="rId27"/>
    <p:sldId id="323" r:id="rId28"/>
    <p:sldId id="324" r:id="rId29"/>
    <p:sldId id="325" r:id="rId30"/>
    <p:sldId id="326" r:id="rId31"/>
    <p:sldId id="327" r:id="rId32"/>
    <p:sldId id="328" r:id="rId33"/>
    <p:sldId id="305" r:id="rId34"/>
    <p:sldId id="329" r:id="rId35"/>
    <p:sldId id="332" r:id="rId36"/>
    <p:sldId id="333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Files\Planning\Projects\Charleston\Budget-Materia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Files\Planning\Projects\Charleston\Budget-Materi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6"/>
      </c:pieChart>
    </c:plotArea>
    <c:legend>
      <c:legendPos val="r"/>
      <c:layout/>
      <c:overlay val="0"/>
      <c:txPr>
        <a:bodyPr/>
        <a:lstStyle/>
        <a:p>
          <a:pPr rtl="0"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C00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explosion val="4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7030A0"/>
                      </a:solidFill>
                      <a:effectLst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  <a:effectLst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effectLst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'Wiley Cuts'!$M$60:$N$60</c:f>
              <c:strCache>
                <c:ptCount val="2"/>
                <c:pt idx="0">
                  <c:v>Articles Accessed</c:v>
                </c:pt>
                <c:pt idx="1">
                  <c:v>Articles Not Used</c:v>
                </c:pt>
              </c:strCache>
            </c:strRef>
          </c:cat>
          <c:val>
            <c:numRef>
              <c:f>'Wiley Cuts'!$M$61:$N$61</c:f>
              <c:numCache>
                <c:formatCode>#,##0</c:formatCode>
                <c:ptCount val="2"/>
                <c:pt idx="0">
                  <c:v>6454</c:v>
                </c:pt>
                <c:pt idx="1">
                  <c:v>24465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B4B7F85-5BA5-477A-83DE-16FA7CD8713B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8BCDDEC-0D8B-4F5A-9585-E32A31923A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mailto:dbates@tntech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/>
            <a:r>
              <a:rPr lang="en-US" sz="2800" dirty="0" smtClean="0"/>
              <a:t>Collection Budget Management and Individual Article Purchase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Doug Bates</a:t>
            </a:r>
          </a:p>
          <a:p>
            <a:pPr marL="114300" indent="0">
              <a:buNone/>
            </a:pPr>
            <a:r>
              <a:rPr lang="en-US" dirty="0" smtClean="0"/>
              <a:t>Tennessee Tech University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C:\Users\DBates\Documents\My Files\Planning\Projects\Charleston\TTU_Wordmark_Prpl_K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4762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/>
              <a:t>efficient use of resources </a:t>
            </a:r>
            <a:r>
              <a:rPr lang="en-US" dirty="0" smtClean="0"/>
              <a:t>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can’t afford to </a:t>
            </a:r>
            <a:r>
              <a:rPr lang="en-US" dirty="0" smtClean="0"/>
              <a:t>pay for </a:t>
            </a:r>
            <a:r>
              <a:rPr lang="en-US" dirty="0"/>
              <a:t>material that is not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Flexibility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Faculty not getting what they need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 </a:t>
            </a:r>
            <a:r>
              <a:rPr lang="en-US" dirty="0" smtClean="0"/>
              <a:t>system unsustainable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Developing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Situation Presented to the Deans Council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Create a team of Faculty and Librarians to study the issue and find a new way to provide article information to faculty and grad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Materials Team -Colleges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Chris Brown </a:t>
            </a:r>
            <a:r>
              <a:rPr lang="en-US" sz="2400" dirty="0"/>
              <a:t>	</a:t>
            </a:r>
            <a:r>
              <a:rPr lang="en-US" sz="2400" dirty="0" smtClean="0"/>
              <a:t>		Arts &amp; Sciences –Biology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Mark </a:t>
            </a:r>
            <a:r>
              <a:rPr lang="en-US" sz="2400" dirty="0" err="1" smtClean="0"/>
              <a:t>Groundland</a:t>
            </a:r>
            <a:r>
              <a:rPr lang="en-US" sz="2400" dirty="0" smtClean="0"/>
              <a:t> 		Arts &amp; Sciences –For. Lang.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Tammy Howard 		Ag and Human Ecology –Nursing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Beth Howard  			Business – Accounting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Julie Stepp	 		Education –</a:t>
            </a:r>
            <a:r>
              <a:rPr lang="en-US" sz="2400" dirty="0" err="1" smtClean="0"/>
              <a:t>Curr</a:t>
            </a:r>
            <a:r>
              <a:rPr lang="en-US" sz="2400" dirty="0" smtClean="0"/>
              <a:t>. and Inst.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Holly Stretz 			Engineering -Chemical Engineering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Team – Library/Purchasing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Susan LaFever			Acquisitions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Sharon Buckner  			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David </a:t>
            </a:r>
            <a:r>
              <a:rPr lang="en-US" sz="2400" dirty="0" err="1" smtClean="0"/>
              <a:t>Hadjik</a:t>
            </a:r>
            <a:r>
              <a:rPr lang="en-US" sz="2400" dirty="0" smtClean="0"/>
              <a:t>  			Public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Sharon Holderman		Public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Regina Lee				Public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Ann Manginelli			Public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Nancy Mielke 			Public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April Crockett			Web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Judy Hull					Purchasing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Donna Wallis				Purchasing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goal of the committee is to find an efficient, effective method of spending the library materials budget to get the most information needed for faculty and students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The Team Considered…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Faculty needs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 needs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we already have and how we get 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Purchasing options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patterns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Accrediting bodies and reports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 libraries best practices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effectLst/>
              </a:rPr>
              <a:t>Faculty Survey –Concerns</a:t>
            </a:r>
            <a:endParaRPr lang="en-US" sz="32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How </a:t>
            </a:r>
            <a:r>
              <a:rPr lang="en-US" sz="2200" dirty="0"/>
              <a:t>do I know if it is an article I want or has something I want without reading the entire </a:t>
            </a:r>
            <a:r>
              <a:rPr lang="en-US" sz="2200" dirty="0" smtClean="0"/>
              <a:t>article?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 dirty="0"/>
              <a:t>Not being able to browse an entire journal is too restrictive and won’t allow the faculty to be as thorough as needed</a:t>
            </a:r>
            <a:r>
              <a:rPr lang="en-US" sz="2200" dirty="0" smtClean="0"/>
              <a:t>.</a:t>
            </a:r>
          </a:p>
          <a:p>
            <a:pPr marL="452628" lvl="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A potential </a:t>
            </a:r>
            <a:r>
              <a:rPr lang="en-US" sz="2200" dirty="0"/>
              <a:t>black hole for funding, if researchers are allowed to download (purchase) articles without limit.  If researchers are given a limit, how is that limit decided</a:t>
            </a:r>
            <a:r>
              <a:rPr lang="en-US" sz="2200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Turn-around </a:t>
            </a:r>
            <a:r>
              <a:rPr lang="en-US" sz="2200" dirty="0"/>
              <a:t>time for getting the articles.</a:t>
            </a:r>
          </a:p>
          <a:p>
            <a:pPr lvl="0"/>
            <a:endParaRPr lang="en-US" sz="2400" i="1" dirty="0" smtClean="0"/>
          </a:p>
          <a:p>
            <a:pPr lvl="0"/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effectLst/>
              </a:rPr>
              <a:t>Faculty Survey –Advantages</a:t>
            </a:r>
            <a:endParaRPr lang="en-US" sz="32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If the </a:t>
            </a:r>
            <a:r>
              <a:rPr lang="en-US" sz="2200" dirty="0"/>
              <a:t>cost would be </a:t>
            </a:r>
            <a:r>
              <a:rPr lang="en-US" sz="2200" dirty="0" smtClean="0"/>
              <a:t>similar then </a:t>
            </a:r>
            <a:r>
              <a:rPr lang="en-US" sz="2200" dirty="0"/>
              <a:t>individual articles would probably benefit better than buying whole journal subscription that only benefit a few</a:t>
            </a:r>
            <a:r>
              <a:rPr lang="en-US" sz="2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 am usually looking for individual articles, not the contents of an entire journal.</a:t>
            </a:r>
          </a:p>
          <a:p>
            <a:pPr marL="452628" indent="-3429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As long as we have access to a wide selections of journals and not just one publisher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effectLst/>
              </a:rPr>
              <a:t>Intriguing Comment</a:t>
            </a:r>
            <a:endParaRPr lang="en-US" sz="32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TTU's limited resources have never been an impediment to instruction and research with the internet around (which has leveled the playing field) in my opinion. </a:t>
            </a:r>
            <a:r>
              <a:rPr lang="en-US" sz="2200" i="1" dirty="0" smtClean="0">
                <a:solidFill>
                  <a:srgbClr val="0070C0"/>
                </a:solidFill>
              </a:rPr>
              <a:t>Engineering</a:t>
            </a:r>
          </a:p>
          <a:p>
            <a:endParaRPr lang="en-US" sz="2200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 smtClean="0">
                <a:effectLst/>
              </a:rPr>
              <a:t>Materials Acquisitions Recommendations</a:t>
            </a:r>
            <a:endParaRPr lang="en-US" sz="36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Cancel low use journals and products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Begin transition greater reliance on single article purchase using the Get it Now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Tennessee Tech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Comprehensive Masters Large University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11,000 Students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Largest College – Engineering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276600" cy="218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Get it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Covered 4 of the 5 publishers of journals we were planning to cut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Cost per article compared favorably with single article cost from publishers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Dealing with one source and invoice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Reasonable turnaround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Materials Acquisitions 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Cancel low use journals and products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50651"/>
              </p:ext>
            </p:extLst>
          </p:nvPr>
        </p:nvGraphicFramePr>
        <p:xfrm>
          <a:off x="685800" y="2819400"/>
          <a:ext cx="7848600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Print Titles in Databases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$29,320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 to online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$21,746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 Databases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$40,570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Journal Titles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$382,408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$474,044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Single </a:t>
            </a:r>
            <a:r>
              <a:rPr lang="en-US" sz="3200" b="0" smtClean="0">
                <a:effectLst/>
              </a:rPr>
              <a:t>Article Acquisitions</a:t>
            </a:r>
            <a:endParaRPr lang="en-US" sz="32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Summon-Discovery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Google Scholar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Delivery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Illiad</a:t>
            </a:r>
            <a:r>
              <a:rPr lang="en-US" dirty="0"/>
              <a:t> - Interlibrary Loan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Get it Now – Article Purchase Product.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Issues to Consider</a:t>
            </a:r>
            <a:endParaRPr lang="en-US" sz="32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per use threshold for cutting </a:t>
            </a:r>
            <a:r>
              <a:rPr lang="en-US" dirty="0" smtClean="0"/>
              <a:t>titles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much to allocate for article purchase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charge or not to charge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Mediated or direct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Limit the service to graduate students and faculty only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Marketing/education plan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Patron feedback mechanism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/>
          <a:srcRect l="25160" t="7977" r="26122" b="42165"/>
          <a:stretch/>
        </p:blipFill>
        <p:spPr bwMode="auto">
          <a:xfrm>
            <a:off x="0" y="76200"/>
            <a:ext cx="9067800" cy="662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ight Arrow 11"/>
          <p:cNvSpPr/>
          <p:nvPr/>
        </p:nvSpPr>
        <p:spPr>
          <a:xfrm rot="8340526">
            <a:off x="271542" y="3080876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6122" t="7692" r="25321"/>
          <a:stretch/>
        </p:blipFill>
        <p:spPr bwMode="auto">
          <a:xfrm>
            <a:off x="76200" y="76200"/>
            <a:ext cx="90678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5481" t="7407" r="25641" b="3419"/>
          <a:stretch/>
        </p:blipFill>
        <p:spPr bwMode="auto">
          <a:xfrm>
            <a:off x="76200" y="0"/>
            <a:ext cx="8915399" cy="678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 rot="5400000">
            <a:off x="4553712" y="660604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7408" r="32212" b="38462"/>
          <a:stretch/>
        </p:blipFill>
        <p:spPr bwMode="auto">
          <a:xfrm>
            <a:off x="0" y="228600"/>
            <a:ext cx="9144000" cy="662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 rot="8106330">
            <a:off x="713868" y="4123064"/>
            <a:ext cx="629666" cy="33966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2557878">
            <a:off x="632046" y="5353879"/>
            <a:ext cx="793309" cy="341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7408" r="63141" b="6553"/>
          <a:stretch/>
        </p:blipFill>
        <p:spPr bwMode="auto">
          <a:xfrm>
            <a:off x="1143000" y="0"/>
            <a:ext cx="58674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 rot="6838820">
            <a:off x="3581663" y="2180259"/>
            <a:ext cx="569847" cy="206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2438400" y="3046228"/>
            <a:ext cx="63172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961" t="11396" r="41346" b="25355"/>
          <a:stretch/>
        </p:blipFill>
        <p:spPr bwMode="auto">
          <a:xfrm>
            <a:off x="76200" y="228600"/>
            <a:ext cx="89916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1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Discuss…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Process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Plan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Results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962" t="10541" r="41506" b="31055"/>
          <a:stretch/>
        </p:blipFill>
        <p:spPr bwMode="auto">
          <a:xfrm>
            <a:off x="228600" y="228600"/>
            <a:ext cx="8915400" cy="6629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 rot="6950284">
            <a:off x="4206497" y="3332872"/>
            <a:ext cx="959605" cy="31085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7692" r="33494" b="31910"/>
          <a:stretch/>
        </p:blipFill>
        <p:spPr bwMode="auto">
          <a:xfrm>
            <a:off x="152400" y="152400"/>
            <a:ext cx="89154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96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7407" r="55930" b="3989"/>
          <a:stretch/>
        </p:blipFill>
        <p:spPr bwMode="auto">
          <a:xfrm>
            <a:off x="1524000" y="152400"/>
            <a:ext cx="66294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4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0" dirty="0" smtClean="0">
                <a:effectLst/>
              </a:rPr>
              <a:t>What We Expect</a:t>
            </a:r>
            <a:endParaRPr lang="en-US" sz="3200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Flexibility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Lower overall costs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Increased interactions with the faculty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Seen</a:t>
            </a:r>
            <a:br>
              <a:rPr lang="en-US" dirty="0" smtClean="0"/>
            </a:br>
            <a:r>
              <a:rPr lang="en-US" dirty="0" smtClean="0"/>
              <a:t>5 Months </a:t>
            </a:r>
            <a:r>
              <a:rPr lang="en-US" sz="3200" dirty="0" smtClean="0"/>
              <a:t>(8/26/13-1/22/14)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1,064 Total Article Requests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353 Articles available Through ILL and GIN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214 Choices between ILL/Get it Now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181 Chose ILL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  33  Chose Get it Now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29184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86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Those </a:t>
            </a:r>
            <a:r>
              <a:rPr lang="en-US" sz="2400" dirty="0"/>
              <a:t>who chose ILL over Get it Now</a:t>
            </a:r>
            <a:r>
              <a:rPr lang="en-US" sz="2400" dirty="0" smtClean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71 Faculty Requests</a:t>
            </a:r>
            <a:endParaRPr lang="en-US" sz="22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37 </a:t>
            </a:r>
            <a:r>
              <a:rPr lang="en-US" sz="1800" dirty="0"/>
              <a:t>Different Faculty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18 </a:t>
            </a:r>
            <a:r>
              <a:rPr lang="en-US" sz="1800" dirty="0"/>
              <a:t>Different </a:t>
            </a:r>
            <a:r>
              <a:rPr lang="en-US" sz="1800" dirty="0" smtClean="0"/>
              <a:t>Departments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84 Graduate Student Requests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47 Different Students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10 Different Departments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/>
              <a:t>22 Undergraduate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4 </a:t>
            </a:r>
            <a:r>
              <a:rPr lang="en-US" sz="2400" dirty="0"/>
              <a:t>Staff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Requests </a:t>
            </a:r>
            <a:r>
              <a:rPr lang="en-US" sz="2400" dirty="0"/>
              <a:t>came from </a:t>
            </a:r>
            <a:r>
              <a:rPr lang="en-US" sz="2400" dirty="0" smtClean="0"/>
              <a:t>134 </a:t>
            </a:r>
            <a:r>
              <a:rPr lang="en-US" sz="2400" dirty="0"/>
              <a:t>different </a:t>
            </a:r>
            <a:r>
              <a:rPr lang="en-US" sz="2400" dirty="0" smtClean="0"/>
              <a:t>titles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</a:t>
            </a:r>
            <a:r>
              <a:rPr lang="en-US" dirty="0"/>
              <a:t>Have </a:t>
            </a:r>
            <a:r>
              <a:rPr lang="en-US" dirty="0" smtClean="0"/>
              <a:t>Seen</a:t>
            </a:r>
            <a:br>
              <a:rPr lang="en-US" dirty="0" smtClean="0"/>
            </a:br>
            <a:r>
              <a:rPr lang="en-US" dirty="0" smtClean="0"/>
              <a:t>6 Months </a:t>
            </a:r>
            <a:r>
              <a:rPr lang="en-US" sz="3200" dirty="0" smtClean="0"/>
              <a:t>(9/3/13-3/4/14)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53 Get it Now 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25 Graduate </a:t>
            </a:r>
            <a:r>
              <a:rPr lang="en-US" dirty="0"/>
              <a:t>Student </a:t>
            </a:r>
            <a:r>
              <a:rPr lang="en-US" dirty="0" smtClean="0"/>
              <a:t>requests - 	15 Different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28 </a:t>
            </a:r>
            <a:r>
              <a:rPr lang="en-US" dirty="0"/>
              <a:t>Faculty </a:t>
            </a:r>
            <a:r>
              <a:rPr lang="en-US" dirty="0" smtClean="0"/>
              <a:t>requests - 			10 Different Faculty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Requests came from 44 different journal titles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Delivery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Shortest 	</a:t>
            </a:r>
            <a:r>
              <a:rPr lang="en-US" dirty="0" smtClean="0"/>
              <a:t>0 minute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Longest</a:t>
            </a:r>
            <a:r>
              <a:rPr lang="en-US" dirty="0"/>
              <a:t>	</a:t>
            </a:r>
            <a:r>
              <a:rPr lang="en-US" dirty="0" smtClean="0"/>
              <a:t>9 hours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Average	2 hours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Amount Spent - $1,338</a:t>
            </a:r>
          </a:p>
          <a:p>
            <a:pPr marL="329184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2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Doug Bates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dbates@tntech.edu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DBates\Documents\My Files\Planning\Projects\Charleston\TTU_Wordmark_Prpl_K_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4762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Why did we do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Important Conclusions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Developing the Plan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Why did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95133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What are we getting for our $449,000?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Chemical Engineering would like 69 new titles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$100,000  Budget Shortfall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600" dirty="0" smtClean="0"/>
              <a:t>What are we getting for our $449,000?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234 Titles for $449,000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Over 3 years an average of 6,324 FT downloads/Yr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2012 we “bought” 30,909 articles and used 6,454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2012 Average cost of $70.00 per article used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Issue 1- We </a:t>
            </a:r>
            <a:r>
              <a:rPr lang="en-US" sz="2800" dirty="0"/>
              <a:t>spend a lot for material we don’t use </a:t>
            </a:r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We Pay for Materials That Are Not Used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</p:nvPr>
        </p:nvGraphicFramePr>
        <p:xfrm>
          <a:off x="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04800" y="1143000"/>
          <a:ext cx="8602980" cy="543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Chemical Engineering wants 69 new titles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Biology wants 33 new titles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“We need the information to stay relevant”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Issue 2-We </a:t>
            </a:r>
            <a:r>
              <a:rPr lang="en-US" sz="3200" dirty="0"/>
              <a:t>can’t supply all of the journals the faculty need or 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438400"/>
          <a:ext cx="6096000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Dollars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$177,634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$63,653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$129,412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$218,575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2012</a:t>
                      </a:r>
                      <a:r>
                        <a:rPr lang="en-US" baseline="0" dirty="0" smtClean="0"/>
                        <a:t>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$215,000 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en-US" sz="3200" dirty="0" smtClean="0"/>
              <a:t>$100,000  Budget Shortfall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377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History of Journal Cuts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 smtClean="0"/>
              <a:t>Issue 3-We can’t afford what we have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10628</TotalTime>
  <Words>788</Words>
  <Application>Microsoft Office PowerPoint</Application>
  <PresentationFormat>On-screen Show (4:3)</PresentationFormat>
  <Paragraphs>262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Sketchbook</vt:lpstr>
      <vt:lpstr>Collection Budget Management and Individual Article Purchase </vt:lpstr>
      <vt:lpstr>About Tennessee Tech</vt:lpstr>
      <vt:lpstr>We Will Discuss…</vt:lpstr>
      <vt:lpstr>Development Process </vt:lpstr>
      <vt:lpstr>Why did we do it?</vt:lpstr>
      <vt:lpstr>  What are we getting for our $449,000? </vt:lpstr>
      <vt:lpstr>We Pay for Materials That Are Not Used</vt:lpstr>
      <vt:lpstr> Chemical Engineering wants 69 new titles </vt:lpstr>
      <vt:lpstr>$100,000  Budget Shortfall</vt:lpstr>
      <vt:lpstr>Important Conclusions</vt:lpstr>
      <vt:lpstr>Developing the Plan</vt:lpstr>
      <vt:lpstr>Materials Team -Colleges</vt:lpstr>
      <vt:lpstr>Materials Team – Library/Purchasing</vt:lpstr>
      <vt:lpstr>The Goal</vt:lpstr>
      <vt:lpstr>The Team Considered…</vt:lpstr>
      <vt:lpstr>Faculty Survey –Concerns</vt:lpstr>
      <vt:lpstr>Faculty Survey –Advantages</vt:lpstr>
      <vt:lpstr>Intriguing Comment</vt:lpstr>
      <vt:lpstr>Materials Acquisitions Recommendations</vt:lpstr>
      <vt:lpstr>Why Get it Now?</vt:lpstr>
      <vt:lpstr>Materials Acquisitions Recommendations</vt:lpstr>
      <vt:lpstr>Single Article Acquisitions</vt:lpstr>
      <vt:lpstr>Issues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Expect</vt:lpstr>
      <vt:lpstr>What We Have Seen 5 Months (8/26/13-1/22/14)</vt:lpstr>
      <vt:lpstr>What We Have Seen</vt:lpstr>
      <vt:lpstr>What We Have Seen 6 Months (9/3/13-3/4/14)</vt:lpstr>
      <vt:lpstr>Thank You</vt:lpstr>
    </vt:vector>
  </TitlesOfParts>
  <Company>Tennessee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Acqusitions</dc:title>
  <dc:creator>DBates</dc:creator>
  <cp:lastModifiedBy>TTU User</cp:lastModifiedBy>
  <cp:revision>973</cp:revision>
  <dcterms:created xsi:type="dcterms:W3CDTF">2013-02-15T13:54:59Z</dcterms:created>
  <dcterms:modified xsi:type="dcterms:W3CDTF">2014-03-11T20:40:56Z</dcterms:modified>
</cp:coreProperties>
</file>