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Lst>
  <p:notesMasterIdLst>
    <p:notesMasterId r:id="rId33"/>
  </p:notesMasterIdLst>
  <p:handoutMasterIdLst>
    <p:handoutMasterId r:id="rId34"/>
  </p:handoutMasterIdLst>
  <p:sldIdLst>
    <p:sldId id="256" r:id="rId4"/>
    <p:sldId id="258" r:id="rId5"/>
    <p:sldId id="321" r:id="rId6"/>
    <p:sldId id="322" r:id="rId7"/>
    <p:sldId id="302" r:id="rId8"/>
    <p:sldId id="257" r:id="rId9"/>
    <p:sldId id="303" r:id="rId10"/>
    <p:sldId id="304" r:id="rId11"/>
    <p:sldId id="305" r:id="rId12"/>
    <p:sldId id="259" r:id="rId13"/>
    <p:sldId id="314" r:id="rId14"/>
    <p:sldId id="260" r:id="rId15"/>
    <p:sldId id="313" r:id="rId16"/>
    <p:sldId id="315" r:id="rId17"/>
    <p:sldId id="316" r:id="rId18"/>
    <p:sldId id="317" r:id="rId19"/>
    <p:sldId id="318" r:id="rId20"/>
    <p:sldId id="319" r:id="rId21"/>
    <p:sldId id="267" r:id="rId22"/>
    <p:sldId id="297" r:id="rId23"/>
    <p:sldId id="278" r:id="rId24"/>
    <p:sldId id="306" r:id="rId25"/>
    <p:sldId id="280" r:id="rId26"/>
    <p:sldId id="320" r:id="rId27"/>
    <p:sldId id="324" r:id="rId28"/>
    <p:sldId id="325" r:id="rId29"/>
    <p:sldId id="326" r:id="rId30"/>
    <p:sldId id="327" r:id="rId31"/>
    <p:sldId id="312" r:id="rId3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798" autoAdjust="0"/>
  </p:normalViewPr>
  <p:slideViewPr>
    <p:cSldViewPr>
      <p:cViewPr varScale="1">
        <p:scale>
          <a:sx n="56" d="100"/>
          <a:sy n="56" d="100"/>
        </p:scale>
        <p:origin x="-900" y="-102"/>
      </p:cViewPr>
      <p:guideLst>
        <p:guide orient="horz" pos="2160"/>
        <p:guide pos="2880"/>
      </p:guideLst>
    </p:cSldViewPr>
  </p:slideViewPr>
  <p:notesTextViewPr>
    <p:cViewPr>
      <p:scale>
        <a:sx n="1" d="1"/>
        <a:sy n="1" d="1"/>
      </p:scale>
      <p:origin x="0" y="0"/>
    </p:cViewPr>
  </p:notesTextViewPr>
  <p:sorterViewPr>
    <p:cViewPr>
      <p:scale>
        <a:sx n="100" d="100"/>
        <a:sy n="100" d="100"/>
      </p:scale>
      <p:origin x="0" y="18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0F9F26-DCE4-4B99-B05C-8D4D546C1F8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1CB380AB-9E98-42F5-B9AC-E4DA21A802B0}">
      <dgm:prSet phldrT="[Text]"/>
      <dgm:spPr>
        <a:xfrm>
          <a:off x="1613960" y="1418631"/>
          <a:ext cx="1554844" cy="1554844"/>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Inquiry</a:t>
          </a:r>
        </a:p>
      </dgm:t>
    </dgm:pt>
    <dgm:pt modelId="{EAE50062-C270-405C-8EA5-8E5BC0F718B1}" type="parTrans" cxnId="{0D73C272-80ED-4513-A368-7C701B93D3D9}">
      <dgm:prSet/>
      <dgm:spPr/>
      <dgm:t>
        <a:bodyPr/>
        <a:lstStyle/>
        <a:p>
          <a:endParaRPr lang="en-US"/>
        </a:p>
      </dgm:t>
    </dgm:pt>
    <dgm:pt modelId="{CE445207-4B06-4060-A082-DA99B4D34F78}" type="sibTrans" cxnId="{0D73C272-80ED-4513-A368-7C701B93D3D9}">
      <dgm:prSet/>
      <dgm:spPr/>
      <dgm:t>
        <a:bodyPr/>
        <a:lstStyle/>
        <a:p>
          <a:endParaRPr lang="en-US"/>
        </a:p>
      </dgm:t>
    </dgm:pt>
    <dgm:pt modelId="{2CABE9BB-89FE-486F-B435-82A403B9B67A}">
      <dgm:prSet phldrT="[Text]" custT="1"/>
      <dgm:spPr>
        <a:xfrm>
          <a:off x="1847187" y="2190"/>
          <a:ext cx="1088391" cy="1088391"/>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600" b="1" i="0" dirty="0">
              <a:solidFill>
                <a:sysClr val="window" lastClr="FFFFFF"/>
              </a:solidFill>
              <a:latin typeface="Calibri"/>
              <a:ea typeface="+mn-ea"/>
              <a:cs typeface="+mn-cs"/>
            </a:rPr>
            <a:t>Define the Problem</a:t>
          </a:r>
        </a:p>
      </dgm:t>
    </dgm:pt>
    <dgm:pt modelId="{6C7C7B4F-5CEF-4CB6-A2F1-6FD0B1C84F0E}" type="parTrans" cxnId="{D5E2B97B-736E-48E3-915E-55BE5DE7DEF4}">
      <dgm:prSet/>
      <dgm:spPr/>
      <dgm:t>
        <a:bodyPr/>
        <a:lstStyle/>
        <a:p>
          <a:endParaRPr lang="en-US"/>
        </a:p>
      </dgm:t>
    </dgm:pt>
    <dgm:pt modelId="{B01BB0C4-AB4A-4035-BA44-5249E287FD92}" type="sibTrans" cxnId="{D5E2B97B-736E-48E3-915E-55BE5DE7DEF4}">
      <dgm:prSet/>
      <dgm:spPr>
        <a:xfrm>
          <a:off x="684022" y="488694"/>
          <a:ext cx="3377700" cy="3377700"/>
        </a:xfrm>
        <a:solidFill>
          <a:srgbClr val="4F81BD">
            <a:tint val="60000"/>
            <a:hueOff val="0"/>
            <a:satOff val="0"/>
            <a:lumOff val="0"/>
            <a:alphaOff val="0"/>
          </a:srgbClr>
        </a:solidFill>
        <a:ln>
          <a:noFill/>
        </a:ln>
        <a:effectLst/>
      </dgm:spPr>
      <dgm:t>
        <a:bodyPr/>
        <a:lstStyle/>
        <a:p>
          <a:endParaRPr lang="en-US"/>
        </a:p>
      </dgm:t>
    </dgm:pt>
    <dgm:pt modelId="{14EB3EF6-4EFD-430E-8194-699BAC69ED13}">
      <dgm:prSet phldrT="[Text]" custT="1"/>
      <dgm:spPr>
        <a:xfrm>
          <a:off x="3337320" y="1142083"/>
          <a:ext cx="1245979" cy="1088391"/>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400" dirty="0">
              <a:solidFill>
                <a:sysClr val="window" lastClr="FFFFFF"/>
              </a:solidFill>
              <a:latin typeface="Calibri"/>
              <a:ea typeface="+mn-ea"/>
              <a:cs typeface="+mn-cs"/>
            </a:rPr>
            <a:t>Hypothesize </a:t>
          </a:r>
          <a:r>
            <a:rPr lang="en-US" sz="1600" dirty="0">
              <a:solidFill>
                <a:sysClr val="window" lastClr="FFFFFF"/>
              </a:solidFill>
              <a:latin typeface="Calibri"/>
              <a:ea typeface="+mn-ea"/>
              <a:cs typeface="+mn-cs"/>
            </a:rPr>
            <a:t>the cause(s</a:t>
          </a:r>
          <a:r>
            <a:rPr lang="en-US" sz="1000" dirty="0">
              <a:solidFill>
                <a:sysClr val="window" lastClr="FFFFFF"/>
              </a:solidFill>
              <a:latin typeface="Calibri"/>
              <a:ea typeface="+mn-ea"/>
              <a:cs typeface="+mn-cs"/>
            </a:rPr>
            <a:t>)</a:t>
          </a:r>
        </a:p>
      </dgm:t>
    </dgm:pt>
    <dgm:pt modelId="{0939E44C-A105-462F-8B29-7430E93C3569}" type="parTrans" cxnId="{FB05472F-3112-4091-86F2-811B74DE0BFD}">
      <dgm:prSet/>
      <dgm:spPr/>
      <dgm:t>
        <a:bodyPr/>
        <a:lstStyle/>
        <a:p>
          <a:endParaRPr lang="en-US"/>
        </a:p>
      </dgm:t>
    </dgm:pt>
    <dgm:pt modelId="{B9021DF5-6598-4F0F-BBC8-0C7DB15D6327}" type="sibTrans" cxnId="{FB05472F-3112-4091-86F2-811B74DE0BFD}">
      <dgm:prSet/>
      <dgm:spPr>
        <a:xfrm>
          <a:off x="702532" y="507204"/>
          <a:ext cx="3377700" cy="3377700"/>
        </a:xfrm>
        <a:solidFill>
          <a:srgbClr val="4F81BD">
            <a:tint val="60000"/>
            <a:hueOff val="0"/>
            <a:satOff val="0"/>
            <a:lumOff val="0"/>
            <a:alphaOff val="0"/>
          </a:srgbClr>
        </a:solidFill>
        <a:ln>
          <a:noFill/>
        </a:ln>
        <a:effectLst/>
      </dgm:spPr>
      <dgm:t>
        <a:bodyPr/>
        <a:lstStyle/>
        <a:p>
          <a:endParaRPr lang="en-US"/>
        </a:p>
      </dgm:t>
    </dgm:pt>
    <dgm:pt modelId="{3D075C8A-560A-4512-BE6B-80CE5C83699E}">
      <dgm:prSet phldrT="[Text]" custT="1"/>
      <dgm:spPr>
        <a:xfrm>
          <a:off x="2816837" y="2986468"/>
          <a:ext cx="1088391" cy="1088391"/>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600" dirty="0">
              <a:solidFill>
                <a:sysClr val="window" lastClr="FFFFFF"/>
              </a:solidFill>
              <a:latin typeface="Calibri"/>
              <a:ea typeface="+mn-ea"/>
              <a:cs typeface="+mn-cs"/>
            </a:rPr>
            <a:t>Identify</a:t>
          </a:r>
          <a:r>
            <a:rPr lang="en-US" sz="1100" dirty="0">
              <a:solidFill>
                <a:sysClr val="window" lastClr="FFFFFF"/>
              </a:solidFill>
              <a:latin typeface="Calibri"/>
              <a:ea typeface="+mn-ea"/>
              <a:cs typeface="+mn-cs"/>
            </a:rPr>
            <a:t> </a:t>
          </a:r>
          <a:r>
            <a:rPr lang="en-US" sz="1600" dirty="0">
              <a:solidFill>
                <a:sysClr val="window" lastClr="FFFFFF"/>
              </a:solidFill>
              <a:latin typeface="Calibri"/>
              <a:ea typeface="+mn-ea"/>
              <a:cs typeface="+mn-cs"/>
            </a:rPr>
            <a:t>Solutions</a:t>
          </a:r>
        </a:p>
      </dgm:t>
    </dgm:pt>
    <dgm:pt modelId="{36B7CA51-055B-456B-8561-1CA1040E91E3}" type="parTrans" cxnId="{F108265F-0B73-4977-BC71-BD6D4F6749E2}">
      <dgm:prSet/>
      <dgm:spPr/>
      <dgm:t>
        <a:bodyPr/>
        <a:lstStyle/>
        <a:p>
          <a:endParaRPr lang="en-US"/>
        </a:p>
      </dgm:t>
    </dgm:pt>
    <dgm:pt modelId="{A62B6D8C-1EF0-469A-A472-8CF8DDCB37E7}" type="sibTrans" cxnId="{F108265F-0B73-4977-BC71-BD6D4F6749E2}">
      <dgm:prSet/>
      <dgm:spPr>
        <a:xfrm>
          <a:off x="629810" y="563195"/>
          <a:ext cx="3377700" cy="3377700"/>
        </a:xfrm>
        <a:solidFill>
          <a:srgbClr val="4F81BD">
            <a:tint val="60000"/>
            <a:hueOff val="0"/>
            <a:satOff val="0"/>
            <a:lumOff val="0"/>
            <a:alphaOff val="0"/>
          </a:srgbClr>
        </a:solidFill>
        <a:ln>
          <a:noFill/>
        </a:ln>
        <a:effectLst/>
      </dgm:spPr>
      <dgm:t>
        <a:bodyPr/>
        <a:lstStyle/>
        <a:p>
          <a:endParaRPr lang="en-US"/>
        </a:p>
      </dgm:t>
    </dgm:pt>
    <dgm:pt modelId="{D00D1F06-B906-4016-BF99-A827563A2825}">
      <dgm:prSet phldrT="[Text]" custT="1"/>
      <dgm:spPr>
        <a:xfrm>
          <a:off x="766390" y="3013679"/>
          <a:ext cx="1088391" cy="1088391"/>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800" dirty="0">
              <a:solidFill>
                <a:sysClr val="window" lastClr="FFFFFF"/>
              </a:solidFill>
              <a:latin typeface="Calibri"/>
              <a:ea typeface="+mn-ea"/>
              <a:cs typeface="+mn-cs"/>
            </a:rPr>
            <a:t>Action Plan</a:t>
          </a:r>
        </a:p>
      </dgm:t>
    </dgm:pt>
    <dgm:pt modelId="{7C6FFBF6-8A33-4A8A-A36B-926435FBBAA8}" type="parTrans" cxnId="{FA5EFDB5-0B62-463A-B207-EC2C7C395580}">
      <dgm:prSet/>
      <dgm:spPr/>
      <dgm:t>
        <a:bodyPr/>
        <a:lstStyle/>
        <a:p>
          <a:endParaRPr lang="en-US"/>
        </a:p>
      </dgm:t>
    </dgm:pt>
    <dgm:pt modelId="{BF234350-41CE-4970-B2B5-5C4F5F0F166F}" type="sibTrans" cxnId="{FA5EFDB5-0B62-463A-B207-EC2C7C395580}">
      <dgm:prSet/>
      <dgm:spPr>
        <a:xfrm>
          <a:off x="670868" y="595948"/>
          <a:ext cx="3377700" cy="3377700"/>
        </a:xfrm>
        <a:solidFill>
          <a:srgbClr val="4F81BD">
            <a:tint val="60000"/>
            <a:hueOff val="0"/>
            <a:satOff val="0"/>
            <a:lumOff val="0"/>
            <a:alphaOff val="0"/>
          </a:srgbClr>
        </a:solidFill>
        <a:ln>
          <a:noFill/>
        </a:ln>
        <a:effectLst/>
      </dgm:spPr>
      <dgm:t>
        <a:bodyPr/>
        <a:lstStyle/>
        <a:p>
          <a:endParaRPr lang="en-US"/>
        </a:p>
      </dgm:t>
    </dgm:pt>
    <dgm:pt modelId="{805C9FD4-0856-42F3-8D51-DABD227D6E61}">
      <dgm:prSet phldrT="[Text]" custT="1"/>
      <dgm:spPr>
        <a:xfrm>
          <a:off x="278259" y="1142083"/>
          <a:ext cx="1088391" cy="1088391"/>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600" dirty="0">
              <a:solidFill>
                <a:sysClr val="window" lastClr="FFFFFF"/>
              </a:solidFill>
              <a:latin typeface="Calibri"/>
              <a:ea typeface="+mn-ea"/>
              <a:cs typeface="+mn-cs"/>
            </a:rPr>
            <a:t>Evaluate and Reassess</a:t>
          </a:r>
        </a:p>
      </dgm:t>
    </dgm:pt>
    <dgm:pt modelId="{0AEC9B14-B194-4E75-AD6B-A8EB60AA9CB2}" type="parTrans" cxnId="{257D1B38-BFFF-4D92-BA92-140E390DA3FC}">
      <dgm:prSet/>
      <dgm:spPr/>
      <dgm:t>
        <a:bodyPr/>
        <a:lstStyle/>
        <a:p>
          <a:endParaRPr lang="en-US"/>
        </a:p>
      </dgm:t>
    </dgm:pt>
    <dgm:pt modelId="{AF35B83B-95F2-49F6-B523-FB593A14F83A}" type="sibTrans" cxnId="{257D1B38-BFFF-4D92-BA92-140E390DA3FC}">
      <dgm:prSet/>
      <dgm:spPr>
        <a:xfrm>
          <a:off x="702532" y="507204"/>
          <a:ext cx="3377700" cy="3377700"/>
        </a:xfrm>
        <a:solidFill>
          <a:srgbClr val="4F81BD">
            <a:tint val="60000"/>
            <a:hueOff val="0"/>
            <a:satOff val="0"/>
            <a:lumOff val="0"/>
            <a:alphaOff val="0"/>
          </a:srgbClr>
        </a:solidFill>
        <a:ln>
          <a:noFill/>
        </a:ln>
        <a:effectLst/>
      </dgm:spPr>
      <dgm:t>
        <a:bodyPr/>
        <a:lstStyle/>
        <a:p>
          <a:endParaRPr lang="en-US"/>
        </a:p>
      </dgm:t>
    </dgm:pt>
    <dgm:pt modelId="{CC3E5133-0141-4448-BC2E-97298CEEC677}" type="pres">
      <dgm:prSet presAssocID="{5E0F9F26-DCE4-4B99-B05C-8D4D546C1F88}" presName="Name0" presStyleCnt="0">
        <dgm:presLayoutVars>
          <dgm:chMax val="1"/>
          <dgm:dir/>
          <dgm:animLvl val="ctr"/>
          <dgm:resizeHandles val="exact"/>
        </dgm:presLayoutVars>
      </dgm:prSet>
      <dgm:spPr/>
      <dgm:t>
        <a:bodyPr/>
        <a:lstStyle/>
        <a:p>
          <a:endParaRPr lang="en-US"/>
        </a:p>
      </dgm:t>
    </dgm:pt>
    <dgm:pt modelId="{ABA2BE4D-1F06-45E8-944B-D97B6762FFEF}" type="pres">
      <dgm:prSet presAssocID="{1CB380AB-9E98-42F5-B9AC-E4DA21A802B0}" presName="centerShape" presStyleLbl="node0" presStyleIdx="0" presStyleCnt="1"/>
      <dgm:spPr>
        <a:prstGeom prst="ellipse">
          <a:avLst/>
        </a:prstGeom>
      </dgm:spPr>
      <dgm:t>
        <a:bodyPr/>
        <a:lstStyle/>
        <a:p>
          <a:endParaRPr lang="en-US"/>
        </a:p>
      </dgm:t>
    </dgm:pt>
    <dgm:pt modelId="{65BF428A-B4A0-4F29-A1C5-5136659763E9}" type="pres">
      <dgm:prSet presAssocID="{2CABE9BB-89FE-486F-B435-82A403B9B67A}" presName="node" presStyleLbl="node1" presStyleIdx="0" presStyleCnt="5">
        <dgm:presLayoutVars>
          <dgm:bulletEnabled val="1"/>
        </dgm:presLayoutVars>
      </dgm:prSet>
      <dgm:spPr>
        <a:prstGeom prst="ellipse">
          <a:avLst/>
        </a:prstGeom>
      </dgm:spPr>
      <dgm:t>
        <a:bodyPr/>
        <a:lstStyle/>
        <a:p>
          <a:endParaRPr lang="en-US"/>
        </a:p>
      </dgm:t>
    </dgm:pt>
    <dgm:pt modelId="{80FA4A55-E2C1-46E2-B103-7849A669B160}" type="pres">
      <dgm:prSet presAssocID="{2CABE9BB-89FE-486F-B435-82A403B9B67A}" presName="dummy" presStyleCnt="0"/>
      <dgm:spPr/>
    </dgm:pt>
    <dgm:pt modelId="{D89C5645-9B43-447F-8FE8-901D9F421B9B}" type="pres">
      <dgm:prSet presAssocID="{B01BB0C4-AB4A-4035-BA44-5249E287FD92}" presName="sibTrans" presStyleLbl="sibTrans2D1" presStyleIdx="0" presStyleCnt="5" custLinFactNeighborX="-548" custLinFactNeighborY="-548"/>
      <dgm:spPr>
        <a:prstGeom prst="blockArc">
          <a:avLst>
            <a:gd name="adj1" fmla="val 16200000"/>
            <a:gd name="adj2" fmla="val 20520000"/>
            <a:gd name="adj3" fmla="val 4640"/>
          </a:avLst>
        </a:prstGeom>
      </dgm:spPr>
      <dgm:t>
        <a:bodyPr/>
        <a:lstStyle/>
        <a:p>
          <a:endParaRPr lang="en-US"/>
        </a:p>
      </dgm:t>
    </dgm:pt>
    <dgm:pt modelId="{4121CA7A-48AF-4C83-BBD0-BCD937F6BC5D}" type="pres">
      <dgm:prSet presAssocID="{14EB3EF6-4EFD-430E-8194-699BAC69ED13}" presName="node" presStyleLbl="node1" presStyleIdx="1" presStyleCnt="5" custScaleX="115968">
        <dgm:presLayoutVars>
          <dgm:bulletEnabled val="1"/>
        </dgm:presLayoutVars>
      </dgm:prSet>
      <dgm:spPr>
        <a:prstGeom prst="ellipse">
          <a:avLst/>
        </a:prstGeom>
      </dgm:spPr>
      <dgm:t>
        <a:bodyPr/>
        <a:lstStyle/>
        <a:p>
          <a:endParaRPr lang="en-US"/>
        </a:p>
      </dgm:t>
    </dgm:pt>
    <dgm:pt modelId="{69B1D78E-F69F-4C10-967E-D8A5A480D67F}" type="pres">
      <dgm:prSet presAssocID="{14EB3EF6-4EFD-430E-8194-699BAC69ED13}" presName="dummy" presStyleCnt="0"/>
      <dgm:spPr/>
    </dgm:pt>
    <dgm:pt modelId="{29D17171-1E33-4DBA-9C7D-41C1EC3F9832}" type="pres">
      <dgm:prSet presAssocID="{B9021DF5-6598-4F0F-BBC8-0C7DB15D6327}" presName="sibTrans" presStyleLbl="sibTrans2D1" presStyleIdx="1" presStyleCnt="5"/>
      <dgm:spPr>
        <a:prstGeom prst="blockArc">
          <a:avLst>
            <a:gd name="adj1" fmla="val 20520000"/>
            <a:gd name="adj2" fmla="val 3240000"/>
            <a:gd name="adj3" fmla="val 4640"/>
          </a:avLst>
        </a:prstGeom>
      </dgm:spPr>
      <dgm:t>
        <a:bodyPr/>
        <a:lstStyle/>
        <a:p>
          <a:endParaRPr lang="en-US"/>
        </a:p>
      </dgm:t>
    </dgm:pt>
    <dgm:pt modelId="{102764D2-4190-40BE-BBC7-E92B9C95B9D0}" type="pres">
      <dgm:prSet presAssocID="{3D075C8A-560A-4512-BE6B-80CE5C83699E}" presName="node" presStyleLbl="node1" presStyleIdx="2" presStyleCnt="5">
        <dgm:presLayoutVars>
          <dgm:bulletEnabled val="1"/>
        </dgm:presLayoutVars>
      </dgm:prSet>
      <dgm:spPr>
        <a:prstGeom prst="ellipse">
          <a:avLst/>
        </a:prstGeom>
      </dgm:spPr>
      <dgm:t>
        <a:bodyPr/>
        <a:lstStyle/>
        <a:p>
          <a:endParaRPr lang="en-US"/>
        </a:p>
      </dgm:t>
    </dgm:pt>
    <dgm:pt modelId="{87B220CD-F0B7-4E46-8B6A-3799C4D3C8AB}" type="pres">
      <dgm:prSet presAssocID="{3D075C8A-560A-4512-BE6B-80CE5C83699E}" presName="dummy" presStyleCnt="0"/>
      <dgm:spPr/>
    </dgm:pt>
    <dgm:pt modelId="{2462D10E-B248-4164-8DB6-F4CBF6396024}" type="pres">
      <dgm:prSet presAssocID="{A62B6D8C-1EF0-469A-A472-8CF8DDCB37E7}" presName="sibTrans" presStyleLbl="sibTrans2D1" presStyleIdx="2" presStyleCnt="5"/>
      <dgm:spPr>
        <a:prstGeom prst="blockArc">
          <a:avLst>
            <a:gd name="adj1" fmla="val 3048714"/>
            <a:gd name="adj2" fmla="val 7660046"/>
            <a:gd name="adj3" fmla="val 4640"/>
          </a:avLst>
        </a:prstGeom>
      </dgm:spPr>
      <dgm:t>
        <a:bodyPr/>
        <a:lstStyle/>
        <a:p>
          <a:endParaRPr lang="en-US"/>
        </a:p>
      </dgm:t>
    </dgm:pt>
    <dgm:pt modelId="{E6B8C9D3-9B7C-4366-AEEF-E3B45D14D0CD}" type="pres">
      <dgm:prSet presAssocID="{D00D1F06-B906-4016-BF99-A827563A2825}" presName="node" presStyleLbl="node1" presStyleIdx="3" presStyleCnt="5" custRadScaleRad="105390" custRadScaleInc="10154">
        <dgm:presLayoutVars>
          <dgm:bulletEnabled val="1"/>
        </dgm:presLayoutVars>
      </dgm:prSet>
      <dgm:spPr>
        <a:prstGeom prst="ellipse">
          <a:avLst/>
        </a:prstGeom>
      </dgm:spPr>
      <dgm:t>
        <a:bodyPr/>
        <a:lstStyle/>
        <a:p>
          <a:endParaRPr lang="en-US"/>
        </a:p>
      </dgm:t>
    </dgm:pt>
    <dgm:pt modelId="{53A5C265-A8C6-4545-820B-1318740579CE}" type="pres">
      <dgm:prSet presAssocID="{D00D1F06-B906-4016-BF99-A827563A2825}" presName="dummy" presStyleCnt="0"/>
      <dgm:spPr/>
    </dgm:pt>
    <dgm:pt modelId="{815B730C-DB71-4543-8D23-B5E84D73B1D2}" type="pres">
      <dgm:prSet presAssocID="{BF234350-41CE-4970-B2B5-5C4F5F0F166F}" presName="sibTrans" presStyleLbl="sibTrans2D1" presStyleIdx="3" presStyleCnt="5"/>
      <dgm:spPr>
        <a:prstGeom prst="blockArc">
          <a:avLst>
            <a:gd name="adj1" fmla="val 7769501"/>
            <a:gd name="adj2" fmla="val 12076380"/>
            <a:gd name="adj3" fmla="val 4640"/>
          </a:avLst>
        </a:prstGeom>
      </dgm:spPr>
      <dgm:t>
        <a:bodyPr/>
        <a:lstStyle/>
        <a:p>
          <a:endParaRPr lang="en-US"/>
        </a:p>
      </dgm:t>
    </dgm:pt>
    <dgm:pt modelId="{D6F3A739-0FBC-43B3-A2D4-1D46E3755A20}" type="pres">
      <dgm:prSet presAssocID="{805C9FD4-0856-42F3-8D51-DABD227D6E61}" presName="node" presStyleLbl="node1" presStyleIdx="4" presStyleCnt="5">
        <dgm:presLayoutVars>
          <dgm:bulletEnabled val="1"/>
        </dgm:presLayoutVars>
      </dgm:prSet>
      <dgm:spPr>
        <a:prstGeom prst="ellipse">
          <a:avLst/>
        </a:prstGeom>
      </dgm:spPr>
      <dgm:t>
        <a:bodyPr/>
        <a:lstStyle/>
        <a:p>
          <a:endParaRPr lang="en-US"/>
        </a:p>
      </dgm:t>
    </dgm:pt>
    <dgm:pt modelId="{7D630321-0167-4D1E-9A93-96BDFF3D6215}" type="pres">
      <dgm:prSet presAssocID="{805C9FD4-0856-42F3-8D51-DABD227D6E61}" presName="dummy" presStyleCnt="0"/>
      <dgm:spPr/>
    </dgm:pt>
    <dgm:pt modelId="{A7D2B54F-6F46-4564-A035-3C5120C44423}" type="pres">
      <dgm:prSet presAssocID="{AF35B83B-95F2-49F6-B523-FB593A14F83A}" presName="sibTrans" presStyleLbl="sibTrans2D1" presStyleIdx="4" presStyleCnt="5"/>
      <dgm:spPr>
        <a:prstGeom prst="blockArc">
          <a:avLst>
            <a:gd name="adj1" fmla="val 11880000"/>
            <a:gd name="adj2" fmla="val 16200000"/>
            <a:gd name="adj3" fmla="val 4640"/>
          </a:avLst>
        </a:prstGeom>
      </dgm:spPr>
      <dgm:t>
        <a:bodyPr/>
        <a:lstStyle/>
        <a:p>
          <a:endParaRPr lang="en-US"/>
        </a:p>
      </dgm:t>
    </dgm:pt>
  </dgm:ptLst>
  <dgm:cxnLst>
    <dgm:cxn modelId="{E322448D-23BB-4E4F-A236-783AEB747C61}" type="presOf" srcId="{805C9FD4-0856-42F3-8D51-DABD227D6E61}" destId="{D6F3A739-0FBC-43B3-A2D4-1D46E3755A20}" srcOrd="0" destOrd="0" presId="urn:microsoft.com/office/officeart/2005/8/layout/radial6"/>
    <dgm:cxn modelId="{51DAC687-DCF9-4D39-9E8D-D75F5C11A08F}" type="presOf" srcId="{B9021DF5-6598-4F0F-BBC8-0C7DB15D6327}" destId="{29D17171-1E33-4DBA-9C7D-41C1EC3F9832}" srcOrd="0" destOrd="0" presId="urn:microsoft.com/office/officeart/2005/8/layout/radial6"/>
    <dgm:cxn modelId="{DEDAD65E-FF9A-4FAC-B701-32AFAB2394EF}" type="presOf" srcId="{14EB3EF6-4EFD-430E-8194-699BAC69ED13}" destId="{4121CA7A-48AF-4C83-BBD0-BCD937F6BC5D}" srcOrd="0" destOrd="0" presId="urn:microsoft.com/office/officeart/2005/8/layout/radial6"/>
    <dgm:cxn modelId="{7B0C4EA0-2697-4023-975C-324108F3ECD0}" type="presOf" srcId="{3D075C8A-560A-4512-BE6B-80CE5C83699E}" destId="{102764D2-4190-40BE-BBC7-E92B9C95B9D0}" srcOrd="0" destOrd="0" presId="urn:microsoft.com/office/officeart/2005/8/layout/radial6"/>
    <dgm:cxn modelId="{31B1F28C-492F-4E0D-9B29-10F68853306A}" type="presOf" srcId="{5E0F9F26-DCE4-4B99-B05C-8D4D546C1F88}" destId="{CC3E5133-0141-4448-BC2E-97298CEEC677}" srcOrd="0" destOrd="0" presId="urn:microsoft.com/office/officeart/2005/8/layout/radial6"/>
    <dgm:cxn modelId="{F108265F-0B73-4977-BC71-BD6D4F6749E2}" srcId="{1CB380AB-9E98-42F5-B9AC-E4DA21A802B0}" destId="{3D075C8A-560A-4512-BE6B-80CE5C83699E}" srcOrd="2" destOrd="0" parTransId="{36B7CA51-055B-456B-8561-1CA1040E91E3}" sibTransId="{A62B6D8C-1EF0-469A-A472-8CF8DDCB37E7}"/>
    <dgm:cxn modelId="{7383B9E5-C399-44F4-BDB3-DBCCF2F6725C}" type="presOf" srcId="{A62B6D8C-1EF0-469A-A472-8CF8DDCB37E7}" destId="{2462D10E-B248-4164-8DB6-F4CBF6396024}" srcOrd="0" destOrd="0" presId="urn:microsoft.com/office/officeart/2005/8/layout/radial6"/>
    <dgm:cxn modelId="{FB05472F-3112-4091-86F2-811B74DE0BFD}" srcId="{1CB380AB-9E98-42F5-B9AC-E4DA21A802B0}" destId="{14EB3EF6-4EFD-430E-8194-699BAC69ED13}" srcOrd="1" destOrd="0" parTransId="{0939E44C-A105-462F-8B29-7430E93C3569}" sibTransId="{B9021DF5-6598-4F0F-BBC8-0C7DB15D6327}"/>
    <dgm:cxn modelId="{6946A793-B036-4D18-8C75-461F2ED0BFA3}" type="presOf" srcId="{1CB380AB-9E98-42F5-B9AC-E4DA21A802B0}" destId="{ABA2BE4D-1F06-45E8-944B-D97B6762FFEF}" srcOrd="0" destOrd="0" presId="urn:microsoft.com/office/officeart/2005/8/layout/radial6"/>
    <dgm:cxn modelId="{69B920EA-7DFE-413F-A17E-442E7B8F9654}" type="presOf" srcId="{2CABE9BB-89FE-486F-B435-82A403B9B67A}" destId="{65BF428A-B4A0-4F29-A1C5-5136659763E9}" srcOrd="0" destOrd="0" presId="urn:microsoft.com/office/officeart/2005/8/layout/radial6"/>
    <dgm:cxn modelId="{D5E2B97B-736E-48E3-915E-55BE5DE7DEF4}" srcId="{1CB380AB-9E98-42F5-B9AC-E4DA21A802B0}" destId="{2CABE9BB-89FE-486F-B435-82A403B9B67A}" srcOrd="0" destOrd="0" parTransId="{6C7C7B4F-5CEF-4CB6-A2F1-6FD0B1C84F0E}" sibTransId="{B01BB0C4-AB4A-4035-BA44-5249E287FD92}"/>
    <dgm:cxn modelId="{663FCD8E-6EF9-49EA-A0E3-06A54979D646}" type="presOf" srcId="{BF234350-41CE-4970-B2B5-5C4F5F0F166F}" destId="{815B730C-DB71-4543-8D23-B5E84D73B1D2}" srcOrd="0" destOrd="0" presId="urn:microsoft.com/office/officeart/2005/8/layout/radial6"/>
    <dgm:cxn modelId="{FA5EFDB5-0B62-463A-B207-EC2C7C395580}" srcId="{1CB380AB-9E98-42F5-B9AC-E4DA21A802B0}" destId="{D00D1F06-B906-4016-BF99-A827563A2825}" srcOrd="3" destOrd="0" parTransId="{7C6FFBF6-8A33-4A8A-A36B-926435FBBAA8}" sibTransId="{BF234350-41CE-4970-B2B5-5C4F5F0F166F}"/>
    <dgm:cxn modelId="{FF71AF22-966F-40DC-BDA8-543E5FAD71E6}" type="presOf" srcId="{B01BB0C4-AB4A-4035-BA44-5249E287FD92}" destId="{D89C5645-9B43-447F-8FE8-901D9F421B9B}" srcOrd="0" destOrd="0" presId="urn:microsoft.com/office/officeart/2005/8/layout/radial6"/>
    <dgm:cxn modelId="{257D1B38-BFFF-4D92-BA92-140E390DA3FC}" srcId="{1CB380AB-9E98-42F5-B9AC-E4DA21A802B0}" destId="{805C9FD4-0856-42F3-8D51-DABD227D6E61}" srcOrd="4" destOrd="0" parTransId="{0AEC9B14-B194-4E75-AD6B-A8EB60AA9CB2}" sibTransId="{AF35B83B-95F2-49F6-B523-FB593A14F83A}"/>
    <dgm:cxn modelId="{0D73C272-80ED-4513-A368-7C701B93D3D9}" srcId="{5E0F9F26-DCE4-4B99-B05C-8D4D546C1F88}" destId="{1CB380AB-9E98-42F5-B9AC-E4DA21A802B0}" srcOrd="0" destOrd="0" parTransId="{EAE50062-C270-405C-8EA5-8E5BC0F718B1}" sibTransId="{CE445207-4B06-4060-A082-DA99B4D34F78}"/>
    <dgm:cxn modelId="{06AF348A-97F6-4AAC-B116-7782906E0BA7}" type="presOf" srcId="{AF35B83B-95F2-49F6-B523-FB593A14F83A}" destId="{A7D2B54F-6F46-4564-A035-3C5120C44423}" srcOrd="0" destOrd="0" presId="urn:microsoft.com/office/officeart/2005/8/layout/radial6"/>
    <dgm:cxn modelId="{539FD6C5-9891-40D2-B900-69CE71948365}" type="presOf" srcId="{D00D1F06-B906-4016-BF99-A827563A2825}" destId="{E6B8C9D3-9B7C-4366-AEEF-E3B45D14D0CD}" srcOrd="0" destOrd="0" presId="urn:microsoft.com/office/officeart/2005/8/layout/radial6"/>
    <dgm:cxn modelId="{C21FEA2A-09B8-4227-A671-0A37A88F58B7}" type="presParOf" srcId="{CC3E5133-0141-4448-BC2E-97298CEEC677}" destId="{ABA2BE4D-1F06-45E8-944B-D97B6762FFEF}" srcOrd="0" destOrd="0" presId="urn:microsoft.com/office/officeart/2005/8/layout/radial6"/>
    <dgm:cxn modelId="{BFDA4F5C-0D9C-4350-A9B8-0AB44D53FE70}" type="presParOf" srcId="{CC3E5133-0141-4448-BC2E-97298CEEC677}" destId="{65BF428A-B4A0-4F29-A1C5-5136659763E9}" srcOrd="1" destOrd="0" presId="urn:microsoft.com/office/officeart/2005/8/layout/radial6"/>
    <dgm:cxn modelId="{920EAC56-1A72-418E-AC3A-F7D7D1B5EB73}" type="presParOf" srcId="{CC3E5133-0141-4448-BC2E-97298CEEC677}" destId="{80FA4A55-E2C1-46E2-B103-7849A669B160}" srcOrd="2" destOrd="0" presId="urn:microsoft.com/office/officeart/2005/8/layout/radial6"/>
    <dgm:cxn modelId="{74CDC7EC-1A66-4A48-90AC-46AF6C208211}" type="presParOf" srcId="{CC3E5133-0141-4448-BC2E-97298CEEC677}" destId="{D89C5645-9B43-447F-8FE8-901D9F421B9B}" srcOrd="3" destOrd="0" presId="urn:microsoft.com/office/officeart/2005/8/layout/radial6"/>
    <dgm:cxn modelId="{F3C6BBF4-8EF8-4B00-880D-8DCCD5571279}" type="presParOf" srcId="{CC3E5133-0141-4448-BC2E-97298CEEC677}" destId="{4121CA7A-48AF-4C83-BBD0-BCD937F6BC5D}" srcOrd="4" destOrd="0" presId="urn:microsoft.com/office/officeart/2005/8/layout/radial6"/>
    <dgm:cxn modelId="{8D3584B9-751F-4DF9-B25A-4B828ED99416}" type="presParOf" srcId="{CC3E5133-0141-4448-BC2E-97298CEEC677}" destId="{69B1D78E-F69F-4C10-967E-D8A5A480D67F}" srcOrd="5" destOrd="0" presId="urn:microsoft.com/office/officeart/2005/8/layout/radial6"/>
    <dgm:cxn modelId="{D7550638-C1F0-4FB8-B3E0-943905E26B78}" type="presParOf" srcId="{CC3E5133-0141-4448-BC2E-97298CEEC677}" destId="{29D17171-1E33-4DBA-9C7D-41C1EC3F9832}" srcOrd="6" destOrd="0" presId="urn:microsoft.com/office/officeart/2005/8/layout/radial6"/>
    <dgm:cxn modelId="{094025E5-C1AD-4C3B-8858-60374619272A}" type="presParOf" srcId="{CC3E5133-0141-4448-BC2E-97298CEEC677}" destId="{102764D2-4190-40BE-BBC7-E92B9C95B9D0}" srcOrd="7" destOrd="0" presId="urn:microsoft.com/office/officeart/2005/8/layout/radial6"/>
    <dgm:cxn modelId="{9A7EA343-358C-4FD0-A558-3DBE6B54B4E3}" type="presParOf" srcId="{CC3E5133-0141-4448-BC2E-97298CEEC677}" destId="{87B220CD-F0B7-4E46-8B6A-3799C4D3C8AB}" srcOrd="8" destOrd="0" presId="urn:microsoft.com/office/officeart/2005/8/layout/radial6"/>
    <dgm:cxn modelId="{20C903C2-C7B6-4739-A927-9FC1B74750F0}" type="presParOf" srcId="{CC3E5133-0141-4448-BC2E-97298CEEC677}" destId="{2462D10E-B248-4164-8DB6-F4CBF6396024}" srcOrd="9" destOrd="0" presId="urn:microsoft.com/office/officeart/2005/8/layout/radial6"/>
    <dgm:cxn modelId="{7D0BB00C-49E2-4855-82CF-3785E0213F5E}" type="presParOf" srcId="{CC3E5133-0141-4448-BC2E-97298CEEC677}" destId="{E6B8C9D3-9B7C-4366-AEEF-E3B45D14D0CD}" srcOrd="10" destOrd="0" presId="urn:microsoft.com/office/officeart/2005/8/layout/radial6"/>
    <dgm:cxn modelId="{88F92E3D-A78A-47FD-948D-6E3DA7768DC2}" type="presParOf" srcId="{CC3E5133-0141-4448-BC2E-97298CEEC677}" destId="{53A5C265-A8C6-4545-820B-1318740579CE}" srcOrd="11" destOrd="0" presId="urn:microsoft.com/office/officeart/2005/8/layout/radial6"/>
    <dgm:cxn modelId="{E000EB24-722B-44ED-BAA8-C78C59146350}" type="presParOf" srcId="{CC3E5133-0141-4448-BC2E-97298CEEC677}" destId="{815B730C-DB71-4543-8D23-B5E84D73B1D2}" srcOrd="12" destOrd="0" presId="urn:microsoft.com/office/officeart/2005/8/layout/radial6"/>
    <dgm:cxn modelId="{47F8186F-7833-41EE-A702-C94FD3BFBDC9}" type="presParOf" srcId="{CC3E5133-0141-4448-BC2E-97298CEEC677}" destId="{D6F3A739-0FBC-43B3-A2D4-1D46E3755A20}" srcOrd="13" destOrd="0" presId="urn:microsoft.com/office/officeart/2005/8/layout/radial6"/>
    <dgm:cxn modelId="{9BFB476E-75C3-4C10-B695-71C595B37642}" type="presParOf" srcId="{CC3E5133-0141-4448-BC2E-97298CEEC677}" destId="{7D630321-0167-4D1E-9A93-96BDFF3D6215}" srcOrd="14" destOrd="0" presId="urn:microsoft.com/office/officeart/2005/8/layout/radial6"/>
    <dgm:cxn modelId="{B85F70EA-5596-4650-8577-F1B2CD195199}" type="presParOf" srcId="{CC3E5133-0141-4448-BC2E-97298CEEC677}" destId="{A7D2B54F-6F46-4564-A035-3C5120C44423}"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D2B54F-6F46-4564-A035-3C5120C44423}">
      <dsp:nvSpPr>
        <dsp:cNvPr id="0" name=""/>
        <dsp:cNvSpPr/>
      </dsp:nvSpPr>
      <dsp:spPr>
        <a:xfrm>
          <a:off x="1088903" y="760324"/>
          <a:ext cx="5082887" cy="5082887"/>
        </a:xfrm>
        <a:prstGeom prst="blockArc">
          <a:avLst>
            <a:gd name="adj1" fmla="val 11880000"/>
            <a:gd name="adj2" fmla="val 16200000"/>
            <a:gd name="adj3" fmla="val 464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815B730C-DB71-4543-8D23-B5E84D73B1D2}">
      <dsp:nvSpPr>
        <dsp:cNvPr id="0" name=""/>
        <dsp:cNvSpPr/>
      </dsp:nvSpPr>
      <dsp:spPr>
        <a:xfrm>
          <a:off x="1041254" y="893870"/>
          <a:ext cx="5082887" cy="5082887"/>
        </a:xfrm>
        <a:prstGeom prst="blockArc">
          <a:avLst>
            <a:gd name="adj1" fmla="val 7769501"/>
            <a:gd name="adj2" fmla="val 12076380"/>
            <a:gd name="adj3" fmla="val 464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2462D10E-B248-4164-8DB6-F4CBF6396024}">
      <dsp:nvSpPr>
        <dsp:cNvPr id="0" name=""/>
        <dsp:cNvSpPr/>
      </dsp:nvSpPr>
      <dsp:spPr>
        <a:xfrm>
          <a:off x="979467" y="844583"/>
          <a:ext cx="5082887" cy="5082887"/>
        </a:xfrm>
        <a:prstGeom prst="blockArc">
          <a:avLst>
            <a:gd name="adj1" fmla="val 3048714"/>
            <a:gd name="adj2" fmla="val 7660046"/>
            <a:gd name="adj3" fmla="val 464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29D17171-1E33-4DBA-9C7D-41C1EC3F9832}">
      <dsp:nvSpPr>
        <dsp:cNvPr id="0" name=""/>
        <dsp:cNvSpPr/>
      </dsp:nvSpPr>
      <dsp:spPr>
        <a:xfrm>
          <a:off x="1088903" y="760324"/>
          <a:ext cx="5082887" cy="5082887"/>
        </a:xfrm>
        <a:prstGeom prst="blockArc">
          <a:avLst>
            <a:gd name="adj1" fmla="val 20520000"/>
            <a:gd name="adj2" fmla="val 3240000"/>
            <a:gd name="adj3" fmla="val 464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D89C5645-9B43-447F-8FE8-901D9F421B9B}">
      <dsp:nvSpPr>
        <dsp:cNvPr id="0" name=""/>
        <dsp:cNvSpPr/>
      </dsp:nvSpPr>
      <dsp:spPr>
        <a:xfrm>
          <a:off x="1061049" y="732469"/>
          <a:ext cx="5082887" cy="5082887"/>
        </a:xfrm>
        <a:prstGeom prst="blockArc">
          <a:avLst>
            <a:gd name="adj1" fmla="val 16200000"/>
            <a:gd name="adj2" fmla="val 20520000"/>
            <a:gd name="adj3" fmla="val 464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ABA2BE4D-1F06-45E8-944B-D97B6762FFEF}">
      <dsp:nvSpPr>
        <dsp:cNvPr id="0" name=""/>
        <dsp:cNvSpPr/>
      </dsp:nvSpPr>
      <dsp:spPr>
        <a:xfrm>
          <a:off x="2461005" y="2132425"/>
          <a:ext cx="2338685" cy="2338685"/>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en-US" sz="4200" kern="1200">
              <a:solidFill>
                <a:sysClr val="window" lastClr="FFFFFF"/>
              </a:solidFill>
              <a:latin typeface="Calibri"/>
              <a:ea typeface="+mn-ea"/>
              <a:cs typeface="+mn-cs"/>
            </a:rPr>
            <a:t>Inquiry</a:t>
          </a:r>
        </a:p>
      </dsp:txBody>
      <dsp:txXfrm>
        <a:off x="2803497" y="2474917"/>
        <a:ext cx="1653701" cy="1653701"/>
      </dsp:txXfrm>
    </dsp:sp>
    <dsp:sp modelId="{65BF428A-B4A0-4F29-A1C5-5136659763E9}">
      <dsp:nvSpPr>
        <dsp:cNvPr id="0" name=""/>
        <dsp:cNvSpPr/>
      </dsp:nvSpPr>
      <dsp:spPr>
        <a:xfrm>
          <a:off x="2811807" y="719"/>
          <a:ext cx="1637079" cy="1637079"/>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i="0" kern="1200" dirty="0">
              <a:solidFill>
                <a:sysClr val="window" lastClr="FFFFFF"/>
              </a:solidFill>
              <a:latin typeface="Calibri"/>
              <a:ea typeface="+mn-ea"/>
              <a:cs typeface="+mn-cs"/>
            </a:rPr>
            <a:t>Define the Problem</a:t>
          </a:r>
        </a:p>
      </dsp:txBody>
      <dsp:txXfrm>
        <a:off x="3051552" y="240464"/>
        <a:ext cx="1157589" cy="1157589"/>
      </dsp:txXfrm>
    </dsp:sp>
    <dsp:sp modelId="{4121CA7A-48AF-4C83-BBD0-BCD937F6BC5D}">
      <dsp:nvSpPr>
        <dsp:cNvPr id="0" name=""/>
        <dsp:cNvSpPr/>
      </dsp:nvSpPr>
      <dsp:spPr>
        <a:xfrm>
          <a:off x="5042109" y="1716090"/>
          <a:ext cx="1898488" cy="1637079"/>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solidFill>
                <a:sysClr val="window" lastClr="FFFFFF"/>
              </a:solidFill>
              <a:latin typeface="Calibri"/>
              <a:ea typeface="+mn-ea"/>
              <a:cs typeface="+mn-cs"/>
            </a:rPr>
            <a:t>Hypothesize </a:t>
          </a:r>
          <a:r>
            <a:rPr lang="en-US" sz="1600" kern="1200" dirty="0">
              <a:solidFill>
                <a:sysClr val="window" lastClr="FFFFFF"/>
              </a:solidFill>
              <a:latin typeface="Calibri"/>
              <a:ea typeface="+mn-ea"/>
              <a:cs typeface="+mn-cs"/>
            </a:rPr>
            <a:t>the cause(s</a:t>
          </a:r>
          <a:r>
            <a:rPr lang="en-US" sz="1000" kern="1200" dirty="0">
              <a:solidFill>
                <a:sysClr val="window" lastClr="FFFFFF"/>
              </a:solidFill>
              <a:latin typeface="Calibri"/>
              <a:ea typeface="+mn-ea"/>
              <a:cs typeface="+mn-cs"/>
            </a:rPr>
            <a:t>)</a:t>
          </a:r>
        </a:p>
      </dsp:txBody>
      <dsp:txXfrm>
        <a:off x="5320136" y="1955835"/>
        <a:ext cx="1342434" cy="1157589"/>
      </dsp:txXfrm>
    </dsp:sp>
    <dsp:sp modelId="{102764D2-4190-40BE-BBC7-E92B9C95B9D0}">
      <dsp:nvSpPr>
        <dsp:cNvPr id="0" name=""/>
        <dsp:cNvSpPr/>
      </dsp:nvSpPr>
      <dsp:spPr>
        <a:xfrm>
          <a:off x="4270990" y="4491620"/>
          <a:ext cx="1637079" cy="1637079"/>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solidFill>
                <a:sysClr val="window" lastClr="FFFFFF"/>
              </a:solidFill>
              <a:latin typeface="Calibri"/>
              <a:ea typeface="+mn-ea"/>
              <a:cs typeface="+mn-cs"/>
            </a:rPr>
            <a:t>Identify</a:t>
          </a:r>
          <a:r>
            <a:rPr lang="en-US" sz="1100" kern="1200" dirty="0">
              <a:solidFill>
                <a:sysClr val="window" lastClr="FFFFFF"/>
              </a:solidFill>
              <a:latin typeface="Calibri"/>
              <a:ea typeface="+mn-ea"/>
              <a:cs typeface="+mn-cs"/>
            </a:rPr>
            <a:t> </a:t>
          </a:r>
          <a:r>
            <a:rPr lang="en-US" sz="1600" kern="1200" dirty="0">
              <a:solidFill>
                <a:sysClr val="window" lastClr="FFFFFF"/>
              </a:solidFill>
              <a:latin typeface="Calibri"/>
              <a:ea typeface="+mn-ea"/>
              <a:cs typeface="+mn-cs"/>
            </a:rPr>
            <a:t>Solutions</a:t>
          </a:r>
        </a:p>
      </dsp:txBody>
      <dsp:txXfrm>
        <a:off x="4510735" y="4731365"/>
        <a:ext cx="1157589" cy="1157589"/>
      </dsp:txXfrm>
    </dsp:sp>
    <dsp:sp modelId="{E6B8C9D3-9B7C-4366-AEEF-E3B45D14D0CD}">
      <dsp:nvSpPr>
        <dsp:cNvPr id="0" name=""/>
        <dsp:cNvSpPr/>
      </dsp:nvSpPr>
      <dsp:spPr>
        <a:xfrm>
          <a:off x="1185366" y="4532569"/>
          <a:ext cx="1637079" cy="1637079"/>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solidFill>
                <a:sysClr val="window" lastClr="FFFFFF"/>
              </a:solidFill>
              <a:latin typeface="Calibri"/>
              <a:ea typeface="+mn-ea"/>
              <a:cs typeface="+mn-cs"/>
            </a:rPr>
            <a:t>Action Plan</a:t>
          </a:r>
        </a:p>
      </dsp:txBody>
      <dsp:txXfrm>
        <a:off x="1425111" y="4772314"/>
        <a:ext cx="1157589" cy="1157589"/>
      </dsp:txXfrm>
    </dsp:sp>
    <dsp:sp modelId="{D6F3A739-0FBC-43B3-A2D4-1D46E3755A20}">
      <dsp:nvSpPr>
        <dsp:cNvPr id="0" name=""/>
        <dsp:cNvSpPr/>
      </dsp:nvSpPr>
      <dsp:spPr>
        <a:xfrm>
          <a:off x="450801" y="1716090"/>
          <a:ext cx="1637079" cy="1637079"/>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solidFill>
                <a:sysClr val="window" lastClr="FFFFFF"/>
              </a:solidFill>
              <a:latin typeface="Calibri"/>
              <a:ea typeface="+mn-ea"/>
              <a:cs typeface="+mn-cs"/>
            </a:rPr>
            <a:t>Evaluate and Reassess</a:t>
          </a:r>
        </a:p>
      </dsp:txBody>
      <dsp:txXfrm>
        <a:off x="690546" y="1955835"/>
        <a:ext cx="1157589" cy="115758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922EE2C6-18D0-4C58-A690-0DFD27737D90}" type="datetimeFigureOut">
              <a:rPr lang="en-US" smtClean="0"/>
              <a:t>5/5/2014</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E1663B3D-0DF3-4104-8794-1EDCA3357EF3}" type="slidenum">
              <a:rPr lang="en-US" smtClean="0"/>
              <a:t>‹#›</a:t>
            </a:fld>
            <a:endParaRPr lang="en-US"/>
          </a:p>
        </p:txBody>
      </p:sp>
    </p:spTree>
    <p:extLst>
      <p:ext uri="{BB962C8B-B14F-4D97-AF65-F5344CB8AC3E}">
        <p14:creationId xmlns:p14="http://schemas.microsoft.com/office/powerpoint/2010/main" val="32658425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1DD475D6-4382-40D7-AA2C-4CC05E3FFB34}" type="datetimeFigureOut">
              <a:rPr lang="en-US" smtClean="0"/>
              <a:t>5/5/2014</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B9D077D2-BBD1-4E2A-A60B-761B20243D51}" type="slidenum">
              <a:rPr lang="en-US" smtClean="0"/>
              <a:t>‹#›</a:t>
            </a:fld>
            <a:endParaRPr lang="en-US"/>
          </a:p>
        </p:txBody>
      </p:sp>
    </p:spTree>
    <p:extLst>
      <p:ext uri="{BB962C8B-B14F-4D97-AF65-F5344CB8AC3E}">
        <p14:creationId xmlns:p14="http://schemas.microsoft.com/office/powerpoint/2010/main" val="571465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all presenters</a:t>
            </a:r>
            <a:r>
              <a:rPr lang="en-US" baseline="0" dirty="0" smtClean="0"/>
              <a:t> and whip around to hear who participants are</a:t>
            </a:r>
            <a:endParaRPr lang="en-US" dirty="0"/>
          </a:p>
        </p:txBody>
      </p:sp>
      <p:sp>
        <p:nvSpPr>
          <p:cNvPr id="4" name="Slide Number Placeholder 3"/>
          <p:cNvSpPr>
            <a:spLocks noGrp="1"/>
          </p:cNvSpPr>
          <p:nvPr>
            <p:ph type="sldNum" sz="quarter" idx="10"/>
          </p:nvPr>
        </p:nvSpPr>
        <p:spPr/>
        <p:txBody>
          <a:bodyPr/>
          <a:lstStyle/>
          <a:p>
            <a:fld id="{B9D077D2-BBD1-4E2A-A60B-761B20243D51}" type="slidenum">
              <a:rPr lang="en-US" smtClean="0"/>
              <a:t>1</a:t>
            </a:fld>
            <a:endParaRPr lang="en-US"/>
          </a:p>
        </p:txBody>
      </p:sp>
    </p:spTree>
    <p:extLst>
      <p:ext uri="{BB962C8B-B14F-4D97-AF65-F5344CB8AC3E}">
        <p14:creationId xmlns:p14="http://schemas.microsoft.com/office/powerpoint/2010/main" val="2014328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Sarah</a:t>
            </a:r>
            <a:endParaRPr lang="en-US" dirty="0"/>
          </a:p>
        </p:txBody>
      </p:sp>
      <p:sp>
        <p:nvSpPr>
          <p:cNvPr id="4" name="Slide Number Placeholder 3"/>
          <p:cNvSpPr>
            <a:spLocks noGrp="1"/>
          </p:cNvSpPr>
          <p:nvPr>
            <p:ph type="sldNum" sz="quarter" idx="10"/>
          </p:nvPr>
        </p:nvSpPr>
        <p:spPr/>
        <p:txBody>
          <a:bodyPr/>
          <a:lstStyle/>
          <a:p>
            <a:fld id="{B9D077D2-BBD1-4E2A-A60B-761B20243D51}" type="slidenum">
              <a:rPr lang="en-US" smtClean="0"/>
              <a:t>12</a:t>
            </a:fld>
            <a:endParaRPr lang="en-US"/>
          </a:p>
        </p:txBody>
      </p:sp>
    </p:spTree>
    <p:extLst>
      <p:ext uri="{BB962C8B-B14F-4D97-AF65-F5344CB8AC3E}">
        <p14:creationId xmlns:p14="http://schemas.microsoft.com/office/powerpoint/2010/main" val="2418976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with the WHY—why do</a:t>
            </a:r>
            <a:r>
              <a:rPr lang="en-US" baseline="0" dirty="0" smtClean="0"/>
              <a:t> we need to focus our own learning as teachers on the achievement of English learners?</a:t>
            </a:r>
          </a:p>
          <a:p>
            <a:endParaRPr lang="en-US" baseline="0" dirty="0" smtClean="0"/>
          </a:p>
          <a:p>
            <a:r>
              <a:rPr lang="en-US" dirty="0" smtClean="0"/>
              <a:t>Fastest growing subgroup in the USA</a:t>
            </a:r>
          </a:p>
          <a:p>
            <a:r>
              <a:rPr lang="en-US" dirty="0" smtClean="0"/>
              <a:t>Implications for educators—</a:t>
            </a:r>
          </a:p>
          <a:p>
            <a:r>
              <a:rPr lang="en-US" b="1" i="1" u="sng" dirty="0" smtClean="0"/>
              <a:t>We</a:t>
            </a:r>
            <a:r>
              <a:rPr lang="en-US" b="1" i="1" u="sng" baseline="0" dirty="0" smtClean="0"/>
              <a:t> are all language teachers</a:t>
            </a:r>
          </a:p>
          <a:p>
            <a:endParaRPr lang="en-US" b="1" i="1" u="sng" baseline="0" dirty="0" smtClean="0"/>
          </a:p>
          <a:p>
            <a:r>
              <a:rPr lang="en-US" dirty="0" smtClean="0"/>
              <a:t>ELLs are not a homogenous group</a:t>
            </a:r>
          </a:p>
          <a:p>
            <a:pPr lvl="1">
              <a:buFont typeface="Arial" panose="020B0604020202020204" pitchFamily="34" charset="0"/>
              <a:buChar char="•"/>
            </a:pPr>
            <a:r>
              <a:rPr lang="en-US" dirty="0" smtClean="0"/>
              <a:t>“long-term” versus “short-term” ELLs</a:t>
            </a:r>
          </a:p>
          <a:p>
            <a:r>
              <a:rPr lang="en-US" dirty="0" smtClean="0"/>
              <a:t>ELLs are doing “double-duty”</a:t>
            </a:r>
          </a:p>
          <a:p>
            <a:pPr marL="742862" lvl="2" indent="-342859">
              <a:buFont typeface="Arial" panose="020B0604020202020204" pitchFamily="34" charset="0"/>
              <a:buChar char="•"/>
            </a:pPr>
            <a:r>
              <a:rPr lang="en-US" dirty="0" smtClean="0"/>
              <a:t>content + language</a:t>
            </a:r>
          </a:p>
          <a:p>
            <a:r>
              <a:rPr lang="en-US" dirty="0" smtClean="0"/>
              <a:t>Second language acquisition can take </a:t>
            </a:r>
            <a:r>
              <a:rPr lang="en-US" u="sng" dirty="0" smtClean="0"/>
              <a:t>years</a:t>
            </a:r>
          </a:p>
          <a:p>
            <a:endParaRPr lang="en-US" b="1" i="1" u="sng" dirty="0"/>
          </a:p>
        </p:txBody>
      </p:sp>
      <p:sp>
        <p:nvSpPr>
          <p:cNvPr id="4" name="Slide Number Placeholder 3"/>
          <p:cNvSpPr>
            <a:spLocks noGrp="1"/>
          </p:cNvSpPr>
          <p:nvPr>
            <p:ph type="sldNum" sz="quarter" idx="10"/>
          </p:nvPr>
        </p:nvSpPr>
        <p:spPr/>
        <p:txBody>
          <a:bodyPr/>
          <a:lstStyle/>
          <a:p>
            <a:fld id="{90C2F4A2-55E8-3D46-8477-6F9DD130509C}"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571203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Deltas---In 2011, CCE partnered with U-Mass</a:t>
            </a:r>
            <a:r>
              <a:rPr lang="en-US" baseline="0" dirty="0" smtClean="0"/>
              <a:t> and the Gaston Institute to review the academic and linguistic achievement of ELLs in the Boston Public Schools </a:t>
            </a:r>
            <a:endParaRPr lang="en-US" dirty="0"/>
          </a:p>
        </p:txBody>
      </p:sp>
      <p:sp>
        <p:nvSpPr>
          <p:cNvPr id="4" name="Slide Number Placeholder 3"/>
          <p:cNvSpPr>
            <a:spLocks noGrp="1"/>
          </p:cNvSpPr>
          <p:nvPr>
            <p:ph type="sldNum" sz="quarter" idx="10"/>
          </p:nvPr>
        </p:nvSpPr>
        <p:spPr/>
        <p:txBody>
          <a:bodyPr/>
          <a:lstStyle/>
          <a:p>
            <a:fld id="{90C2F4A2-55E8-3D46-8477-6F9DD130509C}"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86355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we’ve found; Effectively</a:t>
            </a:r>
            <a:r>
              <a:rPr lang="en-US" baseline="0" dirty="0" smtClean="0"/>
              <a:t> underserved; in MA, we’ve had massive policy change based on the fact that the US DOJ found schools here out of compliance in serving </a:t>
            </a:r>
            <a:r>
              <a:rPr lang="en-US" baseline="0" dirty="0" err="1" smtClean="0"/>
              <a:t>ELLs’</a:t>
            </a:r>
            <a:r>
              <a:rPr lang="en-US" baseline="0" dirty="0" smtClean="0"/>
              <a:t> civil rights; we are focusing on how to better prepare teachers and leaders to fully serve ELLs, as well as implementing standards and assessment from the WIDA Consortium</a:t>
            </a:r>
            <a:endParaRPr lang="en-US" dirty="0"/>
          </a:p>
        </p:txBody>
      </p:sp>
      <p:sp>
        <p:nvSpPr>
          <p:cNvPr id="4" name="Slide Number Placeholder 3"/>
          <p:cNvSpPr>
            <a:spLocks noGrp="1"/>
          </p:cNvSpPr>
          <p:nvPr>
            <p:ph type="sldNum" sz="quarter" idx="10"/>
          </p:nvPr>
        </p:nvSpPr>
        <p:spPr/>
        <p:txBody>
          <a:bodyPr/>
          <a:lstStyle/>
          <a:p>
            <a:fld id="{90C2F4A2-55E8-3D46-8477-6F9DD130509C}"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947543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CCE also partnered with U-Mass</a:t>
            </a:r>
            <a:r>
              <a:rPr lang="en-US" baseline="0" dirty="0" smtClean="0"/>
              <a:t> and the Gaston Institute to conduct a set of case studies of schools in Boston that we found to have high performance levels for ELLs; we have learned a great deal from these stories…</a:t>
            </a:r>
            <a:endParaRPr lang="en-US" dirty="0"/>
          </a:p>
        </p:txBody>
      </p:sp>
      <p:sp>
        <p:nvSpPr>
          <p:cNvPr id="4" name="Slide Number Placeholder 3"/>
          <p:cNvSpPr>
            <a:spLocks noGrp="1"/>
          </p:cNvSpPr>
          <p:nvPr>
            <p:ph type="sldNum" sz="quarter" idx="10"/>
          </p:nvPr>
        </p:nvSpPr>
        <p:spPr/>
        <p:txBody>
          <a:bodyPr/>
          <a:lstStyle/>
          <a:p>
            <a:fld id="{90C2F4A2-55E8-3D46-8477-6F9DD130509C}"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580068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Case study</a:t>
            </a:r>
            <a:r>
              <a:rPr lang="en-US" baseline="0" dirty="0" smtClean="0"/>
              <a:t> schools in BPS that showed these four ways to focus on curriculum, instruction and assessment </a:t>
            </a:r>
          </a:p>
          <a:p>
            <a:r>
              <a:rPr lang="en-US" baseline="0" dirty="0" smtClean="0"/>
              <a:t>Schools with the highest performing ELLs had high standards, key ways of providing access to curriculum through instructional scaffolding and teaching of English</a:t>
            </a:r>
            <a:endParaRPr lang="en-US" dirty="0"/>
          </a:p>
        </p:txBody>
      </p:sp>
      <p:sp>
        <p:nvSpPr>
          <p:cNvPr id="4" name="Slide Number Placeholder 3"/>
          <p:cNvSpPr>
            <a:spLocks noGrp="1"/>
          </p:cNvSpPr>
          <p:nvPr>
            <p:ph type="sldNum" sz="quarter" idx="10"/>
          </p:nvPr>
        </p:nvSpPr>
        <p:spPr/>
        <p:txBody>
          <a:bodyPr/>
          <a:lstStyle/>
          <a:p>
            <a:fld id="{90C2F4A2-55E8-3D46-8477-6F9DD130509C}"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403826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Sarah</a:t>
            </a:r>
            <a:endParaRPr lang="en-US" dirty="0"/>
          </a:p>
        </p:txBody>
      </p:sp>
      <p:sp>
        <p:nvSpPr>
          <p:cNvPr id="4" name="Slide Number Placeholder 3"/>
          <p:cNvSpPr>
            <a:spLocks noGrp="1"/>
          </p:cNvSpPr>
          <p:nvPr>
            <p:ph type="sldNum" sz="quarter" idx="10"/>
          </p:nvPr>
        </p:nvSpPr>
        <p:spPr/>
        <p:txBody>
          <a:bodyPr/>
          <a:lstStyle/>
          <a:p>
            <a:fld id="{B9D077D2-BBD1-4E2A-A60B-761B20243D51}" type="slidenum">
              <a:rPr lang="en-US" smtClean="0"/>
              <a:t>19</a:t>
            </a:fld>
            <a:endParaRPr lang="en-US"/>
          </a:p>
        </p:txBody>
      </p:sp>
    </p:spTree>
    <p:extLst>
      <p:ext uri="{BB962C8B-B14F-4D97-AF65-F5344CB8AC3E}">
        <p14:creationId xmlns:p14="http://schemas.microsoft.com/office/powerpoint/2010/main" val="3196354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Sarah--We use this to guide our work in equity</a:t>
            </a:r>
            <a:endParaRPr lang="en-US" dirty="0"/>
          </a:p>
        </p:txBody>
      </p:sp>
      <p:sp>
        <p:nvSpPr>
          <p:cNvPr id="4" name="Slide Number Placeholder 3"/>
          <p:cNvSpPr>
            <a:spLocks noGrp="1"/>
          </p:cNvSpPr>
          <p:nvPr>
            <p:ph type="sldNum" sz="quarter" idx="10"/>
          </p:nvPr>
        </p:nvSpPr>
        <p:spPr/>
        <p:txBody>
          <a:bodyPr/>
          <a:lstStyle/>
          <a:p>
            <a:fld id="{B9D077D2-BBD1-4E2A-A60B-761B20243D51}" type="slidenum">
              <a:rPr lang="en-US" smtClean="0"/>
              <a:t>20</a:t>
            </a:fld>
            <a:endParaRPr lang="en-US"/>
          </a:p>
        </p:txBody>
      </p:sp>
    </p:spTree>
    <p:extLst>
      <p:ext uri="{BB962C8B-B14F-4D97-AF65-F5344CB8AC3E}">
        <p14:creationId xmlns:p14="http://schemas.microsoft.com/office/powerpoint/2010/main" val="4119464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a:t>
            </a:r>
            <a:endParaRPr lang="en-US" dirty="0"/>
          </a:p>
        </p:txBody>
      </p:sp>
      <p:sp>
        <p:nvSpPr>
          <p:cNvPr id="4" name="Slide Number Placeholder 3"/>
          <p:cNvSpPr>
            <a:spLocks noGrp="1"/>
          </p:cNvSpPr>
          <p:nvPr>
            <p:ph type="sldNum" sz="quarter" idx="10"/>
          </p:nvPr>
        </p:nvSpPr>
        <p:spPr/>
        <p:txBody>
          <a:bodyPr/>
          <a:lstStyle/>
          <a:p>
            <a:fld id="{B9D077D2-BBD1-4E2A-A60B-761B20243D51}" type="slidenum">
              <a:rPr lang="en-US" smtClean="0"/>
              <a:t>29</a:t>
            </a:fld>
            <a:endParaRPr lang="en-US"/>
          </a:p>
        </p:txBody>
      </p:sp>
    </p:spTree>
    <p:extLst>
      <p:ext uri="{BB962C8B-B14F-4D97-AF65-F5344CB8AC3E}">
        <p14:creationId xmlns:p14="http://schemas.microsoft.com/office/powerpoint/2010/main" val="2882757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Hope or Sarah</a:t>
            </a:r>
            <a:endParaRPr lang="en-US" dirty="0"/>
          </a:p>
        </p:txBody>
      </p:sp>
      <p:sp>
        <p:nvSpPr>
          <p:cNvPr id="4" name="Slide Number Placeholder 3"/>
          <p:cNvSpPr>
            <a:spLocks noGrp="1"/>
          </p:cNvSpPr>
          <p:nvPr>
            <p:ph type="sldNum" sz="quarter" idx="10"/>
          </p:nvPr>
        </p:nvSpPr>
        <p:spPr/>
        <p:txBody>
          <a:bodyPr/>
          <a:lstStyle/>
          <a:p>
            <a:fld id="{B9D077D2-BBD1-4E2A-A60B-761B20243D51}" type="slidenum">
              <a:rPr lang="en-US" smtClean="0"/>
              <a:t>2</a:t>
            </a:fld>
            <a:endParaRPr lang="en-US"/>
          </a:p>
        </p:txBody>
      </p:sp>
    </p:spTree>
    <p:extLst>
      <p:ext uri="{BB962C8B-B14F-4D97-AF65-F5344CB8AC3E}">
        <p14:creationId xmlns:p14="http://schemas.microsoft.com/office/powerpoint/2010/main" val="3758846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D077D2-BBD1-4E2A-A60B-761B20243D51}" type="slidenum">
              <a:rPr lang="en-US" smtClean="0"/>
              <a:t>5</a:t>
            </a:fld>
            <a:endParaRPr lang="en-US"/>
          </a:p>
        </p:txBody>
      </p:sp>
    </p:spTree>
    <p:extLst>
      <p:ext uri="{BB962C8B-B14F-4D97-AF65-F5344CB8AC3E}">
        <p14:creationId xmlns:p14="http://schemas.microsoft.com/office/powerpoint/2010/main" val="385556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Hope or Sarah</a:t>
            </a:r>
            <a:endParaRPr lang="en-US" dirty="0"/>
          </a:p>
        </p:txBody>
      </p:sp>
      <p:sp>
        <p:nvSpPr>
          <p:cNvPr id="4" name="Slide Number Placeholder 3"/>
          <p:cNvSpPr>
            <a:spLocks noGrp="1"/>
          </p:cNvSpPr>
          <p:nvPr>
            <p:ph type="sldNum" sz="quarter" idx="10"/>
          </p:nvPr>
        </p:nvSpPr>
        <p:spPr/>
        <p:txBody>
          <a:bodyPr/>
          <a:lstStyle/>
          <a:p>
            <a:fld id="{B9D077D2-BBD1-4E2A-A60B-761B20243D51}" type="slidenum">
              <a:rPr lang="en-US" smtClean="0"/>
              <a:t>6</a:t>
            </a:fld>
            <a:endParaRPr lang="en-US"/>
          </a:p>
        </p:txBody>
      </p:sp>
    </p:spTree>
    <p:extLst>
      <p:ext uri="{BB962C8B-B14F-4D97-AF65-F5344CB8AC3E}">
        <p14:creationId xmlns:p14="http://schemas.microsoft.com/office/powerpoint/2010/main" val="1856242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Hope</a:t>
            </a:r>
            <a:endParaRPr lang="fr-CA" dirty="0"/>
          </a:p>
        </p:txBody>
      </p:sp>
      <p:sp>
        <p:nvSpPr>
          <p:cNvPr id="4" name="Espace réservé du numéro de diapositive 3"/>
          <p:cNvSpPr>
            <a:spLocks noGrp="1"/>
          </p:cNvSpPr>
          <p:nvPr>
            <p:ph type="sldNum" sz="quarter" idx="10"/>
          </p:nvPr>
        </p:nvSpPr>
        <p:spPr/>
        <p:txBody>
          <a:bodyPr/>
          <a:lstStyle/>
          <a:p>
            <a:fld id="{3F7CA053-64A5-468B-A4AC-F179676E72A7}" type="slidenum">
              <a:rPr lang="fr-CA" smtClean="0"/>
              <a:pPr/>
              <a:t>7</a:t>
            </a:fld>
            <a:endParaRPr lang="fr-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Hope</a:t>
            </a:r>
            <a:r>
              <a:rPr lang="fr-CA" baseline="0" dirty="0" smtClean="0"/>
              <a:t> or Sarah</a:t>
            </a:r>
            <a:endParaRPr lang="fr-CA" dirty="0"/>
          </a:p>
        </p:txBody>
      </p:sp>
      <p:sp>
        <p:nvSpPr>
          <p:cNvPr id="4" name="Espace réservé du numéro de diapositive 3"/>
          <p:cNvSpPr>
            <a:spLocks noGrp="1"/>
          </p:cNvSpPr>
          <p:nvPr>
            <p:ph type="sldNum" sz="quarter" idx="10"/>
          </p:nvPr>
        </p:nvSpPr>
        <p:spPr/>
        <p:txBody>
          <a:bodyPr/>
          <a:lstStyle/>
          <a:p>
            <a:fld id="{3F7CA053-64A5-468B-A4AC-F179676E72A7}" type="slidenum">
              <a:rPr lang="fr-CA" smtClean="0"/>
              <a:pPr/>
              <a:t>8</a:t>
            </a:fld>
            <a:endParaRPr lang="fr-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Sarah</a:t>
            </a:r>
            <a:endParaRPr lang="fr-CA" dirty="0"/>
          </a:p>
        </p:txBody>
      </p:sp>
      <p:sp>
        <p:nvSpPr>
          <p:cNvPr id="4" name="Espace réservé du numéro de diapositive 3"/>
          <p:cNvSpPr>
            <a:spLocks noGrp="1"/>
          </p:cNvSpPr>
          <p:nvPr>
            <p:ph type="sldNum" sz="quarter" idx="10"/>
          </p:nvPr>
        </p:nvSpPr>
        <p:spPr/>
        <p:txBody>
          <a:bodyPr/>
          <a:lstStyle/>
          <a:p>
            <a:fld id="{3F7CA053-64A5-468B-A4AC-F179676E72A7}" type="slidenum">
              <a:rPr lang="fr-CA" smtClean="0"/>
              <a:pPr/>
              <a:t>9</a:t>
            </a:fld>
            <a:endParaRPr lang="fr-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Sarah</a:t>
            </a:r>
            <a:endParaRPr lang="en-US" dirty="0"/>
          </a:p>
        </p:txBody>
      </p:sp>
      <p:sp>
        <p:nvSpPr>
          <p:cNvPr id="4" name="Slide Number Placeholder 3"/>
          <p:cNvSpPr>
            <a:spLocks noGrp="1"/>
          </p:cNvSpPr>
          <p:nvPr>
            <p:ph type="sldNum" sz="quarter" idx="10"/>
          </p:nvPr>
        </p:nvSpPr>
        <p:spPr/>
        <p:txBody>
          <a:bodyPr/>
          <a:lstStyle/>
          <a:p>
            <a:fld id="{B9D077D2-BBD1-4E2A-A60B-761B20243D51}" type="slidenum">
              <a:rPr lang="en-US" smtClean="0"/>
              <a:t>10</a:t>
            </a:fld>
            <a:endParaRPr lang="en-US"/>
          </a:p>
        </p:txBody>
      </p:sp>
    </p:spTree>
    <p:extLst>
      <p:ext uri="{BB962C8B-B14F-4D97-AF65-F5344CB8AC3E}">
        <p14:creationId xmlns:p14="http://schemas.microsoft.com/office/powerpoint/2010/main" val="567119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t>
            </a:r>
            <a:r>
              <a:rPr lang="en-US" baseline="0" dirty="0" smtClean="0"/>
              <a:t>to </a:t>
            </a:r>
            <a:r>
              <a:rPr lang="en-US" baseline="0" dirty="0" smtClean="0"/>
              <a:t>recognize that the underachievement—or achievement gap—of our English learners, is largely a result of educators not being fully prepared to serve them.  This discrepancy of our learning—as teachers--resulting in the underachievement of students is what we mean when we talk about “the opportunity gap.”  Effectively, ELLs are experiencing an opportunity gap in the knowledge base of the teachers that serve them.  We don’t often know how to make content accessible to this subgroup.  Therefore, it is up to us to increase our efforts to become better prepared to teach ELLs, a culturally and linguistically diverse student body.  Which is why we are here today!</a:t>
            </a:r>
            <a:endParaRPr lang="en-US" dirty="0"/>
          </a:p>
        </p:txBody>
      </p:sp>
      <p:sp>
        <p:nvSpPr>
          <p:cNvPr id="4" name="Slide Number Placeholder 3"/>
          <p:cNvSpPr>
            <a:spLocks noGrp="1"/>
          </p:cNvSpPr>
          <p:nvPr>
            <p:ph type="sldNum" sz="quarter" idx="10"/>
          </p:nvPr>
        </p:nvSpPr>
        <p:spPr/>
        <p:txBody>
          <a:bodyPr/>
          <a:lstStyle/>
          <a:p>
            <a:fld id="{90C2F4A2-55E8-3D46-8477-6F9DD130509C}"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753733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F2FFE45-80A2-4445-8C19-4F87F9EC1366}" type="datetimeFigureOut">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2BEA9-A7C1-4D03-BDE6-CDB30987D29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2FFE45-80A2-4445-8C19-4F87F9EC1366}" type="datetimeFigureOut">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2BEA9-A7C1-4D03-BDE6-CDB30987D29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2FFE45-80A2-4445-8C19-4F87F9EC1366}" type="datetimeFigureOut">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2BEA9-A7C1-4D03-BDE6-CDB30987D29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5A8437EF-AB1D-4E86-A277-882CC24EE53C}" type="datetimeFigureOut">
              <a:rPr lang="en-US" smtClean="0">
                <a:solidFill>
                  <a:srgbClr val="465E9C"/>
                </a:solidFill>
              </a:rPr>
              <a:pPr/>
              <a:t>5/5/2014</a:t>
            </a:fld>
            <a:endParaRPr lang="en-US">
              <a:solidFill>
                <a:srgbClr val="465E9C"/>
              </a:solidFill>
            </a:endParaRPr>
          </a:p>
        </p:txBody>
      </p:sp>
      <p:sp>
        <p:nvSpPr>
          <p:cNvPr id="5" name="Footer Placeholder 4"/>
          <p:cNvSpPr>
            <a:spLocks noGrp="1"/>
          </p:cNvSpPr>
          <p:nvPr>
            <p:ph type="ftr" sz="quarter" idx="11"/>
          </p:nvPr>
        </p:nvSpPr>
        <p:spPr>
          <a:xfrm>
            <a:off x="1174044" y="5357592"/>
            <a:ext cx="5034845" cy="365125"/>
          </a:xfrm>
        </p:spPr>
        <p:txBody>
          <a:bodyPr/>
          <a:lstStyle/>
          <a:p>
            <a:endParaRPr lang="en-US">
              <a:solidFill>
                <a:srgbClr val="465E9C"/>
              </a:solidFill>
            </a:endParaRP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28DE1481-7166-4511-992A-75F40739E68F}"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3463608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8437EF-AB1D-4E86-A277-882CC24EE53C}" type="datetimeFigureOut">
              <a:rPr lang="en-US" smtClean="0">
                <a:solidFill>
                  <a:srgbClr val="465E9C"/>
                </a:solidFill>
              </a:rPr>
              <a:pPr/>
              <a:t>5/5/2014</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28DE1481-7166-4511-992A-75F40739E68F}"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1307964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8437EF-AB1D-4E86-A277-882CC24EE53C}" type="datetimeFigureOut">
              <a:rPr lang="en-US" smtClean="0">
                <a:solidFill>
                  <a:srgbClr val="465E9C"/>
                </a:solidFill>
              </a:rPr>
              <a:pPr/>
              <a:t>5/5/2014</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28DE1481-7166-4511-992A-75F40739E68F}"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932468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A8437EF-AB1D-4E86-A277-882CC24EE53C}" type="datetimeFigureOut">
              <a:rPr lang="en-US" smtClean="0">
                <a:solidFill>
                  <a:srgbClr val="465E9C"/>
                </a:solidFill>
              </a:rPr>
              <a:pPr/>
              <a:t>5/5/2014</a:t>
            </a:fld>
            <a:endParaRPr lang="en-US">
              <a:solidFill>
                <a:srgbClr val="465E9C"/>
              </a:solidFill>
            </a:endParaRPr>
          </a:p>
        </p:txBody>
      </p:sp>
      <p:sp>
        <p:nvSpPr>
          <p:cNvPr id="6" name="Footer Placeholder 5"/>
          <p:cNvSpPr>
            <a:spLocks noGrp="1"/>
          </p:cNvSpPr>
          <p:nvPr>
            <p:ph type="ftr" sz="quarter" idx="11"/>
          </p:nvPr>
        </p:nvSpPr>
        <p:spPr/>
        <p:txBody>
          <a:bodyPr/>
          <a:lstStyle/>
          <a:p>
            <a:endParaRPr lang="en-US">
              <a:solidFill>
                <a:srgbClr val="465E9C"/>
              </a:solidFill>
            </a:endParaRPr>
          </a:p>
        </p:txBody>
      </p:sp>
      <p:sp>
        <p:nvSpPr>
          <p:cNvPr id="7" name="Slide Number Placeholder 6"/>
          <p:cNvSpPr>
            <a:spLocks noGrp="1"/>
          </p:cNvSpPr>
          <p:nvPr>
            <p:ph type="sldNum" sz="quarter" idx="12"/>
          </p:nvPr>
        </p:nvSpPr>
        <p:spPr/>
        <p:txBody>
          <a:bodyPr/>
          <a:lstStyle/>
          <a:p>
            <a:fld id="{28DE1481-7166-4511-992A-75F40739E68F}" type="slidenum">
              <a:rPr lang="en-US" smtClean="0">
                <a:solidFill>
                  <a:srgbClr val="465E9C"/>
                </a:solidFill>
              </a:rPr>
              <a:pPr/>
              <a:t>‹#›</a:t>
            </a:fld>
            <a:endParaRPr lang="en-US">
              <a:solidFill>
                <a:srgbClr val="465E9C"/>
              </a:solidFill>
            </a:endParaRPr>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4181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A8437EF-AB1D-4E86-A277-882CC24EE53C}" type="datetimeFigureOut">
              <a:rPr lang="en-US" smtClean="0">
                <a:solidFill>
                  <a:srgbClr val="465E9C"/>
                </a:solidFill>
              </a:rPr>
              <a:pPr/>
              <a:t>5/5/2014</a:t>
            </a:fld>
            <a:endParaRPr lang="en-US">
              <a:solidFill>
                <a:srgbClr val="465E9C"/>
              </a:solidFill>
            </a:endParaRPr>
          </a:p>
        </p:txBody>
      </p:sp>
      <p:sp>
        <p:nvSpPr>
          <p:cNvPr id="8" name="Footer Placeholder 7"/>
          <p:cNvSpPr>
            <a:spLocks noGrp="1"/>
          </p:cNvSpPr>
          <p:nvPr>
            <p:ph type="ftr" sz="quarter" idx="11"/>
          </p:nvPr>
        </p:nvSpPr>
        <p:spPr/>
        <p:txBody>
          <a:bodyPr/>
          <a:lstStyle/>
          <a:p>
            <a:endParaRPr lang="en-US">
              <a:solidFill>
                <a:srgbClr val="465E9C"/>
              </a:solidFill>
            </a:endParaRPr>
          </a:p>
        </p:txBody>
      </p:sp>
      <p:sp>
        <p:nvSpPr>
          <p:cNvPr id="9" name="Slide Number Placeholder 8"/>
          <p:cNvSpPr>
            <a:spLocks noGrp="1"/>
          </p:cNvSpPr>
          <p:nvPr>
            <p:ph type="sldNum" sz="quarter" idx="12"/>
          </p:nvPr>
        </p:nvSpPr>
        <p:spPr/>
        <p:txBody>
          <a:bodyPr/>
          <a:lstStyle/>
          <a:p>
            <a:fld id="{28DE1481-7166-4511-992A-75F40739E68F}" type="slidenum">
              <a:rPr lang="en-US" smtClean="0">
                <a:solidFill>
                  <a:srgbClr val="465E9C"/>
                </a:solidFill>
              </a:rPr>
              <a:pPr/>
              <a:t>‹#›</a:t>
            </a:fld>
            <a:endParaRPr lang="en-US">
              <a:solidFill>
                <a:srgbClr val="465E9C"/>
              </a:solidFill>
            </a:endParaRPr>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1569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8437EF-AB1D-4E86-A277-882CC24EE53C}" type="datetimeFigureOut">
              <a:rPr lang="en-US" smtClean="0">
                <a:solidFill>
                  <a:srgbClr val="465E9C"/>
                </a:solidFill>
              </a:rPr>
              <a:pPr/>
              <a:t>5/5/2014</a:t>
            </a:fld>
            <a:endParaRPr lang="en-US">
              <a:solidFill>
                <a:srgbClr val="465E9C"/>
              </a:solidFill>
            </a:endParaRPr>
          </a:p>
        </p:txBody>
      </p:sp>
      <p:sp>
        <p:nvSpPr>
          <p:cNvPr id="4" name="Footer Placeholder 3"/>
          <p:cNvSpPr>
            <a:spLocks noGrp="1"/>
          </p:cNvSpPr>
          <p:nvPr>
            <p:ph type="ftr" sz="quarter" idx="11"/>
          </p:nvPr>
        </p:nvSpPr>
        <p:spPr/>
        <p:txBody>
          <a:bodyPr/>
          <a:lstStyle/>
          <a:p>
            <a:endParaRPr lang="en-US">
              <a:solidFill>
                <a:srgbClr val="465E9C"/>
              </a:solidFill>
            </a:endParaRPr>
          </a:p>
        </p:txBody>
      </p:sp>
      <p:sp>
        <p:nvSpPr>
          <p:cNvPr id="5" name="Slide Number Placeholder 4"/>
          <p:cNvSpPr>
            <a:spLocks noGrp="1"/>
          </p:cNvSpPr>
          <p:nvPr>
            <p:ph type="sldNum" sz="quarter" idx="12"/>
          </p:nvPr>
        </p:nvSpPr>
        <p:spPr/>
        <p:txBody>
          <a:bodyPr/>
          <a:lstStyle/>
          <a:p>
            <a:fld id="{28DE1481-7166-4511-992A-75F40739E68F}"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22168681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8437EF-AB1D-4E86-A277-882CC24EE53C}" type="datetimeFigureOut">
              <a:rPr lang="en-US" smtClean="0">
                <a:solidFill>
                  <a:srgbClr val="465E9C"/>
                </a:solidFill>
              </a:rPr>
              <a:pPr/>
              <a:t>5/5/2014</a:t>
            </a:fld>
            <a:endParaRPr lang="en-US">
              <a:solidFill>
                <a:srgbClr val="465E9C"/>
              </a:solidFill>
            </a:endParaRPr>
          </a:p>
        </p:txBody>
      </p:sp>
      <p:sp>
        <p:nvSpPr>
          <p:cNvPr id="3" name="Footer Placeholder 2"/>
          <p:cNvSpPr>
            <a:spLocks noGrp="1"/>
          </p:cNvSpPr>
          <p:nvPr>
            <p:ph type="ftr" sz="quarter" idx="11"/>
          </p:nvPr>
        </p:nvSpPr>
        <p:spPr/>
        <p:txBody>
          <a:bodyPr/>
          <a:lstStyle/>
          <a:p>
            <a:endParaRPr lang="en-US">
              <a:solidFill>
                <a:srgbClr val="465E9C"/>
              </a:solidFill>
            </a:endParaRPr>
          </a:p>
        </p:txBody>
      </p:sp>
      <p:sp>
        <p:nvSpPr>
          <p:cNvPr id="4" name="Slide Number Placeholder 3"/>
          <p:cNvSpPr>
            <a:spLocks noGrp="1"/>
          </p:cNvSpPr>
          <p:nvPr>
            <p:ph type="sldNum" sz="quarter" idx="12"/>
          </p:nvPr>
        </p:nvSpPr>
        <p:spPr/>
        <p:txBody>
          <a:bodyPr/>
          <a:lstStyle/>
          <a:p>
            <a:fld id="{28DE1481-7166-4511-992A-75F40739E68F}"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69245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5A8437EF-AB1D-4E86-A277-882CC24EE53C}" type="datetimeFigureOut">
              <a:rPr lang="en-US" smtClean="0">
                <a:solidFill>
                  <a:srgbClr val="465E9C"/>
                </a:solidFill>
              </a:rPr>
              <a:pPr/>
              <a:t>5/5/2014</a:t>
            </a:fld>
            <a:endParaRPr lang="en-US">
              <a:solidFill>
                <a:srgbClr val="465E9C"/>
              </a:solidFill>
            </a:endParaRPr>
          </a:p>
        </p:txBody>
      </p:sp>
      <p:sp>
        <p:nvSpPr>
          <p:cNvPr id="6" name="Footer Placeholder 5"/>
          <p:cNvSpPr>
            <a:spLocks noGrp="1"/>
          </p:cNvSpPr>
          <p:nvPr>
            <p:ph type="ftr" sz="quarter" idx="11"/>
          </p:nvPr>
        </p:nvSpPr>
        <p:spPr>
          <a:xfrm rot="-60000">
            <a:off x="914554" y="5829261"/>
            <a:ext cx="3522607" cy="365125"/>
          </a:xfrm>
        </p:spPr>
        <p:txBody>
          <a:bodyPr/>
          <a:lstStyle/>
          <a:p>
            <a:endParaRPr lang="en-US">
              <a:solidFill>
                <a:srgbClr val="465E9C"/>
              </a:solidFill>
            </a:endParaRPr>
          </a:p>
        </p:txBody>
      </p:sp>
      <p:sp>
        <p:nvSpPr>
          <p:cNvPr id="7" name="Slide Number Placeholder 6"/>
          <p:cNvSpPr>
            <a:spLocks noGrp="1"/>
          </p:cNvSpPr>
          <p:nvPr>
            <p:ph type="sldNum" sz="quarter" idx="12"/>
          </p:nvPr>
        </p:nvSpPr>
        <p:spPr>
          <a:xfrm rot="60000">
            <a:off x="7557313" y="5896961"/>
            <a:ext cx="554023" cy="365125"/>
          </a:xfrm>
        </p:spPr>
        <p:txBody>
          <a:bodyPr/>
          <a:lstStyle/>
          <a:p>
            <a:fld id="{28DE1481-7166-4511-992A-75F40739E68F}"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1362393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2FFE45-80A2-4445-8C19-4F87F9EC1366}" type="datetimeFigureOut">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2BEA9-A7C1-4D03-BDE6-CDB30987D29A}"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5A8437EF-AB1D-4E86-A277-882CC24EE53C}" type="datetimeFigureOut">
              <a:rPr lang="en-US" smtClean="0">
                <a:solidFill>
                  <a:srgbClr val="465E9C"/>
                </a:solidFill>
              </a:rPr>
              <a:pPr/>
              <a:t>5/5/2014</a:t>
            </a:fld>
            <a:endParaRPr lang="en-US">
              <a:solidFill>
                <a:srgbClr val="465E9C"/>
              </a:solidFill>
            </a:endParaRPr>
          </a:p>
        </p:txBody>
      </p:sp>
      <p:sp>
        <p:nvSpPr>
          <p:cNvPr id="6" name="Footer Placeholder 5"/>
          <p:cNvSpPr>
            <a:spLocks noGrp="1"/>
          </p:cNvSpPr>
          <p:nvPr>
            <p:ph type="ftr" sz="quarter" idx="11"/>
          </p:nvPr>
        </p:nvSpPr>
        <p:spPr>
          <a:xfrm rot="-60000">
            <a:off x="914569" y="5831037"/>
            <a:ext cx="3319043" cy="365125"/>
          </a:xfrm>
        </p:spPr>
        <p:txBody>
          <a:bodyPr/>
          <a:lstStyle/>
          <a:p>
            <a:endParaRPr lang="en-US">
              <a:solidFill>
                <a:srgbClr val="465E9C"/>
              </a:solidFill>
            </a:endParaRPr>
          </a:p>
        </p:txBody>
      </p:sp>
      <p:sp>
        <p:nvSpPr>
          <p:cNvPr id="7" name="Slide Number Placeholder 6"/>
          <p:cNvSpPr>
            <a:spLocks noGrp="1"/>
          </p:cNvSpPr>
          <p:nvPr>
            <p:ph type="sldNum" sz="quarter" idx="12"/>
          </p:nvPr>
        </p:nvSpPr>
        <p:spPr>
          <a:xfrm rot="60000">
            <a:off x="7562089" y="5900026"/>
            <a:ext cx="554023" cy="365125"/>
          </a:xfrm>
        </p:spPr>
        <p:txBody>
          <a:bodyPr/>
          <a:lstStyle/>
          <a:p>
            <a:fld id="{28DE1481-7166-4511-992A-75F40739E68F}"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1802739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8437EF-AB1D-4E86-A277-882CC24EE53C}" type="datetimeFigureOut">
              <a:rPr lang="en-US" smtClean="0">
                <a:solidFill>
                  <a:srgbClr val="465E9C"/>
                </a:solidFill>
              </a:rPr>
              <a:pPr/>
              <a:t>5/5/2014</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28DE1481-7166-4511-992A-75F40739E68F}"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29677271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8437EF-AB1D-4E86-A277-882CC24EE53C}" type="datetimeFigureOut">
              <a:rPr lang="en-US" smtClean="0">
                <a:solidFill>
                  <a:srgbClr val="465E9C"/>
                </a:solidFill>
              </a:rPr>
              <a:pPr/>
              <a:t>5/5/2014</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28DE1481-7166-4511-992A-75F40739E68F}"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16288404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5A8437EF-AB1D-4E86-A277-882CC24EE53C}" type="datetimeFigureOut">
              <a:rPr lang="en-US" smtClean="0">
                <a:solidFill>
                  <a:srgbClr val="465E9C"/>
                </a:solidFill>
              </a:rPr>
              <a:pPr/>
              <a:t>5/5/2014</a:t>
            </a:fld>
            <a:endParaRPr lang="en-US">
              <a:solidFill>
                <a:srgbClr val="465E9C"/>
              </a:solidFill>
            </a:endParaRPr>
          </a:p>
        </p:txBody>
      </p:sp>
      <p:sp>
        <p:nvSpPr>
          <p:cNvPr id="5" name="Footer Placeholder 4"/>
          <p:cNvSpPr>
            <a:spLocks noGrp="1"/>
          </p:cNvSpPr>
          <p:nvPr>
            <p:ph type="ftr" sz="quarter" idx="11"/>
          </p:nvPr>
        </p:nvSpPr>
        <p:spPr>
          <a:xfrm>
            <a:off x="1174044" y="5357592"/>
            <a:ext cx="5034845" cy="365125"/>
          </a:xfrm>
        </p:spPr>
        <p:txBody>
          <a:bodyPr/>
          <a:lstStyle/>
          <a:p>
            <a:endParaRPr lang="en-US">
              <a:solidFill>
                <a:srgbClr val="465E9C"/>
              </a:solidFill>
            </a:endParaRP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28DE1481-7166-4511-992A-75F40739E68F}"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31496790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8437EF-AB1D-4E86-A277-882CC24EE53C}" type="datetimeFigureOut">
              <a:rPr lang="en-US" smtClean="0">
                <a:solidFill>
                  <a:srgbClr val="465E9C"/>
                </a:solidFill>
              </a:rPr>
              <a:pPr/>
              <a:t>5/5/2014</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28DE1481-7166-4511-992A-75F40739E68F}"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24551141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8437EF-AB1D-4E86-A277-882CC24EE53C}" type="datetimeFigureOut">
              <a:rPr lang="en-US" smtClean="0">
                <a:solidFill>
                  <a:srgbClr val="465E9C"/>
                </a:solidFill>
              </a:rPr>
              <a:pPr/>
              <a:t>5/5/2014</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28DE1481-7166-4511-992A-75F40739E68F}"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38292833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A8437EF-AB1D-4E86-A277-882CC24EE53C}" type="datetimeFigureOut">
              <a:rPr lang="en-US" smtClean="0">
                <a:solidFill>
                  <a:srgbClr val="465E9C"/>
                </a:solidFill>
              </a:rPr>
              <a:pPr/>
              <a:t>5/5/2014</a:t>
            </a:fld>
            <a:endParaRPr lang="en-US">
              <a:solidFill>
                <a:srgbClr val="465E9C"/>
              </a:solidFill>
            </a:endParaRPr>
          </a:p>
        </p:txBody>
      </p:sp>
      <p:sp>
        <p:nvSpPr>
          <p:cNvPr id="6" name="Footer Placeholder 5"/>
          <p:cNvSpPr>
            <a:spLocks noGrp="1"/>
          </p:cNvSpPr>
          <p:nvPr>
            <p:ph type="ftr" sz="quarter" idx="11"/>
          </p:nvPr>
        </p:nvSpPr>
        <p:spPr/>
        <p:txBody>
          <a:bodyPr/>
          <a:lstStyle/>
          <a:p>
            <a:endParaRPr lang="en-US">
              <a:solidFill>
                <a:srgbClr val="465E9C"/>
              </a:solidFill>
            </a:endParaRPr>
          </a:p>
        </p:txBody>
      </p:sp>
      <p:sp>
        <p:nvSpPr>
          <p:cNvPr id="7" name="Slide Number Placeholder 6"/>
          <p:cNvSpPr>
            <a:spLocks noGrp="1"/>
          </p:cNvSpPr>
          <p:nvPr>
            <p:ph type="sldNum" sz="quarter" idx="12"/>
          </p:nvPr>
        </p:nvSpPr>
        <p:spPr/>
        <p:txBody>
          <a:bodyPr/>
          <a:lstStyle/>
          <a:p>
            <a:fld id="{28DE1481-7166-4511-992A-75F40739E68F}" type="slidenum">
              <a:rPr lang="en-US" smtClean="0">
                <a:solidFill>
                  <a:srgbClr val="465E9C"/>
                </a:solidFill>
              </a:rPr>
              <a:pPr/>
              <a:t>‹#›</a:t>
            </a:fld>
            <a:endParaRPr lang="en-US">
              <a:solidFill>
                <a:srgbClr val="465E9C"/>
              </a:solidFill>
            </a:endParaRPr>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10844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A8437EF-AB1D-4E86-A277-882CC24EE53C}" type="datetimeFigureOut">
              <a:rPr lang="en-US" smtClean="0">
                <a:solidFill>
                  <a:srgbClr val="465E9C"/>
                </a:solidFill>
              </a:rPr>
              <a:pPr/>
              <a:t>5/5/2014</a:t>
            </a:fld>
            <a:endParaRPr lang="en-US">
              <a:solidFill>
                <a:srgbClr val="465E9C"/>
              </a:solidFill>
            </a:endParaRPr>
          </a:p>
        </p:txBody>
      </p:sp>
      <p:sp>
        <p:nvSpPr>
          <p:cNvPr id="8" name="Footer Placeholder 7"/>
          <p:cNvSpPr>
            <a:spLocks noGrp="1"/>
          </p:cNvSpPr>
          <p:nvPr>
            <p:ph type="ftr" sz="quarter" idx="11"/>
          </p:nvPr>
        </p:nvSpPr>
        <p:spPr/>
        <p:txBody>
          <a:bodyPr/>
          <a:lstStyle/>
          <a:p>
            <a:endParaRPr lang="en-US">
              <a:solidFill>
                <a:srgbClr val="465E9C"/>
              </a:solidFill>
            </a:endParaRPr>
          </a:p>
        </p:txBody>
      </p:sp>
      <p:sp>
        <p:nvSpPr>
          <p:cNvPr id="9" name="Slide Number Placeholder 8"/>
          <p:cNvSpPr>
            <a:spLocks noGrp="1"/>
          </p:cNvSpPr>
          <p:nvPr>
            <p:ph type="sldNum" sz="quarter" idx="12"/>
          </p:nvPr>
        </p:nvSpPr>
        <p:spPr/>
        <p:txBody>
          <a:bodyPr/>
          <a:lstStyle/>
          <a:p>
            <a:fld id="{28DE1481-7166-4511-992A-75F40739E68F}" type="slidenum">
              <a:rPr lang="en-US" smtClean="0">
                <a:solidFill>
                  <a:srgbClr val="465E9C"/>
                </a:solidFill>
              </a:rPr>
              <a:pPr/>
              <a:t>‹#›</a:t>
            </a:fld>
            <a:endParaRPr lang="en-US">
              <a:solidFill>
                <a:srgbClr val="465E9C"/>
              </a:solidFill>
            </a:endParaRPr>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5470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8437EF-AB1D-4E86-A277-882CC24EE53C}" type="datetimeFigureOut">
              <a:rPr lang="en-US" smtClean="0">
                <a:solidFill>
                  <a:srgbClr val="465E9C"/>
                </a:solidFill>
              </a:rPr>
              <a:pPr/>
              <a:t>5/5/2014</a:t>
            </a:fld>
            <a:endParaRPr lang="en-US">
              <a:solidFill>
                <a:srgbClr val="465E9C"/>
              </a:solidFill>
            </a:endParaRPr>
          </a:p>
        </p:txBody>
      </p:sp>
      <p:sp>
        <p:nvSpPr>
          <p:cNvPr id="4" name="Footer Placeholder 3"/>
          <p:cNvSpPr>
            <a:spLocks noGrp="1"/>
          </p:cNvSpPr>
          <p:nvPr>
            <p:ph type="ftr" sz="quarter" idx="11"/>
          </p:nvPr>
        </p:nvSpPr>
        <p:spPr/>
        <p:txBody>
          <a:bodyPr/>
          <a:lstStyle/>
          <a:p>
            <a:endParaRPr lang="en-US">
              <a:solidFill>
                <a:srgbClr val="465E9C"/>
              </a:solidFill>
            </a:endParaRPr>
          </a:p>
        </p:txBody>
      </p:sp>
      <p:sp>
        <p:nvSpPr>
          <p:cNvPr id="5" name="Slide Number Placeholder 4"/>
          <p:cNvSpPr>
            <a:spLocks noGrp="1"/>
          </p:cNvSpPr>
          <p:nvPr>
            <p:ph type="sldNum" sz="quarter" idx="12"/>
          </p:nvPr>
        </p:nvSpPr>
        <p:spPr/>
        <p:txBody>
          <a:bodyPr/>
          <a:lstStyle/>
          <a:p>
            <a:fld id="{28DE1481-7166-4511-992A-75F40739E68F}"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28901657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8437EF-AB1D-4E86-A277-882CC24EE53C}" type="datetimeFigureOut">
              <a:rPr lang="en-US" smtClean="0">
                <a:solidFill>
                  <a:srgbClr val="465E9C"/>
                </a:solidFill>
              </a:rPr>
              <a:pPr/>
              <a:t>5/5/2014</a:t>
            </a:fld>
            <a:endParaRPr lang="en-US">
              <a:solidFill>
                <a:srgbClr val="465E9C"/>
              </a:solidFill>
            </a:endParaRPr>
          </a:p>
        </p:txBody>
      </p:sp>
      <p:sp>
        <p:nvSpPr>
          <p:cNvPr id="3" name="Footer Placeholder 2"/>
          <p:cNvSpPr>
            <a:spLocks noGrp="1"/>
          </p:cNvSpPr>
          <p:nvPr>
            <p:ph type="ftr" sz="quarter" idx="11"/>
          </p:nvPr>
        </p:nvSpPr>
        <p:spPr/>
        <p:txBody>
          <a:bodyPr/>
          <a:lstStyle/>
          <a:p>
            <a:endParaRPr lang="en-US">
              <a:solidFill>
                <a:srgbClr val="465E9C"/>
              </a:solidFill>
            </a:endParaRPr>
          </a:p>
        </p:txBody>
      </p:sp>
      <p:sp>
        <p:nvSpPr>
          <p:cNvPr id="4" name="Slide Number Placeholder 3"/>
          <p:cNvSpPr>
            <a:spLocks noGrp="1"/>
          </p:cNvSpPr>
          <p:nvPr>
            <p:ph type="sldNum" sz="quarter" idx="12"/>
          </p:nvPr>
        </p:nvSpPr>
        <p:spPr/>
        <p:txBody>
          <a:bodyPr/>
          <a:lstStyle/>
          <a:p>
            <a:fld id="{28DE1481-7166-4511-992A-75F40739E68F}"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3483517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F2FFE45-80A2-4445-8C19-4F87F9EC1366}" type="datetimeFigureOut">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2BEA9-A7C1-4D03-BDE6-CDB30987D29A}"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5A8437EF-AB1D-4E86-A277-882CC24EE53C}" type="datetimeFigureOut">
              <a:rPr lang="en-US" smtClean="0">
                <a:solidFill>
                  <a:srgbClr val="465E9C"/>
                </a:solidFill>
              </a:rPr>
              <a:pPr/>
              <a:t>5/5/2014</a:t>
            </a:fld>
            <a:endParaRPr lang="en-US">
              <a:solidFill>
                <a:srgbClr val="465E9C"/>
              </a:solidFill>
            </a:endParaRPr>
          </a:p>
        </p:txBody>
      </p:sp>
      <p:sp>
        <p:nvSpPr>
          <p:cNvPr id="6" name="Footer Placeholder 5"/>
          <p:cNvSpPr>
            <a:spLocks noGrp="1"/>
          </p:cNvSpPr>
          <p:nvPr>
            <p:ph type="ftr" sz="quarter" idx="11"/>
          </p:nvPr>
        </p:nvSpPr>
        <p:spPr>
          <a:xfrm rot="-60000">
            <a:off x="914554" y="5829261"/>
            <a:ext cx="3522607" cy="365125"/>
          </a:xfrm>
        </p:spPr>
        <p:txBody>
          <a:bodyPr/>
          <a:lstStyle/>
          <a:p>
            <a:endParaRPr lang="en-US">
              <a:solidFill>
                <a:srgbClr val="465E9C"/>
              </a:solidFill>
            </a:endParaRPr>
          </a:p>
        </p:txBody>
      </p:sp>
      <p:sp>
        <p:nvSpPr>
          <p:cNvPr id="7" name="Slide Number Placeholder 6"/>
          <p:cNvSpPr>
            <a:spLocks noGrp="1"/>
          </p:cNvSpPr>
          <p:nvPr>
            <p:ph type="sldNum" sz="quarter" idx="12"/>
          </p:nvPr>
        </p:nvSpPr>
        <p:spPr>
          <a:xfrm rot="60000">
            <a:off x="7557313" y="5896961"/>
            <a:ext cx="554023" cy="365125"/>
          </a:xfrm>
        </p:spPr>
        <p:txBody>
          <a:bodyPr/>
          <a:lstStyle/>
          <a:p>
            <a:fld id="{28DE1481-7166-4511-992A-75F40739E68F}"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3135740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5A8437EF-AB1D-4E86-A277-882CC24EE53C}" type="datetimeFigureOut">
              <a:rPr lang="en-US" smtClean="0">
                <a:solidFill>
                  <a:srgbClr val="465E9C"/>
                </a:solidFill>
              </a:rPr>
              <a:pPr/>
              <a:t>5/5/2014</a:t>
            </a:fld>
            <a:endParaRPr lang="en-US">
              <a:solidFill>
                <a:srgbClr val="465E9C"/>
              </a:solidFill>
            </a:endParaRPr>
          </a:p>
        </p:txBody>
      </p:sp>
      <p:sp>
        <p:nvSpPr>
          <p:cNvPr id="6" name="Footer Placeholder 5"/>
          <p:cNvSpPr>
            <a:spLocks noGrp="1"/>
          </p:cNvSpPr>
          <p:nvPr>
            <p:ph type="ftr" sz="quarter" idx="11"/>
          </p:nvPr>
        </p:nvSpPr>
        <p:spPr>
          <a:xfrm rot="-60000">
            <a:off x="914569" y="5831037"/>
            <a:ext cx="3319043" cy="365125"/>
          </a:xfrm>
        </p:spPr>
        <p:txBody>
          <a:bodyPr/>
          <a:lstStyle/>
          <a:p>
            <a:endParaRPr lang="en-US">
              <a:solidFill>
                <a:srgbClr val="465E9C"/>
              </a:solidFill>
            </a:endParaRPr>
          </a:p>
        </p:txBody>
      </p:sp>
      <p:sp>
        <p:nvSpPr>
          <p:cNvPr id="7" name="Slide Number Placeholder 6"/>
          <p:cNvSpPr>
            <a:spLocks noGrp="1"/>
          </p:cNvSpPr>
          <p:nvPr>
            <p:ph type="sldNum" sz="quarter" idx="12"/>
          </p:nvPr>
        </p:nvSpPr>
        <p:spPr>
          <a:xfrm rot="60000">
            <a:off x="7562089" y="5900026"/>
            <a:ext cx="554023" cy="365125"/>
          </a:xfrm>
        </p:spPr>
        <p:txBody>
          <a:bodyPr/>
          <a:lstStyle/>
          <a:p>
            <a:fld id="{28DE1481-7166-4511-992A-75F40739E68F}"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4027068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8437EF-AB1D-4E86-A277-882CC24EE53C}" type="datetimeFigureOut">
              <a:rPr lang="en-US" smtClean="0">
                <a:solidFill>
                  <a:srgbClr val="465E9C"/>
                </a:solidFill>
              </a:rPr>
              <a:pPr/>
              <a:t>5/5/2014</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28DE1481-7166-4511-992A-75F40739E68F}"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25852557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8437EF-AB1D-4E86-A277-882CC24EE53C}" type="datetimeFigureOut">
              <a:rPr lang="en-US" smtClean="0">
                <a:solidFill>
                  <a:srgbClr val="465E9C"/>
                </a:solidFill>
              </a:rPr>
              <a:pPr/>
              <a:t>5/5/2014</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28DE1481-7166-4511-992A-75F40739E68F}"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3768235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F2FFE45-80A2-4445-8C19-4F87F9EC1366}" type="datetimeFigureOut">
              <a:rPr lang="en-US" smtClean="0"/>
              <a:t>5/5/2014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2BEA9-A7C1-4D03-BDE6-CDB30987D29A}"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F2FFE45-80A2-4445-8C19-4F87F9EC1366}" type="datetimeFigureOut">
              <a:rPr lang="en-US" smtClean="0"/>
              <a:t>5/5/2014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92BEA9-A7C1-4D03-BDE6-CDB30987D29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2FFE45-80A2-4445-8C19-4F87F9EC1366}" type="datetimeFigureOut">
              <a:rPr lang="en-US" smtClean="0"/>
              <a:t>5/5/2014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92BEA9-A7C1-4D03-BDE6-CDB30987D29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2FFE45-80A2-4445-8C19-4F87F9EC1366}" type="datetimeFigureOut">
              <a:rPr lang="en-US" smtClean="0"/>
              <a:t>5/5/2014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92BEA9-A7C1-4D03-BDE6-CDB30987D29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1F2FFE45-80A2-4445-8C19-4F87F9EC1366}" type="datetimeFigureOut">
              <a:rPr lang="en-US" smtClean="0"/>
              <a:t>5/5/2014</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992BEA9-A7C1-4D03-BDE6-CDB30987D29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2FFE45-80A2-4445-8C19-4F87F9EC1366}" type="datetimeFigureOut">
              <a:rPr lang="en-US" smtClean="0"/>
              <a:t>5/5/2014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2BEA9-A7C1-4D03-BDE6-CDB30987D29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F2FFE45-80A2-4445-8C19-4F87F9EC1366}" type="datetimeFigureOut">
              <a:rPr lang="en-US" smtClean="0"/>
              <a:t>5/5/2014</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992BEA9-A7C1-4D03-BDE6-CDB30987D29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5A8437EF-AB1D-4E86-A277-882CC24EE53C}" type="datetimeFigureOut">
              <a:rPr lang="en-US" smtClean="0">
                <a:solidFill>
                  <a:srgbClr val="465E9C"/>
                </a:solidFill>
              </a:rPr>
              <a:pPr/>
              <a:t>5/5/2014</a:t>
            </a:fld>
            <a:endParaRPr lang="en-US">
              <a:solidFill>
                <a:srgbClr val="465E9C"/>
              </a:solidFill>
            </a:endParaRP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solidFill>
                <a:srgbClr val="465E9C"/>
              </a:solidFill>
            </a:endParaRP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28DE1481-7166-4511-992A-75F40739E68F}"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7975826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5A8437EF-AB1D-4E86-A277-882CC24EE53C}" type="datetimeFigureOut">
              <a:rPr lang="en-US" smtClean="0">
                <a:solidFill>
                  <a:srgbClr val="465E9C"/>
                </a:solidFill>
              </a:rPr>
              <a:pPr/>
              <a:t>5/5/2014</a:t>
            </a:fld>
            <a:endParaRPr lang="en-US">
              <a:solidFill>
                <a:srgbClr val="465E9C"/>
              </a:solidFill>
            </a:endParaRP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solidFill>
                <a:srgbClr val="465E9C"/>
              </a:solidFill>
            </a:endParaRP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28DE1481-7166-4511-992A-75F40739E68F}"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8913153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nces.ed.gov/programs/coe/indicator_cgf.asp"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emf"/><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hyperlink" Target="http://www.ccebos.org/ell_success.html" TargetMode="External"/><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http://www.all4ed.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www.wpsweb.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786467" y="1828800"/>
            <a:ext cx="2133600" cy="1295400"/>
          </a:xfrm>
          <a:prstGeom prst="rect">
            <a:avLst/>
          </a:prstGeom>
          <a:noFill/>
          <a:ln>
            <a:noFill/>
          </a:ln>
        </p:spPr>
      </p:pic>
      <p:sp>
        <p:nvSpPr>
          <p:cNvPr id="5" name="Title 4"/>
          <p:cNvSpPr>
            <a:spLocks noGrp="1"/>
          </p:cNvSpPr>
          <p:nvPr>
            <p:ph type="ctrTitle"/>
          </p:nvPr>
        </p:nvSpPr>
        <p:spPr>
          <a:xfrm>
            <a:off x="228600" y="457200"/>
            <a:ext cx="5648623" cy="1204306"/>
          </a:xfrm>
        </p:spPr>
        <p:txBody>
          <a:bodyPr>
            <a:noAutofit/>
          </a:bodyPr>
          <a:lstStyle/>
          <a:p>
            <a:pPr algn="ctr"/>
            <a:r>
              <a:rPr lang="en-US" dirty="0" smtClean="0"/>
              <a:t>INQUIRY FOCUSED ON </a:t>
            </a:r>
            <a:br>
              <a:rPr lang="en-US" dirty="0" smtClean="0"/>
            </a:br>
            <a:r>
              <a:rPr lang="en-US" dirty="0" smtClean="0"/>
              <a:t>EQUITY FOR ELLs</a:t>
            </a:r>
            <a:endParaRPr lang="en-US" dirty="0"/>
          </a:p>
        </p:txBody>
      </p:sp>
      <p:sp>
        <p:nvSpPr>
          <p:cNvPr id="7" name="Sous-titre 2"/>
          <p:cNvSpPr txBox="1">
            <a:spLocks noGrp="1"/>
          </p:cNvSpPr>
          <p:nvPr>
            <p:ph type="subTitle" idx="1"/>
          </p:nvPr>
        </p:nvSpPr>
        <p:spPr>
          <a:xfrm>
            <a:off x="2632869" y="3962400"/>
            <a:ext cx="6511131" cy="32925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chemeClr val="accent6"/>
              </a:buClr>
              <a:buFont typeface="Wingdings" charset="2"/>
              <a:buChar char="§"/>
              <a:defRPr sz="3200" kern="1200">
                <a:solidFill>
                  <a:schemeClr val="tx1">
                    <a:lumMod val="75000"/>
                    <a:lumOff val="25000"/>
                  </a:schemeClr>
                </a:solidFill>
                <a:latin typeface="Arial Narrow"/>
                <a:ea typeface="+mn-ea"/>
                <a:cs typeface="Arial Narrow"/>
              </a:defRPr>
            </a:lvl1pPr>
            <a:lvl2pPr marL="742950" indent="-285750" algn="l" defTabSz="457200" rtl="0" eaLnBrk="1" latinLnBrk="0" hangingPunct="1">
              <a:spcBef>
                <a:spcPct val="20000"/>
              </a:spcBef>
              <a:buClr>
                <a:schemeClr val="accent6"/>
              </a:buClr>
              <a:buFont typeface="Arial"/>
              <a:buChar char="–"/>
              <a:defRPr sz="2800" kern="1200">
                <a:solidFill>
                  <a:schemeClr val="tx1">
                    <a:lumMod val="75000"/>
                    <a:lumOff val="25000"/>
                  </a:schemeClr>
                </a:solidFill>
                <a:latin typeface="Arial Narrow"/>
                <a:ea typeface="+mn-ea"/>
                <a:cs typeface="Arial Narrow"/>
              </a:defRPr>
            </a:lvl2pPr>
            <a:lvl3pPr marL="1143000" indent="-228600" algn="l" defTabSz="457200" rtl="0" eaLnBrk="1" latinLnBrk="0" hangingPunct="1">
              <a:spcBef>
                <a:spcPct val="20000"/>
              </a:spcBef>
              <a:buClr>
                <a:schemeClr val="accent6"/>
              </a:buClr>
              <a:buFont typeface="Arial"/>
              <a:buChar char="•"/>
              <a:defRPr sz="2400" kern="1200">
                <a:solidFill>
                  <a:schemeClr val="tx1">
                    <a:lumMod val="75000"/>
                    <a:lumOff val="25000"/>
                  </a:schemeClr>
                </a:solidFill>
                <a:latin typeface="Arial Narrow"/>
                <a:ea typeface="+mn-ea"/>
                <a:cs typeface="Arial Narrow"/>
              </a:defRPr>
            </a:lvl3pPr>
            <a:lvl4pPr marL="1600200" indent="-228600" algn="l" defTabSz="457200" rtl="0" eaLnBrk="1" latinLnBrk="0" hangingPunct="1">
              <a:spcBef>
                <a:spcPct val="20000"/>
              </a:spcBef>
              <a:buClr>
                <a:schemeClr val="accent6"/>
              </a:buClr>
              <a:buFont typeface="Arial"/>
              <a:buChar char="–"/>
              <a:defRPr sz="2000" kern="1200">
                <a:solidFill>
                  <a:schemeClr val="tx1">
                    <a:lumMod val="75000"/>
                    <a:lumOff val="25000"/>
                  </a:schemeClr>
                </a:solidFill>
                <a:latin typeface="Arial Narrow"/>
                <a:ea typeface="+mn-ea"/>
                <a:cs typeface="Arial Narrow"/>
              </a:defRPr>
            </a:lvl4pPr>
            <a:lvl5pPr marL="2057400" indent="-228600" algn="l" defTabSz="457200" rtl="0" eaLnBrk="1" latinLnBrk="0" hangingPunct="1">
              <a:spcBef>
                <a:spcPct val="20000"/>
              </a:spcBef>
              <a:buClr>
                <a:schemeClr val="accent6"/>
              </a:buClr>
              <a:buFont typeface="Arial"/>
              <a:buChar char="»"/>
              <a:defRPr sz="2000" kern="1200">
                <a:solidFill>
                  <a:schemeClr val="tx1">
                    <a:lumMod val="75000"/>
                    <a:lumOff val="25000"/>
                  </a:schemeClr>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Arial" pitchFamily="34" charset="0"/>
              <a:buNone/>
              <a:defRPr/>
            </a:pPr>
            <a:endParaRPr lang="en-US" sz="2800" b="1" dirty="0" smtClean="0"/>
          </a:p>
          <a:p>
            <a:pPr algn="ctr">
              <a:buFont typeface="Arial" pitchFamily="34" charset="0"/>
              <a:buNone/>
              <a:defRPr/>
            </a:pPr>
            <a:r>
              <a:rPr lang="en-US" sz="1800" b="1" dirty="0" smtClean="0"/>
              <a:t>Center for Collaborative Education</a:t>
            </a:r>
          </a:p>
          <a:p>
            <a:pPr algn="ctr">
              <a:buFont typeface="Arial" pitchFamily="34" charset="0"/>
              <a:buNone/>
              <a:defRPr/>
            </a:pPr>
            <a:r>
              <a:rPr lang="en-US" sz="1800" b="1" dirty="0" smtClean="0"/>
              <a:t>Worcester Public Schools</a:t>
            </a:r>
          </a:p>
          <a:p>
            <a:pPr algn="ctr">
              <a:buFont typeface="Arial" pitchFamily="34" charset="0"/>
              <a:buNone/>
              <a:defRPr/>
            </a:pPr>
            <a:endParaRPr lang="en-US" sz="1800" b="1" dirty="0" smtClean="0"/>
          </a:p>
          <a:p>
            <a:pPr algn="ctr">
              <a:buFont typeface="Arial" pitchFamily="34" charset="0"/>
              <a:buNone/>
              <a:defRPr/>
            </a:pPr>
            <a:r>
              <a:rPr lang="en-US" sz="1400" b="1" dirty="0" smtClean="0">
                <a:solidFill>
                  <a:srgbClr val="FF0000"/>
                </a:solidFill>
              </a:rPr>
              <a:t>MATSOL Conference</a:t>
            </a:r>
          </a:p>
          <a:p>
            <a:pPr algn="ctr">
              <a:buFont typeface="Arial" pitchFamily="34" charset="0"/>
              <a:buNone/>
              <a:defRPr/>
            </a:pPr>
            <a:r>
              <a:rPr lang="en-US" sz="1400" b="1" dirty="0" smtClean="0">
                <a:solidFill>
                  <a:srgbClr val="FF0000"/>
                </a:solidFill>
              </a:rPr>
              <a:t>MAY 8, 2014</a:t>
            </a:r>
          </a:p>
        </p:txBody>
      </p:sp>
    </p:spTree>
    <p:extLst>
      <p:ext uri="{BB962C8B-B14F-4D97-AF65-F5344CB8AC3E}">
        <p14:creationId xmlns:p14="http://schemas.microsoft.com/office/powerpoint/2010/main" val="3516584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4577" y="1295400"/>
            <a:ext cx="5196840" cy="1413972"/>
          </a:xfrm>
        </p:spPr>
        <p:txBody>
          <a:bodyPr>
            <a:normAutofit fontScale="85000" lnSpcReduction="10000"/>
          </a:bodyPr>
          <a:lstStyle/>
          <a:p>
            <a:r>
              <a:rPr lang="en-US" sz="7200" i="1" dirty="0" smtClean="0"/>
              <a:t>Why WELLTR?</a:t>
            </a:r>
            <a:endParaRPr lang="en-US" sz="7200" i="1"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9847" y="2895600"/>
            <a:ext cx="2146300"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ph type="title"/>
          </p:nvPr>
        </p:nvSpPr>
        <p:spPr>
          <a:xfrm>
            <a:off x="1600200" y="5257800"/>
            <a:ext cx="6324600" cy="1371600"/>
          </a:xfrm>
        </p:spPr>
        <p:txBody>
          <a:bodyPr/>
          <a:lstStyle/>
          <a:p>
            <a:r>
              <a:rPr lang="en-US" sz="3600" dirty="0" smtClean="0"/>
              <a:t>Voices from the residents</a:t>
            </a:r>
            <a:endParaRPr lang="en-US" sz="3600" dirty="0"/>
          </a:p>
        </p:txBody>
      </p:sp>
    </p:spTree>
    <p:extLst>
      <p:ext uri="{BB962C8B-B14F-4D97-AF65-F5344CB8AC3E}">
        <p14:creationId xmlns:p14="http://schemas.microsoft.com/office/powerpoint/2010/main" val="1267079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475" y="1219200"/>
            <a:ext cx="7620000" cy="4001095"/>
          </a:xfrm>
          <a:prstGeom prst="rect">
            <a:avLst/>
          </a:prstGeom>
        </p:spPr>
        <p:txBody>
          <a:bodyPr wrap="square">
            <a:spAutoFit/>
          </a:bodyPr>
          <a:lstStyle/>
          <a:p>
            <a:pPr defTabSz="457200" fontAlgn="base"/>
            <a:r>
              <a:rPr lang="en-US" sz="2800" b="1" dirty="0">
                <a:solidFill>
                  <a:prstClr val="black"/>
                </a:solidFill>
              </a:rPr>
              <a:t>“Despite the best efforts of America's educators to bring greater equity to our schools, too many children- especially low-income and minority children- are still denied the educational opportunities they need to succeed.”</a:t>
            </a:r>
          </a:p>
          <a:p>
            <a:pPr defTabSz="457200" fontAlgn="base"/>
            <a:endParaRPr lang="en-US" sz="2400" dirty="0">
              <a:solidFill>
                <a:prstClr val="black"/>
              </a:solidFill>
            </a:endParaRPr>
          </a:p>
          <a:p>
            <a:pPr defTabSz="457200" fontAlgn="base"/>
            <a:r>
              <a:rPr lang="en-US" sz="2400" i="1" dirty="0">
                <a:solidFill>
                  <a:prstClr val="black"/>
                </a:solidFill>
              </a:rPr>
              <a:t>Russlynn Ali</a:t>
            </a:r>
          </a:p>
          <a:p>
            <a:pPr defTabSz="457200" fontAlgn="base"/>
            <a:r>
              <a:rPr lang="en-US" sz="2400" i="1" dirty="0">
                <a:solidFill>
                  <a:prstClr val="black"/>
                </a:solidFill>
              </a:rPr>
              <a:t>Assistant, Secretory for Civil Rights</a:t>
            </a:r>
          </a:p>
          <a:p>
            <a:pPr defTabSz="457200" fontAlgn="base"/>
            <a:r>
              <a:rPr lang="en-US" sz="2400" i="1" dirty="0">
                <a:solidFill>
                  <a:prstClr val="black"/>
                </a:solidFill>
              </a:rPr>
              <a:t>U.S. Department of Education</a:t>
            </a:r>
            <a:endParaRPr lang="en-US" sz="2400" dirty="0">
              <a:solidFill>
                <a:prstClr val="black"/>
              </a:solidFill>
            </a:endParaRPr>
          </a:p>
          <a:p>
            <a:pPr defTabSz="457200"/>
            <a:endParaRPr lang="en-US" dirty="0">
              <a:solidFill>
                <a:prstClr val="black"/>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352800"/>
            <a:ext cx="1762125"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254991" y="6235004"/>
            <a:ext cx="4824484" cy="276999"/>
          </a:xfrm>
          <a:prstGeom prst="rect">
            <a:avLst/>
          </a:prstGeom>
        </p:spPr>
        <p:txBody>
          <a:bodyPr wrap="square">
            <a:spAutoFit/>
          </a:bodyPr>
          <a:lstStyle/>
          <a:p>
            <a:pPr defTabSz="457200"/>
            <a:r>
              <a:rPr lang="en-US" sz="1200" dirty="0">
                <a:solidFill>
                  <a:prstClr val="black"/>
                </a:solidFill>
              </a:rPr>
              <a:t>As cited in National Opportunity to Learn Campaign, www.otlcampaign.org</a:t>
            </a:r>
          </a:p>
        </p:txBody>
      </p:sp>
    </p:spTree>
    <p:extLst>
      <p:ext uri="{BB962C8B-B14F-4D97-AF65-F5344CB8AC3E}">
        <p14:creationId xmlns:p14="http://schemas.microsoft.com/office/powerpoint/2010/main" val="3138078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NEED</a:t>
            </a:r>
            <a:endParaRPr lang="en-US" dirty="0"/>
          </a:p>
        </p:txBody>
      </p:sp>
      <p:sp>
        <p:nvSpPr>
          <p:cNvPr id="3" name="Content Placeholder 2"/>
          <p:cNvSpPr>
            <a:spLocks noGrp="1"/>
          </p:cNvSpPr>
          <p:nvPr>
            <p:ph idx="1"/>
          </p:nvPr>
        </p:nvSpPr>
        <p:spPr>
          <a:xfrm>
            <a:off x="838200" y="1029475"/>
            <a:ext cx="7520940" cy="3579849"/>
          </a:xfrm>
        </p:spPr>
        <p:txBody>
          <a:bodyPr>
            <a:noAutofit/>
          </a:bodyPr>
          <a:lstStyle/>
          <a:p>
            <a:pPr>
              <a:buFont typeface="Arial" pitchFamily="34" charset="0"/>
              <a:buChar char="•"/>
            </a:pPr>
            <a:r>
              <a:rPr lang="en-US" sz="2800" dirty="0" smtClean="0"/>
              <a:t>Fastest growing subgroup</a:t>
            </a:r>
          </a:p>
          <a:p>
            <a:pPr lvl="3">
              <a:buFont typeface="Arial" pitchFamily="34" charset="0"/>
              <a:buChar char="•"/>
            </a:pPr>
            <a:r>
              <a:rPr lang="en-US" sz="2800" dirty="0" smtClean="0"/>
              <a:t>30%+ in WPS</a:t>
            </a:r>
          </a:p>
          <a:p>
            <a:pPr>
              <a:buFont typeface="Arial" pitchFamily="34" charset="0"/>
              <a:buChar char="•"/>
            </a:pPr>
            <a:endParaRPr lang="en-US" sz="2800" dirty="0" smtClean="0"/>
          </a:p>
          <a:p>
            <a:pPr>
              <a:buFont typeface="Arial" pitchFamily="34" charset="0"/>
              <a:buChar char="•"/>
            </a:pPr>
            <a:r>
              <a:rPr lang="en-US" sz="2800" dirty="0" smtClean="0"/>
              <a:t>RETELL initiative</a:t>
            </a:r>
          </a:p>
          <a:p>
            <a:pPr lvl="3">
              <a:buFont typeface="Arial" pitchFamily="34" charset="0"/>
              <a:buChar char="•"/>
            </a:pPr>
            <a:r>
              <a:rPr lang="en-US" sz="2800" dirty="0" smtClean="0"/>
              <a:t>WIDA Tools</a:t>
            </a:r>
          </a:p>
          <a:p>
            <a:pPr lvl="3">
              <a:buFont typeface="Arial" pitchFamily="34" charset="0"/>
              <a:buChar char="•"/>
            </a:pPr>
            <a:r>
              <a:rPr lang="en-US" sz="2800" dirty="0" smtClean="0"/>
              <a:t>ACCESS Test</a:t>
            </a:r>
          </a:p>
          <a:p>
            <a:pPr lvl="3">
              <a:buFont typeface="Arial" pitchFamily="34" charset="0"/>
              <a:buChar char="•"/>
            </a:pPr>
            <a:r>
              <a:rPr lang="en-US" sz="2800" dirty="0" smtClean="0"/>
              <a:t>More effectively prepared teachers</a:t>
            </a:r>
          </a:p>
          <a:p>
            <a:pPr lvl="3">
              <a:buFont typeface="Arial" pitchFamily="34" charset="0"/>
              <a:buChar char="•"/>
            </a:pPr>
            <a:r>
              <a:rPr lang="en-US" sz="2800" dirty="0" smtClean="0"/>
              <a:t>More effectively prepared administrators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598" y="609600"/>
            <a:ext cx="2921239"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43687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National Context</a:t>
            </a:r>
            <a:endParaRPr lang="en-US" dirty="0"/>
          </a:p>
        </p:txBody>
      </p:sp>
      <p:sp>
        <p:nvSpPr>
          <p:cNvPr id="4" name="Slide Number Placeholder 3"/>
          <p:cNvSpPr>
            <a:spLocks noGrp="1"/>
          </p:cNvSpPr>
          <p:nvPr>
            <p:ph type="sldNum" sz="quarter" idx="12"/>
          </p:nvPr>
        </p:nvSpPr>
        <p:spPr/>
        <p:txBody>
          <a:bodyPr/>
          <a:lstStyle/>
          <a:p>
            <a:fld id="{59A153BD-B39F-044A-8FD3-8F4231CA7867}" type="slidenum">
              <a:rPr lang="en-US" smtClean="0">
                <a:solidFill>
                  <a:prstClr val="black">
                    <a:tint val="75000"/>
                  </a:prstClr>
                </a:solidFill>
              </a:rPr>
              <a:pPr/>
              <a:t>13</a:t>
            </a:fld>
            <a:endParaRPr lang="en-US" dirty="0">
              <a:solidFill>
                <a:prstClr val="black">
                  <a:tint val="75000"/>
                </a:prstClr>
              </a:solidFill>
            </a:endParaRPr>
          </a:p>
        </p:txBody>
      </p:sp>
      <p:sp>
        <p:nvSpPr>
          <p:cNvPr id="3" name="Rectangle 2"/>
          <p:cNvSpPr/>
          <p:nvPr/>
        </p:nvSpPr>
        <p:spPr>
          <a:xfrm>
            <a:off x="1132764" y="6221356"/>
            <a:ext cx="7035421" cy="276999"/>
          </a:xfrm>
          <a:prstGeom prst="rect">
            <a:avLst/>
          </a:prstGeom>
        </p:spPr>
        <p:txBody>
          <a:bodyPr wrap="square">
            <a:spAutoFit/>
          </a:bodyPr>
          <a:lstStyle/>
          <a:p>
            <a:pPr defTabSz="457200"/>
            <a:r>
              <a:rPr lang="en-US" sz="1200" dirty="0">
                <a:solidFill>
                  <a:prstClr val="black"/>
                </a:solidFill>
              </a:rPr>
              <a:t>As cited in The National Center for Education Statistics, </a:t>
            </a:r>
            <a:r>
              <a:rPr lang="en-US" sz="1200" dirty="0">
                <a:solidFill>
                  <a:prstClr val="black"/>
                </a:solidFill>
                <a:hlinkClick r:id="rId3"/>
              </a:rPr>
              <a:t>https://nces.ed.gov/programs/coe/indicator_cgf.asp</a:t>
            </a:r>
            <a:r>
              <a:rPr lang="en-US" sz="1200" dirty="0">
                <a:solidFill>
                  <a:prstClr val="black"/>
                </a:solidFill>
              </a:rPr>
              <a:t>  </a:t>
            </a:r>
          </a:p>
        </p:txBody>
      </p:sp>
      <p:pic>
        <p:nvPicPr>
          <p:cNvPr id="133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907" t="27612" r="6250" b="12845"/>
          <a:stretch/>
        </p:blipFill>
        <p:spPr bwMode="auto">
          <a:xfrm>
            <a:off x="1132763" y="1417638"/>
            <a:ext cx="7113997" cy="4614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207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the Research </a:t>
            </a:r>
            <a:r>
              <a:rPr lang="en-US" dirty="0"/>
              <a:t>S</a:t>
            </a:r>
            <a:r>
              <a:rPr lang="en-US" dirty="0" smtClean="0"/>
              <a:t>ays</a:t>
            </a:r>
            <a:endParaRPr lang="en-US" dirty="0"/>
          </a:p>
        </p:txBody>
      </p:sp>
      <p:sp>
        <p:nvSpPr>
          <p:cNvPr id="4" name="Slide Number Placeholder 3"/>
          <p:cNvSpPr>
            <a:spLocks noGrp="1"/>
          </p:cNvSpPr>
          <p:nvPr>
            <p:ph type="sldNum" sz="quarter" idx="12"/>
          </p:nvPr>
        </p:nvSpPr>
        <p:spPr/>
        <p:txBody>
          <a:bodyPr/>
          <a:lstStyle/>
          <a:p>
            <a:fld id="{59A153BD-B39F-044A-8FD3-8F4231CA7867}" type="slidenum">
              <a:rPr lang="en-US" smtClean="0">
                <a:solidFill>
                  <a:prstClr val="black">
                    <a:tint val="75000"/>
                  </a:prstClr>
                </a:solidFill>
              </a:rPr>
              <a:pPr/>
              <a:t>14</a:t>
            </a:fld>
            <a:endParaRPr lang="en-US" dirty="0">
              <a:solidFill>
                <a:prstClr val="black">
                  <a:tint val="75000"/>
                </a:prstClr>
              </a:solidFill>
            </a:endParaRPr>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655" t="8769" r="10937" b="14552"/>
          <a:stretch/>
        </p:blipFill>
        <p:spPr bwMode="auto">
          <a:xfrm>
            <a:off x="457199" y="1417639"/>
            <a:ext cx="7323421" cy="5303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7266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425" y="334371"/>
            <a:ext cx="7772400" cy="1143000"/>
          </a:xfrm>
        </p:spPr>
        <p:txBody>
          <a:bodyPr/>
          <a:lstStyle/>
          <a:p>
            <a:r>
              <a:rPr lang="en-US" sz="3200" dirty="0" smtClean="0">
                <a:solidFill>
                  <a:schemeClr val="tx1"/>
                </a:solidFill>
              </a:rPr>
              <a:t>The Reality for ELLs</a:t>
            </a:r>
            <a:endParaRPr lang="en-US" sz="3200" dirty="0">
              <a:solidFill>
                <a:schemeClr val="tx1"/>
              </a:solidFill>
            </a:endParaRPr>
          </a:p>
        </p:txBody>
      </p:sp>
      <p:sp>
        <p:nvSpPr>
          <p:cNvPr id="3" name="Content Placeholder 2"/>
          <p:cNvSpPr>
            <a:spLocks noGrp="1"/>
          </p:cNvSpPr>
          <p:nvPr>
            <p:ph idx="1"/>
          </p:nvPr>
        </p:nvSpPr>
        <p:spPr>
          <a:xfrm>
            <a:off x="533400" y="1794153"/>
            <a:ext cx="5257800" cy="4214098"/>
          </a:xfrm>
        </p:spPr>
        <p:txBody>
          <a:bodyPr>
            <a:normAutofit/>
          </a:bodyPr>
          <a:lstStyle/>
          <a:p>
            <a:pPr marL="457200" indent="-457200">
              <a:buFont typeface="Arial" pitchFamily="34" charset="0"/>
              <a:buChar char="•"/>
            </a:pPr>
            <a:r>
              <a:rPr lang="en-US" sz="2800" dirty="0" smtClean="0"/>
              <a:t>High level of drop outs</a:t>
            </a:r>
          </a:p>
          <a:p>
            <a:pPr marL="457200" indent="-457200">
              <a:buFont typeface="Arial" pitchFamily="34" charset="0"/>
              <a:buChar char="•"/>
            </a:pPr>
            <a:r>
              <a:rPr lang="en-US" sz="2800" dirty="0" smtClean="0"/>
              <a:t>High level of suspensions</a:t>
            </a:r>
          </a:p>
          <a:p>
            <a:pPr marL="457200" indent="-457200">
              <a:buFont typeface="Arial" pitchFamily="34" charset="0"/>
              <a:buChar char="•"/>
            </a:pPr>
            <a:r>
              <a:rPr lang="en-US" sz="2800" dirty="0" smtClean="0"/>
              <a:t>High level of being retained</a:t>
            </a:r>
          </a:p>
          <a:p>
            <a:pPr marL="457200" indent="-457200">
              <a:buFont typeface="Arial" pitchFamily="34" charset="0"/>
              <a:buChar char="•"/>
            </a:pPr>
            <a:r>
              <a:rPr lang="en-US" sz="2800" dirty="0" smtClean="0"/>
              <a:t>Issues with Special Education services</a:t>
            </a:r>
          </a:p>
          <a:p>
            <a:pPr marL="457200" indent="-457200">
              <a:buFont typeface="Arial" pitchFamily="34" charset="0"/>
              <a:buChar char="•"/>
            </a:pPr>
            <a:r>
              <a:rPr lang="en-US" sz="2800" dirty="0" smtClean="0"/>
              <a:t>A “culture of failure”</a:t>
            </a:r>
          </a:p>
          <a:p>
            <a:endParaRPr lang="en-US" sz="1600" dirty="0"/>
          </a:p>
          <a:p>
            <a:pPr marL="0" indent="0">
              <a:buNone/>
            </a:pPr>
            <a:r>
              <a:rPr lang="en-US" sz="1600" dirty="0" smtClean="0"/>
              <a:t>                                    Uriarte, Tung, Karp, et al. (2011)</a:t>
            </a:r>
            <a:endParaRPr lang="en-US" sz="1600" dirty="0"/>
          </a:p>
        </p:txBody>
      </p:sp>
      <p:pic>
        <p:nvPicPr>
          <p:cNvPr id="4098" name="Picture 2" descr="C:\Documents and Settings\sottow\Local Settings\Temporary Internet Files\Content.IE5\Y6RA580S\MP90042781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3116"/>
          <a:stretch/>
        </p:blipFill>
        <p:spPr bwMode="auto">
          <a:xfrm>
            <a:off x="5989092" y="1833039"/>
            <a:ext cx="2470688" cy="3230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540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the Research </a:t>
            </a:r>
            <a:r>
              <a:rPr lang="en-US" dirty="0"/>
              <a:t>S</a:t>
            </a:r>
            <a:r>
              <a:rPr lang="en-US" dirty="0" smtClean="0"/>
              <a:t>ays</a:t>
            </a:r>
            <a:endParaRPr lang="en-US" dirty="0"/>
          </a:p>
        </p:txBody>
      </p:sp>
      <p:sp>
        <p:nvSpPr>
          <p:cNvPr id="4" name="Slide Number Placeholder 3"/>
          <p:cNvSpPr>
            <a:spLocks noGrp="1"/>
          </p:cNvSpPr>
          <p:nvPr>
            <p:ph type="sldNum" sz="quarter" idx="12"/>
          </p:nvPr>
        </p:nvSpPr>
        <p:spPr/>
        <p:txBody>
          <a:bodyPr/>
          <a:lstStyle/>
          <a:p>
            <a:fld id="{59A153BD-B39F-044A-8FD3-8F4231CA7867}" type="slidenum">
              <a:rPr lang="en-US" smtClean="0">
                <a:solidFill>
                  <a:prstClr val="black">
                    <a:tint val="75000"/>
                  </a:prstClr>
                </a:solidFill>
              </a:rPr>
              <a:pPr/>
              <a:t>16</a:t>
            </a:fld>
            <a:endParaRPr lang="en-US" dirty="0">
              <a:solidFill>
                <a:prstClr val="black">
                  <a:tint val="75000"/>
                </a:prstClr>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17638"/>
            <a:ext cx="7049070" cy="5308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6535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Can Do</a:t>
            </a:r>
            <a:endParaRPr lang="en-US" dirty="0"/>
          </a:p>
        </p:txBody>
      </p:sp>
      <p:sp>
        <p:nvSpPr>
          <p:cNvPr id="4" name="Slide Number Placeholder 3"/>
          <p:cNvSpPr>
            <a:spLocks noGrp="1"/>
          </p:cNvSpPr>
          <p:nvPr>
            <p:ph type="sldNum" sz="quarter" idx="12"/>
          </p:nvPr>
        </p:nvSpPr>
        <p:spPr/>
        <p:txBody>
          <a:bodyPr/>
          <a:lstStyle/>
          <a:p>
            <a:fld id="{59A153BD-B39F-044A-8FD3-8F4231CA7867}" type="slidenum">
              <a:rPr lang="en-US" smtClean="0">
                <a:solidFill>
                  <a:prstClr val="black">
                    <a:tint val="75000"/>
                  </a:prstClr>
                </a:solidFill>
              </a:rPr>
              <a:pPr/>
              <a:t>17</a:t>
            </a:fld>
            <a:endParaRPr lang="en-US" dirty="0">
              <a:solidFill>
                <a:prstClr val="black">
                  <a:tint val="75000"/>
                </a:prstClr>
              </a:solidFill>
            </a:endParaRPr>
          </a:p>
        </p:txBody>
      </p:sp>
      <p:sp>
        <p:nvSpPr>
          <p:cNvPr id="3" name="Content Placeholder 2"/>
          <p:cNvSpPr>
            <a:spLocks noGrp="1"/>
          </p:cNvSpPr>
          <p:nvPr>
            <p:ph idx="1"/>
          </p:nvPr>
        </p:nvSpPr>
        <p:spPr>
          <a:xfrm>
            <a:off x="457200" y="1552194"/>
            <a:ext cx="5766178" cy="4525963"/>
          </a:xfrm>
        </p:spPr>
        <p:txBody>
          <a:bodyPr>
            <a:normAutofit/>
          </a:bodyPr>
          <a:lstStyle/>
          <a:p>
            <a:pPr lvl="1">
              <a:buFont typeface="Wingdings" panose="05000000000000000000" pitchFamily="2" charset="2"/>
              <a:buChar char="§"/>
            </a:pPr>
            <a:r>
              <a:rPr lang="en-US" sz="2400" dirty="0" smtClean="0"/>
              <a:t>Coherent, standards-based curriculum</a:t>
            </a:r>
          </a:p>
          <a:p>
            <a:pPr lvl="1">
              <a:buFont typeface="Wingdings" panose="05000000000000000000" pitchFamily="2" charset="2"/>
              <a:buChar char="§"/>
            </a:pPr>
            <a:r>
              <a:rPr lang="en-US" sz="2400" dirty="0" smtClean="0"/>
              <a:t>Explicit teaching of all aspects of English </a:t>
            </a:r>
            <a:endParaRPr lang="en-US" sz="2400" dirty="0"/>
          </a:p>
          <a:p>
            <a:pPr lvl="1">
              <a:buFont typeface="Wingdings" panose="05000000000000000000" pitchFamily="2" charset="2"/>
              <a:buChar char="§"/>
            </a:pPr>
            <a:r>
              <a:rPr lang="en-US" sz="2400" dirty="0" smtClean="0"/>
              <a:t>Opportunities to use English authentically</a:t>
            </a:r>
          </a:p>
          <a:p>
            <a:pPr lvl="1">
              <a:buFont typeface="Wingdings" panose="05000000000000000000" pitchFamily="2" charset="2"/>
              <a:buChar char="§"/>
            </a:pPr>
            <a:r>
              <a:rPr lang="en-US" sz="2400" dirty="0" smtClean="0"/>
              <a:t>Multiple forms of assessment</a:t>
            </a:r>
            <a:endParaRPr lang="en-US" sz="2400" dirty="0"/>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smtClean="0"/>
          </a:p>
          <a:p>
            <a:pPr marL="457200" lvl="1" indent="0">
              <a:buNone/>
            </a:pPr>
            <a:r>
              <a:rPr lang="en-US" dirty="0"/>
              <a:t> </a:t>
            </a:r>
            <a:r>
              <a:rPr lang="en-US" dirty="0" smtClean="0"/>
              <a:t>                                </a:t>
            </a:r>
            <a:r>
              <a:rPr lang="en-US" sz="1600" dirty="0" smtClean="0"/>
              <a:t>Tung</a:t>
            </a:r>
            <a:r>
              <a:rPr lang="en-US" sz="1600" dirty="0"/>
              <a:t>, </a:t>
            </a:r>
            <a:r>
              <a:rPr lang="en-US" sz="1600" dirty="0" err="1" smtClean="0"/>
              <a:t>Uriarte</a:t>
            </a:r>
            <a:r>
              <a:rPr lang="en-US" sz="1600" dirty="0" smtClean="0"/>
              <a:t>, </a:t>
            </a:r>
            <a:r>
              <a:rPr lang="en-US" sz="1600" dirty="0" err="1" smtClean="0"/>
              <a:t>Diez</a:t>
            </a:r>
            <a:r>
              <a:rPr lang="en-US" sz="1600" dirty="0" smtClean="0"/>
              <a:t>,  </a:t>
            </a:r>
            <a:r>
              <a:rPr lang="en-US" sz="1600" dirty="0"/>
              <a:t>et al. (2011)</a:t>
            </a:r>
            <a:endParaRPr lang="en-US" sz="2000" dirty="0" smtClean="0"/>
          </a:p>
        </p:txBody>
      </p:sp>
      <p:pic>
        <p:nvPicPr>
          <p:cNvPr id="9218" name="Picture 2" descr="C:\Users\sottow\AppData\Local\Microsoft\Windows\Temporary Internet Files\Content.IE5\OWLJ2BV4\MP90042782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6076" y="1295400"/>
            <a:ext cx="2375298"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943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798" y="381000"/>
            <a:ext cx="6934200" cy="548640"/>
          </a:xfrm>
        </p:spPr>
        <p:txBody>
          <a:bodyPr/>
          <a:lstStyle/>
          <a:p>
            <a:r>
              <a:rPr lang="en-US" dirty="0" smtClean="0"/>
              <a:t>INNOVATIVE PROFESSIONAL DEVELOPMENT</a:t>
            </a:r>
            <a:endParaRPr lang="en-US" dirty="0"/>
          </a:p>
        </p:txBody>
      </p:sp>
      <p:sp>
        <p:nvSpPr>
          <p:cNvPr id="3" name="Content Placeholder 2"/>
          <p:cNvSpPr>
            <a:spLocks noGrp="1"/>
          </p:cNvSpPr>
          <p:nvPr>
            <p:ph idx="1"/>
          </p:nvPr>
        </p:nvSpPr>
        <p:spPr>
          <a:xfrm>
            <a:off x="2209800" y="3733800"/>
            <a:ext cx="5029200" cy="880572"/>
          </a:xfrm>
        </p:spPr>
        <p:txBody>
          <a:bodyPr>
            <a:normAutofit fontScale="92500"/>
          </a:bodyPr>
          <a:lstStyle/>
          <a:p>
            <a:pPr marL="0" indent="0"/>
            <a:r>
              <a:rPr lang="en-US" sz="3600" dirty="0" smtClean="0">
                <a:solidFill>
                  <a:schemeClr val="accent6">
                    <a:lumMod val="75000"/>
                  </a:schemeClr>
                </a:solidFill>
              </a:rPr>
              <a:t>Building Teacher </a:t>
            </a:r>
            <a:r>
              <a:rPr lang="en-US" sz="3600" dirty="0" smtClean="0">
                <a:solidFill>
                  <a:schemeClr val="accent6">
                    <a:lumMod val="75000"/>
                  </a:schemeClr>
                </a:solidFill>
              </a:rPr>
              <a:t>Leaders</a:t>
            </a:r>
          </a:p>
          <a:p>
            <a:pPr marL="0" indent="0"/>
            <a:endParaRPr lang="en-US" sz="3600" dirty="0"/>
          </a:p>
        </p:txBody>
      </p:sp>
      <p:sp>
        <p:nvSpPr>
          <p:cNvPr id="4" name="TextBox 3"/>
          <p:cNvSpPr txBox="1"/>
          <p:nvPr/>
        </p:nvSpPr>
        <p:spPr>
          <a:xfrm>
            <a:off x="304800" y="2133600"/>
            <a:ext cx="8534196" cy="523220"/>
          </a:xfrm>
          <a:prstGeom prst="rect">
            <a:avLst/>
          </a:prstGeom>
          <a:noFill/>
        </p:spPr>
        <p:txBody>
          <a:bodyPr wrap="none" rtlCol="0">
            <a:spAutoFit/>
          </a:bodyPr>
          <a:lstStyle/>
          <a:p>
            <a:r>
              <a:rPr lang="en-US" sz="2800" b="1" dirty="0" smtClean="0">
                <a:solidFill>
                  <a:schemeClr val="accent2">
                    <a:lumMod val="75000"/>
                  </a:schemeClr>
                </a:solidFill>
              </a:rPr>
              <a:t>Theory                                                                  Practice</a:t>
            </a:r>
            <a:endParaRPr lang="en-US" sz="2800" b="1" dirty="0">
              <a:solidFill>
                <a:schemeClr val="accent2">
                  <a:lumMod val="75000"/>
                </a:schemeClr>
              </a:solidFill>
            </a:endParaRPr>
          </a:p>
        </p:txBody>
      </p:sp>
      <p:sp>
        <p:nvSpPr>
          <p:cNvPr id="5" name="Left-Right Arrow 4"/>
          <p:cNvSpPr/>
          <p:nvPr/>
        </p:nvSpPr>
        <p:spPr>
          <a:xfrm>
            <a:off x="2057400" y="1981200"/>
            <a:ext cx="4800600" cy="1066800"/>
          </a:xfrm>
          <a:prstGeom prst="lef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6838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0" y="1066800"/>
            <a:ext cx="5791200" cy="3579849"/>
          </a:xfrm>
        </p:spPr>
        <p:txBody>
          <a:bodyPr>
            <a:normAutofit fontScale="55000" lnSpcReduction="20000"/>
          </a:bodyPr>
          <a:lstStyle/>
          <a:p>
            <a:pPr algn="ctr"/>
            <a:r>
              <a:rPr lang="en-US" sz="4400" u="sng" dirty="0" smtClean="0"/>
              <a:t>Habits of Mind</a:t>
            </a:r>
          </a:p>
          <a:p>
            <a:pPr algn="ctr"/>
            <a:r>
              <a:rPr lang="en-US" sz="4400" dirty="0"/>
              <a:t>	</a:t>
            </a:r>
            <a:r>
              <a:rPr lang="en-US" sz="4400" dirty="0" smtClean="0"/>
              <a:t>	</a:t>
            </a:r>
            <a:endParaRPr lang="en-US" sz="4400" dirty="0"/>
          </a:p>
          <a:p>
            <a:pPr algn="ctr"/>
            <a:r>
              <a:rPr lang="en-US" sz="4400" dirty="0" smtClean="0"/>
              <a:t>Asset-based </a:t>
            </a:r>
            <a:r>
              <a:rPr lang="en-US" sz="4400" dirty="0"/>
              <a:t>thinking</a:t>
            </a:r>
          </a:p>
          <a:p>
            <a:pPr algn="ctr"/>
            <a:r>
              <a:rPr lang="en-US" sz="4400" dirty="0"/>
              <a:t> </a:t>
            </a:r>
            <a:r>
              <a:rPr lang="en-US" sz="4400" dirty="0" smtClean="0"/>
              <a:t>Commitment </a:t>
            </a:r>
            <a:r>
              <a:rPr lang="en-US" sz="4400" dirty="0"/>
              <a:t>to partnerships</a:t>
            </a:r>
          </a:p>
          <a:p>
            <a:pPr algn="ctr"/>
            <a:r>
              <a:rPr lang="en-US" sz="4400" dirty="0" smtClean="0"/>
              <a:t>Persistence</a:t>
            </a:r>
            <a:endParaRPr lang="en-US" sz="4400" dirty="0"/>
          </a:p>
          <a:p>
            <a:pPr algn="ctr"/>
            <a:r>
              <a:rPr lang="en-US" sz="4400" dirty="0"/>
              <a:t> </a:t>
            </a:r>
            <a:r>
              <a:rPr lang="en-US" sz="4400" dirty="0" smtClean="0"/>
              <a:t>Advocacy</a:t>
            </a:r>
            <a:endParaRPr lang="en-US" sz="4400" dirty="0"/>
          </a:p>
          <a:p>
            <a:pPr algn="ctr"/>
            <a:r>
              <a:rPr lang="en-US" sz="4400" dirty="0"/>
              <a:t> </a:t>
            </a:r>
            <a:r>
              <a:rPr lang="en-US" sz="4400" dirty="0" smtClean="0"/>
              <a:t>Inquiry </a:t>
            </a:r>
            <a:endParaRPr lang="en-US" sz="4400" dirty="0"/>
          </a:p>
          <a:p>
            <a:pPr algn="ctr"/>
            <a:r>
              <a:rPr lang="en-US" sz="4400" dirty="0" smtClean="0"/>
              <a:t>Personal </a:t>
            </a:r>
            <a:r>
              <a:rPr lang="en-US" sz="4400" dirty="0"/>
              <a:t>responsibility </a:t>
            </a:r>
          </a:p>
          <a:p>
            <a:pPr lvl="0" algn="ctr"/>
            <a:r>
              <a:rPr lang="en-US" sz="4400" dirty="0"/>
              <a:t>Takes ownership for student learning</a:t>
            </a:r>
          </a:p>
          <a:p>
            <a:endParaRPr lang="en-US" sz="4300" i="1" dirty="0" smtClean="0">
              <a:solidFill>
                <a:srgbClr val="0070C0"/>
              </a:solidFill>
            </a:endParaRPr>
          </a:p>
        </p:txBody>
      </p:sp>
      <p:pic>
        <p:nvPicPr>
          <p:cNvPr id="1026" name="Picture 2" descr="C:\Users\sottow\AppData\Local\Microsoft\Windows\Temporary Internet Files\Content.IE5\CQMQ5O33\MC90029493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713232"/>
            <a:ext cx="1810512" cy="1810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679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sottow\Dropbox\Camera Uploads\2013-07-31 12.42.15.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3000" contrast="58000"/>
                    </a14:imgEffect>
                  </a14:imgLayer>
                </a14:imgProps>
              </a:ext>
              <a:ext uri="{28A0092B-C50C-407E-A947-70E740481C1C}">
                <a14:useLocalDpi xmlns:a14="http://schemas.microsoft.com/office/drawing/2010/main" val="0"/>
              </a:ext>
            </a:extLst>
          </a:blip>
          <a:srcRect/>
          <a:stretch>
            <a:fillRect/>
          </a:stretch>
        </p:blipFill>
        <p:spPr bwMode="auto">
          <a:xfrm>
            <a:off x="0" y="14111"/>
            <a:ext cx="9144000" cy="6829778"/>
          </a:xfrm>
          <a:prstGeom prst="rect">
            <a:avLst/>
          </a:prstGeom>
          <a:solidFill>
            <a:schemeClr val="accent3">
              <a:lumMod val="40000"/>
              <a:lumOff val="60000"/>
              <a:alpha val="35000"/>
            </a:schemeClr>
          </a:solidFill>
        </p:spPr>
      </p:pic>
      <p:sp>
        <p:nvSpPr>
          <p:cNvPr id="3" name="Content Placeholder 2"/>
          <p:cNvSpPr>
            <a:spLocks noGrp="1"/>
          </p:cNvSpPr>
          <p:nvPr>
            <p:ph idx="1"/>
          </p:nvPr>
        </p:nvSpPr>
        <p:spPr>
          <a:xfrm>
            <a:off x="228600" y="172084"/>
            <a:ext cx="4758267" cy="1865632"/>
          </a:xfrm>
          <a:solidFill>
            <a:schemeClr val="accent3">
              <a:lumMod val="40000"/>
              <a:lumOff val="60000"/>
              <a:alpha val="55000"/>
            </a:schemeClr>
          </a:solidFill>
        </p:spPr>
        <p:txBody>
          <a:bodyPr>
            <a:normAutofit/>
          </a:bodyPr>
          <a:lstStyle/>
          <a:p>
            <a:r>
              <a:rPr lang="en-US" sz="3200" dirty="0" smtClean="0"/>
              <a:t>Worcester</a:t>
            </a:r>
          </a:p>
          <a:p>
            <a:r>
              <a:rPr lang="en-US" sz="3200" dirty="0" smtClean="0"/>
              <a:t>English Language Learner</a:t>
            </a:r>
          </a:p>
          <a:p>
            <a:r>
              <a:rPr lang="en-US" sz="3200" dirty="0" smtClean="0"/>
              <a:t>Teacher Residency</a:t>
            </a:r>
            <a:endParaRPr lang="en-US" sz="3200" dirty="0"/>
          </a:p>
        </p:txBody>
      </p:sp>
      <p:pic>
        <p:nvPicPr>
          <p:cNvPr id="4" name="Picture 3"/>
          <p:cNvPicPr/>
          <p:nvPr/>
        </p:nvPicPr>
        <p:blipFill>
          <a:blip r:embed="rId5">
            <a:extLst>
              <a:ext uri="{28A0092B-C50C-407E-A947-70E740481C1C}">
                <a14:useLocalDpi xmlns:a14="http://schemas.microsoft.com/office/drawing/2010/main" val="0"/>
              </a:ext>
            </a:extLst>
          </a:blip>
          <a:srcRect/>
          <a:stretch>
            <a:fillRect/>
          </a:stretch>
        </p:blipFill>
        <p:spPr bwMode="auto">
          <a:xfrm>
            <a:off x="6629400" y="152400"/>
            <a:ext cx="2200593" cy="1295400"/>
          </a:xfrm>
          <a:prstGeom prst="rect">
            <a:avLst/>
          </a:prstGeom>
          <a:noFill/>
          <a:ln>
            <a:noFill/>
          </a:ln>
        </p:spPr>
      </p:pic>
    </p:spTree>
    <p:extLst>
      <p:ext uri="{BB962C8B-B14F-4D97-AF65-F5344CB8AC3E}">
        <p14:creationId xmlns:p14="http://schemas.microsoft.com/office/powerpoint/2010/main" val="5557305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218" t="47458" r="26391" b="16914"/>
          <a:stretch/>
        </p:blipFill>
        <p:spPr bwMode="auto">
          <a:xfrm>
            <a:off x="-11935" y="0"/>
            <a:ext cx="8784335"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18033">
            <a:off x="5902567" y="2027228"/>
            <a:ext cx="2255780" cy="3261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5458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895600"/>
            <a:ext cx="8610600" cy="3962400"/>
          </a:xfrm>
        </p:spPr>
        <p:txBody>
          <a:bodyPr>
            <a:normAutofit/>
          </a:bodyPr>
          <a:lstStyle/>
          <a:p>
            <a:r>
              <a:rPr lang="en-US" sz="4400" u="sng" dirty="0" smtClean="0"/>
              <a:t>Action Research Project</a:t>
            </a:r>
          </a:p>
          <a:p>
            <a:r>
              <a:rPr lang="en-US" sz="4400" dirty="0"/>
              <a:t>	</a:t>
            </a:r>
            <a:r>
              <a:rPr lang="en-US" sz="4400" dirty="0" smtClean="0"/>
              <a:t>	</a:t>
            </a:r>
            <a:r>
              <a:rPr lang="en-US" sz="4000" dirty="0" smtClean="0"/>
              <a:t>-application of new learning</a:t>
            </a:r>
          </a:p>
          <a:p>
            <a:r>
              <a:rPr lang="en-US" sz="4000" dirty="0" smtClean="0"/>
              <a:t>		-addressing an area of equity</a:t>
            </a:r>
          </a:p>
          <a:p>
            <a:r>
              <a:rPr lang="en-US" sz="4000" dirty="0" smtClean="0"/>
              <a:t>	    </a:t>
            </a:r>
            <a:r>
              <a:rPr lang="en-US" sz="4000" dirty="0" smtClean="0">
                <a:solidFill>
                  <a:schemeClr val="bg1"/>
                </a:solidFill>
              </a:rPr>
              <a:t>-process = </a:t>
            </a:r>
            <a:r>
              <a:rPr lang="en-US" sz="4000" dirty="0" smtClean="0">
                <a:solidFill>
                  <a:srgbClr val="FFFF00"/>
                </a:solidFill>
              </a:rPr>
              <a:t>collaborative</a:t>
            </a:r>
          </a:p>
          <a:p>
            <a:r>
              <a:rPr lang="en-US" sz="4000" dirty="0">
                <a:solidFill>
                  <a:schemeClr val="bg1"/>
                </a:solidFill>
              </a:rPr>
              <a:t>	</a:t>
            </a:r>
            <a:r>
              <a:rPr lang="en-US" sz="4000" dirty="0" smtClean="0">
                <a:solidFill>
                  <a:schemeClr val="bg1"/>
                </a:solidFill>
              </a:rPr>
              <a:t>	-product = </a:t>
            </a:r>
            <a:r>
              <a:rPr lang="en-US" sz="4000" dirty="0" smtClean="0">
                <a:solidFill>
                  <a:srgbClr val="FFFF00"/>
                </a:solidFill>
              </a:rPr>
              <a:t>independent</a:t>
            </a:r>
          </a:p>
        </p:txBody>
      </p:sp>
      <p:pic>
        <p:nvPicPr>
          <p:cNvPr id="8194" name="Picture 2" descr="C:\Users\sottow\Dropbox\Camera Uploads\2013-07-31 12.43.2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93" t="21612" r="18148" b="31777"/>
          <a:stretch/>
        </p:blipFill>
        <p:spPr bwMode="auto">
          <a:xfrm>
            <a:off x="1447800" y="152400"/>
            <a:ext cx="6172200" cy="2711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6020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Research</a:t>
            </a:r>
            <a:endParaRPr lang="en-US" dirty="0"/>
          </a:p>
        </p:txBody>
      </p:sp>
      <p:sp>
        <p:nvSpPr>
          <p:cNvPr id="3" name="Content Placeholder 2"/>
          <p:cNvSpPr>
            <a:spLocks noGrp="1"/>
          </p:cNvSpPr>
          <p:nvPr>
            <p:ph idx="1"/>
          </p:nvPr>
        </p:nvSpPr>
        <p:spPr>
          <a:xfrm>
            <a:off x="822960" y="1100628"/>
            <a:ext cx="7520940" cy="4614372"/>
          </a:xfrm>
        </p:spPr>
        <p:txBody>
          <a:bodyPr>
            <a:normAutofit lnSpcReduction="10000"/>
          </a:bodyPr>
          <a:lstStyle/>
          <a:p>
            <a:pPr marL="0" indent="0">
              <a:buNone/>
            </a:pPr>
            <a:r>
              <a:rPr lang="en-US" sz="2600" b="0" i="1" dirty="0"/>
              <a:t>"Action</a:t>
            </a:r>
            <a:r>
              <a:rPr lang="en-US" sz="2600" b="0" dirty="0"/>
              <a:t> </a:t>
            </a:r>
            <a:r>
              <a:rPr lang="en-US" sz="2600" b="0" i="1" dirty="0"/>
              <a:t>research is the process through which teachers collaborate in </a:t>
            </a:r>
            <a:r>
              <a:rPr lang="en-US" sz="2600" i="1" dirty="0"/>
              <a:t>evaluating their practice </a:t>
            </a:r>
            <a:r>
              <a:rPr lang="en-US" sz="2600" b="0" i="1" dirty="0"/>
              <a:t>jointly; raise awareness of their </a:t>
            </a:r>
            <a:r>
              <a:rPr lang="en-US" sz="2600" i="1" dirty="0"/>
              <a:t>personal theory</a:t>
            </a:r>
            <a:r>
              <a:rPr lang="en-US" sz="2600" b="0" i="1" dirty="0"/>
              <a:t>; articulate a shared conception of </a:t>
            </a:r>
            <a:r>
              <a:rPr lang="en-US" sz="2600" i="1" dirty="0"/>
              <a:t>values</a:t>
            </a:r>
            <a:r>
              <a:rPr lang="en-US" sz="2600" b="0" i="1" dirty="0"/>
              <a:t>; try out </a:t>
            </a:r>
            <a:r>
              <a:rPr lang="en-US" sz="2600" i="1" dirty="0"/>
              <a:t>new strategies</a:t>
            </a:r>
            <a:r>
              <a:rPr lang="en-US" sz="2600" b="0" i="1" dirty="0"/>
              <a:t> to render the values expressed in their practice more consistent with the educational values they espouse; record their work in a form which is </a:t>
            </a:r>
            <a:r>
              <a:rPr lang="en-US" sz="2600" i="1" dirty="0"/>
              <a:t>readily available to and understandable </a:t>
            </a:r>
            <a:r>
              <a:rPr lang="en-US" sz="2600" b="0" i="1" dirty="0"/>
              <a:t>by other teachers; and thus develop a </a:t>
            </a:r>
            <a:r>
              <a:rPr lang="en-US" sz="2600" i="1" dirty="0"/>
              <a:t>shared theory </a:t>
            </a:r>
            <a:r>
              <a:rPr lang="en-US" sz="2600" b="0" i="1" dirty="0"/>
              <a:t>of teaching by researching practice."</a:t>
            </a:r>
            <a:r>
              <a:rPr lang="en-US" sz="2600" b="0" dirty="0"/>
              <a:t> </a:t>
            </a:r>
            <a:endParaRPr lang="en-US" sz="2600" b="0" dirty="0" smtClean="0"/>
          </a:p>
          <a:p>
            <a:endParaRPr lang="en-US" dirty="0"/>
          </a:p>
          <a:p>
            <a:pPr marL="0" indent="0">
              <a:buNone/>
            </a:pPr>
            <a:r>
              <a:rPr lang="en-US" dirty="0" smtClean="0"/>
              <a:t>                                                                                                                 - </a:t>
            </a:r>
            <a:r>
              <a:rPr lang="en-US" dirty="0"/>
              <a:t>John Elliott</a:t>
            </a:r>
          </a:p>
        </p:txBody>
      </p:sp>
      <p:sp>
        <p:nvSpPr>
          <p:cNvPr id="4" name="Slide Number Placeholder 3"/>
          <p:cNvSpPr>
            <a:spLocks noGrp="1"/>
          </p:cNvSpPr>
          <p:nvPr>
            <p:ph type="sldNum" sz="quarter" idx="12"/>
          </p:nvPr>
        </p:nvSpPr>
        <p:spPr/>
        <p:txBody>
          <a:bodyPr/>
          <a:lstStyle/>
          <a:p>
            <a:fld id="{59A153BD-B39F-044A-8FD3-8F4231CA7867}" type="slidenum">
              <a:rPr lang="en-US" smtClean="0"/>
              <a:pPr/>
              <a:t>22</a:t>
            </a:fld>
            <a:endParaRPr lang="en-US"/>
          </a:p>
        </p:txBody>
      </p:sp>
    </p:spTree>
    <p:extLst>
      <p:ext uri="{BB962C8B-B14F-4D97-AF65-F5344CB8AC3E}">
        <p14:creationId xmlns:p14="http://schemas.microsoft.com/office/powerpoint/2010/main" val="2727650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a:graphicFrameLocks/>
          </p:cNvGraphicFramePr>
          <p:nvPr>
            <p:extLst>
              <p:ext uri="{D42A27DB-BD31-4B8C-83A1-F6EECF244321}">
                <p14:modId xmlns:p14="http://schemas.microsoft.com/office/powerpoint/2010/main" val="2439466003"/>
              </p:ext>
            </p:extLst>
          </p:nvPr>
        </p:nvGraphicFramePr>
        <p:xfrm>
          <a:off x="838200" y="228600"/>
          <a:ext cx="73914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1337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Exploring a project in depth</a:t>
            </a:r>
            <a:endParaRPr lang="en-US" dirty="0"/>
          </a:p>
        </p:txBody>
      </p:sp>
      <p:sp>
        <p:nvSpPr>
          <p:cNvPr id="3" name="Content Placeholder 2"/>
          <p:cNvSpPr>
            <a:spLocks noGrp="1"/>
          </p:cNvSpPr>
          <p:nvPr>
            <p:ph idx="1"/>
          </p:nvPr>
        </p:nvSpPr>
        <p:spPr>
          <a:xfrm>
            <a:off x="838200" y="1600200"/>
            <a:ext cx="7520940" cy="3579849"/>
          </a:xfrm>
        </p:spPr>
        <p:txBody>
          <a:bodyPr>
            <a:normAutofit/>
          </a:bodyPr>
          <a:lstStyle/>
          <a:p>
            <a:pPr marL="0" indent="0"/>
            <a:r>
              <a:rPr lang="en-US" sz="2800" dirty="0" smtClean="0"/>
              <a:t>Ashley:</a:t>
            </a:r>
          </a:p>
          <a:p>
            <a:pPr marL="288036" lvl="1" indent="-457200">
              <a:buFont typeface="Arial" panose="020B0604020202020204" pitchFamily="34" charset="0"/>
              <a:buChar char="•"/>
            </a:pPr>
            <a:r>
              <a:rPr lang="en-US" sz="2800" dirty="0" smtClean="0"/>
              <a:t>Rubric for Behavioral Expectations</a:t>
            </a:r>
          </a:p>
          <a:p>
            <a:pPr marL="0" indent="0"/>
            <a:r>
              <a:rPr lang="en-US" sz="2800" dirty="0" smtClean="0"/>
              <a:t>Chavani</a:t>
            </a:r>
          </a:p>
          <a:p>
            <a:pPr marL="288036" lvl="1" indent="-457200">
              <a:buFont typeface="Arial" panose="020B0604020202020204" pitchFamily="34" charset="0"/>
              <a:buChar char="•"/>
            </a:pPr>
            <a:r>
              <a:rPr lang="en-US" sz="2800" dirty="0" smtClean="0"/>
              <a:t>Modifying Complex Text</a:t>
            </a:r>
          </a:p>
          <a:p>
            <a:pPr marL="0" indent="0"/>
            <a:r>
              <a:rPr lang="en-US" sz="2800" dirty="0" smtClean="0"/>
              <a:t>Allison</a:t>
            </a:r>
          </a:p>
          <a:p>
            <a:pPr marL="288036" lvl="1" indent="-457200">
              <a:buFont typeface="Arial" panose="020B0604020202020204" pitchFamily="34" charset="0"/>
              <a:buChar char="•"/>
            </a:pPr>
            <a:r>
              <a:rPr lang="en-US" sz="2800" dirty="0" smtClean="0"/>
              <a:t>Systemic Best Practices</a:t>
            </a:r>
            <a:endParaRPr lang="en-US" sz="2800" dirty="0"/>
          </a:p>
        </p:txBody>
      </p:sp>
    </p:spTree>
    <p:extLst>
      <p:ext uri="{BB962C8B-B14F-4D97-AF65-F5344CB8AC3E}">
        <p14:creationId xmlns:p14="http://schemas.microsoft.com/office/powerpoint/2010/main" val="3972619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Listen for…</a:t>
            </a:r>
            <a:endParaRPr lang="en-US" dirty="0"/>
          </a:p>
        </p:txBody>
      </p:sp>
      <p:sp>
        <p:nvSpPr>
          <p:cNvPr id="3" name="Content Placeholder 2"/>
          <p:cNvSpPr>
            <a:spLocks noGrp="1"/>
          </p:cNvSpPr>
          <p:nvPr>
            <p:ph idx="1"/>
          </p:nvPr>
        </p:nvSpPr>
        <p:spPr>
          <a:xfrm>
            <a:off x="1447800" y="2514600"/>
            <a:ext cx="6196405" cy="2286000"/>
          </a:xfrm>
        </p:spPr>
        <p:txBody>
          <a:bodyPr/>
          <a:lstStyle/>
          <a:p>
            <a:r>
              <a:rPr lang="en-US" dirty="0" smtClean="0"/>
              <a:t>What </a:t>
            </a:r>
            <a:r>
              <a:rPr lang="en-US" b="1" dirty="0" smtClean="0"/>
              <a:t>issue</a:t>
            </a:r>
            <a:r>
              <a:rPr lang="en-US" dirty="0" smtClean="0"/>
              <a:t>(s) of equity do/does this project address?</a:t>
            </a:r>
          </a:p>
          <a:p>
            <a:r>
              <a:rPr lang="en-US" dirty="0" smtClean="0"/>
              <a:t>What does this </a:t>
            </a:r>
            <a:r>
              <a:rPr lang="en-US" b="1" dirty="0" smtClean="0"/>
              <a:t>remind you of </a:t>
            </a:r>
            <a:r>
              <a:rPr lang="en-US" dirty="0" smtClean="0"/>
              <a:t>in your practice, if anything?</a:t>
            </a:r>
          </a:p>
          <a:p>
            <a:r>
              <a:rPr lang="en-US" dirty="0" smtClean="0"/>
              <a:t>Do you have any </a:t>
            </a:r>
            <a:r>
              <a:rPr lang="en-US" b="1" dirty="0" smtClean="0"/>
              <a:t>feedback</a:t>
            </a:r>
            <a:r>
              <a:rPr lang="en-US" dirty="0" smtClean="0"/>
              <a:t> for the teacher?</a:t>
            </a:r>
            <a:endParaRPr lang="en-US" dirty="0"/>
          </a:p>
        </p:txBody>
      </p:sp>
      <p:pic>
        <p:nvPicPr>
          <p:cNvPr id="4098" name="Picture 2" descr="C:\Users\sottow\AppData\Local\Microsoft\Windows\Temporary Internet Files\Content.IE5\UHYA02O6\MC90028128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762000"/>
            <a:ext cx="890257" cy="1317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0583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 Consider for </a:t>
            </a:r>
            <a:br>
              <a:rPr lang="en-US" dirty="0" smtClean="0"/>
            </a:br>
            <a:r>
              <a:rPr lang="en-US" dirty="0"/>
              <a:t>Y</a:t>
            </a:r>
            <a:r>
              <a:rPr lang="en-US" dirty="0" smtClean="0"/>
              <a:t>our </a:t>
            </a:r>
            <a:r>
              <a:rPr lang="en-US" dirty="0" smtClean="0"/>
              <a:t>Practice:</a:t>
            </a:r>
            <a:br>
              <a:rPr lang="en-US" dirty="0" smtClean="0"/>
            </a:br>
            <a:endParaRPr lang="en-US" dirty="0"/>
          </a:p>
        </p:txBody>
      </p:sp>
      <p:sp>
        <p:nvSpPr>
          <p:cNvPr id="3" name="Content Placeholder 2"/>
          <p:cNvSpPr>
            <a:spLocks noGrp="1"/>
          </p:cNvSpPr>
          <p:nvPr>
            <p:ph idx="1"/>
          </p:nvPr>
        </p:nvSpPr>
        <p:spPr>
          <a:xfrm>
            <a:off x="1371600" y="2209800"/>
            <a:ext cx="6629400" cy="3810000"/>
          </a:xfrm>
        </p:spPr>
        <p:txBody>
          <a:bodyPr>
            <a:normAutofit/>
          </a:bodyPr>
          <a:lstStyle/>
          <a:p>
            <a:pPr marL="457200" indent="-457200">
              <a:buFont typeface="+mj-lt"/>
              <a:buAutoNum type="arabicPeriod"/>
            </a:pPr>
            <a:r>
              <a:rPr lang="en-US" dirty="0" smtClean="0"/>
              <a:t>What are some ways that you </a:t>
            </a:r>
            <a:r>
              <a:rPr lang="en-US" b="1" dirty="0" smtClean="0"/>
              <a:t>already engage </a:t>
            </a:r>
            <a:r>
              <a:rPr lang="en-US" dirty="0" smtClean="0"/>
              <a:t>in inquiry as an educator?</a:t>
            </a:r>
          </a:p>
          <a:p>
            <a:pPr marL="457200" indent="-457200">
              <a:buFont typeface="+mj-lt"/>
              <a:buAutoNum type="arabicPeriod"/>
            </a:pPr>
            <a:r>
              <a:rPr lang="en-US" dirty="0" smtClean="0"/>
              <a:t>How </a:t>
            </a:r>
            <a:r>
              <a:rPr lang="en-US" dirty="0" smtClean="0"/>
              <a:t>do you know if you have successfully targeted your issue of focus</a:t>
            </a:r>
            <a:r>
              <a:rPr lang="en-US" dirty="0" smtClean="0"/>
              <a:t>? (What</a:t>
            </a:r>
            <a:r>
              <a:rPr lang="en-US" b="1" dirty="0" smtClean="0"/>
              <a:t> evidence </a:t>
            </a:r>
            <a:r>
              <a:rPr lang="en-US" dirty="0" smtClean="0"/>
              <a:t>do you use?)</a:t>
            </a:r>
            <a:endParaRPr lang="en-US" dirty="0" smtClean="0"/>
          </a:p>
          <a:p>
            <a:pPr marL="457200" indent="-457200">
              <a:buFont typeface="+mj-lt"/>
              <a:buAutoNum type="arabicPeriod"/>
            </a:pPr>
            <a:r>
              <a:rPr lang="en-US" dirty="0" smtClean="0"/>
              <a:t>What </a:t>
            </a:r>
            <a:r>
              <a:rPr lang="en-US" b="1" dirty="0" smtClean="0"/>
              <a:t>impact</a:t>
            </a:r>
            <a:r>
              <a:rPr lang="en-US" dirty="0" smtClean="0"/>
              <a:t> does inquiry have on your identity as an educator?</a:t>
            </a:r>
          </a:p>
          <a:p>
            <a:pPr marL="457200" indent="-457200">
              <a:buFont typeface="+mj-lt"/>
              <a:buAutoNum type="arabicPeriod"/>
            </a:pPr>
            <a:r>
              <a:rPr lang="en-US" dirty="0" smtClean="0"/>
              <a:t>How do you </a:t>
            </a:r>
            <a:r>
              <a:rPr lang="en-US" b="1" dirty="0" smtClean="0"/>
              <a:t>share</a:t>
            </a:r>
            <a:r>
              <a:rPr lang="en-US" dirty="0" smtClean="0"/>
              <a:t> this kind of work or how might you share it?</a:t>
            </a:r>
          </a:p>
          <a:p>
            <a:pPr marL="0" indent="0">
              <a:buNone/>
            </a:pPr>
            <a:endParaRPr lang="en-US" dirty="0"/>
          </a:p>
        </p:txBody>
      </p:sp>
      <p:pic>
        <p:nvPicPr>
          <p:cNvPr id="5122" name="Picture 2" descr="C:\Users\sottow\AppData\Local\Microsoft\Windows\Temporary Internet Files\Content.IE5\8SN34IP1\MC90035974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219200"/>
            <a:ext cx="920564" cy="911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7900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44" t="46186" r="77463" b="15007"/>
          <a:stretch/>
        </p:blipFill>
        <p:spPr bwMode="auto">
          <a:xfrm>
            <a:off x="914400" y="1257511"/>
            <a:ext cx="2667000" cy="4488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886200" y="1295400"/>
            <a:ext cx="4645887" cy="3970318"/>
          </a:xfrm>
          <a:prstGeom prst="rect">
            <a:avLst/>
          </a:prstGeom>
          <a:noFill/>
        </p:spPr>
        <p:txBody>
          <a:bodyPr wrap="none" rtlCol="0">
            <a:spAutoFit/>
          </a:bodyPr>
          <a:lstStyle/>
          <a:p>
            <a:r>
              <a:rPr lang="en-US" sz="2800" dirty="0" smtClean="0">
                <a:solidFill>
                  <a:prstClr val="black"/>
                </a:solidFill>
              </a:rPr>
              <a:t>Download the issue at:</a:t>
            </a:r>
          </a:p>
          <a:p>
            <a:endParaRPr lang="en-US" sz="2800" dirty="0">
              <a:solidFill>
                <a:prstClr val="black"/>
              </a:solidFill>
            </a:endParaRPr>
          </a:p>
          <a:p>
            <a:r>
              <a:rPr lang="en-US" sz="2800" u="sng" dirty="0" smtClean="0">
                <a:solidFill>
                  <a:srgbClr val="AA2B1E"/>
                </a:solidFill>
              </a:rPr>
              <a:t>vue.annenberginstitute.org</a:t>
            </a:r>
            <a:r>
              <a:rPr lang="en-US" sz="2800" dirty="0" smtClean="0">
                <a:solidFill>
                  <a:prstClr val="black"/>
                </a:solidFill>
              </a:rPr>
              <a:t> </a:t>
            </a:r>
          </a:p>
          <a:p>
            <a:endParaRPr lang="en-US" sz="2800" dirty="0" smtClean="0">
              <a:solidFill>
                <a:prstClr val="black"/>
              </a:solidFill>
            </a:endParaRPr>
          </a:p>
          <a:p>
            <a:endParaRPr lang="en-US" sz="2800" dirty="0">
              <a:solidFill>
                <a:prstClr val="black"/>
              </a:solidFill>
            </a:endParaRPr>
          </a:p>
          <a:p>
            <a:r>
              <a:rPr lang="en-US" sz="2800" dirty="0" smtClean="0">
                <a:solidFill>
                  <a:prstClr val="black"/>
                </a:solidFill>
              </a:rPr>
              <a:t>Download the CCE studies</a:t>
            </a:r>
          </a:p>
          <a:p>
            <a:r>
              <a:rPr lang="en-US" sz="2800" dirty="0" smtClean="0">
                <a:solidFill>
                  <a:prstClr val="black"/>
                </a:solidFill>
              </a:rPr>
              <a:t>at:</a:t>
            </a:r>
          </a:p>
          <a:p>
            <a:endParaRPr lang="en-US" sz="2800" dirty="0">
              <a:solidFill>
                <a:prstClr val="black"/>
              </a:solidFill>
            </a:endParaRPr>
          </a:p>
          <a:p>
            <a:r>
              <a:rPr lang="en-US" sz="2800" dirty="0" smtClean="0">
                <a:solidFill>
                  <a:prstClr val="black"/>
                </a:solidFill>
                <a:hlinkClick r:id="rId3"/>
              </a:rPr>
              <a:t>ccebos.org/ell_success.html</a:t>
            </a:r>
            <a:endParaRPr lang="en-US" sz="2800" dirty="0">
              <a:solidFill>
                <a:prstClr val="black"/>
              </a:solidFill>
            </a:endParaRPr>
          </a:p>
        </p:txBody>
      </p:sp>
    </p:spTree>
    <p:extLst>
      <p:ext uri="{BB962C8B-B14F-4D97-AF65-F5344CB8AC3E}">
        <p14:creationId xmlns:p14="http://schemas.microsoft.com/office/powerpoint/2010/main" val="5765916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2016966"/>
            <a:ext cx="4267200" cy="3469434"/>
          </a:xfrm>
        </p:spPr>
        <p:txBody>
          <a:bodyPr>
            <a:normAutofit/>
          </a:bodyPr>
          <a:lstStyle/>
          <a:p>
            <a:pPr marL="0" indent="0">
              <a:buNone/>
            </a:pPr>
            <a:endParaRPr lang="en-US" i="1" dirty="0"/>
          </a:p>
        </p:txBody>
      </p:sp>
      <p:sp>
        <p:nvSpPr>
          <p:cNvPr id="4" name="Title 1"/>
          <p:cNvSpPr>
            <a:spLocks noGrp="1"/>
          </p:cNvSpPr>
          <p:nvPr>
            <p:ph type="title"/>
          </p:nvPr>
        </p:nvSpPr>
        <p:spPr>
          <a:xfrm>
            <a:off x="838200" y="849117"/>
            <a:ext cx="6143977" cy="1202485"/>
          </a:xfrm>
        </p:spPr>
        <p:txBody>
          <a:bodyPr/>
          <a:lstStyle/>
          <a:p>
            <a:r>
              <a:rPr lang="en-US" dirty="0" smtClean="0">
                <a:solidFill>
                  <a:schemeClr val="bg2">
                    <a:lumMod val="75000"/>
                  </a:schemeClr>
                </a:solidFill>
              </a:rPr>
              <a:t>Thank you!</a:t>
            </a:r>
            <a:endParaRPr lang="en-US" dirty="0">
              <a:solidFill>
                <a:schemeClr val="bg2">
                  <a:lumMod val="75000"/>
                </a:schemeClr>
              </a:solidFill>
            </a:endParaRPr>
          </a:p>
        </p:txBody>
      </p:sp>
      <p:pic>
        <p:nvPicPr>
          <p:cNvPr id="5" name="Picture 4" descr="http://www.customerlink.com/wp-content/uploads/2012/06/Thank-You-word-cloud-1024x7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650" y="4482"/>
            <a:ext cx="8559938" cy="6612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2461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sottow\AppData\Local\Microsoft\Windows\Temporary Internet Files\Content.IE5\CQMQ5O33\MC9002378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1828800"/>
            <a:ext cx="3044982" cy="2449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132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activity</a:t>
            </a:r>
            <a:endParaRPr lang="en-US" dirty="0"/>
          </a:p>
        </p:txBody>
      </p:sp>
      <p:sp>
        <p:nvSpPr>
          <p:cNvPr id="3" name="Content Placeholder 2"/>
          <p:cNvSpPr>
            <a:spLocks noGrp="1"/>
          </p:cNvSpPr>
          <p:nvPr>
            <p:ph idx="1"/>
          </p:nvPr>
        </p:nvSpPr>
        <p:spPr>
          <a:xfrm>
            <a:off x="838200" y="1981200"/>
            <a:ext cx="7520940" cy="2709372"/>
          </a:xfrm>
        </p:spPr>
        <p:txBody>
          <a:bodyPr>
            <a:normAutofit/>
          </a:bodyPr>
          <a:lstStyle/>
          <a:p>
            <a:r>
              <a:rPr lang="en-US" sz="3200" i="1" dirty="0" smtClean="0">
                <a:solidFill>
                  <a:schemeClr val="accent2">
                    <a:lumMod val="75000"/>
                  </a:schemeClr>
                </a:solidFill>
              </a:rPr>
              <a:t>How can teachers be </a:t>
            </a:r>
            <a:r>
              <a:rPr lang="en-US" sz="3200" i="1" u="sng" dirty="0" smtClean="0">
                <a:solidFill>
                  <a:schemeClr val="accent3">
                    <a:lumMod val="75000"/>
                  </a:schemeClr>
                </a:solidFill>
              </a:rPr>
              <a:t>change agents</a:t>
            </a:r>
            <a:r>
              <a:rPr lang="en-US" sz="3200" i="1" dirty="0" smtClean="0">
                <a:solidFill>
                  <a:schemeClr val="accent2">
                    <a:lumMod val="75000"/>
                  </a:schemeClr>
                </a:solidFill>
              </a:rPr>
              <a:t>….</a:t>
            </a:r>
          </a:p>
          <a:p>
            <a:pPr>
              <a:buFont typeface="Arial" panose="020B0604020202020204" pitchFamily="34" charset="0"/>
              <a:buChar char="•"/>
            </a:pPr>
            <a:r>
              <a:rPr lang="en-US" sz="3200" i="1" dirty="0" smtClean="0">
                <a:solidFill>
                  <a:schemeClr val="accent2">
                    <a:lumMod val="75000"/>
                  </a:schemeClr>
                </a:solidFill>
              </a:rPr>
              <a:t>For students?</a:t>
            </a:r>
          </a:p>
          <a:p>
            <a:pPr>
              <a:buFont typeface="Arial" panose="020B0604020202020204" pitchFamily="34" charset="0"/>
              <a:buChar char="•"/>
            </a:pPr>
            <a:r>
              <a:rPr lang="en-US" sz="3200" i="1" dirty="0" smtClean="0">
                <a:solidFill>
                  <a:schemeClr val="accent2">
                    <a:lumMod val="75000"/>
                  </a:schemeClr>
                </a:solidFill>
              </a:rPr>
              <a:t>For the system?</a:t>
            </a:r>
          </a:p>
          <a:p>
            <a:pPr>
              <a:buFont typeface="Arial" panose="020B0604020202020204" pitchFamily="34" charset="0"/>
              <a:buChar char="•"/>
            </a:pPr>
            <a:r>
              <a:rPr lang="en-US" sz="3200" i="1" dirty="0" smtClean="0">
                <a:solidFill>
                  <a:schemeClr val="accent2">
                    <a:lumMod val="75000"/>
                  </a:schemeClr>
                </a:solidFill>
              </a:rPr>
              <a:t>For themselves?</a:t>
            </a:r>
            <a:endParaRPr lang="en-US" sz="3200" i="1" dirty="0">
              <a:solidFill>
                <a:schemeClr val="accent2">
                  <a:lumMod val="75000"/>
                </a:schemeClr>
              </a:solidFill>
            </a:endParaRPr>
          </a:p>
        </p:txBody>
      </p:sp>
    </p:spTree>
    <p:extLst>
      <p:ext uri="{BB962C8B-B14F-4D97-AF65-F5344CB8AC3E}">
        <p14:creationId xmlns:p14="http://schemas.microsoft.com/office/powerpoint/2010/main" val="569358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1600200"/>
            <a:ext cx="5715000" cy="3657601"/>
          </a:xfrm>
        </p:spPr>
        <p:txBody>
          <a:bodyPr>
            <a:normAutofit fontScale="90000"/>
          </a:bodyPr>
          <a:lstStyle/>
          <a:p>
            <a:r>
              <a:rPr lang="en-US" sz="3100" i="1" dirty="0">
                <a:solidFill>
                  <a:schemeClr val="accent4">
                    <a:lumMod val="75000"/>
                  </a:schemeClr>
                </a:solidFill>
              </a:rPr>
              <a:t>“In contexts of cultural, linguistic, or economic diversity, where social inequity inevitably exists, these interactions are never neutral; they either challenge the operation of coercive relations of power in the wider society or they reinforce those power relations.”  </a:t>
            </a:r>
            <a:r>
              <a:rPr lang="en-US" sz="3100" i="1" dirty="0" smtClean="0"/>
              <a:t/>
            </a:r>
            <a:br>
              <a:rPr lang="en-US" sz="3100" i="1" dirty="0" smtClean="0"/>
            </a:br>
            <a:r>
              <a:rPr lang="en-US" sz="2000" i="1" dirty="0" smtClean="0"/>
              <a:t>--Jim Cummins</a:t>
            </a:r>
            <a:endParaRPr lang="en-US" sz="3600" dirty="0">
              <a:solidFill>
                <a:schemeClr val="bg2">
                  <a:lumMod val="75000"/>
                </a:schemeClr>
              </a:solidFill>
            </a:endParaRPr>
          </a:p>
        </p:txBody>
      </p:sp>
    </p:spTree>
    <p:extLst>
      <p:ext uri="{BB962C8B-B14F-4D97-AF65-F5344CB8AC3E}">
        <p14:creationId xmlns:p14="http://schemas.microsoft.com/office/powerpoint/2010/main" val="993678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2895600"/>
            <a:ext cx="8229600" cy="2371159"/>
          </a:xfrm>
        </p:spPr>
        <p:txBody>
          <a:bodyPr rtlCol="0">
            <a:normAutofit/>
          </a:bodyPr>
          <a:lstStyle/>
          <a:p>
            <a:pPr marL="0" indent="0" algn="ctr" fontAlgn="auto">
              <a:spcAft>
                <a:spcPts val="0"/>
              </a:spcAft>
              <a:buNone/>
              <a:defRPr/>
            </a:pPr>
            <a:r>
              <a:rPr lang="en-US" sz="3200" b="0" dirty="0" smtClean="0"/>
              <a:t>Pipeline </a:t>
            </a:r>
            <a:r>
              <a:rPr lang="en-US" sz="3200" b="0" dirty="0"/>
              <a:t>of high quality teachers of ELL students in the Worcester Public </a:t>
            </a:r>
            <a:r>
              <a:rPr lang="en-US" sz="3200" b="0" dirty="0" smtClean="0"/>
              <a:t>Schools working </a:t>
            </a:r>
            <a:r>
              <a:rPr lang="en-US" sz="3200" b="0" dirty="0"/>
              <a:t>to transform schools for equitable and high achievement of ELL </a:t>
            </a:r>
            <a:r>
              <a:rPr lang="en-US" sz="3200" b="0" dirty="0" smtClean="0"/>
              <a:t>students</a:t>
            </a:r>
          </a:p>
          <a:p>
            <a:pPr marL="0" indent="0" fontAlgn="auto">
              <a:spcAft>
                <a:spcPts val="0"/>
              </a:spcAft>
              <a:buNone/>
              <a:defRPr/>
            </a:pPr>
            <a:endParaRPr lang="fr-CA" dirty="0" smtClean="0">
              <a:solidFill>
                <a:schemeClr val="tx1">
                  <a:lumMod val="75000"/>
                  <a:lumOff val="25000"/>
                </a:schemeClr>
              </a:solidFill>
            </a:endParaRPr>
          </a:p>
        </p:txBody>
      </p:sp>
      <p:pic>
        <p:nvPicPr>
          <p:cNvPr id="4" name="Picture 3" descr="logo"/>
          <p:cNvPicPr/>
          <p:nvPr/>
        </p:nvPicPr>
        <p:blipFill>
          <a:blip r:embed="rId3">
            <a:extLst>
              <a:ext uri="{28A0092B-C50C-407E-A947-70E740481C1C}">
                <a14:useLocalDpi xmlns:a14="http://schemas.microsoft.com/office/drawing/2010/main" val="0"/>
              </a:ext>
            </a:extLst>
          </a:blip>
          <a:srcRect/>
          <a:stretch>
            <a:fillRect/>
          </a:stretch>
        </p:blipFill>
        <p:spPr bwMode="auto">
          <a:xfrm>
            <a:off x="3276600" y="838200"/>
            <a:ext cx="2743200" cy="1600200"/>
          </a:xfrm>
          <a:prstGeom prst="rect">
            <a:avLst/>
          </a:prstGeom>
          <a:noFill/>
          <a:ln>
            <a:noFill/>
          </a:ln>
        </p:spPr>
      </p:pic>
    </p:spTree>
    <p:extLst>
      <p:ext uri="{BB962C8B-B14F-4D97-AF65-F5344CB8AC3E}">
        <p14:creationId xmlns:p14="http://schemas.microsoft.com/office/powerpoint/2010/main" val="1186595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3000" y="1295400"/>
            <a:ext cx="270225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7734" t="30004" r="8699" b="31348"/>
          <a:stretch/>
        </p:blipFill>
        <p:spPr bwMode="auto">
          <a:xfrm>
            <a:off x="4876800" y="1600200"/>
            <a:ext cx="3222584" cy="958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3429000"/>
            <a:ext cx="238378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6761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480998" y="2209800"/>
            <a:ext cx="8182004" cy="3962400"/>
          </a:xfrm>
        </p:spPr>
        <p:txBody>
          <a:bodyPr rtlCol="0">
            <a:normAutofit fontScale="40000" lnSpcReduction="20000"/>
          </a:bodyPr>
          <a:lstStyle/>
          <a:p>
            <a:pPr marL="0" indent="0" algn="ctr" fontAlgn="auto">
              <a:spcAft>
                <a:spcPts val="0"/>
              </a:spcAft>
              <a:buNone/>
              <a:defRPr/>
            </a:pPr>
            <a:r>
              <a:rPr lang="en-US" sz="6700" b="1" i="1" dirty="0"/>
              <a:t>Delivering on High Expectations and Outstanding Results for All </a:t>
            </a:r>
            <a:r>
              <a:rPr lang="en-US" sz="6700" b="1" i="1" dirty="0" smtClean="0"/>
              <a:t>Students</a:t>
            </a:r>
          </a:p>
          <a:p>
            <a:pPr marL="0" indent="0" algn="ctr" fontAlgn="auto">
              <a:spcAft>
                <a:spcPts val="0"/>
              </a:spcAft>
              <a:buNone/>
              <a:defRPr/>
            </a:pPr>
            <a:endParaRPr lang="fr-CA" sz="6700" dirty="0">
              <a:solidFill>
                <a:schemeClr val="tx1">
                  <a:lumMod val="75000"/>
                  <a:lumOff val="25000"/>
                </a:schemeClr>
              </a:solidFill>
            </a:endParaRPr>
          </a:p>
          <a:p>
            <a:pPr fontAlgn="auto">
              <a:spcAft>
                <a:spcPts val="0"/>
              </a:spcAft>
              <a:buFont typeface="Arial" pitchFamily="34" charset="0"/>
              <a:buChar char="•"/>
              <a:defRPr/>
            </a:pPr>
            <a:r>
              <a:rPr lang="fr-CA" sz="6700" dirty="0" smtClean="0">
                <a:solidFill>
                  <a:schemeClr val="tx1">
                    <a:lumMod val="75000"/>
                    <a:lumOff val="25000"/>
                  </a:schemeClr>
                </a:solidFill>
              </a:rPr>
              <a:t>Third largest district in MA</a:t>
            </a:r>
          </a:p>
          <a:p>
            <a:pPr fontAlgn="auto">
              <a:spcAft>
                <a:spcPts val="0"/>
              </a:spcAft>
              <a:buFont typeface="Arial" pitchFamily="34" charset="0"/>
              <a:buChar char="•"/>
              <a:defRPr/>
            </a:pPr>
            <a:r>
              <a:rPr lang="fr-CA" sz="6700" dirty="0" smtClean="0">
                <a:solidFill>
                  <a:schemeClr val="tx1">
                    <a:lumMod val="75000"/>
                    <a:lumOff val="25000"/>
                  </a:schemeClr>
                </a:solidFill>
              </a:rPr>
              <a:t>30% ELLs</a:t>
            </a:r>
          </a:p>
          <a:p>
            <a:pPr fontAlgn="auto">
              <a:spcAft>
                <a:spcPts val="0"/>
              </a:spcAft>
              <a:buFont typeface="Arial" pitchFamily="34" charset="0"/>
              <a:buChar char="•"/>
              <a:defRPr/>
            </a:pPr>
            <a:r>
              <a:rPr lang="fr-CA" sz="6700" dirty="0" smtClean="0">
                <a:solidFill>
                  <a:schemeClr val="tx1">
                    <a:lumMod val="75000"/>
                    <a:lumOff val="25000"/>
                  </a:schemeClr>
                </a:solidFill>
              </a:rPr>
              <a:t>Top languages: Spanish, Twi, Vietnamese, Arabic, Nepali, Swahili, Portuguese </a:t>
            </a:r>
            <a:endParaRPr lang="fr-CA" sz="6700" dirty="0">
              <a:solidFill>
                <a:schemeClr val="tx1">
                  <a:lumMod val="75000"/>
                  <a:lumOff val="25000"/>
                </a:schemeClr>
              </a:solidFill>
            </a:endParaRPr>
          </a:p>
          <a:p>
            <a:pPr marL="0" indent="0" fontAlgn="auto">
              <a:spcAft>
                <a:spcPts val="0"/>
              </a:spcAft>
              <a:buNone/>
              <a:defRPr/>
            </a:pPr>
            <a:r>
              <a:rPr lang="fr-CA" sz="3000" dirty="0" smtClean="0">
                <a:solidFill>
                  <a:schemeClr val="tx1">
                    <a:lumMod val="75000"/>
                    <a:lumOff val="25000"/>
                  </a:schemeClr>
                </a:solidFill>
              </a:rPr>
              <a:t>                                                                                                                </a:t>
            </a:r>
          </a:p>
          <a:p>
            <a:pPr marL="0" indent="0" fontAlgn="auto">
              <a:spcAft>
                <a:spcPts val="0"/>
              </a:spcAft>
              <a:buNone/>
              <a:defRPr/>
            </a:pPr>
            <a:r>
              <a:rPr lang="fr-CA" sz="3000" dirty="0" smtClean="0">
                <a:solidFill>
                  <a:schemeClr val="tx1">
                    <a:lumMod val="75000"/>
                    <a:lumOff val="25000"/>
                  </a:schemeClr>
                </a:solidFill>
              </a:rPr>
              <a:t>                                                                                                  Alliance for Excellent Education </a:t>
            </a:r>
            <a:r>
              <a:rPr lang="fr-CA" sz="3000" dirty="0" smtClean="0">
                <a:solidFill>
                  <a:schemeClr val="tx1">
                    <a:lumMod val="75000"/>
                    <a:lumOff val="25000"/>
                  </a:schemeClr>
                </a:solidFill>
                <a:hlinkClick r:id="rId3"/>
              </a:rPr>
              <a:t>www.all4ed.org</a:t>
            </a:r>
            <a:r>
              <a:rPr lang="fr-CA" sz="3000" dirty="0" smtClean="0">
                <a:solidFill>
                  <a:schemeClr val="tx1">
                    <a:lumMod val="75000"/>
                    <a:lumOff val="25000"/>
                  </a:schemeClr>
                </a:solidFill>
              </a:rPr>
              <a:t> </a:t>
            </a:r>
          </a:p>
          <a:p>
            <a:pPr marL="0" indent="0" fontAlgn="auto">
              <a:spcAft>
                <a:spcPts val="0"/>
              </a:spcAft>
              <a:buNone/>
              <a:defRPr/>
            </a:pPr>
            <a:r>
              <a:rPr lang="fr-CA" sz="3000" dirty="0">
                <a:solidFill>
                  <a:schemeClr val="tx1">
                    <a:lumMod val="75000"/>
                    <a:lumOff val="25000"/>
                  </a:schemeClr>
                </a:solidFill>
              </a:rPr>
              <a:t>	</a:t>
            </a:r>
            <a:r>
              <a:rPr lang="fr-CA" sz="3000" dirty="0" smtClean="0">
                <a:solidFill>
                  <a:schemeClr val="tx1">
                    <a:lumMod val="75000"/>
                    <a:lumOff val="25000"/>
                  </a:schemeClr>
                </a:solidFill>
              </a:rPr>
              <a:t>			   Worcester Public Schools </a:t>
            </a:r>
            <a:r>
              <a:rPr lang="fr-CA" sz="3000" dirty="0" smtClean="0">
                <a:solidFill>
                  <a:schemeClr val="tx1">
                    <a:lumMod val="75000"/>
                    <a:lumOff val="25000"/>
                  </a:schemeClr>
                </a:solidFill>
                <a:hlinkClick r:id="rId4"/>
              </a:rPr>
              <a:t>www.wpsweb.com</a:t>
            </a:r>
            <a:r>
              <a:rPr lang="fr-CA" sz="3000" dirty="0" smtClean="0">
                <a:solidFill>
                  <a:schemeClr val="tx1">
                    <a:lumMod val="75000"/>
                    <a:lumOff val="25000"/>
                  </a:schemeClr>
                </a:solidFill>
              </a:rPr>
              <a:t> </a:t>
            </a:r>
            <a:endParaRPr lang="fr-CA" dirty="0" smtClean="0">
              <a:solidFill>
                <a:schemeClr val="tx1">
                  <a:lumMod val="75000"/>
                  <a:lumOff val="25000"/>
                </a:schemeClr>
              </a:solidFill>
            </a:endParaRPr>
          </a:p>
        </p:txBody>
      </p:sp>
      <p:pic>
        <p:nvPicPr>
          <p:cNvPr id="4" name="Picture 3"/>
          <p:cNvPicPr/>
          <p:nvPr/>
        </p:nvPicPr>
        <p:blipFill>
          <a:blip r:embed="rId5">
            <a:extLst>
              <a:ext uri="{28A0092B-C50C-407E-A947-70E740481C1C}">
                <a14:useLocalDpi xmlns:a14="http://schemas.microsoft.com/office/drawing/2010/main" val="0"/>
              </a:ext>
            </a:extLst>
          </a:blip>
          <a:srcRect/>
          <a:stretch>
            <a:fillRect/>
          </a:stretch>
        </p:blipFill>
        <p:spPr bwMode="auto">
          <a:xfrm>
            <a:off x="3276600" y="314604"/>
            <a:ext cx="2590800" cy="1458778"/>
          </a:xfrm>
          <a:prstGeom prst="rect">
            <a:avLst/>
          </a:prstGeom>
          <a:noFill/>
        </p:spPr>
      </p:pic>
    </p:spTree>
    <p:extLst>
      <p:ext uri="{BB962C8B-B14F-4D97-AF65-F5344CB8AC3E}">
        <p14:creationId xmlns:p14="http://schemas.microsoft.com/office/powerpoint/2010/main" val="37219322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245470" y="2715491"/>
            <a:ext cx="8410604" cy="2895600"/>
          </a:xfrm>
        </p:spPr>
        <p:txBody>
          <a:bodyPr rtlCol="0">
            <a:normAutofit/>
          </a:bodyPr>
          <a:lstStyle/>
          <a:p>
            <a:pPr marL="0" indent="0" algn="ctr" fontAlgn="auto">
              <a:spcAft>
                <a:spcPts val="0"/>
              </a:spcAft>
              <a:buNone/>
              <a:defRPr/>
            </a:pPr>
            <a:r>
              <a:rPr lang="en-US" sz="2400" b="1" i="1" dirty="0" smtClean="0"/>
              <a:t>For Working Adults</a:t>
            </a:r>
            <a:endParaRPr lang="en-US" sz="2400" b="1" i="1" dirty="0"/>
          </a:p>
          <a:p>
            <a:pPr fontAlgn="auto">
              <a:spcAft>
                <a:spcPts val="0"/>
              </a:spcAft>
              <a:buFont typeface="Arial" pitchFamily="34" charset="0"/>
              <a:buChar char="•"/>
              <a:defRPr/>
            </a:pPr>
            <a:r>
              <a:rPr lang="fr-CA" sz="2400" dirty="0" smtClean="0">
                <a:solidFill>
                  <a:schemeClr val="tx1">
                    <a:lumMod val="75000"/>
                    <a:lumOff val="25000"/>
                  </a:schemeClr>
                </a:solidFill>
              </a:rPr>
              <a:t>Connecting coursework to life and work</a:t>
            </a:r>
          </a:p>
          <a:p>
            <a:pPr fontAlgn="auto">
              <a:spcAft>
                <a:spcPts val="0"/>
              </a:spcAft>
              <a:buFont typeface="Arial" pitchFamily="34" charset="0"/>
              <a:buChar char="•"/>
              <a:defRPr/>
            </a:pPr>
            <a:r>
              <a:rPr lang="fr-CA" sz="2400" dirty="0" smtClean="0">
                <a:solidFill>
                  <a:schemeClr val="tx1">
                    <a:lumMod val="75000"/>
                    <a:lumOff val="25000"/>
                  </a:schemeClr>
                </a:solidFill>
              </a:rPr>
              <a:t>Master’s in ESL</a:t>
            </a:r>
          </a:p>
          <a:p>
            <a:pPr fontAlgn="auto">
              <a:spcAft>
                <a:spcPts val="0"/>
              </a:spcAft>
              <a:buFont typeface="Arial" pitchFamily="34" charset="0"/>
              <a:buChar char="•"/>
              <a:defRPr/>
            </a:pPr>
            <a:r>
              <a:rPr lang="fr-CA" sz="2400" dirty="0" smtClean="0">
                <a:solidFill>
                  <a:schemeClr val="tx1">
                    <a:lumMod val="75000"/>
                    <a:lumOff val="25000"/>
                  </a:schemeClr>
                </a:solidFill>
              </a:rPr>
              <a:t>Certification in ESL</a:t>
            </a:r>
          </a:p>
        </p:txBody>
      </p:sp>
      <p:pic>
        <p:nvPicPr>
          <p:cNvPr id="4" name="Picture 3"/>
          <p:cNvPicPr/>
          <p:nvPr/>
        </p:nvPicPr>
        <p:blipFill rotWithShape="1">
          <a:blip r:embed="rId3">
            <a:extLst>
              <a:ext uri="{28A0092B-C50C-407E-A947-70E740481C1C}">
                <a14:useLocalDpi xmlns:a14="http://schemas.microsoft.com/office/drawing/2010/main" val="0"/>
              </a:ext>
            </a:extLst>
          </a:blip>
          <a:srcRect r="4453" b="6952"/>
          <a:stretch/>
        </p:blipFill>
        <p:spPr bwMode="auto">
          <a:xfrm>
            <a:off x="2667000" y="304800"/>
            <a:ext cx="3567545" cy="2410691"/>
          </a:xfrm>
          <a:prstGeom prst="rect">
            <a:avLst/>
          </a:prstGeom>
          <a:noFill/>
        </p:spPr>
      </p:pic>
    </p:spTree>
    <p:extLst>
      <p:ext uri="{BB962C8B-B14F-4D97-AF65-F5344CB8AC3E}">
        <p14:creationId xmlns:p14="http://schemas.microsoft.com/office/powerpoint/2010/main" val="2846452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428596" y="2971800"/>
            <a:ext cx="8334404" cy="3482965"/>
          </a:xfrm>
        </p:spPr>
        <p:txBody>
          <a:bodyPr rtlCol="0">
            <a:normAutofit/>
          </a:bodyPr>
          <a:lstStyle/>
          <a:p>
            <a:pPr marL="0" indent="0" algn="ctr" fontAlgn="auto">
              <a:spcAft>
                <a:spcPts val="0"/>
              </a:spcAft>
              <a:buNone/>
              <a:defRPr/>
            </a:pPr>
            <a:r>
              <a:rPr lang="en-US" sz="2800" i="1" dirty="0" smtClean="0">
                <a:solidFill>
                  <a:schemeClr val="tx1">
                    <a:lumMod val="75000"/>
                    <a:lumOff val="25000"/>
                  </a:schemeClr>
                </a:solidFill>
              </a:rPr>
              <a:t>Transforming Schools for Student Success</a:t>
            </a:r>
          </a:p>
          <a:p>
            <a:pPr fontAlgn="auto">
              <a:spcAft>
                <a:spcPts val="0"/>
              </a:spcAft>
              <a:defRPr/>
            </a:pPr>
            <a:endParaRPr lang="en-US" sz="2000" dirty="0" smtClean="0">
              <a:solidFill>
                <a:schemeClr val="tx1">
                  <a:lumMod val="75000"/>
                  <a:lumOff val="25000"/>
                </a:schemeClr>
              </a:solidFill>
            </a:endParaRPr>
          </a:p>
          <a:p>
            <a:pPr fontAlgn="auto">
              <a:spcAft>
                <a:spcPts val="0"/>
              </a:spcAft>
              <a:defRPr/>
            </a:pPr>
            <a:r>
              <a:rPr lang="en-US" sz="2000" dirty="0" smtClean="0">
                <a:solidFill>
                  <a:schemeClr val="tx1">
                    <a:lumMod val="75000"/>
                    <a:lumOff val="25000"/>
                  </a:schemeClr>
                </a:solidFill>
              </a:rPr>
              <a:t>Research and Evaluation                                    School Redesign</a:t>
            </a:r>
          </a:p>
          <a:p>
            <a:pPr fontAlgn="auto">
              <a:spcAft>
                <a:spcPts val="0"/>
              </a:spcAft>
              <a:defRPr/>
            </a:pPr>
            <a:r>
              <a:rPr lang="en-US" sz="2000" dirty="0" smtClean="0">
                <a:solidFill>
                  <a:schemeClr val="tx1">
                    <a:lumMod val="75000"/>
                    <a:lumOff val="25000"/>
                  </a:schemeClr>
                </a:solidFill>
              </a:rPr>
              <a:t>Autonomous Schools                                          Residency Programs</a:t>
            </a:r>
          </a:p>
          <a:p>
            <a:pPr fontAlgn="auto">
              <a:spcAft>
                <a:spcPts val="0"/>
              </a:spcAft>
              <a:defRPr/>
            </a:pPr>
            <a:r>
              <a:rPr lang="en-US" sz="2000" dirty="0" smtClean="0">
                <a:solidFill>
                  <a:schemeClr val="tx1">
                    <a:lumMod val="75000"/>
                    <a:lumOff val="25000"/>
                  </a:schemeClr>
                </a:solidFill>
              </a:rPr>
              <a:t>Quality Performance Assessment</a:t>
            </a:r>
          </a:p>
        </p:txBody>
      </p:sp>
      <p:pic>
        <p:nvPicPr>
          <p:cNvPr id="4" name="Picture 3" descr="Center for Collaborative Education logo"/>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81000"/>
            <a:ext cx="4648200" cy="1981200"/>
          </a:xfrm>
          <a:prstGeom prst="rect">
            <a:avLst/>
          </a:prstGeom>
          <a:noFill/>
          <a:ln>
            <a:noFill/>
          </a:ln>
        </p:spPr>
      </p:pic>
    </p:spTree>
    <p:extLst>
      <p:ext uri="{BB962C8B-B14F-4D97-AF65-F5344CB8AC3E}">
        <p14:creationId xmlns:p14="http://schemas.microsoft.com/office/powerpoint/2010/main" val="41259210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3.xml><?xml version="1.0" encoding="utf-8"?>
<a:theme xmlns:a="http://schemas.openxmlformats.org/drawingml/2006/main" name="2_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TC101859862[[fn=Urban Pop]]</Template>
  <TotalTime>758</TotalTime>
  <Words>964</Words>
  <Application>Microsoft Office PowerPoint</Application>
  <PresentationFormat>On-screen Show (4:3)</PresentationFormat>
  <Paragraphs>177</Paragraphs>
  <Slides>29</Slides>
  <Notes>18</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Angles</vt:lpstr>
      <vt:lpstr>Pushpin</vt:lpstr>
      <vt:lpstr>2_Pushpin</vt:lpstr>
      <vt:lpstr>INQUIRY FOCUSED ON  EQUITY FOR ELLs</vt:lpstr>
      <vt:lpstr>PowerPoint Presentation</vt:lpstr>
      <vt:lpstr>Connecting activity</vt:lpstr>
      <vt:lpstr>“In contexts of cultural, linguistic, or economic diversity, where social inequity inevitably exists, these interactions are never neutral; they either challenge the operation of coercive relations of power in the wider society or they reinforce those power relations.”   --Jim Cummins</vt:lpstr>
      <vt:lpstr>PowerPoint Presentation</vt:lpstr>
      <vt:lpstr>PowerPoint Presentation</vt:lpstr>
      <vt:lpstr>PowerPoint Presentation</vt:lpstr>
      <vt:lpstr>PowerPoint Presentation</vt:lpstr>
      <vt:lpstr>PowerPoint Presentation</vt:lpstr>
      <vt:lpstr>Voices from the residents</vt:lpstr>
      <vt:lpstr>PowerPoint Presentation</vt:lpstr>
      <vt:lpstr>THE NEED</vt:lpstr>
      <vt:lpstr>The National Context</vt:lpstr>
      <vt:lpstr>What the Research Says</vt:lpstr>
      <vt:lpstr>The Reality for ELLs</vt:lpstr>
      <vt:lpstr>What the Research Says</vt:lpstr>
      <vt:lpstr>What We Can Do</vt:lpstr>
      <vt:lpstr>INNOVATIVE PROFESSIONAL DEVELOPMENT</vt:lpstr>
      <vt:lpstr>PowerPoint Presentation</vt:lpstr>
      <vt:lpstr>PowerPoint Presentation</vt:lpstr>
      <vt:lpstr>PowerPoint Presentation</vt:lpstr>
      <vt:lpstr>Action Research</vt:lpstr>
      <vt:lpstr>PowerPoint Presentation</vt:lpstr>
      <vt:lpstr>Exploring a project in depth</vt:lpstr>
      <vt:lpstr>Listen for…</vt:lpstr>
      <vt:lpstr>To Consider for  Your Practice: </vt:lpstr>
      <vt:lpstr>PowerPoint Presentation</vt:lpstr>
      <vt:lpstr>Thank you!</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ORIENTATION</dc:title>
  <dc:creator>Sarah Ottow</dc:creator>
  <cp:lastModifiedBy>Sarah Ottow</cp:lastModifiedBy>
  <cp:revision>28</cp:revision>
  <cp:lastPrinted>2013-06-24T18:28:19Z</cp:lastPrinted>
  <dcterms:created xsi:type="dcterms:W3CDTF">2013-06-24T16:40:16Z</dcterms:created>
  <dcterms:modified xsi:type="dcterms:W3CDTF">2014-05-05T15:48:08Z</dcterms:modified>
</cp:coreProperties>
</file>