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37"/>
  </p:notesMasterIdLst>
  <p:sldIdLst>
    <p:sldId id="256" r:id="rId2"/>
    <p:sldId id="259" r:id="rId3"/>
    <p:sldId id="297" r:id="rId4"/>
    <p:sldId id="309" r:id="rId5"/>
    <p:sldId id="258" r:id="rId6"/>
    <p:sldId id="261" r:id="rId7"/>
    <p:sldId id="296" r:id="rId8"/>
    <p:sldId id="298" r:id="rId9"/>
    <p:sldId id="260" r:id="rId10"/>
    <p:sldId id="276" r:id="rId11"/>
    <p:sldId id="277" r:id="rId12"/>
    <p:sldId id="280" r:id="rId13"/>
    <p:sldId id="295" r:id="rId14"/>
    <p:sldId id="290" r:id="rId15"/>
    <p:sldId id="285" r:id="rId16"/>
    <p:sldId id="282" r:id="rId17"/>
    <p:sldId id="288" r:id="rId18"/>
    <p:sldId id="293" r:id="rId19"/>
    <p:sldId id="300" r:id="rId20"/>
    <p:sldId id="303" r:id="rId21"/>
    <p:sldId id="266" r:id="rId22"/>
    <p:sldId id="305" r:id="rId23"/>
    <p:sldId id="306" r:id="rId24"/>
    <p:sldId id="311" r:id="rId25"/>
    <p:sldId id="312" r:id="rId26"/>
    <p:sldId id="313" r:id="rId27"/>
    <p:sldId id="314" r:id="rId28"/>
    <p:sldId id="315" r:id="rId29"/>
    <p:sldId id="302" r:id="rId30"/>
    <p:sldId id="316" r:id="rId31"/>
    <p:sldId id="308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 snapToGrid="0" snapToObjects="1" showGuides="1">
      <p:cViewPr>
        <p:scale>
          <a:sx n="50" d="100"/>
          <a:sy n="50" d="100"/>
        </p:scale>
        <p:origin x="-186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1910-51B9-44A8-9BCC-94837DE0132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DA31E-3A96-41FE-AB68-1A4F4044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0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DA31E-3A96-41FE-AB68-1A4F404412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7218DB-72EF-4511-922E-03684F181BA1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5F8C2-ABC3-4403-ADDC-CD350035F7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F7ACC-CA28-4EB7-80DE-FCD06B8CBCB9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DF0C8-2306-4ABE-A6E9-315B21971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6240A-529F-43DF-886D-3A1C90F60002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410E2-D266-437C-A576-86F7E33C6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3CA090-975E-4CCA-89D0-676F4E5C6DDC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9BBC6C-98E7-4FA8-B26B-508CA4146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65E747-BD79-44C5-AC97-70ACB78E4E5B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7946EA-96CA-46C8-8ABD-7FB36AD01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C0F0B-450D-4015-B40D-F4507C5183BB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35F75D-3526-446D-A140-7406CFB1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6A432-E578-4D59-8520-9051DABABC48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F71FA-E337-4B0D-B6A2-632118CE0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FF1E5-92AF-423D-A386-EBC9338E752F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28886-B771-4867-9777-3D8A8C7DF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ECE99-3C58-43C8-8DDF-F83E38046EA0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17744-A767-4F68-985F-C5D6ED206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1FA8E3-F452-4F9B-8A08-DDB025B62D55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8A1AD-9791-4BAB-8157-9F6790DC2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6769A-2E66-4991-A60A-E34E15E7244F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83A6-D278-4255-87B4-B9756310A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9FAD7-CF9E-4C2F-911F-58D8F6808255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34107-57E9-47F9-BBE9-A84A973D86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7AE08-83F9-45D9-B3BD-D58BF7175136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E8D4-7AC4-4128-8673-25E36574F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D44C5-2C12-4195-81D0-4B8E58C3E9E7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87CFC-08B1-4792-8C13-D0665CAE55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3FD7B5-5B12-4047-B70A-FD4782B801EC}" type="datetime1">
              <a:rPr lang="en-US" smtClean="0"/>
              <a:pPr>
                <a:defRPr/>
              </a:pPr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C3EEC6-E0F1-4A97-B120-FA0A3D5DDD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058863" y="2099443"/>
            <a:ext cx="7000875" cy="10493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ea typeface="ＭＳ Ｐゴシック" charset="-128"/>
                <a:cs typeface="ＭＳ Ｐゴシック" charset="-128"/>
              </a:rPr>
              <a:t>Scaffolding Argumentative Writing for High School English Learners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1496706" y="3940277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buFont typeface="Wingdings 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Zachary </a:t>
            </a:r>
            <a:r>
              <a:rPr lang="en-US" dirty="0" err="1" smtClean="0">
                <a:ea typeface="ＭＳ Ｐゴシック" charset="-128"/>
              </a:rPr>
              <a:t>Shufran</a:t>
            </a:r>
            <a:endParaRPr lang="en-US" dirty="0" smtClean="0">
              <a:ea typeface="ＭＳ Ｐゴシック" charset="-128"/>
            </a:endParaRPr>
          </a:p>
          <a:p>
            <a:pPr algn="r">
              <a:spcBef>
                <a:spcPct val="0"/>
              </a:spcBef>
              <a:buFont typeface="Wingdings 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Somerville Public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 idx="4294967295"/>
          </p:nvPr>
        </p:nvSpPr>
        <p:spPr>
          <a:xfrm>
            <a:off x="1587" y="493251"/>
            <a:ext cx="6477000" cy="582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Slip or Trip</a:t>
            </a:r>
          </a:p>
        </p:txBody>
      </p:sp>
      <p:sp>
        <p:nvSpPr>
          <p:cNvPr id="43011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1587" y="1075864"/>
            <a:ext cx="6475413" cy="48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Hillocks’suggestion</a:t>
            </a:r>
            <a:endParaRPr lang="en-US" dirty="0" smtClean="0"/>
          </a:p>
        </p:txBody>
      </p:sp>
      <p:pic>
        <p:nvPicPr>
          <p:cNvPr id="43012" name="Picture Placeholder 7" descr="slip or trip original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41" r="-44241"/>
          <a:stretch>
            <a:fillRect/>
          </a:stretch>
        </p:blipFill>
        <p:spPr>
          <a:xfrm>
            <a:off x="1268361" y="2046288"/>
            <a:ext cx="9067800" cy="4811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2"/>
          <p:cNvSpPr>
            <a:spLocks noGrp="1"/>
          </p:cNvSpPr>
          <p:nvPr>
            <p:ph type="title"/>
          </p:nvPr>
        </p:nvSpPr>
        <p:spPr>
          <a:xfrm>
            <a:off x="269875" y="824952"/>
            <a:ext cx="6477000" cy="582613"/>
          </a:xfrm>
        </p:spPr>
        <p:txBody>
          <a:bodyPr/>
          <a:lstStyle/>
          <a:p>
            <a:pPr eaLnBrk="1" hangingPunct="1"/>
            <a:r>
              <a:rPr lang="en-US" dirty="0" smtClean="0"/>
              <a:t>Initial Responses</a:t>
            </a:r>
          </a:p>
        </p:txBody>
      </p:sp>
      <p:pic>
        <p:nvPicPr>
          <p:cNvPr id="44035" name="Content Placeholder 19" descr="slip trip inital low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97" b="-16397"/>
          <a:stretch>
            <a:fillRect/>
          </a:stretch>
        </p:blipFill>
        <p:spPr>
          <a:xfrm>
            <a:off x="269875" y="1156842"/>
            <a:ext cx="4094163" cy="4956176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40" y="2142423"/>
            <a:ext cx="4077269" cy="345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6883" r="5981" b="4168"/>
          <a:stretch/>
        </p:blipFill>
        <p:spPr bwMode="auto">
          <a:xfrm>
            <a:off x="4763729" y="1651819"/>
            <a:ext cx="3923071" cy="36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3"/>
          <p:cNvSpPr>
            <a:spLocks noGrp="1"/>
          </p:cNvSpPr>
          <p:nvPr>
            <p:ph type="title" idx="4294967295"/>
          </p:nvPr>
        </p:nvSpPr>
        <p:spPr>
          <a:xfrm>
            <a:off x="221840" y="796412"/>
            <a:ext cx="4895850" cy="50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Cookie Jar Scaffolds</a:t>
            </a:r>
          </a:p>
        </p:txBody>
      </p:sp>
      <p:sp>
        <p:nvSpPr>
          <p:cNvPr id="43011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21840" y="1490304"/>
            <a:ext cx="4895850" cy="48466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Read adapted text </a:t>
            </a:r>
            <a:r>
              <a:rPr lang="en-US" sz="2800" dirty="0"/>
              <a:t>from Treat</a:t>
            </a:r>
          </a:p>
          <a:p>
            <a:pPr eaLnBrk="1" hangingPunct="1"/>
            <a:r>
              <a:rPr lang="en-US" sz="2800" dirty="0" smtClean="0"/>
              <a:t>Tier 2 vocabulary </a:t>
            </a:r>
            <a:r>
              <a:rPr lang="en-US" sz="2800" dirty="0"/>
              <a:t>p</a:t>
            </a:r>
            <a:r>
              <a:rPr lang="en-US" sz="2800" dirty="0" smtClean="0"/>
              <a:t>review</a:t>
            </a:r>
          </a:p>
          <a:p>
            <a:pPr eaLnBrk="1" hangingPunct="1"/>
            <a:r>
              <a:rPr lang="en-US" sz="2800" dirty="0" smtClean="0"/>
              <a:t>Leading </a:t>
            </a:r>
            <a:r>
              <a:rPr lang="en-US" sz="2800" dirty="0"/>
              <a:t>q</a:t>
            </a:r>
            <a:r>
              <a:rPr lang="en-US" sz="2800" dirty="0" smtClean="0"/>
              <a:t>uestions with highlighting</a:t>
            </a:r>
          </a:p>
          <a:p>
            <a:pPr eaLnBrk="1" hangingPunct="1"/>
            <a:r>
              <a:rPr lang="en-US" sz="2800" dirty="0" smtClean="0"/>
              <a:t>Fill in the blanks with measure estimates</a:t>
            </a:r>
          </a:p>
          <a:p>
            <a:pPr eaLnBrk="1" hangingPunct="1"/>
            <a:r>
              <a:rPr lang="en-US" sz="2800" dirty="0" smtClean="0"/>
              <a:t>Yes/No leading </a:t>
            </a:r>
            <a:r>
              <a:rPr lang="en-US" sz="2800" dirty="0"/>
              <a:t>q</a:t>
            </a:r>
            <a:r>
              <a:rPr lang="en-US" sz="2800" dirty="0" smtClean="0"/>
              <a:t>uestions with </a:t>
            </a:r>
            <a:r>
              <a:rPr lang="en-US" sz="2800" i="1" dirty="0"/>
              <a:t>d</a:t>
            </a:r>
            <a:r>
              <a:rPr lang="en-US" sz="2800" i="1" dirty="0" smtClean="0"/>
              <a:t>oes</a:t>
            </a:r>
            <a:r>
              <a:rPr lang="en-US" sz="2800" dirty="0" smtClean="0"/>
              <a:t> and </a:t>
            </a:r>
            <a:r>
              <a:rPr lang="en-US" sz="2800" i="1" dirty="0" smtClean="0"/>
              <a:t>can</a:t>
            </a:r>
          </a:p>
          <a:p>
            <a:pPr eaLnBrk="1" hangingPunct="1"/>
            <a:r>
              <a:rPr lang="en-US" sz="2800" dirty="0" smtClean="0"/>
              <a:t>Act out the scene</a:t>
            </a:r>
          </a:p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086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Scaffold: Adapted Text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3" t="-2073" b="-1"/>
          <a:stretch/>
        </p:blipFill>
        <p:spPr>
          <a:xfrm>
            <a:off x="4815839" y="1036320"/>
            <a:ext cx="3368041" cy="618034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26720" y="1451292"/>
            <a:ext cx="3931920" cy="3951288"/>
          </a:xfrm>
        </p:spPr>
        <p:txBody>
          <a:bodyPr/>
          <a:lstStyle/>
          <a:p>
            <a:r>
              <a:rPr lang="en-US" dirty="0" smtClean="0"/>
              <a:t>The Bicker boys never got along with each other.  Bonehead, who was sixteen years old bullied Thickhead, his ten-year-old brother.  They delighted in snitching on each other, with the result that their parents believed neither of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199" y="324465"/>
            <a:ext cx="7391401" cy="129785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Scaffold: Tier 2 Vocabulary Preview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1312606"/>
            <a:ext cx="7970533" cy="5303520"/>
          </a:xfrm>
        </p:spPr>
      </p:pic>
    </p:spTree>
    <p:extLst>
      <p:ext uri="{BB962C8B-B14F-4D97-AF65-F5344CB8AC3E}">
        <p14:creationId xmlns:p14="http://schemas.microsoft.com/office/powerpoint/2010/main" val="9361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457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Scaffold:</a:t>
            </a:r>
            <a:br>
              <a:rPr lang="en-US" sz="3200" dirty="0" smtClean="0"/>
            </a:br>
            <a:r>
              <a:rPr lang="en-US" sz="3200" dirty="0" smtClean="0"/>
              <a:t>Leading Questions with Highlighting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1669044"/>
            <a:ext cx="7064478" cy="4449449"/>
          </a:xfrm>
        </p:spPr>
      </p:pic>
    </p:spTree>
    <p:extLst>
      <p:ext uri="{BB962C8B-B14F-4D97-AF65-F5344CB8AC3E}">
        <p14:creationId xmlns:p14="http://schemas.microsoft.com/office/powerpoint/2010/main" val="2792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65" y="1824960"/>
            <a:ext cx="5124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604684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Scaffold: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2nd attempt at leading questions </a:t>
            </a:r>
            <a:br>
              <a:rPr lang="en-US" sz="2800" dirty="0" smtClean="0"/>
            </a:br>
            <a:r>
              <a:rPr lang="en-US" sz="2800" dirty="0" smtClean="0"/>
              <a:t>Fill in the Blanks with measure estimates</a:t>
            </a:r>
          </a:p>
        </p:txBody>
      </p:sp>
    </p:spTree>
    <p:extLst>
      <p:ext uri="{BB962C8B-B14F-4D97-AF65-F5344CB8AC3E}">
        <p14:creationId xmlns:p14="http://schemas.microsoft.com/office/powerpoint/2010/main" val="12018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1" y="1349506"/>
            <a:ext cx="8416720" cy="50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199" y="368710"/>
            <a:ext cx="7624917" cy="1445342"/>
          </a:xfrm>
        </p:spPr>
        <p:txBody>
          <a:bodyPr/>
          <a:lstStyle/>
          <a:p>
            <a:pPr eaLnBrk="1" hangingPunct="1"/>
            <a:r>
              <a:rPr lang="en-US" dirty="0" smtClean="0"/>
              <a:t>Scaffold: </a:t>
            </a:r>
            <a:br>
              <a:rPr lang="en-US" dirty="0" smtClean="0"/>
            </a:br>
            <a:r>
              <a:rPr lang="en-US" sz="2600" dirty="0" smtClean="0"/>
              <a:t>Yes/No Leading Questions with </a:t>
            </a:r>
            <a:r>
              <a:rPr lang="en-US" sz="2600" i="1" dirty="0" smtClean="0"/>
              <a:t>Does</a:t>
            </a:r>
            <a:r>
              <a:rPr lang="en-US" sz="2600" dirty="0" smtClean="0"/>
              <a:t> and C</a:t>
            </a:r>
            <a:r>
              <a:rPr lang="en-US" sz="2600" i="1" dirty="0" smtClean="0"/>
              <a:t>an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943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" y="1417815"/>
            <a:ext cx="8553153" cy="4923990"/>
          </a:xfrm>
          <a:prstGeom prst="rect">
            <a:avLst/>
          </a:prstGeom>
        </p:spPr>
      </p:pic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199" y="429673"/>
            <a:ext cx="7624917" cy="884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Scaffold:</a:t>
            </a:r>
            <a:br>
              <a:rPr lang="en-US" dirty="0" smtClean="0"/>
            </a:br>
            <a:r>
              <a:rPr lang="en-US" sz="2800" dirty="0" smtClean="0"/>
              <a:t>Guided Practice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62981" y="4454013"/>
            <a:ext cx="2993922" cy="1769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" y="4678414"/>
            <a:ext cx="8935698" cy="1905266"/>
          </a:xfrm>
          <a:prstGeom prst="rect">
            <a:avLst/>
          </a:prstGeom>
        </p:spPr>
      </p:pic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199" y="265471"/>
            <a:ext cx="7624917" cy="884903"/>
          </a:xfrm>
        </p:spPr>
        <p:txBody>
          <a:bodyPr/>
          <a:lstStyle/>
          <a:p>
            <a:pPr eaLnBrk="1" hangingPunct="1"/>
            <a:r>
              <a:rPr lang="en-US" b="1" dirty="0" smtClean="0"/>
              <a:t>Cookie Jar</a:t>
            </a:r>
            <a:r>
              <a:rPr lang="en-US" dirty="0" smtClean="0"/>
              <a:t>: Student Work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5"/>
          <a:stretch/>
        </p:blipFill>
        <p:spPr>
          <a:xfrm>
            <a:off x="0" y="1150374"/>
            <a:ext cx="9144000" cy="31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82116" cy="452283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Context and Definitions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Examples, Scaffolds, Work Samples</a:t>
            </a:r>
          </a:p>
          <a:p>
            <a:pPr lvl="1" eaLnBrk="1" hangingPunct="1"/>
            <a:r>
              <a:rPr lang="en-US" sz="2800" dirty="0" smtClean="0"/>
              <a:t>Arguments of Fact</a:t>
            </a:r>
          </a:p>
          <a:p>
            <a:pPr lvl="1" eaLnBrk="1" hangingPunct="1"/>
            <a:r>
              <a:rPr lang="en-US" sz="2800" dirty="0" smtClean="0"/>
              <a:t>Arguments of Judgment</a:t>
            </a:r>
          </a:p>
          <a:p>
            <a:pPr lvl="1" eaLnBrk="1" hangingPunct="1"/>
            <a:r>
              <a:rPr lang="en-US" sz="2800" dirty="0" smtClean="0"/>
              <a:t>Arguments of Policy</a:t>
            </a:r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Discussion/Questions</a:t>
            </a:r>
            <a:endParaRPr lang="en-US" sz="2800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8097222" cy="2200275"/>
          </a:xfrm>
        </p:spPr>
        <p:txBody>
          <a:bodyPr/>
          <a:lstStyle/>
          <a:p>
            <a:r>
              <a:rPr lang="en-US" dirty="0" smtClean="0"/>
              <a:t>Arguments of Judgment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8"/>
          <p:cNvSpPr>
            <a:spLocks noGrp="1"/>
          </p:cNvSpPr>
          <p:nvPr>
            <p:ph type="title"/>
          </p:nvPr>
        </p:nvSpPr>
        <p:spPr>
          <a:xfrm>
            <a:off x="269875" y="545690"/>
            <a:ext cx="6508377" cy="1143000"/>
          </a:xfrm>
        </p:spPr>
        <p:txBody>
          <a:bodyPr/>
          <a:lstStyle/>
          <a:p>
            <a:r>
              <a:rPr lang="en-US" dirty="0" smtClean="0"/>
              <a:t>Arguments </a:t>
            </a:r>
            <a:r>
              <a:rPr lang="en-US" dirty="0"/>
              <a:t>of Judgment</a:t>
            </a:r>
            <a:endParaRPr lang="en-US" dirty="0" smtClean="0"/>
          </a:p>
        </p:txBody>
      </p:sp>
      <p:sp>
        <p:nvSpPr>
          <p:cNvPr id="34819" name="Content Placeholder 9"/>
          <p:cNvSpPr>
            <a:spLocks noGrp="1"/>
          </p:cNvSpPr>
          <p:nvPr>
            <p:ph idx="1"/>
          </p:nvPr>
        </p:nvSpPr>
        <p:spPr>
          <a:xfrm>
            <a:off x="452861" y="1715729"/>
            <a:ext cx="7820984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Students </a:t>
            </a:r>
            <a:r>
              <a:rPr lang="en-US" sz="2800" dirty="0" smtClean="0"/>
              <a:t>support opinions about the quality of a </a:t>
            </a:r>
            <a:r>
              <a:rPr lang="en-US" sz="2800" dirty="0" smtClean="0"/>
              <a:t>subject </a:t>
            </a:r>
            <a:r>
              <a:rPr lang="en-US" sz="2800" dirty="0" smtClean="0"/>
              <a:t>by defining an abstract </a:t>
            </a:r>
            <a:r>
              <a:rPr lang="en-US" sz="2800" dirty="0"/>
              <a:t>quality </a:t>
            </a:r>
            <a:r>
              <a:rPr lang="en-US" sz="2800" dirty="0" smtClean="0"/>
              <a:t>that the subject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Examples:</a:t>
            </a:r>
          </a:p>
          <a:p>
            <a:r>
              <a:rPr lang="en-US" sz="2800" dirty="0"/>
              <a:t>Composition </a:t>
            </a:r>
            <a:r>
              <a:rPr lang="en-US" sz="2800" b="1" dirty="0"/>
              <a:t>“X is a good Y”</a:t>
            </a:r>
          </a:p>
          <a:p>
            <a:r>
              <a:rPr lang="en-US" sz="2800" dirty="0"/>
              <a:t>In class writing assessment: </a:t>
            </a:r>
            <a:r>
              <a:rPr lang="en-US" sz="2800" b="1" dirty="0"/>
              <a:t>“X is the best restaurant”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553064"/>
            <a:ext cx="7391401" cy="811161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Composition: X is a Good Y Scaffolds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52437" y="4770664"/>
            <a:ext cx="7396163" cy="1920240"/>
          </a:xfrm>
        </p:spPr>
        <p:txBody>
          <a:bodyPr/>
          <a:lstStyle/>
          <a:p>
            <a:r>
              <a:rPr lang="en-US" dirty="0" smtClean="0"/>
              <a:t>Graphic organizer</a:t>
            </a:r>
          </a:p>
          <a:p>
            <a:r>
              <a:rPr lang="en-US" dirty="0" smtClean="0"/>
              <a:t>Supplied reasons (judgment) to increase focus on supports</a:t>
            </a:r>
          </a:p>
          <a:p>
            <a:r>
              <a:rPr lang="en-US" dirty="0" smtClean="0"/>
              <a:t>Repetition of topic </a:t>
            </a:r>
            <a:r>
              <a:rPr lang="en-US" dirty="0"/>
              <a:t>s</a:t>
            </a:r>
            <a:r>
              <a:rPr lang="en-US" dirty="0" smtClean="0"/>
              <a:t>entences</a:t>
            </a:r>
          </a:p>
          <a:p>
            <a:r>
              <a:rPr lang="en-US" dirty="0" smtClean="0"/>
              <a:t>Review part of speech using </a:t>
            </a:r>
            <a:r>
              <a:rPr lang="en-US" dirty="0" smtClean="0"/>
              <a:t>dictionary</a:t>
            </a:r>
            <a:endParaRPr lang="en-US" dirty="0"/>
          </a:p>
          <a:p>
            <a:r>
              <a:rPr lang="en-US" dirty="0" smtClean="0"/>
              <a:t>Element of student choice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45659"/>
              </p:ext>
            </p:extLst>
          </p:nvPr>
        </p:nvGraphicFramePr>
        <p:xfrm>
          <a:off x="505775" y="1025592"/>
          <a:ext cx="7455812" cy="35621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727906"/>
                <a:gridCol w="3727906"/>
              </a:tblGrid>
              <a:tr h="356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X </a:t>
                      </a:r>
                      <a:r>
                        <a:rPr lang="en-US" sz="2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is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a good restaurant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delicious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affordable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_____________p(___)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Topic Sentence: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__________________________________________________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Arial"/>
                          <a:ea typeface="Cambria"/>
                          <a:cs typeface="Times New Roman"/>
                        </a:rPr>
                        <a:t>X </a:t>
                      </a:r>
                      <a:r>
                        <a:rPr lang="en-US" sz="2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is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a good teacher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helpful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intelligent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_____________p(___)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mbria"/>
                          <a:cs typeface="Times New Roman"/>
                        </a:rPr>
                        <a:t>Topic Sentence: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mbria"/>
                          <a:cs typeface="Times New Roman"/>
                        </a:rPr>
                        <a:t>__________________________________________________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0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80" y="457201"/>
            <a:ext cx="2399147" cy="54421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Class Writing Assessment: </a:t>
            </a:r>
            <a:br>
              <a:rPr lang="en-US" sz="2800" dirty="0" smtClean="0"/>
            </a:br>
            <a:r>
              <a:rPr lang="en-US" sz="2800" dirty="0" smtClean="0"/>
              <a:t>X is a Good Restaurant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</a:t>
            </a:r>
            <a:r>
              <a:rPr lang="en-US" sz="2800" dirty="0"/>
              <a:t>scaffolds do you see?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63" y="917084"/>
            <a:ext cx="6611273" cy="49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80" y="457201"/>
            <a:ext cx="2399147" cy="54421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Class Writing Assessment: </a:t>
            </a:r>
            <a:br>
              <a:rPr lang="en-US" sz="2800" dirty="0" smtClean="0"/>
            </a:br>
            <a:r>
              <a:rPr lang="en-US" sz="2800" dirty="0" smtClean="0"/>
              <a:t>X is a Good Restaurant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</a:t>
            </a:r>
            <a:r>
              <a:rPr lang="en-US" sz="2800" dirty="0"/>
              <a:t>scaffolds do you see?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74" y="496615"/>
            <a:ext cx="6811326" cy="224821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48" y="2509340"/>
            <a:ext cx="6649378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80" y="457201"/>
            <a:ext cx="2399147" cy="54421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Class Writing Assessment: </a:t>
            </a:r>
            <a:br>
              <a:rPr lang="en-US" sz="2800" dirty="0" smtClean="0"/>
            </a:br>
            <a:r>
              <a:rPr lang="en-US" sz="2800" dirty="0" smtClean="0"/>
              <a:t>X is a Good Restaurant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</a:t>
            </a:r>
            <a:r>
              <a:rPr lang="en-US" sz="2800" dirty="0"/>
              <a:t>scaffolds do you see?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983" y="441435"/>
            <a:ext cx="5303520" cy="63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7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Work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0" y="1316419"/>
            <a:ext cx="7074463" cy="5292811"/>
          </a:xfrm>
        </p:spPr>
      </p:pic>
    </p:spTree>
    <p:extLst>
      <p:ext uri="{BB962C8B-B14F-4D97-AF65-F5344CB8AC3E}">
        <p14:creationId xmlns:p14="http://schemas.microsoft.com/office/powerpoint/2010/main" val="35787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533400"/>
            <a:ext cx="8544910" cy="990600"/>
          </a:xfrm>
        </p:spPr>
        <p:txBody>
          <a:bodyPr/>
          <a:lstStyle/>
          <a:p>
            <a:r>
              <a:rPr lang="en-US" dirty="0" smtClean="0"/>
              <a:t>Student Work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8" y="407271"/>
            <a:ext cx="5307491" cy="6283049"/>
          </a:xfrm>
        </p:spPr>
      </p:pic>
    </p:spTree>
    <p:extLst>
      <p:ext uri="{BB962C8B-B14F-4D97-AF65-F5344CB8AC3E}">
        <p14:creationId xmlns:p14="http://schemas.microsoft.com/office/powerpoint/2010/main" val="20131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559"/>
            <a:ext cx="8229600" cy="990600"/>
          </a:xfrm>
        </p:spPr>
        <p:txBody>
          <a:bodyPr/>
          <a:lstStyle/>
          <a:p>
            <a:r>
              <a:rPr lang="en-US" dirty="0" smtClean="0"/>
              <a:t>Student Work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226"/>
            <a:ext cx="9144000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of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Definitions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8"/>
          <p:cNvSpPr>
            <a:spLocks noGrp="1"/>
          </p:cNvSpPr>
          <p:nvPr>
            <p:ph type="title"/>
          </p:nvPr>
        </p:nvSpPr>
        <p:spPr>
          <a:xfrm>
            <a:off x="269875" y="545690"/>
            <a:ext cx="6508377" cy="1143000"/>
          </a:xfrm>
        </p:spPr>
        <p:txBody>
          <a:bodyPr/>
          <a:lstStyle/>
          <a:p>
            <a:r>
              <a:rPr lang="en-US" dirty="0" smtClean="0"/>
              <a:t>Arguments </a:t>
            </a:r>
            <a:r>
              <a:rPr lang="en-US" dirty="0"/>
              <a:t>of </a:t>
            </a:r>
            <a:r>
              <a:rPr lang="en-US" dirty="0" smtClean="0"/>
              <a:t>Policy</a:t>
            </a:r>
            <a:endParaRPr lang="en-US" dirty="0" smtClean="0"/>
          </a:p>
        </p:txBody>
      </p:sp>
      <p:sp>
        <p:nvSpPr>
          <p:cNvPr id="34819" name="Content Placeholder 9"/>
          <p:cNvSpPr>
            <a:spLocks noGrp="1"/>
          </p:cNvSpPr>
          <p:nvPr>
            <p:ph idx="1"/>
          </p:nvPr>
        </p:nvSpPr>
        <p:spPr>
          <a:xfrm>
            <a:off x="452861" y="1715729"/>
            <a:ext cx="7820984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Students support their idea to change a policy with evidence from their experience.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Examples:</a:t>
            </a:r>
          </a:p>
          <a:p>
            <a:r>
              <a:rPr lang="en-US" sz="2800" dirty="0" smtClean="0"/>
              <a:t>3 paragraph essay</a:t>
            </a:r>
            <a:endParaRPr lang="en-US" sz="2800" b="1" dirty="0"/>
          </a:p>
          <a:p>
            <a:pPr marL="0" indent="0" eaLnBrk="1" hangingPunct="1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paragraph </a:t>
            </a:r>
            <a:r>
              <a:rPr lang="en-US" dirty="0" smtClean="0"/>
              <a:t>essay Scaffolds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 </a:t>
            </a:r>
          </a:p>
          <a:p>
            <a:r>
              <a:rPr lang="en-US" dirty="0"/>
              <a:t>T</a:t>
            </a:r>
            <a:r>
              <a:rPr lang="en-US" dirty="0" smtClean="0"/>
              <a:t>urn and talks</a:t>
            </a:r>
          </a:p>
          <a:p>
            <a:r>
              <a:rPr lang="en-US" dirty="0" smtClean="0"/>
              <a:t>Co-writing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934158"/>
            <a:ext cx="744991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paragraph </a:t>
            </a:r>
            <a:r>
              <a:rPr lang="en-US" dirty="0" smtClean="0"/>
              <a:t>essay Scaffolds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 organizers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174873"/>
            <a:ext cx="7281862" cy="45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paragraph </a:t>
            </a:r>
            <a:r>
              <a:rPr lang="en-US" dirty="0" smtClean="0"/>
              <a:t>essay Scaffolds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 organizers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8544"/>
            <a:ext cx="7048500" cy="44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559"/>
            <a:ext cx="8229600" cy="990600"/>
          </a:xfrm>
        </p:spPr>
        <p:txBody>
          <a:bodyPr/>
          <a:lstStyle/>
          <a:p>
            <a:r>
              <a:rPr lang="en-US" dirty="0" smtClean="0"/>
              <a:t>Student Work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2" y="505133"/>
            <a:ext cx="713821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Context - </a:t>
            </a:r>
            <a:r>
              <a:rPr lang="en-US" sz="3600" dirty="0"/>
              <a:t>Somerville High School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368"/>
            <a:ext cx="8023123" cy="517668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2 classes of 15-20 students each - WIDA Level 2</a:t>
            </a:r>
          </a:p>
          <a:p>
            <a:r>
              <a:rPr lang="en-US" sz="2800" dirty="0" smtClean="0"/>
              <a:t>L1s: Spanish, Bengali, Portuguese, Haitian Creole, Mandarin, Somali, Albanian, French, Punjabi</a:t>
            </a:r>
          </a:p>
          <a:p>
            <a:r>
              <a:rPr lang="en-US" sz="2800" dirty="0" smtClean="0"/>
              <a:t>Argumentative writing unit </a:t>
            </a:r>
            <a:r>
              <a:rPr lang="en-US" sz="2800" dirty="0"/>
              <a:t>lasted 12 </a:t>
            </a:r>
            <a:r>
              <a:rPr lang="en-US" sz="2800" dirty="0" smtClean="0"/>
              <a:t>weeks</a:t>
            </a:r>
          </a:p>
          <a:p>
            <a:r>
              <a:rPr lang="en-US" sz="2800" dirty="0" smtClean="0"/>
              <a:t>Goal for the unit: Students write argumentative essays of 3 paragraphs about a policy issue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Overarching Scaffolds for the Unit:</a:t>
            </a:r>
          </a:p>
          <a:p>
            <a:r>
              <a:rPr lang="en-US" sz="2800" dirty="0" smtClean="0"/>
              <a:t>Repeated </a:t>
            </a:r>
            <a:r>
              <a:rPr lang="en-US" sz="2800" dirty="0"/>
              <a:t>engagement with reading and writing the 3 types of arguments</a:t>
            </a:r>
          </a:p>
          <a:p>
            <a:r>
              <a:rPr lang="en-US" sz="2800" dirty="0"/>
              <a:t>Graphic </a:t>
            </a:r>
            <a:r>
              <a:rPr lang="en-US" sz="2800" dirty="0" smtClean="0"/>
              <a:t>organizers</a:t>
            </a:r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Aristotle and Hillocks, Jr.</a:t>
            </a:r>
          </a:p>
        </p:txBody>
      </p:sp>
      <p:sp>
        <p:nvSpPr>
          <p:cNvPr id="2560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/>
              <a:t>Aristotle</a:t>
            </a:r>
          </a:p>
          <a:p>
            <a:r>
              <a:rPr lang="en-US" sz="3200" dirty="0" smtClean="0"/>
              <a:t>Types of Argument</a:t>
            </a:r>
          </a:p>
          <a:p>
            <a:pPr lvl="1"/>
            <a:r>
              <a:rPr lang="en-US" sz="2800" dirty="0"/>
              <a:t>forensic</a:t>
            </a:r>
          </a:p>
          <a:p>
            <a:pPr lvl="1"/>
            <a:r>
              <a:rPr lang="en-US" sz="2800" dirty="0"/>
              <a:t>epideictic</a:t>
            </a:r>
          </a:p>
          <a:p>
            <a:pPr lvl="1"/>
            <a:r>
              <a:rPr lang="en-US" sz="2800" dirty="0"/>
              <a:t>deliberative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25606" name="Content Placeholder 5"/>
          <p:cNvSpPr>
            <a:spLocks noGrp="1"/>
          </p:cNvSpPr>
          <p:nvPr>
            <p:ph sz="half" idx="2"/>
          </p:nvPr>
        </p:nvSpPr>
        <p:spPr>
          <a:xfrm>
            <a:off x="4309014" y="1664208"/>
            <a:ext cx="4038600" cy="47183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/>
              <a:t>Hillocks, Jr.</a:t>
            </a:r>
          </a:p>
          <a:p>
            <a:pPr eaLnBrk="1" hangingPunct="1"/>
            <a:r>
              <a:rPr lang="en-US" sz="3200" dirty="0" smtClean="0"/>
              <a:t>Types of Argument</a:t>
            </a:r>
          </a:p>
          <a:p>
            <a:pPr lvl="1"/>
            <a:r>
              <a:rPr lang="en-US" sz="2800" dirty="0" smtClean="0"/>
              <a:t>fact</a:t>
            </a:r>
          </a:p>
          <a:p>
            <a:pPr lvl="1"/>
            <a:r>
              <a:rPr lang="en-US" sz="2800" dirty="0" smtClean="0"/>
              <a:t>judgment</a:t>
            </a:r>
          </a:p>
          <a:p>
            <a:pPr lvl="1"/>
            <a:r>
              <a:rPr lang="en-US" sz="2800" dirty="0" smtClean="0"/>
              <a:t>policy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219505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Toulmin</a:t>
            </a:r>
            <a:r>
              <a:rPr lang="en-US" dirty="0" smtClean="0"/>
              <a:t> in </a:t>
            </a:r>
            <a:r>
              <a:rPr lang="en-US" dirty="0" smtClean="0"/>
              <a:t>Hillocks</a:t>
            </a:r>
            <a:br>
              <a:rPr lang="en-US" dirty="0" smtClean="0"/>
            </a:br>
            <a:r>
              <a:rPr lang="en-US" sz="3100" dirty="0" err="1"/>
              <a:t>Hillocks</a:t>
            </a:r>
            <a:r>
              <a:rPr lang="en-US" sz="3100" dirty="0"/>
              <a:t>, Jr., G. (2011). </a:t>
            </a:r>
            <a:r>
              <a:rPr lang="en-US" sz="3100" i="1" dirty="0"/>
              <a:t>Teaching Argument Writing: Grades </a:t>
            </a:r>
            <a:r>
              <a:rPr lang="en-US" sz="3100" i="1" dirty="0" smtClean="0"/>
              <a:t>6-12</a:t>
            </a:r>
            <a:r>
              <a:rPr lang="en-US" sz="3100" dirty="0" smtClean="0"/>
              <a:t>. </a:t>
            </a:r>
            <a:r>
              <a:rPr lang="en-US" sz="3100" dirty="0"/>
              <a:t>Portsmouth, NH: Heinemann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26627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2476282"/>
            <a:ext cx="7640117" cy="312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My terms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Argument – the entire piece of writing</a:t>
            </a:r>
          </a:p>
          <a:p>
            <a:r>
              <a:rPr lang="en-US" dirty="0" smtClean="0"/>
              <a:t>Claim – an opinion or idea, often an oppositional claim exists</a:t>
            </a:r>
          </a:p>
          <a:p>
            <a:r>
              <a:rPr lang="en-US" dirty="0" smtClean="0"/>
              <a:t>Evidence/Reason – a reason why the claim is a “good idea”</a:t>
            </a:r>
          </a:p>
          <a:p>
            <a:r>
              <a:rPr lang="en-US" strike="sngStrike" dirty="0" smtClean="0"/>
              <a:t>Rule</a:t>
            </a:r>
            <a:r>
              <a:rPr lang="en-US" dirty="0" smtClean="0"/>
              <a:t>    (abandoned)</a:t>
            </a:r>
          </a:p>
          <a:p>
            <a:r>
              <a:rPr lang="en-US" dirty="0" smtClean="0"/>
              <a:t>Support – an explanation of how the writer know the evidence is “good evidence” or a “good reason”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of Fact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8"/>
          <p:cNvSpPr>
            <a:spLocks noGrp="1"/>
          </p:cNvSpPr>
          <p:nvPr>
            <p:ph type="title"/>
          </p:nvPr>
        </p:nvSpPr>
        <p:spPr>
          <a:xfrm>
            <a:off x="269875" y="575187"/>
            <a:ext cx="6508377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Arguments of Fact</a:t>
            </a:r>
            <a:endParaRPr lang="en-US" dirty="0" smtClean="0"/>
          </a:p>
        </p:txBody>
      </p:sp>
      <p:sp>
        <p:nvSpPr>
          <p:cNvPr id="32771" name="Content Placeholder 9"/>
          <p:cNvSpPr>
            <a:spLocks noGrp="1"/>
          </p:cNvSpPr>
          <p:nvPr>
            <p:ph idx="1"/>
          </p:nvPr>
        </p:nvSpPr>
        <p:spPr>
          <a:xfrm>
            <a:off x="438114" y="1715729"/>
            <a:ext cx="7806234" cy="439010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/>
              <a:t>Students use </a:t>
            </a:r>
            <a:r>
              <a:rPr lang="en-US" sz="3200" dirty="0" smtClean="0"/>
              <a:t>things they know about the world to support evidence </a:t>
            </a:r>
            <a:r>
              <a:rPr lang="en-US" sz="3200" dirty="0" smtClean="0"/>
              <a:t>they </a:t>
            </a:r>
            <a:r>
              <a:rPr lang="en-US" sz="3200" dirty="0" smtClean="0"/>
              <a:t>see</a:t>
            </a:r>
            <a:endParaRPr lang="en-US" sz="3200" dirty="0"/>
          </a:p>
          <a:p>
            <a:pPr marL="0" indent="0" eaLnBrk="1" hangingPunct="1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dirty="0" smtClean="0"/>
              <a:t>Picture </a:t>
            </a:r>
            <a:r>
              <a:rPr lang="en-US" dirty="0"/>
              <a:t>Mysteries</a:t>
            </a:r>
          </a:p>
          <a:p>
            <a:pPr lvl="1"/>
            <a:r>
              <a:rPr lang="en-US" dirty="0"/>
              <a:t>Slip or Trip (Hillocks)</a:t>
            </a:r>
          </a:p>
          <a:p>
            <a:pPr lvl="1"/>
            <a:r>
              <a:rPr lang="en-US" dirty="0"/>
              <a:t>Cookie Jar</a:t>
            </a:r>
          </a:p>
          <a:p>
            <a:pPr eaLnBrk="1" hangingPunct="1"/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725</TotalTime>
  <Words>497</Words>
  <Application>Microsoft Office PowerPoint</Application>
  <PresentationFormat>On-screen Show (4:3)</PresentationFormat>
  <Paragraphs>114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Scaffolding Argumentative Writing for High School English Learners</vt:lpstr>
      <vt:lpstr>Agenda</vt:lpstr>
      <vt:lpstr>Context and Definitions</vt:lpstr>
      <vt:lpstr>Context - Somerville High School </vt:lpstr>
      <vt:lpstr>Aristotle and Hillocks, Jr.</vt:lpstr>
      <vt:lpstr>Toulmin in Hillocks Hillocks, Jr., G. (2011). Teaching Argument Writing: Grades 6-12. Portsmouth, NH: Heinemann. </vt:lpstr>
      <vt:lpstr>My terms</vt:lpstr>
      <vt:lpstr>Arguments of Fact</vt:lpstr>
      <vt:lpstr>Arguments of Fact</vt:lpstr>
      <vt:lpstr>Slip or Trip</vt:lpstr>
      <vt:lpstr>Initial Responses</vt:lpstr>
      <vt:lpstr>Cookie Jar Scaffolds</vt:lpstr>
      <vt:lpstr>Scaffold: Adapted Text</vt:lpstr>
      <vt:lpstr>Scaffold: Tier 2 Vocabulary Preview</vt:lpstr>
      <vt:lpstr>Scaffold: Leading Questions with Highlighting</vt:lpstr>
      <vt:lpstr>Scaffold: 2nd attempt at leading questions  Fill in the Blanks with measure estimates</vt:lpstr>
      <vt:lpstr>Scaffold:  Yes/No Leading Questions with Does and Can</vt:lpstr>
      <vt:lpstr>Scaffold: Guided Practice</vt:lpstr>
      <vt:lpstr>Cookie Jar: Student Work</vt:lpstr>
      <vt:lpstr>Arguments of Judgment</vt:lpstr>
      <vt:lpstr>Arguments of Judgment</vt:lpstr>
      <vt:lpstr>Composition: X is a Good Y Scaffolds </vt:lpstr>
      <vt:lpstr>In Class Writing Assessment:  X is a Good Restaurant  What scaffolds do you see? </vt:lpstr>
      <vt:lpstr>In Class Writing Assessment:  X is a Good Restaurant  What scaffolds do you see? </vt:lpstr>
      <vt:lpstr>In Class Writing Assessment:  X is a Good Restaurant  What scaffolds do you see? </vt:lpstr>
      <vt:lpstr>Student Work</vt:lpstr>
      <vt:lpstr>Student Work</vt:lpstr>
      <vt:lpstr>Student Work</vt:lpstr>
      <vt:lpstr>Arguments of Policy</vt:lpstr>
      <vt:lpstr>Arguments of Policy</vt:lpstr>
      <vt:lpstr>3 paragraph essay Scaffolds </vt:lpstr>
      <vt:lpstr>3 paragraph essay Scaffolds </vt:lpstr>
      <vt:lpstr>3 paragraph essay Scaffolds </vt:lpstr>
      <vt:lpstr>Student Work packet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Scaffolding Argumentative Writing for High School English Learners</dc:title>
  <dc:creator>Content Connections</dc:creator>
  <cp:lastModifiedBy>Stephanie</cp:lastModifiedBy>
  <cp:revision>55</cp:revision>
  <dcterms:created xsi:type="dcterms:W3CDTF">2014-05-04T21:40:05Z</dcterms:created>
  <dcterms:modified xsi:type="dcterms:W3CDTF">2014-05-08T13:52:42Z</dcterms:modified>
</cp:coreProperties>
</file>