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58" r:id="rId4"/>
    <p:sldId id="276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3" r:id="rId14"/>
    <p:sldId id="277" r:id="rId15"/>
    <p:sldId id="278" r:id="rId16"/>
    <p:sldId id="279" r:id="rId17"/>
    <p:sldId id="280" r:id="rId18"/>
    <p:sldId id="269" r:id="rId19"/>
    <p:sldId id="302" r:id="rId20"/>
    <p:sldId id="261" r:id="rId21"/>
    <p:sldId id="262" r:id="rId22"/>
    <p:sldId id="263" r:id="rId23"/>
    <p:sldId id="265" r:id="rId24"/>
    <p:sldId id="266" r:id="rId25"/>
    <p:sldId id="267" r:id="rId26"/>
    <p:sldId id="268" r:id="rId27"/>
    <p:sldId id="283" r:id="rId28"/>
    <p:sldId id="285" r:id="rId29"/>
    <p:sldId id="272" r:id="rId30"/>
    <p:sldId id="273" r:id="rId31"/>
    <p:sldId id="286" r:id="rId32"/>
    <p:sldId id="292" r:id="rId33"/>
    <p:sldId id="291" r:id="rId34"/>
    <p:sldId id="288" r:id="rId35"/>
    <p:sldId id="289" r:id="rId36"/>
    <p:sldId id="290" r:id="rId37"/>
    <p:sldId id="275" r:id="rId38"/>
    <p:sldId id="281" r:id="rId39"/>
    <p:sldId id="274" r:id="rId40"/>
    <p:sldId id="282" r:id="rId41"/>
    <p:sldId id="284" r:id="rId42"/>
    <p:sldId id="287" r:id="rId43"/>
    <p:sldId id="304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6" autoAdjust="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8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F1315-5EE7-0E4A-950A-04834DD180EB}" type="datetimeFigureOut">
              <a:rPr lang="en-US" smtClean="0"/>
              <a:t>5/9/14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CF93F-1171-1044-B1E0-B8AAF3B37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4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Provides</a:t>
            </a:r>
            <a:r>
              <a:rPr lang="en-US" baseline="0" dirty="0" smtClean="0"/>
              <a:t> opportunity for students to share the read-aloud with families;   picture support is present;  sentence stem for language support; Extra +  They love doing their homework on sticky notes --- provides written support for student discussion the next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CF93F-1171-1044-B1E0-B8AAF3B37A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26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rubric assess for the use of ACES strategy.  Common Core and PARCC will include assessing student writing: conventions, grammar, etc.  It is important for educators to be mindful of this, however, as teachers of ELLs we need to keep in mind the student’s ELD level and be developmentally appropriate.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CF93F-1171-1044-B1E0-B8AAF3B37AD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00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people</a:t>
            </a:r>
            <a:r>
              <a:rPr lang="en-US" baseline="0" dirty="0" smtClean="0"/>
              <a:t> don’t like to use structures such as ACES because they feels student’s writing sounds formulaic and contrived;  We believe it provides a scaffold, which when internalized can easily be taken away and expanded upon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CF93F-1171-1044-B1E0-B8AAF3B37AD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76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5/9/14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5/9/14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5/9/14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5/9/14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5/9/14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5/9/14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37.xml"/><Relationship Id="rId3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slide" Target="slide3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39.xml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40.xml"/><Relationship Id="rId3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youtube.com/watch?v=uYi-DQoOQKo" TargetMode="External"/><Relationship Id="rId3" Type="http://schemas.openxmlformats.org/officeDocument/2006/relationships/image" Target="../media/image26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slide" Target="slide43.xml"/><Relationship Id="rId5" Type="http://schemas.openxmlformats.org/officeDocument/2006/relationships/image" Target="../media/image32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cathyfox10@gmail.com" TargetMode="External"/><Relationship Id="rId4" Type="http://schemas.openxmlformats.org/officeDocument/2006/relationships/hyperlink" Target="mailto:pegschembre6@gmail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aceswritingstrategy.com" TargetMode="External"/><Relationship Id="rId4" Type="http://schemas.openxmlformats.org/officeDocument/2006/relationships/hyperlink" Target="http://www.writingfix.com/rica/constructed_response.htm%23top" TargetMode="External"/><Relationship Id="rId1" Type="http://schemas.openxmlformats.org/officeDocument/2006/relationships/slideLayout" Target="../slideLayouts/slideLayout2.xml"/><Relationship Id="rId2" Type="http://schemas.openxmlformats.org/officeDocument/2006/relationships/slide" Target="slide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3.xml"/><Relationship Id="rId3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39.xml"/><Relationship Id="rId3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6.xml"/><Relationship Id="rId3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4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3178663"/>
            <a:ext cx="6477000" cy="18288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Write </a:t>
            </a:r>
            <a:r>
              <a:rPr lang="en-US" sz="6000" b="1" dirty="0"/>
              <a:t>on</a:t>
            </a:r>
            <a:r>
              <a:rPr lang="en-US" b="1" dirty="0"/>
              <a:t>: Strategies for helping </a:t>
            </a:r>
            <a:r>
              <a:rPr lang="en-US" b="1" dirty="0" err="1" smtClean="0"/>
              <a:t>ElL</a:t>
            </a:r>
            <a:r>
              <a:rPr lang="en-US" sz="2700" b="1" dirty="0" err="1" smtClean="0"/>
              <a:t>s</a:t>
            </a:r>
            <a:r>
              <a:rPr lang="en-US" b="1" dirty="0" smtClean="0"/>
              <a:t> </a:t>
            </a:r>
            <a:r>
              <a:rPr lang="en-US" b="1" dirty="0"/>
              <a:t>write Common Core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Cathy Fox, M.Ed., NBCT</a:t>
            </a:r>
          </a:p>
          <a:p>
            <a:r>
              <a:rPr lang="en-US" dirty="0" smtClean="0"/>
              <a:t>Peg </a:t>
            </a:r>
            <a:r>
              <a:rPr lang="en-US" dirty="0" err="1" smtClean="0"/>
              <a:t>Schembre</a:t>
            </a:r>
            <a:r>
              <a:rPr lang="en-US" dirty="0" smtClean="0"/>
              <a:t>, CAGS., NBCT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44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 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59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 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66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ite woma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01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order for our ELLs to write they need…</a:t>
            </a:r>
            <a:endParaRPr lang="en-US" dirty="0"/>
          </a:p>
        </p:txBody>
      </p:sp>
      <p:pic>
        <p:nvPicPr>
          <p:cNvPr id="5" name="Picture 4" descr="writ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082799"/>
            <a:ext cx="5270500" cy="389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6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and Strengthen Background</a:t>
            </a:r>
            <a:endParaRPr lang="en-US" dirty="0"/>
          </a:p>
        </p:txBody>
      </p:sp>
      <p:pic>
        <p:nvPicPr>
          <p:cNvPr id="3" name="Picture 2" descr="Screen Shot 2014-04-13 at 4.23.43 PM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01" y="1561684"/>
            <a:ext cx="6855500" cy="515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17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 Vocabulary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Vocabulary is introduced at beginning of the unit.</a:t>
            </a:r>
          </a:p>
          <a:p>
            <a:r>
              <a:rPr lang="en-US" dirty="0" smtClean="0"/>
              <a:t>Each read-aloud reinforces vocabulary.</a:t>
            </a:r>
          </a:p>
          <a:p>
            <a:r>
              <a:rPr lang="en-US" dirty="0" smtClean="0"/>
              <a:t>Students are expected to use vocabulary in their writing during the unit.</a:t>
            </a:r>
            <a:endParaRPr lang="en-US" dirty="0"/>
          </a:p>
        </p:txBody>
      </p:sp>
      <p:pic>
        <p:nvPicPr>
          <p:cNvPr id="3" name="Picture 2" descr="phot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" t="3658" r="35109" b="4323"/>
          <a:stretch/>
        </p:blipFill>
        <p:spPr>
          <a:xfrm>
            <a:off x="1147054" y="1734130"/>
            <a:ext cx="2348730" cy="472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4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 Organization</a:t>
            </a:r>
            <a:endParaRPr lang="en-US" dirty="0"/>
          </a:p>
        </p:txBody>
      </p:sp>
      <p:pic>
        <p:nvPicPr>
          <p:cNvPr id="3" name="Picture 2" descr="Screen Shot 2014-03-30 at 3.33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18" y="1747783"/>
            <a:ext cx="3499319" cy="4644715"/>
          </a:xfrm>
          <a:prstGeom prst="rect">
            <a:avLst/>
          </a:prstGeom>
        </p:spPr>
      </p:pic>
      <p:pic>
        <p:nvPicPr>
          <p:cNvPr id="6" name="Picture 5" descr="ACES wall displa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79" y="2503060"/>
            <a:ext cx="4688793" cy="302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22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hlinkClick r:id="rId2" action="ppaction://hlinksldjump"/>
              </a:rPr>
              <a:t>ACES*</a:t>
            </a:r>
            <a:r>
              <a:rPr lang="en-US" dirty="0" smtClean="0"/>
              <a:t>: Let’s beat the high stakes test!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shuffle the cards,</a:t>
            </a:r>
          </a:p>
          <a:p>
            <a:pPr marL="0" indent="0">
              <a:buNone/>
            </a:pPr>
            <a:r>
              <a:rPr lang="en-US" dirty="0" smtClean="0"/>
              <a:t>You deal them out, </a:t>
            </a:r>
          </a:p>
          <a:p>
            <a:pPr marL="0" indent="0">
              <a:buNone/>
            </a:pPr>
            <a:r>
              <a:rPr lang="en-US" dirty="0" smtClean="0"/>
              <a:t>You beat them once,</a:t>
            </a:r>
          </a:p>
          <a:p>
            <a:pPr marL="0" indent="0">
              <a:buNone/>
            </a:pPr>
            <a:r>
              <a:rPr lang="en-US" dirty="0" smtClean="0"/>
              <a:t>You beat them twice,</a:t>
            </a:r>
          </a:p>
          <a:p>
            <a:pPr marL="0" indent="0">
              <a:buNone/>
            </a:pPr>
            <a:r>
              <a:rPr lang="en-US" dirty="0" smtClean="0"/>
              <a:t>Aces are high,</a:t>
            </a:r>
          </a:p>
          <a:p>
            <a:pPr marL="0" indent="0">
              <a:buNone/>
            </a:pPr>
            <a:r>
              <a:rPr lang="en-US" dirty="0" smtClean="0"/>
              <a:t>Deuces are low, </a:t>
            </a:r>
          </a:p>
          <a:p>
            <a:pPr marL="0" indent="0">
              <a:buNone/>
            </a:pPr>
            <a:r>
              <a:rPr lang="en-US" dirty="0" smtClean="0"/>
              <a:t>Come on writers!</a:t>
            </a:r>
          </a:p>
          <a:p>
            <a:pPr marL="0" indent="0">
              <a:buNone/>
            </a:pPr>
            <a:r>
              <a:rPr lang="en-US" dirty="0" smtClean="0"/>
              <a:t>Here we go!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graphics-cheerleaders-94660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2288664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73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the Question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lvl="0"/>
            <a:r>
              <a:rPr lang="en-US" sz="2800" dirty="0" smtClean="0"/>
              <a:t>The </a:t>
            </a:r>
            <a:r>
              <a:rPr lang="en-US" sz="2800" dirty="0"/>
              <a:t>answer is right in the book</a:t>
            </a:r>
            <a:r>
              <a:rPr lang="en-US" sz="2800" dirty="0" smtClean="0"/>
              <a:t>. </a:t>
            </a:r>
          </a:p>
          <a:p>
            <a:pPr marL="0" lvl="0" indent="0">
              <a:buNone/>
            </a:pPr>
            <a:endParaRPr lang="en-US" sz="2800" dirty="0"/>
          </a:p>
          <a:p>
            <a:pPr lvl="0"/>
            <a:r>
              <a:rPr lang="en-US" sz="2800" dirty="0"/>
              <a:t>I need to search in the book to find the answer.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800" dirty="0"/>
              <a:t>Only ideas in my brain (schema) will answer the question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lvl="0"/>
            <a:r>
              <a:rPr lang="en-US" sz="2800" dirty="0" smtClean="0"/>
              <a:t>I </a:t>
            </a:r>
            <a:r>
              <a:rPr lang="en-US" sz="2800" dirty="0"/>
              <a:t>need ideas from my brain and information from the book</a:t>
            </a:r>
            <a:r>
              <a:rPr lang="en-US" sz="2800" dirty="0" smtClean="0"/>
              <a:t>. </a:t>
            </a:r>
          </a:p>
          <a:p>
            <a:pPr lvl="0"/>
            <a:endParaRPr lang="en-US" sz="240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105826" y="1571500"/>
            <a:ext cx="4389974" cy="866901"/>
          </a:xfrm>
        </p:spPr>
        <p:txBody>
          <a:bodyPr>
            <a:normAutofit fontScale="70000" lnSpcReduction="20000"/>
          </a:bodyPr>
          <a:lstStyle/>
          <a:p>
            <a:endParaRPr lang="en-US" sz="3800" dirty="0" smtClean="0"/>
          </a:p>
          <a:p>
            <a:r>
              <a:rPr lang="en-US" sz="4100" dirty="0" smtClean="0"/>
              <a:t>The </a:t>
            </a:r>
            <a:r>
              <a:rPr lang="en-US" sz="4100" dirty="0"/>
              <a:t>answer is in </a:t>
            </a:r>
            <a:r>
              <a:rPr lang="en-US" sz="4100" dirty="0" smtClean="0"/>
              <a:t>the </a:t>
            </a:r>
            <a:r>
              <a:rPr lang="en-US" sz="4100" dirty="0"/>
              <a:t>text.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80774" y="1571500"/>
            <a:ext cx="4447986" cy="866900"/>
          </a:xfrm>
        </p:spPr>
        <p:txBody>
          <a:bodyPr>
            <a:normAutofit/>
          </a:bodyPr>
          <a:lstStyle/>
          <a:p>
            <a:r>
              <a:rPr lang="en-US" sz="2900" dirty="0"/>
              <a:t>The answer is in </a:t>
            </a:r>
            <a:r>
              <a:rPr lang="en-US" sz="2900" dirty="0" smtClean="0"/>
              <a:t>my head.</a:t>
            </a:r>
            <a:endParaRPr lang="en-US" sz="2900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078" y="3228072"/>
            <a:ext cx="957580" cy="69210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58" y="5322018"/>
            <a:ext cx="608965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078" y="4954819"/>
            <a:ext cx="957580" cy="69210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401" y="5466707"/>
            <a:ext cx="698500" cy="6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loud Callout 11"/>
          <p:cNvSpPr/>
          <p:nvPr/>
        </p:nvSpPr>
        <p:spPr>
          <a:xfrm>
            <a:off x="8407901" y="4938478"/>
            <a:ext cx="312112" cy="383540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ea typeface="ＭＳ 明朝"/>
                <a:cs typeface="Times New Roman"/>
              </a:rPr>
              <a:t> </a:t>
            </a:r>
          </a:p>
        </p:txBody>
      </p:sp>
      <p:pic>
        <p:nvPicPr>
          <p:cNvPr id="13" name="Picture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3413149"/>
            <a:ext cx="857250" cy="7429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188184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Types of Questions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Sequencing</a:t>
            </a:r>
          </a:p>
          <a:p>
            <a:r>
              <a:rPr lang="en-US" dirty="0" smtClean="0"/>
              <a:t>Compare and Contrast</a:t>
            </a:r>
          </a:p>
          <a:p>
            <a:r>
              <a:rPr lang="en-US" dirty="0" smtClean="0"/>
              <a:t>Cause and Effect</a:t>
            </a:r>
          </a:p>
          <a:p>
            <a:r>
              <a:rPr lang="en-US" dirty="0" smtClean="0"/>
              <a:t>Main Idea and Details</a:t>
            </a:r>
          </a:p>
          <a:p>
            <a:r>
              <a:rPr lang="en-US" dirty="0" smtClean="0"/>
              <a:t>Opinion</a:t>
            </a:r>
          </a:p>
          <a:p>
            <a:r>
              <a:rPr lang="en-US" dirty="0" err="1" smtClean="0"/>
              <a:t>Inferencing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When visual support in the form of </a:t>
            </a:r>
            <a:r>
              <a:rPr lang="en-US" dirty="0" smtClean="0"/>
              <a:t>graphic </a:t>
            </a:r>
            <a:r>
              <a:rPr lang="en-US" dirty="0"/>
              <a:t>organizers are used, students are more easily able to </a:t>
            </a:r>
            <a:r>
              <a:rPr lang="en-US" dirty="0" smtClean="0"/>
              <a:t>”see</a:t>
            </a:r>
            <a:r>
              <a:rPr lang="en-US" dirty="0"/>
              <a:t>" what type of question they have.</a:t>
            </a:r>
          </a:p>
        </p:txBody>
      </p:sp>
    </p:spTree>
    <p:extLst>
      <p:ext uri="{BB962C8B-B14F-4D97-AF65-F5344CB8AC3E}">
        <p14:creationId xmlns:p14="http://schemas.microsoft.com/office/powerpoint/2010/main" val="3188599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Participants will be able to sequence the ACES strategy for writing a constructed response.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3200" dirty="0" smtClean="0"/>
              <a:t>Participants will be able to develop strategies for teaching each component of ACES so our ELLs “can do.”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070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4-23 at 11.22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90500"/>
            <a:ext cx="8496300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91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en-US" sz="8000" b="1" dirty="0" smtClean="0"/>
              <a:t>A</a:t>
            </a:r>
            <a:endParaRPr lang="en-US" sz="8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Common Core Standard:</a:t>
            </a:r>
          </a:p>
          <a:p>
            <a:pPr marL="0" indent="0">
              <a:buNone/>
            </a:pPr>
            <a:r>
              <a:rPr lang="en-US" dirty="0" smtClean="0"/>
              <a:t>SL.3.6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7200" b="1" dirty="0" smtClean="0"/>
              <a:t>A</a:t>
            </a:r>
            <a:r>
              <a:rPr lang="en-US" sz="4400" b="1" dirty="0" smtClean="0"/>
              <a:t>nswer </a:t>
            </a:r>
            <a:r>
              <a:rPr lang="en-US" sz="4400" b="1" dirty="0"/>
              <a:t>the question completely by recycling words.</a:t>
            </a:r>
          </a:p>
          <a:p>
            <a:pPr marL="0" indent="0">
              <a:buNone/>
            </a:pPr>
            <a:endParaRPr lang="en-US" sz="4400" dirty="0" smtClean="0"/>
          </a:p>
        </p:txBody>
      </p:sp>
      <p:pic>
        <p:nvPicPr>
          <p:cNvPr id="1025" name="Picture 1" descr="Description: http://bigotherbigother.files.wordpress.com/2011/12/reduce-reuse-re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047" y="162451"/>
            <a:ext cx="10445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396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Teaching </a:t>
            </a:r>
            <a:r>
              <a:rPr lang="en-US" sz="6700" b="1" dirty="0" smtClean="0"/>
              <a:t>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What do I have to teach?</a:t>
            </a:r>
          </a:p>
          <a:p>
            <a:r>
              <a:rPr lang="en-US" dirty="0" smtClean="0"/>
              <a:t>What are the question words?</a:t>
            </a:r>
          </a:p>
          <a:p>
            <a:r>
              <a:rPr lang="en-US" dirty="0" smtClean="0"/>
              <a:t>What words do I recycle?</a:t>
            </a:r>
          </a:p>
          <a:p>
            <a:r>
              <a:rPr lang="en-US" dirty="0" smtClean="0"/>
              <a:t>Does it sound right?</a:t>
            </a:r>
          </a:p>
          <a:p>
            <a:r>
              <a:rPr lang="en-US" dirty="0" smtClean="0"/>
              <a:t>Did I answer the question </a:t>
            </a:r>
            <a:r>
              <a:rPr lang="en-US" b="1" i="1" dirty="0" smtClean="0"/>
              <a:t>completely?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How can I teach it?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Picture 1" descr="Description: http://bigotherbigother.files.wordpress.com/2011/12/reduce-reuse-re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047" y="162451"/>
            <a:ext cx="10445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Description: http://bigotherbigother.files.wordpress.com/2011/12/reduce-reuse-recycl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799" y="2590800"/>
            <a:ext cx="3377201" cy="304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66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sz="6700" b="1" dirty="0" smtClean="0"/>
              <a:t>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W.3.2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1500" b="1" dirty="0" smtClean="0"/>
              <a:t>S</a:t>
            </a:r>
            <a:r>
              <a:rPr lang="en-US" sz="7200" b="1" dirty="0" smtClean="0"/>
              <a:t>um</a:t>
            </a:r>
            <a:r>
              <a:rPr lang="en-US" sz="3200" b="1" dirty="0" smtClean="0"/>
              <a:t> </a:t>
            </a:r>
          </a:p>
          <a:p>
            <a:pPr marL="0" indent="0" algn="ctr">
              <a:buNone/>
            </a:pPr>
            <a:r>
              <a:rPr lang="en-US" sz="7200" b="1" dirty="0" smtClean="0"/>
              <a:t>it up.</a:t>
            </a:r>
            <a:endParaRPr lang="en-US" sz="7200" b="1" dirty="0"/>
          </a:p>
          <a:p>
            <a:endParaRPr lang="en-US" dirty="0"/>
          </a:p>
        </p:txBody>
      </p:sp>
      <p:pic>
        <p:nvPicPr>
          <p:cNvPr id="5" name="Picture 1" descr="Description: http://bigotherbigother.files.wordpress.com/2011/12/reduce-reuse-re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047" y="162451"/>
            <a:ext cx="10445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634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do I have to teach</a:t>
            </a:r>
            <a:r>
              <a:rPr lang="en-US" b="1" dirty="0" smtClean="0"/>
              <a:t>?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 smtClean="0"/>
              <a:t>Choose a stem or create your own.</a:t>
            </a:r>
            <a:endParaRPr lang="en-US" dirty="0"/>
          </a:p>
          <a:p>
            <a:r>
              <a:rPr lang="en-US" dirty="0" smtClean="0"/>
              <a:t>Restate your opening sentence but make it a little stronger.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How can I teach it</a:t>
            </a:r>
            <a:r>
              <a:rPr lang="en-US" b="1" dirty="0" smtClean="0"/>
              <a:t>?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>
                <a:hlinkClick r:id="rId2" action="ppaction://hlinksldjump"/>
              </a:rPr>
              <a:t>Practice changing these opening sentences into strong closing statements.</a:t>
            </a:r>
            <a:endParaRPr lang="en-US" dirty="0"/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dirty="0"/>
              <a:t>Teaching </a:t>
            </a:r>
            <a:r>
              <a:rPr lang="en-US" sz="6700" b="1" dirty="0" smtClean="0"/>
              <a:t>S</a:t>
            </a:r>
            <a:endParaRPr lang="en-US" dirty="0"/>
          </a:p>
        </p:txBody>
      </p:sp>
      <p:pic>
        <p:nvPicPr>
          <p:cNvPr id="6" name="Picture 1" descr="Description: http://bigotherbigother.files.wordpress.com/2011/12/reduce-reuse-recyc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047" y="162451"/>
            <a:ext cx="10445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340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6700" b="1" dirty="0" smtClean="0"/>
              <a:t>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r>
              <a:rPr lang="en-US" dirty="0" smtClean="0"/>
              <a:t>RL.3.1</a:t>
            </a:r>
          </a:p>
          <a:p>
            <a:r>
              <a:rPr lang="en-US" dirty="0" smtClean="0"/>
              <a:t>RI.3.1</a:t>
            </a:r>
          </a:p>
          <a:p>
            <a:r>
              <a:rPr lang="en-US" dirty="0" smtClean="0"/>
              <a:t>W.3.1</a:t>
            </a:r>
          </a:p>
          <a:p>
            <a:r>
              <a:rPr lang="en-US" dirty="0" smtClean="0"/>
              <a:t>W.3.2</a:t>
            </a:r>
          </a:p>
          <a:p>
            <a:r>
              <a:rPr lang="en-US" dirty="0" smtClean="0"/>
              <a:t>W.3.4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19260" b="-19260"/>
          <a:stretch>
            <a:fillRect/>
          </a:stretch>
        </p:blipFill>
        <p:spPr>
          <a:xfrm>
            <a:off x="7394569" y="105838"/>
            <a:ext cx="1084714" cy="1276134"/>
          </a:xfrm>
        </p:spPr>
      </p:pic>
      <p:sp>
        <p:nvSpPr>
          <p:cNvPr id="11" name="Rectangle 10"/>
          <p:cNvSpPr/>
          <p:nvPr/>
        </p:nvSpPr>
        <p:spPr>
          <a:xfrm>
            <a:off x="3955234" y="1746335"/>
            <a:ext cx="440499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smtClean="0"/>
              <a:t>C</a:t>
            </a:r>
            <a:r>
              <a:rPr lang="en-US" sz="6000" b="1" dirty="0" smtClean="0"/>
              <a:t>ite</a:t>
            </a:r>
            <a:r>
              <a:rPr lang="en-US" sz="6600" b="1" dirty="0" smtClean="0"/>
              <a:t> </a:t>
            </a:r>
          </a:p>
          <a:p>
            <a:pPr algn="ctr"/>
            <a:r>
              <a:rPr lang="en-US" sz="6000" b="1" dirty="0"/>
              <a:t>e</a:t>
            </a:r>
            <a:r>
              <a:rPr lang="en-US" sz="6000" b="1" dirty="0" smtClean="0"/>
              <a:t>xamples from the </a:t>
            </a:r>
          </a:p>
          <a:p>
            <a:pPr algn="ctr"/>
            <a:r>
              <a:rPr lang="en-US" sz="6000" b="1" dirty="0" smtClean="0"/>
              <a:t>text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276405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/>
              <a:t>Teaching </a:t>
            </a:r>
            <a:r>
              <a:rPr lang="en-US" sz="6700" b="1" dirty="0" smtClean="0"/>
              <a:t>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What do I have to teach</a:t>
            </a:r>
            <a:r>
              <a:rPr lang="en-US" b="1" dirty="0" smtClean="0"/>
              <a:t>?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>
                <a:hlinkClick r:id="rId2" action="ppaction://hlinksldjump"/>
              </a:rPr>
              <a:t>Choose a stem or create your own.</a:t>
            </a:r>
            <a:endParaRPr lang="en-US" dirty="0"/>
          </a:p>
          <a:p>
            <a:r>
              <a:rPr lang="en-US" dirty="0" smtClean="0"/>
              <a:t>Relevant and irrelevant evidence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How can I teach it</a:t>
            </a:r>
            <a:r>
              <a:rPr lang="en-US" b="1" dirty="0" smtClean="0"/>
              <a:t>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3"/>
          <a:srcRect t="-19260" b="-19260"/>
          <a:stretch>
            <a:fillRect/>
          </a:stretch>
        </p:blipFill>
        <p:spPr>
          <a:xfrm>
            <a:off x="7394569" y="105838"/>
            <a:ext cx="1084714" cy="1276134"/>
          </a:xfrm>
          <a:prstGeom prst="rect">
            <a:avLst/>
          </a:prstGeom>
        </p:spPr>
      </p:pic>
      <p:pic>
        <p:nvPicPr>
          <p:cNvPr id="7" name="Content Placeholder 6"/>
          <p:cNvPicPr>
            <a:picLocks noChangeAspect="1"/>
          </p:cNvPicPr>
          <p:nvPr/>
        </p:nvPicPr>
        <p:blipFill>
          <a:blip r:embed="rId3"/>
          <a:srcRect t="-19260" b="-19260"/>
          <a:stretch>
            <a:fillRect/>
          </a:stretch>
        </p:blipFill>
        <p:spPr>
          <a:xfrm>
            <a:off x="5560554" y="2404538"/>
            <a:ext cx="2681745" cy="315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19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 citing evidence</a:t>
            </a:r>
            <a:endParaRPr lang="en-US" dirty="0"/>
          </a:p>
        </p:txBody>
      </p:sp>
      <p:pic>
        <p:nvPicPr>
          <p:cNvPr id="5" name="Picture 4" descr="mom and conni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50" y="4799514"/>
            <a:ext cx="1552762" cy="1164572"/>
          </a:xfrm>
          <a:prstGeom prst="rect">
            <a:avLst/>
          </a:prstGeom>
        </p:spPr>
      </p:pic>
      <p:pic>
        <p:nvPicPr>
          <p:cNvPr id="6" name="Picture 5" descr="aunt gerti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900" y="4799514"/>
            <a:ext cx="1463043" cy="1097282"/>
          </a:xfrm>
          <a:prstGeom prst="rect">
            <a:avLst/>
          </a:prstGeom>
        </p:spPr>
      </p:pic>
      <p:pic>
        <p:nvPicPr>
          <p:cNvPr id="7" name="Picture 6" descr="boys at the counter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50" y="1780874"/>
            <a:ext cx="4878793" cy="2416171"/>
          </a:xfrm>
          <a:prstGeom prst="rect">
            <a:avLst/>
          </a:prstGeom>
        </p:spPr>
      </p:pic>
      <p:pic>
        <p:nvPicPr>
          <p:cNvPr id="8" name="Picture 7" descr="white woman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213" y="4799514"/>
            <a:ext cx="1558307" cy="11687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29378" y="1780874"/>
            <a:ext cx="334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34000" y="1580019"/>
            <a:ext cx="354379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1.  How do you know that the waitress was ignoring the students at the lunch counter?</a:t>
            </a:r>
          </a:p>
          <a:p>
            <a:r>
              <a:rPr lang="en-US" sz="2200" dirty="0"/>
              <a:t> </a:t>
            </a:r>
          </a:p>
          <a:p>
            <a:r>
              <a:rPr lang="en-US" sz="2200" dirty="0"/>
              <a:t>2.  How did Connie feel when she was not able to get a banana split?</a:t>
            </a:r>
          </a:p>
          <a:p>
            <a:r>
              <a:rPr lang="en-US" sz="2200" dirty="0"/>
              <a:t> </a:t>
            </a:r>
          </a:p>
          <a:p>
            <a:r>
              <a:rPr lang="en-US" sz="2200" dirty="0"/>
              <a:t>3.  </a:t>
            </a:r>
            <a:r>
              <a:rPr lang="en-US" sz="2200" dirty="0" smtClean="0"/>
              <a:t>What does the old </a:t>
            </a:r>
            <a:r>
              <a:rPr lang="en-US" sz="2200" dirty="0"/>
              <a:t>white woman </a:t>
            </a:r>
            <a:r>
              <a:rPr lang="en-US" sz="2200" dirty="0" smtClean="0"/>
              <a:t>say to show her support of </a:t>
            </a:r>
            <a:r>
              <a:rPr lang="en-US" sz="2200" dirty="0"/>
              <a:t>the boys?</a:t>
            </a:r>
          </a:p>
          <a:p>
            <a:r>
              <a:rPr lang="en-US" sz="2200" dirty="0"/>
              <a:t> </a:t>
            </a:r>
          </a:p>
          <a:p>
            <a:r>
              <a:rPr lang="en-US" sz="2200" dirty="0"/>
              <a:t>4.  </a:t>
            </a:r>
            <a:r>
              <a:rPr lang="en-US" sz="2200" dirty="0" smtClean="0"/>
              <a:t>Can </a:t>
            </a:r>
            <a:r>
              <a:rPr lang="en-US" sz="2200" dirty="0"/>
              <a:t>you describe Aunt </a:t>
            </a:r>
            <a:r>
              <a:rPr lang="en-US" sz="2200" dirty="0" err="1"/>
              <a:t>Gertie</a:t>
            </a:r>
            <a:r>
              <a:rPr lang="en-US" sz="2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9594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Citing evidence using the listening domain</a:t>
            </a:r>
            <a:endParaRPr lang="en-US" dirty="0"/>
          </a:p>
        </p:txBody>
      </p:sp>
      <p:pic>
        <p:nvPicPr>
          <p:cNvPr id="3" name="Picture 2" descr="Sit in picture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118" y="1676448"/>
            <a:ext cx="3715180" cy="481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94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6600"/>
          </a:solidFill>
        </p:spPr>
        <p:txBody>
          <a:bodyPr>
            <a:normAutofit fontScale="90000"/>
          </a:bodyPr>
          <a:lstStyle/>
          <a:p>
            <a:r>
              <a:rPr lang="en-US" sz="6700" b="1" dirty="0" smtClean="0"/>
              <a:t>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r>
              <a:rPr lang="en-US" dirty="0" smtClean="0"/>
              <a:t>RL.3.3</a:t>
            </a:r>
          </a:p>
          <a:p>
            <a:r>
              <a:rPr lang="en-US" dirty="0" smtClean="0"/>
              <a:t>RL.3.7</a:t>
            </a:r>
          </a:p>
          <a:p>
            <a:r>
              <a:rPr lang="en-US" dirty="0" smtClean="0"/>
              <a:t>W.3.1</a:t>
            </a:r>
          </a:p>
          <a:p>
            <a:r>
              <a:rPr lang="en-US" dirty="0" smtClean="0"/>
              <a:t>SL.3.1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955234" y="1746334"/>
            <a:ext cx="48077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smtClean="0"/>
              <a:t>E</a:t>
            </a:r>
            <a:r>
              <a:rPr lang="en-US" sz="6000" b="1" dirty="0" smtClean="0"/>
              <a:t>xplain</a:t>
            </a:r>
            <a:endParaRPr lang="en-US" sz="6000" b="1" dirty="0"/>
          </a:p>
        </p:txBody>
      </p:sp>
      <p:pic>
        <p:nvPicPr>
          <p:cNvPr id="5" name="Content Placeholder 4" descr="explain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3" r="13043"/>
          <a:stretch>
            <a:fillRect/>
          </a:stretch>
        </p:blipFill>
        <p:spPr>
          <a:xfrm>
            <a:off x="7759700" y="262965"/>
            <a:ext cx="812800" cy="956235"/>
          </a:xfrm>
        </p:spPr>
      </p:pic>
    </p:spTree>
    <p:extLst>
      <p:ext uri="{BB962C8B-B14F-4D97-AF65-F5344CB8AC3E}">
        <p14:creationId xmlns:p14="http://schemas.microsoft.com/office/powerpoint/2010/main" val="373422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Participants will be able to explain three components of writing that teachers have to address in order for our ELLs to write effectively.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Participants will be able to write various types of questions that their students can use to sort to the appropriate graphic organizer.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81640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6600"/>
          </a:solidFill>
        </p:spPr>
        <p:txBody>
          <a:bodyPr>
            <a:normAutofit fontScale="90000"/>
          </a:bodyPr>
          <a:lstStyle/>
          <a:p>
            <a:r>
              <a:rPr lang="en-US" dirty="0"/>
              <a:t>Teaching </a:t>
            </a:r>
            <a:r>
              <a:rPr lang="en-US" sz="6700" b="1" dirty="0"/>
              <a:t>E</a:t>
            </a:r>
            <a:r>
              <a:rPr lang="en-US" sz="6700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What do I have to teach</a:t>
            </a:r>
            <a:r>
              <a:rPr lang="en-US" b="1" dirty="0" smtClean="0"/>
              <a:t>?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I know… because…</a:t>
            </a:r>
          </a:p>
          <a:p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onnecting…</a:t>
            </a:r>
          </a:p>
          <a:p>
            <a:pPr marL="0" indent="0">
              <a:buNone/>
            </a:pPr>
            <a:r>
              <a:rPr lang="en-US" dirty="0" smtClean="0"/>
              <a:t>my schema </a:t>
            </a:r>
          </a:p>
          <a:p>
            <a:pPr marL="0" indent="0">
              <a:buNone/>
            </a:pPr>
            <a:r>
              <a:rPr lang="en-US" dirty="0" smtClean="0"/>
              <a:t>with the evidence </a:t>
            </a: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How can I teach it</a:t>
            </a:r>
            <a:r>
              <a:rPr lang="en-US" b="1" dirty="0" smtClean="0"/>
              <a:t>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4" descr="expla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3" r="13043"/>
          <a:stretch>
            <a:fillRect/>
          </a:stretch>
        </p:blipFill>
        <p:spPr>
          <a:xfrm>
            <a:off x="7759700" y="262965"/>
            <a:ext cx="812800" cy="956235"/>
          </a:xfrm>
          <a:prstGeom prst="rect">
            <a:avLst/>
          </a:prstGeom>
        </p:spPr>
      </p:pic>
      <p:pic>
        <p:nvPicPr>
          <p:cNvPr id="9" name="Content Placeholder 4" descr="explain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3" r="13043"/>
          <a:stretch>
            <a:fillRect/>
          </a:stretch>
        </p:blipFill>
        <p:spPr>
          <a:xfrm>
            <a:off x="6273800" y="2961343"/>
            <a:ext cx="1282700" cy="1509058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4599623"/>
            <a:ext cx="698500" cy="6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loud Callout 10"/>
          <p:cNvSpPr/>
          <p:nvPr/>
        </p:nvSpPr>
        <p:spPr>
          <a:xfrm>
            <a:off x="3695700" y="4278631"/>
            <a:ext cx="441960" cy="383540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ea typeface="ＭＳ 明朝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27922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Deconstructing the Constructed Response</a:t>
            </a:r>
            <a:endParaRPr lang="en-US" sz="3800" dirty="0"/>
          </a:p>
        </p:txBody>
      </p:sp>
      <p:pic>
        <p:nvPicPr>
          <p:cNvPr id="5" name="Picture 4" descr="hands on learn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19" y="2006599"/>
            <a:ext cx="5581665" cy="416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57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Differentiating for ELD Levels</a:t>
            </a:r>
            <a:endParaRPr lang="en-US" dirty="0"/>
          </a:p>
        </p:txBody>
      </p:sp>
      <p:pic>
        <p:nvPicPr>
          <p:cNvPr id="4" name="Picture 3" descr="Screen Shot 2014-04-23 at 1.24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94" y="1833001"/>
            <a:ext cx="3994745" cy="4730856"/>
          </a:xfrm>
          <a:prstGeom prst="rect">
            <a:avLst/>
          </a:prstGeom>
        </p:spPr>
      </p:pic>
      <p:pic>
        <p:nvPicPr>
          <p:cNvPr id="5" name="Picture 4" descr="Screen Shot 2014-04-23 at 1.24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963" y="1798782"/>
            <a:ext cx="3995003" cy="482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82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Assessing…</a:t>
            </a:r>
            <a:endParaRPr lang="en-US" dirty="0"/>
          </a:p>
        </p:txBody>
      </p:sp>
      <p:pic>
        <p:nvPicPr>
          <p:cNvPr id="3" name="Picture 2" descr="Screen Shot 2014-04-23 at 1.14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319" y="2244843"/>
            <a:ext cx="3727681" cy="2732297"/>
          </a:xfrm>
          <a:prstGeom prst="rect">
            <a:avLst/>
          </a:prstGeom>
        </p:spPr>
      </p:pic>
      <p:pic>
        <p:nvPicPr>
          <p:cNvPr id="4" name="Picture 3" descr="photo 1.JPG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" t="815" r="9012" b="-1187"/>
          <a:stretch/>
        </p:blipFill>
        <p:spPr>
          <a:xfrm rot="5400000">
            <a:off x="416620" y="2232415"/>
            <a:ext cx="4246567" cy="335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92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Participants will be able to sequence the ACES strategy for writing a constructed response.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3200" dirty="0" smtClean="0"/>
              <a:t>Participants will be able to develop strategies for teaching each component of ACES so our ELLs “can do.”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04994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Participants will be able to explain three components of writing that teachers have to address in order for our ELLs to write effectively.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Participants will be able to write various types of questions that their students can use to sort to the appropriate graphic organizer.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6383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you…</a:t>
            </a:r>
            <a:endParaRPr lang="en-US" dirty="0"/>
          </a:p>
        </p:txBody>
      </p:sp>
      <p:pic>
        <p:nvPicPr>
          <p:cNvPr id="4" name="Content Placeholder 3" descr="thank you 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6" b="5876"/>
          <a:stretch>
            <a:fillRect/>
          </a:stretch>
        </p:blipFill>
        <p:spPr>
          <a:xfrm>
            <a:off x="2665317" y="2116566"/>
            <a:ext cx="3820428" cy="2106591"/>
          </a:xfrm>
        </p:spPr>
      </p:pic>
      <p:sp>
        <p:nvSpPr>
          <p:cNvPr id="3" name="Rectangle 2"/>
          <p:cNvSpPr/>
          <p:nvPr/>
        </p:nvSpPr>
        <p:spPr>
          <a:xfrm>
            <a:off x="1329306" y="4857234"/>
            <a:ext cx="77003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Contact us: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hlinkClick r:id="rId3"/>
              </a:rPr>
              <a:t>cathyfox10@gmail.com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hlinkClick r:id="rId4"/>
              </a:rPr>
              <a:t>pegschembre6@gmail.com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45452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Websites for </a:t>
            </a:r>
            <a:r>
              <a:rPr lang="en-US" dirty="0" smtClean="0">
                <a:hlinkClick r:id="rId2" action="ppaction://hlinksldjump"/>
              </a:rPr>
              <a:t>ACES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aceswritingstrategy.com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4"/>
              </a:rPr>
              <a:t>http://www.writingfix.com/rica/constructed_response.htm#</a:t>
            </a:r>
            <a:r>
              <a:rPr lang="en-US" dirty="0" smtClean="0">
                <a:hlinkClick r:id="rId4"/>
              </a:rPr>
              <a:t>top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53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cycling questions for slide show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1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04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4-23 at 11.31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59" y="1097280"/>
            <a:ext cx="8140872" cy="471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08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8600"/>
            <a:ext cx="85725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Creating a Context: Thematic Unit: Civil Rights</a:t>
            </a:r>
            <a:endParaRPr lang="en-US" sz="3600" dirty="0"/>
          </a:p>
        </p:txBody>
      </p:sp>
      <p:pic>
        <p:nvPicPr>
          <p:cNvPr id="12" name="Picture 11" descr="freedom_on_the_menu_400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1638299"/>
            <a:ext cx="5295900" cy="480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36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Additional Sentence Stems for Evidence</a:t>
            </a:r>
            <a:endParaRPr lang="en-US" dirty="0"/>
          </a:p>
        </p:txBody>
      </p:sp>
      <p:pic>
        <p:nvPicPr>
          <p:cNvPr id="3" name="Picture 2" descr="Screen Shot 2014-04-23 at 11.43.46 AM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521" y="1898491"/>
            <a:ext cx="33909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12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Zeroing in on Explaining</a:t>
            </a:r>
            <a:endParaRPr lang="en-US" dirty="0"/>
          </a:p>
        </p:txBody>
      </p:sp>
      <p:pic>
        <p:nvPicPr>
          <p:cNvPr id="3" name="Picture 2" descr="Screen Shot 2014-04-23 at 12.44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82" y="1715120"/>
            <a:ext cx="4219382" cy="502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88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Knocking it up a level…</a:t>
            </a:r>
            <a:endParaRPr lang="en-US" dirty="0"/>
          </a:p>
        </p:txBody>
      </p:sp>
      <p:pic>
        <p:nvPicPr>
          <p:cNvPr id="3" name="Picture 2" descr="Screen Shot 2014-04-23 at 1.04.42 PM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350" y="1625354"/>
            <a:ext cx="4098412" cy="486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52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14" y="614455"/>
            <a:ext cx="4383113" cy="5844150"/>
          </a:xfrm>
          <a:prstGeom prst="rect">
            <a:avLst/>
          </a:prstGeom>
        </p:spPr>
      </p:pic>
      <p:pic>
        <p:nvPicPr>
          <p:cNvPr id="4" name="Picture 3" descr="photo 3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355" y="614455"/>
            <a:ext cx="4303745" cy="573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45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g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528" y="892051"/>
            <a:ext cx="7389608" cy="555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29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 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36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 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96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 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18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LK 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61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4083</TotalTime>
  <Words>832</Words>
  <Application>Microsoft Macintosh PowerPoint</Application>
  <PresentationFormat>On-screen Show (4:3)</PresentationFormat>
  <Paragraphs>142</Paragraphs>
  <Slides>43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Median</vt:lpstr>
      <vt:lpstr>Write on: Strategies for helping ElLs write Common Core</vt:lpstr>
      <vt:lpstr>Content Objective</vt:lpstr>
      <vt:lpstr>Language Objective</vt:lpstr>
      <vt:lpstr>Creating a Context: Thematic Unit: Civil Rights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order for our ELLs to write they need…</vt:lpstr>
      <vt:lpstr>Build and Strengthen Background</vt:lpstr>
      <vt:lpstr>Teach Vocabulary</vt:lpstr>
      <vt:lpstr>Provide Organization</vt:lpstr>
      <vt:lpstr>ACES*: Let’s beat the high stakes test!</vt:lpstr>
      <vt:lpstr>Analyzing the Question</vt:lpstr>
      <vt:lpstr>Six Types of Questions</vt:lpstr>
      <vt:lpstr>PowerPoint Presentation</vt:lpstr>
      <vt:lpstr>A</vt:lpstr>
      <vt:lpstr>Teaching A</vt:lpstr>
      <vt:lpstr>S</vt:lpstr>
      <vt:lpstr>Teaching S</vt:lpstr>
      <vt:lpstr>C</vt:lpstr>
      <vt:lpstr>Teaching C </vt:lpstr>
      <vt:lpstr>Let’s Practice citing evidence</vt:lpstr>
      <vt:lpstr>Citing evidence using the listening domain</vt:lpstr>
      <vt:lpstr>E</vt:lpstr>
      <vt:lpstr>Teaching E </vt:lpstr>
      <vt:lpstr>Deconstructing the Constructed Response</vt:lpstr>
      <vt:lpstr>Differentiating for ELD Levels</vt:lpstr>
      <vt:lpstr>Assessing…</vt:lpstr>
      <vt:lpstr>Content Objective</vt:lpstr>
      <vt:lpstr>Language Objective</vt:lpstr>
      <vt:lpstr>Thank you…</vt:lpstr>
      <vt:lpstr>Websites for ACES</vt:lpstr>
      <vt:lpstr>PowerPoint Presentation</vt:lpstr>
      <vt:lpstr>PowerPoint Presentation</vt:lpstr>
      <vt:lpstr>Additional Sentence Stems for Evidence</vt:lpstr>
      <vt:lpstr>Zeroing in on Explaining</vt:lpstr>
      <vt:lpstr>Knocking it up a level…</vt:lpstr>
      <vt:lpstr>PowerPoint Presentation</vt:lpstr>
    </vt:vector>
  </TitlesOfParts>
  <Company>Apple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Write on: Strategies for helping Els write Common Core</dc:title>
  <dc:creator>Cathy Fox</dc:creator>
  <cp:lastModifiedBy>Cathy Fox</cp:lastModifiedBy>
  <cp:revision>66</cp:revision>
  <dcterms:created xsi:type="dcterms:W3CDTF">2014-03-23T18:49:14Z</dcterms:created>
  <dcterms:modified xsi:type="dcterms:W3CDTF">2014-05-09T12:40:35Z</dcterms:modified>
</cp:coreProperties>
</file>