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4" r:id="rId3"/>
    <p:sldId id="271" r:id="rId4"/>
    <p:sldId id="277" r:id="rId5"/>
    <p:sldId id="265" r:id="rId6"/>
    <p:sldId id="259" r:id="rId7"/>
    <p:sldId id="281" r:id="rId8"/>
    <p:sldId id="287" r:id="rId9"/>
    <p:sldId id="268" r:id="rId10"/>
    <p:sldId id="269" r:id="rId11"/>
    <p:sldId id="263" r:id="rId12"/>
    <p:sldId id="290" r:id="rId13"/>
    <p:sldId id="262" r:id="rId14"/>
    <p:sldId id="257" r:id="rId15"/>
    <p:sldId id="285" r:id="rId16"/>
    <p:sldId id="286" r:id="rId17"/>
    <p:sldId id="266" r:id="rId18"/>
    <p:sldId id="284" r:id="rId19"/>
    <p:sldId id="258" r:id="rId20"/>
    <p:sldId id="260" r:id="rId21"/>
    <p:sldId id="261" r:id="rId22"/>
    <p:sldId id="270" r:id="rId23"/>
    <p:sldId id="272" r:id="rId24"/>
    <p:sldId id="274" r:id="rId25"/>
    <p:sldId id="276" r:id="rId26"/>
    <p:sldId id="267" r:id="rId27"/>
    <p:sldId id="278" r:id="rId28"/>
    <p:sldId id="280" r:id="rId29"/>
    <p:sldId id="296" r:id="rId30"/>
    <p:sldId id="288" r:id="rId31"/>
    <p:sldId id="294" r:id="rId32"/>
    <p:sldId id="282" r:id="rId33"/>
    <p:sldId id="283" r:id="rId34"/>
    <p:sldId id="289" r:id="rId35"/>
    <p:sldId id="295" r:id="rId36"/>
    <p:sldId id="293"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060FEDD1-2973-49D2-B3F4-14C31E98602F}">
          <p14:sldIdLst>
            <p14:sldId id="256"/>
            <p14:sldId id="264"/>
          </p14:sldIdLst>
        </p14:section>
        <p14:section name="Untitled Section" id="{D5B7A9A6-B3B0-40DE-A450-B383EA9FDF61}">
          <p14:sldIdLst>
            <p14:sldId id="271"/>
            <p14:sldId id="277"/>
            <p14:sldId id="265"/>
            <p14:sldId id="259"/>
            <p14:sldId id="281"/>
            <p14:sldId id="287"/>
            <p14:sldId id="268"/>
            <p14:sldId id="269"/>
            <p14:sldId id="263"/>
            <p14:sldId id="290"/>
          </p14:sldIdLst>
        </p14:section>
        <p14:section name="Untitled Section" id="{5809D7E2-484E-4299-9886-1F3B8F68A8E1}">
          <p14:sldIdLst>
            <p14:sldId id="262"/>
            <p14:sldId id="257"/>
            <p14:sldId id="285"/>
            <p14:sldId id="286"/>
            <p14:sldId id="266"/>
            <p14:sldId id="284"/>
            <p14:sldId id="258"/>
            <p14:sldId id="260"/>
            <p14:sldId id="261"/>
            <p14:sldId id="270"/>
          </p14:sldIdLst>
        </p14:section>
        <p14:section name="Untitled Section" id="{7A5E3715-7BDD-4451-AE0D-C9F5FDDF2B66}">
          <p14:sldIdLst>
            <p14:sldId id="272"/>
            <p14:sldId id="274"/>
            <p14:sldId id="276"/>
            <p14:sldId id="267"/>
            <p14:sldId id="278"/>
            <p14:sldId id="280"/>
            <p14:sldId id="296"/>
          </p14:sldIdLst>
        </p14:section>
        <p14:section name="Untitled Section" id="{0F3E7889-D140-49F2-B76F-1072F3D65DF2}">
          <p14:sldIdLst>
            <p14:sldId id="288"/>
            <p14:sldId id="294"/>
            <p14:sldId id="282"/>
            <p14:sldId id="283"/>
            <p14:sldId id="289"/>
            <p14:sldId id="295"/>
            <p14:sldId id="293"/>
            <p14:sldId id="291"/>
            <p14:sldId id="292"/>
          </p14:sldIdLst>
        </p14:section>
      </p14:sectionLst>
    </p:ex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ACCC4"/>
    <a:srgbClr val="FF3399"/>
    <a:srgbClr val="FF66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09" autoAdjust="0"/>
  </p:normalViewPr>
  <p:slideViewPr>
    <p:cSldViewPr snapToGrid="0">
      <p:cViewPr varScale="1">
        <p:scale>
          <a:sx n="70" d="100"/>
          <a:sy n="70" d="100"/>
        </p:scale>
        <p:origin x="-53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100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71A98-0E91-4D56-AA7D-DB96B6A3F59E}" type="datetimeFigureOut">
              <a:rPr lang="en-US" smtClean="0"/>
              <a:pPr/>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0DBB9-DDB1-4506-91B1-72E497981E7D}" type="slidenum">
              <a:rPr lang="en-US" smtClean="0"/>
              <a:pPr/>
              <a:t>‹#›</a:t>
            </a:fld>
            <a:endParaRPr lang="en-US"/>
          </a:p>
        </p:txBody>
      </p:sp>
    </p:spTree>
    <p:extLst>
      <p:ext uri="{BB962C8B-B14F-4D97-AF65-F5344CB8AC3E}">
        <p14:creationId xmlns="" xmlns:p14="http://schemas.microsoft.com/office/powerpoint/2010/main" val="385707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5AA1C6-3A57-463E-9065-7FF4211AA537}" type="datetime1">
              <a:rPr lang="en-US" smtClean="0"/>
              <a:pPr/>
              <a:t>5/12/2014</a:t>
            </a:fld>
            <a:endParaRPr lang="en-US"/>
          </a:p>
        </p:txBody>
      </p:sp>
      <p:sp>
        <p:nvSpPr>
          <p:cNvPr id="5" name="Footer Placeholder 4"/>
          <p:cNvSpPr>
            <a:spLocks noGrp="1"/>
          </p:cNvSpPr>
          <p:nvPr>
            <p:ph type="ftr" sz="quarter" idx="11"/>
          </p:nvPr>
        </p:nvSpPr>
        <p:spPr/>
        <p:txBody>
          <a:bodyPr/>
          <a:lstStyle/>
          <a:p>
            <a:r>
              <a:rPr lang="en-US" smtClean="0"/>
              <a:t>Work Product of Waltham Public Schools</a:t>
            </a:r>
            <a:endParaRPr lang="en-US"/>
          </a:p>
        </p:txBody>
      </p:sp>
      <p:sp>
        <p:nvSpPr>
          <p:cNvPr id="6" name="Slide Number Placeholder 5"/>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1939856633"/>
      </p:ext>
    </p:extLst>
  </p:cSld>
  <p:clrMapOvr>
    <a:masterClrMapping/>
  </p:clrMapOvr>
  <p:transition spd="med">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865C9-C3B5-426C-A4A9-A31C0B5C61E5}" type="datetime1">
              <a:rPr lang="en-US" smtClean="0"/>
              <a:pPr/>
              <a:t>5/12/2014</a:t>
            </a:fld>
            <a:endParaRPr lang="en-US"/>
          </a:p>
        </p:txBody>
      </p:sp>
      <p:sp>
        <p:nvSpPr>
          <p:cNvPr id="5" name="Footer Placeholder 4"/>
          <p:cNvSpPr>
            <a:spLocks noGrp="1"/>
          </p:cNvSpPr>
          <p:nvPr>
            <p:ph type="ftr" sz="quarter" idx="11"/>
          </p:nvPr>
        </p:nvSpPr>
        <p:spPr/>
        <p:txBody>
          <a:bodyPr/>
          <a:lstStyle/>
          <a:p>
            <a:r>
              <a:rPr lang="en-US" smtClean="0"/>
              <a:t>Work Product of Waltham Public Schools</a:t>
            </a:r>
            <a:endParaRPr lang="en-US"/>
          </a:p>
        </p:txBody>
      </p:sp>
      <p:sp>
        <p:nvSpPr>
          <p:cNvPr id="6" name="Slide Number Placeholder 5"/>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3306973878"/>
      </p:ext>
    </p:extLst>
  </p:cSld>
  <p:clrMapOvr>
    <a:masterClrMapping/>
  </p:clrMapOvr>
  <p:transition spd="med">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6B11C-E944-49FB-9327-F629CC66BA3E}" type="datetime1">
              <a:rPr lang="en-US" smtClean="0"/>
              <a:pPr/>
              <a:t>5/12/2014</a:t>
            </a:fld>
            <a:endParaRPr lang="en-US"/>
          </a:p>
        </p:txBody>
      </p:sp>
      <p:sp>
        <p:nvSpPr>
          <p:cNvPr id="5" name="Footer Placeholder 4"/>
          <p:cNvSpPr>
            <a:spLocks noGrp="1"/>
          </p:cNvSpPr>
          <p:nvPr>
            <p:ph type="ftr" sz="quarter" idx="11"/>
          </p:nvPr>
        </p:nvSpPr>
        <p:spPr/>
        <p:txBody>
          <a:bodyPr/>
          <a:lstStyle/>
          <a:p>
            <a:r>
              <a:rPr lang="en-US" smtClean="0"/>
              <a:t>Work Product of Waltham Public Schools</a:t>
            </a:r>
            <a:endParaRPr lang="en-US"/>
          </a:p>
        </p:txBody>
      </p:sp>
      <p:sp>
        <p:nvSpPr>
          <p:cNvPr id="6" name="Slide Number Placeholder 5"/>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3990740002"/>
      </p:ext>
    </p:extLst>
  </p:cSld>
  <p:clrMapOvr>
    <a:masterClrMapping/>
  </p:clrMapOvr>
  <p:transition spd="med">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75A4B-1145-4D25-89B7-CEC4449FDA1F}" type="datetime1">
              <a:rPr lang="en-US" smtClean="0"/>
              <a:pPr/>
              <a:t>5/12/2014</a:t>
            </a:fld>
            <a:endParaRPr lang="en-US"/>
          </a:p>
        </p:txBody>
      </p:sp>
      <p:sp>
        <p:nvSpPr>
          <p:cNvPr id="5" name="Footer Placeholder 4"/>
          <p:cNvSpPr>
            <a:spLocks noGrp="1"/>
          </p:cNvSpPr>
          <p:nvPr>
            <p:ph type="ftr" sz="quarter" idx="11"/>
          </p:nvPr>
        </p:nvSpPr>
        <p:spPr/>
        <p:txBody>
          <a:bodyPr/>
          <a:lstStyle/>
          <a:p>
            <a:r>
              <a:rPr lang="en-US" smtClean="0"/>
              <a:t>Work Product of Waltham Public Schools</a:t>
            </a:r>
            <a:endParaRPr lang="en-US"/>
          </a:p>
        </p:txBody>
      </p:sp>
      <p:sp>
        <p:nvSpPr>
          <p:cNvPr id="6" name="Slide Number Placeholder 5"/>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850520639"/>
      </p:ext>
    </p:extLst>
  </p:cSld>
  <p:clrMapOvr>
    <a:masterClrMapping/>
  </p:clrMapOvr>
  <p:transition spd="med">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BAAEB-5798-4328-A93D-F00E7CDB3FB5}" type="datetime1">
              <a:rPr lang="en-US" smtClean="0"/>
              <a:pPr/>
              <a:t>5/12/2014</a:t>
            </a:fld>
            <a:endParaRPr lang="en-US"/>
          </a:p>
        </p:txBody>
      </p:sp>
      <p:sp>
        <p:nvSpPr>
          <p:cNvPr id="5" name="Footer Placeholder 4"/>
          <p:cNvSpPr>
            <a:spLocks noGrp="1"/>
          </p:cNvSpPr>
          <p:nvPr>
            <p:ph type="ftr" sz="quarter" idx="11"/>
          </p:nvPr>
        </p:nvSpPr>
        <p:spPr/>
        <p:txBody>
          <a:bodyPr/>
          <a:lstStyle/>
          <a:p>
            <a:r>
              <a:rPr lang="en-US" smtClean="0"/>
              <a:t>Work Product of Waltham Public Schools</a:t>
            </a:r>
            <a:endParaRPr lang="en-US"/>
          </a:p>
        </p:txBody>
      </p:sp>
      <p:sp>
        <p:nvSpPr>
          <p:cNvPr id="6" name="Slide Number Placeholder 5"/>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1247370726"/>
      </p:ext>
    </p:extLst>
  </p:cSld>
  <p:clrMapOvr>
    <a:masterClrMapping/>
  </p:clrMapOvr>
  <p:transition spd="med">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6B4313-07CF-48F4-82C9-A0B439A9D9BD}" type="datetime1">
              <a:rPr lang="en-US" smtClean="0"/>
              <a:pPr/>
              <a:t>5/12/2014</a:t>
            </a:fld>
            <a:endParaRPr lang="en-US"/>
          </a:p>
        </p:txBody>
      </p:sp>
      <p:sp>
        <p:nvSpPr>
          <p:cNvPr id="6" name="Footer Placeholder 5"/>
          <p:cNvSpPr>
            <a:spLocks noGrp="1"/>
          </p:cNvSpPr>
          <p:nvPr>
            <p:ph type="ftr" sz="quarter" idx="11"/>
          </p:nvPr>
        </p:nvSpPr>
        <p:spPr/>
        <p:txBody>
          <a:bodyPr/>
          <a:lstStyle/>
          <a:p>
            <a:r>
              <a:rPr lang="en-US" smtClean="0"/>
              <a:t>Work Product of Waltham Public Schools</a:t>
            </a:r>
            <a:endParaRPr lang="en-US"/>
          </a:p>
        </p:txBody>
      </p:sp>
      <p:sp>
        <p:nvSpPr>
          <p:cNvPr id="7" name="Slide Number Placeholder 6"/>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3567622949"/>
      </p:ext>
    </p:extLst>
  </p:cSld>
  <p:clrMapOvr>
    <a:masterClrMapping/>
  </p:clrMapOvr>
  <p:transition spd="med">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C043CF-093A-420D-8685-3DBF2E8FD0D4}" type="datetime1">
              <a:rPr lang="en-US" smtClean="0"/>
              <a:pPr/>
              <a:t>5/12/2014</a:t>
            </a:fld>
            <a:endParaRPr lang="en-US"/>
          </a:p>
        </p:txBody>
      </p:sp>
      <p:sp>
        <p:nvSpPr>
          <p:cNvPr id="8" name="Footer Placeholder 7"/>
          <p:cNvSpPr>
            <a:spLocks noGrp="1"/>
          </p:cNvSpPr>
          <p:nvPr>
            <p:ph type="ftr" sz="quarter" idx="11"/>
          </p:nvPr>
        </p:nvSpPr>
        <p:spPr/>
        <p:txBody>
          <a:bodyPr/>
          <a:lstStyle/>
          <a:p>
            <a:r>
              <a:rPr lang="en-US" smtClean="0"/>
              <a:t>Work Product of Waltham Public Schools</a:t>
            </a:r>
            <a:endParaRPr lang="en-US"/>
          </a:p>
        </p:txBody>
      </p:sp>
      <p:sp>
        <p:nvSpPr>
          <p:cNvPr id="9" name="Slide Number Placeholder 8"/>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3527805332"/>
      </p:ext>
    </p:extLst>
  </p:cSld>
  <p:clrMapOvr>
    <a:masterClrMapping/>
  </p:clrMapOvr>
  <p:transition spd="med">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95BA77-2AEA-42C1-93CA-CB658B867761}" type="datetime1">
              <a:rPr lang="en-US" smtClean="0"/>
              <a:pPr/>
              <a:t>5/12/2014</a:t>
            </a:fld>
            <a:endParaRPr lang="en-US"/>
          </a:p>
        </p:txBody>
      </p:sp>
      <p:sp>
        <p:nvSpPr>
          <p:cNvPr id="4" name="Footer Placeholder 3"/>
          <p:cNvSpPr>
            <a:spLocks noGrp="1"/>
          </p:cNvSpPr>
          <p:nvPr>
            <p:ph type="ftr" sz="quarter" idx="11"/>
          </p:nvPr>
        </p:nvSpPr>
        <p:spPr/>
        <p:txBody>
          <a:bodyPr/>
          <a:lstStyle/>
          <a:p>
            <a:r>
              <a:rPr lang="en-US" smtClean="0"/>
              <a:t>Work Product of Waltham Public Schools</a:t>
            </a:r>
            <a:endParaRPr lang="en-US"/>
          </a:p>
        </p:txBody>
      </p:sp>
      <p:sp>
        <p:nvSpPr>
          <p:cNvPr id="5" name="Slide Number Placeholder 4"/>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3931341000"/>
      </p:ext>
    </p:extLst>
  </p:cSld>
  <p:clrMapOvr>
    <a:masterClrMapping/>
  </p:clrMapOvr>
  <p:transition spd="med">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59276-209C-4FCE-8A14-0E62C1B5EBE3}" type="datetime1">
              <a:rPr lang="en-US" smtClean="0"/>
              <a:pPr/>
              <a:t>5/12/2014</a:t>
            </a:fld>
            <a:endParaRPr lang="en-US"/>
          </a:p>
        </p:txBody>
      </p:sp>
      <p:sp>
        <p:nvSpPr>
          <p:cNvPr id="3" name="Footer Placeholder 2"/>
          <p:cNvSpPr>
            <a:spLocks noGrp="1"/>
          </p:cNvSpPr>
          <p:nvPr>
            <p:ph type="ftr" sz="quarter" idx="11"/>
          </p:nvPr>
        </p:nvSpPr>
        <p:spPr/>
        <p:txBody>
          <a:bodyPr/>
          <a:lstStyle/>
          <a:p>
            <a:r>
              <a:rPr lang="en-US" smtClean="0"/>
              <a:t>Work Product of Waltham Public Schools</a:t>
            </a:r>
            <a:endParaRPr lang="en-US"/>
          </a:p>
        </p:txBody>
      </p:sp>
      <p:sp>
        <p:nvSpPr>
          <p:cNvPr id="4" name="Slide Number Placeholder 3"/>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1711832404"/>
      </p:ext>
    </p:extLst>
  </p:cSld>
  <p:clrMapOvr>
    <a:masterClrMapping/>
  </p:clrMapOvr>
  <p:transition spd="med">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E06EE-63CB-4E92-9933-EAA9C7F99EB0}" type="datetime1">
              <a:rPr lang="en-US" smtClean="0"/>
              <a:pPr/>
              <a:t>5/12/2014</a:t>
            </a:fld>
            <a:endParaRPr lang="en-US"/>
          </a:p>
        </p:txBody>
      </p:sp>
      <p:sp>
        <p:nvSpPr>
          <p:cNvPr id="6" name="Footer Placeholder 5"/>
          <p:cNvSpPr>
            <a:spLocks noGrp="1"/>
          </p:cNvSpPr>
          <p:nvPr>
            <p:ph type="ftr" sz="quarter" idx="11"/>
          </p:nvPr>
        </p:nvSpPr>
        <p:spPr/>
        <p:txBody>
          <a:bodyPr/>
          <a:lstStyle/>
          <a:p>
            <a:r>
              <a:rPr lang="en-US" smtClean="0"/>
              <a:t>Work Product of Waltham Public Schools</a:t>
            </a:r>
            <a:endParaRPr lang="en-US"/>
          </a:p>
        </p:txBody>
      </p:sp>
      <p:sp>
        <p:nvSpPr>
          <p:cNvPr id="7" name="Slide Number Placeholder 6"/>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3649397127"/>
      </p:ext>
    </p:extLst>
  </p:cSld>
  <p:clrMapOvr>
    <a:masterClrMapping/>
  </p:clrMapOvr>
  <p:transition spd="med">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944FC-39BC-46A6-83E2-8E0CA5AC4C56}" type="datetime1">
              <a:rPr lang="en-US" smtClean="0"/>
              <a:pPr/>
              <a:t>5/12/2014</a:t>
            </a:fld>
            <a:endParaRPr lang="en-US"/>
          </a:p>
        </p:txBody>
      </p:sp>
      <p:sp>
        <p:nvSpPr>
          <p:cNvPr id="6" name="Footer Placeholder 5"/>
          <p:cNvSpPr>
            <a:spLocks noGrp="1"/>
          </p:cNvSpPr>
          <p:nvPr>
            <p:ph type="ftr" sz="quarter" idx="11"/>
          </p:nvPr>
        </p:nvSpPr>
        <p:spPr/>
        <p:txBody>
          <a:bodyPr/>
          <a:lstStyle/>
          <a:p>
            <a:r>
              <a:rPr lang="en-US" smtClean="0"/>
              <a:t>Work Product of Waltham Public Schools</a:t>
            </a:r>
            <a:endParaRPr lang="en-US"/>
          </a:p>
        </p:txBody>
      </p:sp>
      <p:sp>
        <p:nvSpPr>
          <p:cNvPr id="7" name="Slide Number Placeholder 6"/>
          <p:cNvSpPr>
            <a:spLocks noGrp="1"/>
          </p:cNvSpPr>
          <p:nvPr>
            <p:ph type="sldNum" sz="quarter" idx="12"/>
          </p:nvPr>
        </p:nvSpPr>
        <p:spPr/>
        <p:txBody>
          <a:body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806626839"/>
      </p:ext>
    </p:extLst>
  </p:cSld>
  <p:clrMapOvr>
    <a:masterClrMapping/>
  </p:clrMapOvr>
  <p:transition spd="med">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A358D-9CC5-4779-8B84-94E5337B211A}" type="datetime1">
              <a:rPr lang="en-US" smtClean="0"/>
              <a:pPr/>
              <a:t>5/12/2014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Work Product of Waltham Public Schools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AB5F5-E6CB-4F74-936B-2E92F3108A01}" type="slidenum">
              <a:rPr lang="en-US" smtClean="0"/>
              <a:pPr/>
              <a:t>‹#›</a:t>
            </a:fld>
            <a:endParaRPr lang="en-US"/>
          </a:p>
        </p:txBody>
      </p:sp>
    </p:spTree>
    <p:extLst>
      <p:ext uri="{BB962C8B-B14F-4D97-AF65-F5344CB8AC3E}">
        <p14:creationId xmlns="" xmlns:p14="http://schemas.microsoft.com/office/powerpoint/2010/main" val="102387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trips dir="rd"/>
  </p:transition>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72912"/>
            <a:ext cx="6858000" cy="2016811"/>
          </a:xfrm>
        </p:spPr>
        <p:txBody>
          <a:bodyPr>
            <a:normAutofit/>
          </a:bodyPr>
          <a:lstStyle/>
          <a:p>
            <a:r>
              <a:rPr lang="en-US" sz="6600" dirty="0">
                <a:solidFill>
                  <a:srgbClr val="FF3399"/>
                </a:solidFill>
                <a:latin typeface="Comic Sans MS" panose="030F0702030302020204" pitchFamily="66" charset="0"/>
              </a:rPr>
              <a:t>W</a:t>
            </a:r>
            <a:r>
              <a:rPr lang="en-US" sz="6600" dirty="0">
                <a:solidFill>
                  <a:srgbClr val="FF0000"/>
                </a:solidFill>
                <a:latin typeface="Comic Sans MS" panose="030F0702030302020204" pitchFamily="66" charset="0"/>
              </a:rPr>
              <a:t>r</a:t>
            </a:r>
            <a:r>
              <a:rPr lang="en-US" sz="6600" dirty="0">
                <a:solidFill>
                  <a:srgbClr val="00B050"/>
                </a:solidFill>
                <a:latin typeface="Comic Sans MS" panose="030F0702030302020204" pitchFamily="66" charset="0"/>
              </a:rPr>
              <a:t>i</a:t>
            </a:r>
            <a:r>
              <a:rPr lang="en-US" sz="6600" dirty="0">
                <a:solidFill>
                  <a:srgbClr val="0070C0"/>
                </a:solidFill>
                <a:latin typeface="Comic Sans MS" panose="030F0702030302020204" pitchFamily="66" charset="0"/>
              </a:rPr>
              <a:t>t</a:t>
            </a:r>
            <a:r>
              <a:rPr lang="en-US" sz="6600" dirty="0">
                <a:solidFill>
                  <a:srgbClr val="FFFF00"/>
                </a:solidFill>
                <a:latin typeface="Comic Sans MS" panose="030F0702030302020204" pitchFamily="66" charset="0"/>
              </a:rPr>
              <a:t>i</a:t>
            </a:r>
            <a:r>
              <a:rPr lang="en-US" sz="6600" dirty="0">
                <a:solidFill>
                  <a:srgbClr val="FF3399"/>
                </a:solidFill>
                <a:latin typeface="Comic Sans MS" panose="030F0702030302020204" pitchFamily="66" charset="0"/>
              </a:rPr>
              <a:t>ng</a:t>
            </a:r>
            <a:r>
              <a:rPr lang="en-US" sz="6600" dirty="0">
                <a:latin typeface="Comic Sans MS" panose="030F0702030302020204" pitchFamily="66" charset="0"/>
              </a:rPr>
              <a:t> </a:t>
            </a:r>
            <a:r>
              <a:rPr lang="en-US" sz="6600" dirty="0">
                <a:solidFill>
                  <a:srgbClr val="FF0000"/>
                </a:solidFill>
                <a:latin typeface="Comic Sans MS" panose="030F0702030302020204" pitchFamily="66" charset="0"/>
              </a:rPr>
              <a:t>w</a:t>
            </a:r>
            <a:r>
              <a:rPr lang="en-US" sz="6600" dirty="0">
                <a:solidFill>
                  <a:srgbClr val="00B050"/>
                </a:solidFill>
                <a:latin typeface="Comic Sans MS" panose="030F0702030302020204" pitchFamily="66" charset="0"/>
              </a:rPr>
              <a:t>i</a:t>
            </a:r>
            <a:r>
              <a:rPr lang="en-US" sz="6600" dirty="0">
                <a:solidFill>
                  <a:srgbClr val="0070C0"/>
                </a:solidFill>
                <a:latin typeface="Comic Sans MS" panose="030F0702030302020204" pitchFamily="66" charset="0"/>
              </a:rPr>
              <a:t>t</a:t>
            </a:r>
            <a:r>
              <a:rPr lang="en-US" sz="6600" dirty="0">
                <a:solidFill>
                  <a:srgbClr val="FFFF00"/>
                </a:solidFill>
                <a:latin typeface="Comic Sans MS" panose="030F0702030302020204" pitchFamily="66" charset="0"/>
              </a:rPr>
              <a:t>h</a:t>
            </a:r>
            <a:r>
              <a:rPr lang="en-US" sz="6600" dirty="0">
                <a:latin typeface="Comic Sans MS" panose="030F0702030302020204" pitchFamily="66" charset="0"/>
              </a:rPr>
              <a:t> </a:t>
            </a:r>
            <a:r>
              <a:rPr lang="en-US" sz="6600" dirty="0">
                <a:solidFill>
                  <a:srgbClr val="FF3399"/>
                </a:solidFill>
                <a:latin typeface="Comic Sans MS" panose="030F0702030302020204" pitchFamily="66" charset="0"/>
              </a:rPr>
              <a:t>Co</a:t>
            </a:r>
            <a:r>
              <a:rPr lang="en-US" sz="6600" dirty="0">
                <a:solidFill>
                  <a:srgbClr val="FF0000"/>
                </a:solidFill>
                <a:latin typeface="Comic Sans MS" panose="030F0702030302020204" pitchFamily="66" charset="0"/>
              </a:rPr>
              <a:t>l</a:t>
            </a:r>
            <a:r>
              <a:rPr lang="en-US" sz="6600" dirty="0">
                <a:solidFill>
                  <a:srgbClr val="00B050"/>
                </a:solidFill>
                <a:latin typeface="Comic Sans MS" panose="030F0702030302020204" pitchFamily="66" charset="0"/>
              </a:rPr>
              <a:t>o</a:t>
            </a:r>
            <a:r>
              <a:rPr lang="en-US" sz="6600" dirty="0">
                <a:solidFill>
                  <a:srgbClr val="0070C0"/>
                </a:solidFill>
                <a:latin typeface="Comic Sans MS" panose="030F0702030302020204" pitchFamily="66" charset="0"/>
              </a:rPr>
              <a:t>r</a:t>
            </a:r>
            <a:r>
              <a:rPr lang="en-US" sz="6600" dirty="0">
                <a:solidFill>
                  <a:srgbClr val="FFFF00"/>
                </a:solidFill>
                <a:latin typeface="Comic Sans MS" panose="030F0702030302020204" pitchFamily="66" charset="0"/>
              </a:rPr>
              <a:t>s</a:t>
            </a:r>
            <a:r>
              <a:rPr lang="en-US" sz="6600" dirty="0">
                <a:solidFill>
                  <a:srgbClr val="FF3399"/>
                </a:solidFill>
                <a:latin typeface="Comic Sans MS" panose="030F0702030302020204" pitchFamily="66" charset="0"/>
              </a:rPr>
              <a:t>:</a:t>
            </a:r>
          </a:p>
        </p:txBody>
      </p:sp>
      <p:sp>
        <p:nvSpPr>
          <p:cNvPr id="3" name="Subtitle 2"/>
          <p:cNvSpPr>
            <a:spLocks noGrp="1"/>
          </p:cNvSpPr>
          <p:nvPr>
            <p:ph type="subTitle" idx="1"/>
          </p:nvPr>
        </p:nvSpPr>
        <p:spPr>
          <a:xfrm>
            <a:off x="1143000" y="3558779"/>
            <a:ext cx="7140039" cy="800208"/>
          </a:xfrm>
        </p:spPr>
        <p:txBody>
          <a:bodyPr>
            <a:normAutofit/>
          </a:bodyPr>
          <a:lstStyle/>
          <a:p>
            <a:r>
              <a:rPr lang="en-US" sz="4050" dirty="0">
                <a:solidFill>
                  <a:srgbClr val="FF3399"/>
                </a:solidFill>
                <a:latin typeface="Comic Sans MS" panose="030F0702030302020204" pitchFamily="66" charset="0"/>
              </a:rPr>
              <a:t>E</a:t>
            </a:r>
            <a:r>
              <a:rPr lang="en-US" sz="4050" dirty="0">
                <a:solidFill>
                  <a:srgbClr val="FF0000"/>
                </a:solidFill>
                <a:latin typeface="Comic Sans MS" panose="030F0702030302020204" pitchFamily="66" charset="0"/>
              </a:rPr>
              <a:t>n</a:t>
            </a:r>
            <a:r>
              <a:rPr lang="en-US" sz="4050" dirty="0">
                <a:solidFill>
                  <a:srgbClr val="00B050"/>
                </a:solidFill>
                <a:latin typeface="Comic Sans MS" panose="030F0702030302020204" pitchFamily="66" charset="0"/>
              </a:rPr>
              <a:t>h</a:t>
            </a:r>
            <a:r>
              <a:rPr lang="en-US" sz="4050" dirty="0">
                <a:solidFill>
                  <a:srgbClr val="0070C0"/>
                </a:solidFill>
                <a:latin typeface="Comic Sans MS" panose="030F0702030302020204" pitchFamily="66" charset="0"/>
              </a:rPr>
              <a:t>a</a:t>
            </a:r>
            <a:r>
              <a:rPr lang="en-US" sz="4050" dirty="0">
                <a:solidFill>
                  <a:srgbClr val="FFFF00"/>
                </a:solidFill>
                <a:latin typeface="Comic Sans MS" panose="030F0702030302020204" pitchFamily="66" charset="0"/>
              </a:rPr>
              <a:t>n</a:t>
            </a:r>
            <a:r>
              <a:rPr lang="en-US" sz="4050" dirty="0">
                <a:solidFill>
                  <a:srgbClr val="FF3399"/>
                </a:solidFill>
                <a:latin typeface="Comic Sans MS" panose="030F0702030302020204" pitchFamily="66" charset="0"/>
              </a:rPr>
              <a:t>ci</a:t>
            </a:r>
            <a:r>
              <a:rPr lang="en-US" sz="4050" dirty="0">
                <a:solidFill>
                  <a:srgbClr val="FF6600"/>
                </a:solidFill>
                <a:latin typeface="Comic Sans MS" panose="030F0702030302020204" pitchFamily="66" charset="0"/>
              </a:rPr>
              <a:t>n</a:t>
            </a:r>
            <a:r>
              <a:rPr lang="en-US" sz="4050" dirty="0">
                <a:solidFill>
                  <a:srgbClr val="00B050"/>
                </a:solidFill>
                <a:latin typeface="Comic Sans MS" panose="030F0702030302020204" pitchFamily="66" charset="0"/>
              </a:rPr>
              <a:t>g</a:t>
            </a:r>
            <a:r>
              <a:rPr lang="en-US" sz="4050" dirty="0">
                <a:latin typeface="Comic Sans MS" panose="030F0702030302020204" pitchFamily="66" charset="0"/>
              </a:rPr>
              <a:t> </a:t>
            </a:r>
            <a:r>
              <a:rPr lang="en-US" sz="4050" dirty="0">
                <a:solidFill>
                  <a:srgbClr val="0070C0"/>
                </a:solidFill>
                <a:latin typeface="Comic Sans MS" panose="030F0702030302020204" pitchFamily="66" charset="0"/>
              </a:rPr>
              <a:t>W</a:t>
            </a:r>
            <a:r>
              <a:rPr lang="en-US" sz="4050" dirty="0">
                <a:solidFill>
                  <a:srgbClr val="FFFF00"/>
                </a:solidFill>
                <a:latin typeface="Comic Sans MS" panose="030F0702030302020204" pitchFamily="66" charset="0"/>
              </a:rPr>
              <a:t>r</a:t>
            </a:r>
            <a:r>
              <a:rPr lang="en-US" sz="4050" dirty="0">
                <a:solidFill>
                  <a:srgbClr val="FF3399"/>
                </a:solidFill>
                <a:latin typeface="Comic Sans MS" panose="030F0702030302020204" pitchFamily="66" charset="0"/>
              </a:rPr>
              <a:t>it</a:t>
            </a:r>
            <a:r>
              <a:rPr lang="en-US" sz="4050" dirty="0">
                <a:solidFill>
                  <a:srgbClr val="FF0000"/>
                </a:solidFill>
                <a:latin typeface="Comic Sans MS" panose="030F0702030302020204" pitchFamily="66" charset="0"/>
              </a:rPr>
              <a:t>i</a:t>
            </a:r>
            <a:r>
              <a:rPr lang="en-US" sz="4050" dirty="0">
                <a:solidFill>
                  <a:srgbClr val="00B050"/>
                </a:solidFill>
                <a:latin typeface="Comic Sans MS" panose="030F0702030302020204" pitchFamily="66" charset="0"/>
              </a:rPr>
              <a:t>n</a:t>
            </a:r>
            <a:r>
              <a:rPr lang="en-US" sz="4050" dirty="0">
                <a:solidFill>
                  <a:srgbClr val="0070C0"/>
                </a:solidFill>
                <a:latin typeface="Comic Sans MS" panose="030F0702030302020204" pitchFamily="66" charset="0"/>
              </a:rPr>
              <a:t>g</a:t>
            </a:r>
            <a:r>
              <a:rPr lang="en-US" sz="4050" dirty="0">
                <a:latin typeface="Comic Sans MS" panose="030F0702030302020204" pitchFamily="66" charset="0"/>
              </a:rPr>
              <a:t> </a:t>
            </a:r>
            <a:r>
              <a:rPr lang="en-US" sz="4050" dirty="0">
                <a:solidFill>
                  <a:srgbClr val="FFFF00"/>
                </a:solidFill>
                <a:latin typeface="Comic Sans MS" panose="030F0702030302020204" pitchFamily="66" charset="0"/>
              </a:rPr>
              <a:t>f</a:t>
            </a:r>
            <a:r>
              <a:rPr lang="en-US" sz="4050" dirty="0">
                <a:solidFill>
                  <a:srgbClr val="FF3399"/>
                </a:solidFill>
                <a:latin typeface="Comic Sans MS" panose="030F0702030302020204" pitchFamily="66" charset="0"/>
              </a:rPr>
              <a:t>or</a:t>
            </a:r>
            <a:r>
              <a:rPr lang="en-US" sz="4050" dirty="0">
                <a:latin typeface="Comic Sans MS" panose="030F0702030302020204" pitchFamily="66" charset="0"/>
              </a:rPr>
              <a:t> </a:t>
            </a:r>
            <a:r>
              <a:rPr lang="en-US" sz="4050" dirty="0">
                <a:solidFill>
                  <a:srgbClr val="FF6600"/>
                </a:solidFill>
                <a:latin typeface="Comic Sans MS" panose="030F0702030302020204" pitchFamily="66" charset="0"/>
              </a:rPr>
              <a:t>E</a:t>
            </a:r>
            <a:r>
              <a:rPr lang="en-US" sz="4050" dirty="0">
                <a:solidFill>
                  <a:srgbClr val="00B050"/>
                </a:solidFill>
                <a:latin typeface="Comic Sans MS" panose="030F0702030302020204" pitchFamily="66" charset="0"/>
              </a:rPr>
              <a:t>L</a:t>
            </a:r>
            <a:r>
              <a:rPr lang="en-US" sz="4050" dirty="0">
                <a:solidFill>
                  <a:srgbClr val="0070C0"/>
                </a:solidFill>
                <a:latin typeface="Comic Sans MS" panose="030F0702030302020204" pitchFamily="66" charset="0"/>
              </a:rPr>
              <a:t>L</a:t>
            </a:r>
            <a:r>
              <a:rPr lang="en-US" sz="4050" dirty="0">
                <a:solidFill>
                  <a:srgbClr val="FFFF00"/>
                </a:solidFill>
                <a:latin typeface="Comic Sans MS" panose="030F0702030302020204" pitchFamily="66" charset="0"/>
              </a:rPr>
              <a:t>S</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5" name="Rectangle 4"/>
          <p:cNvSpPr/>
          <p:nvPr/>
        </p:nvSpPr>
        <p:spPr>
          <a:xfrm>
            <a:off x="2286000" y="4267282"/>
            <a:ext cx="4572000" cy="1015663"/>
          </a:xfrm>
          <a:prstGeom prst="rect">
            <a:avLst/>
          </a:prstGeom>
        </p:spPr>
        <p:txBody>
          <a:bodyPr>
            <a:spAutoFit/>
          </a:bodyPr>
          <a:lstStyle/>
          <a:p>
            <a:pPr algn="ctr"/>
            <a:r>
              <a:rPr lang="en-US" sz="3000" dirty="0" err="1">
                <a:latin typeface="Comic Sans MS" panose="030F0702030302020204" pitchFamily="66" charset="0"/>
              </a:rPr>
              <a:t>Matsol</a:t>
            </a:r>
            <a:r>
              <a:rPr lang="en-US" sz="3000" dirty="0">
                <a:latin typeface="Comic Sans MS" panose="030F0702030302020204" pitchFamily="66" charset="0"/>
              </a:rPr>
              <a:t> Conference</a:t>
            </a:r>
          </a:p>
          <a:p>
            <a:pPr algn="ctr"/>
            <a:r>
              <a:rPr lang="en-US" sz="3000" dirty="0">
                <a:latin typeface="Comic Sans MS" panose="030F0702030302020204" pitchFamily="66" charset="0"/>
              </a:rPr>
              <a:t>May 9, 2014</a:t>
            </a:r>
          </a:p>
        </p:txBody>
      </p:sp>
    </p:spTree>
    <p:extLst>
      <p:ext uri="{BB962C8B-B14F-4D97-AF65-F5344CB8AC3E}">
        <p14:creationId xmlns="" xmlns:p14="http://schemas.microsoft.com/office/powerpoint/2010/main" val="4083196664"/>
      </p:ext>
    </p:extLst>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a:latin typeface="Comic Sans MS" panose="030F0702030302020204" pitchFamily="66" charset="0"/>
              </a:rPr>
              <a:t>Craft/Voice/Creativity</a:t>
            </a:r>
            <a:endParaRPr lang="en-US" sz="5400"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432708" y="2125266"/>
            <a:ext cx="8417378" cy="3596369"/>
          </a:xfrm>
          <a:prstGeom prst="rect">
            <a:avLst/>
          </a:prstGeom>
        </p:spPr>
        <p:txBody>
          <a:bodyPr wrap="square">
            <a:spAutoFit/>
          </a:bodyPr>
          <a:lstStyle/>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Story shows the author’s </a:t>
            </a:r>
            <a:r>
              <a:rPr lang="en-US" sz="2400" u="sng" dirty="0">
                <a:latin typeface="Comic Sans MS" panose="030F0702030302020204" pitchFamily="66" charset="0"/>
                <a:ea typeface="Calibri" panose="020F0502020204030204" pitchFamily="34" charset="0"/>
                <a:cs typeface="Times New Roman" panose="02020603050405020304" pitchFamily="18" charset="0"/>
              </a:rPr>
              <a:t>voice</a:t>
            </a:r>
            <a:r>
              <a:rPr lang="en-US" sz="2400" dirty="0">
                <a:latin typeface="Comic Sans MS" panose="030F0702030302020204" pitchFamily="66" charset="0"/>
                <a:ea typeface="Calibri" panose="020F0502020204030204" pitchFamily="34" charset="0"/>
                <a:cs typeface="Times New Roman" panose="02020603050405020304" pitchFamily="18" charset="0"/>
              </a:rPr>
              <a:t>:</a:t>
            </a:r>
          </a:p>
          <a:p>
            <a:pPr lvl="1">
              <a:lnSpc>
                <a:spcPct val="115000"/>
              </a:lnSpc>
              <a:buSzPts val="4000"/>
            </a:pPr>
            <a:r>
              <a:rPr lang="en-US" sz="2400" dirty="0">
                <a:latin typeface="Comic Sans MS" panose="030F0702030302020204" pitchFamily="66" charset="0"/>
                <a:ea typeface="Calibri" panose="020F0502020204030204" pitchFamily="34" charset="0"/>
                <a:cs typeface="Times New Roman" panose="02020603050405020304" pitchFamily="18" charset="0"/>
              </a:rPr>
              <a:t>I…me   We…us</a:t>
            </a:r>
          </a:p>
          <a:p>
            <a:pPr lvl="1">
              <a:lnSpc>
                <a:spcPct val="115000"/>
              </a:lnSpc>
              <a:buSzPts val="4000"/>
            </a:pPr>
            <a:endParaRPr lang="en-US" sz="15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Story shows author’s </a:t>
            </a:r>
            <a:r>
              <a:rPr lang="en-US" sz="2400" u="sng" dirty="0">
                <a:latin typeface="Comic Sans MS" panose="030F0702030302020204" pitchFamily="66" charset="0"/>
                <a:ea typeface="Calibri" panose="020F0502020204030204" pitchFamily="34" charset="0"/>
                <a:cs typeface="Times New Roman" panose="02020603050405020304" pitchFamily="18" charset="0"/>
              </a:rPr>
              <a:t>thoughts or opinions</a:t>
            </a:r>
            <a:r>
              <a:rPr lang="en-US" sz="2400" dirty="0">
                <a:latin typeface="Comic Sans MS" panose="030F0702030302020204" pitchFamily="66" charset="0"/>
                <a:ea typeface="Calibri" panose="020F0502020204030204" pitchFamily="34" charset="0"/>
                <a:cs typeface="Times New Roman" panose="02020603050405020304" pitchFamily="18" charset="0"/>
              </a:rPr>
              <a:t>:</a:t>
            </a:r>
          </a:p>
          <a:p>
            <a:pPr lvl="1">
              <a:lnSpc>
                <a:spcPct val="115000"/>
              </a:lnSpc>
              <a:buSzPts val="4000"/>
            </a:pPr>
            <a:r>
              <a:rPr lang="en-US" sz="2400" dirty="0">
                <a:latin typeface="Comic Sans MS" panose="030F0702030302020204" pitchFamily="66" charset="0"/>
                <a:ea typeface="Calibri" panose="020F0502020204030204" pitchFamily="34" charset="0"/>
                <a:cs typeface="Times New Roman" panose="02020603050405020304" pitchFamily="18" charset="0"/>
              </a:rPr>
              <a:t>I think that…I believe that…it was my opinion that…</a:t>
            </a:r>
          </a:p>
          <a:p>
            <a:pPr>
              <a:lnSpc>
                <a:spcPct val="115000"/>
              </a:lnSpc>
              <a:buSzPts val="4000"/>
            </a:pPr>
            <a:endParaRPr lang="en-US" sz="15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Story shows author’s </a:t>
            </a:r>
            <a:r>
              <a:rPr lang="en-US" sz="2400" u="sng" dirty="0">
                <a:latin typeface="Comic Sans MS" panose="030F0702030302020204" pitchFamily="66" charset="0"/>
                <a:ea typeface="Calibri" panose="020F0502020204030204" pitchFamily="34" charset="0"/>
                <a:cs typeface="Times New Roman" panose="02020603050405020304" pitchFamily="18" charset="0"/>
              </a:rPr>
              <a:t>creativity</a:t>
            </a:r>
            <a:r>
              <a:rPr lang="en-US" sz="2400" dirty="0">
                <a:latin typeface="Comic Sans MS" panose="030F0702030302020204" pitchFamily="66" charset="0"/>
                <a:ea typeface="Calibri" panose="020F0502020204030204" pitchFamily="34" charset="0"/>
                <a:cs typeface="Times New Roman" panose="02020603050405020304" pitchFamily="18" charset="0"/>
              </a:rPr>
              <a:t>:</a:t>
            </a:r>
          </a:p>
          <a:p>
            <a:pPr lvl="1">
              <a:lnSpc>
                <a:spcPct val="115000"/>
              </a:lnSpc>
              <a:buSzPts val="4000"/>
            </a:pPr>
            <a:r>
              <a:rPr lang="en-US" sz="2400" dirty="0">
                <a:latin typeface="Comic Sans MS" panose="030F0702030302020204" pitchFamily="66" charset="0"/>
                <a:ea typeface="Calibri" panose="020F0502020204030204" pitchFamily="34" charset="0"/>
                <a:cs typeface="Times New Roman" panose="02020603050405020304" pitchFamily="18" charset="0"/>
              </a:rPr>
              <a:t>This was something that I had never expected…How could I have known? I was so surprised that….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972758010"/>
      </p:ext>
    </p:extLst>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8" y="975973"/>
            <a:ext cx="7886700" cy="994172"/>
          </a:xfrm>
        </p:spPr>
        <p:txBody>
          <a:bodyPr>
            <a:noAutofit/>
          </a:bodyPr>
          <a:lstStyle/>
          <a:p>
            <a:pPr algn="ctr"/>
            <a:r>
              <a:rPr lang="en-US" sz="7200" dirty="0">
                <a:latin typeface="Comic Sans MS" panose="030F0702030302020204" pitchFamily="66" charset="0"/>
              </a:rPr>
              <a:t>Clincher</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95942" y="2077069"/>
            <a:ext cx="8670472" cy="3531736"/>
          </a:xfrm>
          <a:prstGeom prst="rect">
            <a:avLst/>
          </a:prstGeom>
        </p:spPr>
        <p:txBody>
          <a:bodyPr wrap="square">
            <a:spAutoFit/>
          </a:bodyPr>
          <a:lstStyle/>
          <a:p>
            <a:pPr marL="514350" indent="-514350">
              <a:buFont typeface="Arial" panose="020B0604020202020204" pitchFamily="34" charset="0"/>
              <a:buChar char="•"/>
            </a:pPr>
            <a:r>
              <a:rPr lang="en-US" sz="2550" dirty="0">
                <a:latin typeface="Comic Sans MS" panose="030F0702030302020204" pitchFamily="66" charset="0"/>
              </a:rPr>
              <a:t>The story has a </a:t>
            </a:r>
            <a:r>
              <a:rPr lang="en-US" sz="2550" u="sng" dirty="0">
                <a:latin typeface="Comic Sans MS" panose="030F0702030302020204" pitchFamily="66" charset="0"/>
              </a:rPr>
              <a:t>logical ending</a:t>
            </a:r>
            <a:r>
              <a:rPr lang="en-US" sz="2550" dirty="0">
                <a:latin typeface="Comic Sans MS" panose="030F0702030302020204" pitchFamily="66" charset="0"/>
              </a:rPr>
              <a:t> and </a:t>
            </a:r>
            <a:r>
              <a:rPr lang="en-US" sz="2550" u="sng" dirty="0">
                <a:latin typeface="Comic Sans MS" panose="030F0702030302020204" pitchFamily="66" charset="0"/>
              </a:rPr>
              <a:t>answers</a:t>
            </a:r>
            <a:r>
              <a:rPr lang="en-US" sz="2550" dirty="0">
                <a:latin typeface="Comic Sans MS" panose="030F0702030302020204" pitchFamily="66" charset="0"/>
              </a:rPr>
              <a:t> all the </a:t>
            </a:r>
            <a:r>
              <a:rPr lang="en-US" sz="2550" u="sng" dirty="0">
                <a:latin typeface="Comic Sans MS" panose="030F0702030302020204" pitchFamily="66" charset="0"/>
              </a:rPr>
              <a:t>questions</a:t>
            </a:r>
            <a:r>
              <a:rPr lang="en-US" sz="2550" dirty="0">
                <a:latin typeface="Comic Sans MS" panose="030F0702030302020204" pitchFamily="66" charset="0"/>
              </a:rPr>
              <a:t> raised</a:t>
            </a:r>
          </a:p>
          <a:p>
            <a:pPr lvl="0"/>
            <a:endParaRPr lang="en-US" sz="1500" dirty="0">
              <a:latin typeface="Comic Sans MS" panose="030F0702030302020204" pitchFamily="66" charset="0"/>
            </a:endParaRPr>
          </a:p>
          <a:p>
            <a:pPr marL="514350" indent="-514350">
              <a:buFont typeface="Arial" panose="020B0604020202020204" pitchFamily="34" charset="0"/>
              <a:buChar char="•"/>
            </a:pPr>
            <a:r>
              <a:rPr lang="en-US" sz="2550" dirty="0">
                <a:latin typeface="Comic Sans MS" panose="030F0702030302020204" pitchFamily="66" charset="0"/>
              </a:rPr>
              <a:t>The ending neatly </a:t>
            </a:r>
            <a:r>
              <a:rPr lang="en-US" sz="2550" u="sng" dirty="0">
                <a:latin typeface="Comic Sans MS" panose="030F0702030302020204" pitchFamily="66" charset="0"/>
              </a:rPr>
              <a:t>ties together all the ideas</a:t>
            </a:r>
            <a:r>
              <a:rPr lang="en-US" sz="2550" dirty="0">
                <a:latin typeface="Comic Sans MS" panose="030F0702030302020204" pitchFamily="66" charset="0"/>
              </a:rPr>
              <a:t> and details</a:t>
            </a:r>
          </a:p>
          <a:p>
            <a:pPr lvl="0"/>
            <a:endParaRPr lang="en-US" sz="1500" dirty="0">
              <a:latin typeface="Comic Sans MS" panose="030F0702030302020204" pitchFamily="66" charset="0"/>
            </a:endParaRPr>
          </a:p>
          <a:p>
            <a:pPr marL="514350" indent="-514350">
              <a:buFont typeface="Arial" panose="020B0604020202020204" pitchFamily="34" charset="0"/>
              <a:buChar char="•"/>
            </a:pPr>
            <a:r>
              <a:rPr lang="en-US" sz="2550" dirty="0">
                <a:latin typeface="Comic Sans MS" panose="030F0702030302020204" pitchFamily="66" charset="0"/>
              </a:rPr>
              <a:t>The clincher is usually the </a:t>
            </a:r>
            <a:r>
              <a:rPr lang="en-US" sz="2550" u="sng" dirty="0">
                <a:latin typeface="Comic Sans MS" panose="030F0702030302020204" pitchFamily="66" charset="0"/>
              </a:rPr>
              <a:t>last sentence</a:t>
            </a:r>
            <a:r>
              <a:rPr lang="en-US" sz="2550" dirty="0">
                <a:latin typeface="Comic Sans MS" panose="030F0702030302020204" pitchFamily="66" charset="0"/>
              </a:rPr>
              <a:t> and is as </a:t>
            </a:r>
            <a:r>
              <a:rPr lang="en-US" sz="2550" u="sng" dirty="0">
                <a:latin typeface="Comic Sans MS" panose="030F0702030302020204" pitchFamily="66" charset="0"/>
              </a:rPr>
              <a:t>exciting</a:t>
            </a:r>
            <a:r>
              <a:rPr lang="en-US" sz="2550" dirty="0">
                <a:latin typeface="Comic Sans MS" panose="030F0702030302020204" pitchFamily="66" charset="0"/>
              </a:rPr>
              <a:t> as the topic sentence</a:t>
            </a:r>
          </a:p>
          <a:p>
            <a:pPr lvl="0"/>
            <a:endParaRPr lang="en-US" sz="1500" dirty="0">
              <a:latin typeface="Comic Sans MS" panose="030F0702030302020204" pitchFamily="66" charset="0"/>
            </a:endParaRPr>
          </a:p>
          <a:p>
            <a:pPr marL="514350" indent="-514350">
              <a:buFont typeface="Arial" panose="020B0604020202020204" pitchFamily="34" charset="0"/>
              <a:buChar char="•"/>
            </a:pPr>
            <a:r>
              <a:rPr lang="en-US" sz="2550" dirty="0">
                <a:latin typeface="Comic Sans MS" panose="030F0702030302020204" pitchFamily="66" charset="0"/>
              </a:rPr>
              <a:t>The story </a:t>
            </a:r>
            <a:r>
              <a:rPr lang="en-US" sz="2550" u="sng" dirty="0">
                <a:latin typeface="Comic Sans MS" panose="030F0702030302020204" pitchFamily="66" charset="0"/>
              </a:rPr>
              <a:t>never ends</a:t>
            </a:r>
            <a:r>
              <a:rPr lang="en-US" sz="2550" dirty="0">
                <a:latin typeface="Comic Sans MS" panose="030F0702030302020204" pitchFamily="66" charset="0"/>
              </a:rPr>
              <a:t> with </a:t>
            </a:r>
            <a:r>
              <a:rPr lang="en-US" sz="2550" u="sng" dirty="0">
                <a:latin typeface="Comic Sans MS" panose="030F0702030302020204" pitchFamily="66" charset="0"/>
              </a:rPr>
              <a:t>“The End”</a:t>
            </a:r>
            <a:endParaRPr lang="en-US" sz="1500"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21366347"/>
      </p:ext>
    </p:extLst>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6255" y="1010965"/>
            <a:ext cx="4348595" cy="4887392"/>
          </a:xfrm>
        </p:spPr>
        <p:txBody>
          <a:bodyPr>
            <a:normAutofit fontScale="25000" lnSpcReduction="20000"/>
          </a:bodyPr>
          <a:lstStyle/>
          <a:p>
            <a:pPr marL="0" indent="0">
              <a:buNone/>
            </a:pPr>
            <a:r>
              <a:rPr lang="en-US" dirty="0" smtClean="0"/>
              <a:t>		</a:t>
            </a:r>
            <a:r>
              <a:rPr lang="en-US" sz="6000" dirty="0">
                <a:latin typeface="Comic Sans MS" panose="030F0702030302020204" pitchFamily="66" charset="0"/>
              </a:rPr>
              <a:t>Turtle Adventure</a:t>
            </a:r>
            <a:endParaRPr lang="en-US" sz="3000" dirty="0">
              <a:latin typeface="Comic Sans MS" panose="030F0702030302020204" pitchFamily="66" charset="0"/>
            </a:endParaRPr>
          </a:p>
          <a:p>
            <a:pPr marL="0" indent="0" defTabSz="384572">
              <a:lnSpc>
                <a:spcPct val="120000"/>
              </a:lnSpc>
              <a:buNone/>
            </a:pPr>
            <a:r>
              <a:rPr lang="en-US" sz="4800" b="1" dirty="0">
                <a:solidFill>
                  <a:srgbClr val="FF0000"/>
                </a:solidFill>
                <a:latin typeface="Comic Sans MS" panose="030F0702030302020204" pitchFamily="66" charset="0"/>
              </a:rPr>
              <a:t>     </a:t>
            </a:r>
            <a:r>
              <a:rPr lang="en-US" sz="4800" dirty="0">
                <a:solidFill>
                  <a:srgbClr val="FF0000"/>
                </a:solidFill>
                <a:latin typeface="Comic Sans MS" panose="030F0702030302020204" pitchFamily="66" charset="0"/>
              </a:rPr>
              <a:t>When I woke up</a:t>
            </a:r>
            <a:r>
              <a:rPr lang="en-US" sz="4800" dirty="0">
                <a:solidFill>
                  <a:srgbClr val="FF3399"/>
                </a:solidFill>
                <a:latin typeface="Comic Sans MS" panose="030F0702030302020204" pitchFamily="66" charset="0"/>
              </a:rPr>
              <a:t>, </a:t>
            </a:r>
            <a:r>
              <a:rPr lang="en-US" sz="4800" dirty="0">
                <a:solidFill>
                  <a:srgbClr val="FFC000"/>
                </a:solidFill>
                <a:latin typeface="Comic Sans MS" panose="030F0702030302020204" pitchFamily="66" charset="0"/>
              </a:rPr>
              <a:t>my brother and I were excited</a:t>
            </a:r>
            <a:r>
              <a:rPr lang="en-US" sz="4800" dirty="0">
                <a:solidFill>
                  <a:srgbClr val="FF3399"/>
                </a:solidFill>
                <a:latin typeface="Comic Sans MS" panose="030F0702030302020204" pitchFamily="66" charset="0"/>
              </a:rPr>
              <a:t>.  We were so excited that we couldn’t eat our breakfast</a:t>
            </a:r>
            <a:r>
              <a:rPr lang="en-US" sz="4800" dirty="0">
                <a:latin typeface="Comic Sans MS" panose="030F0702030302020204" pitchFamily="66" charset="0"/>
              </a:rPr>
              <a:t>.  </a:t>
            </a:r>
            <a:r>
              <a:rPr lang="en-US" sz="4800" dirty="0">
                <a:solidFill>
                  <a:srgbClr val="FF0000"/>
                </a:solidFill>
                <a:latin typeface="Comic Sans MS" panose="030F0702030302020204" pitchFamily="66" charset="0"/>
              </a:rPr>
              <a:t>Then</a:t>
            </a:r>
            <a:r>
              <a:rPr lang="en-US" sz="4800" dirty="0">
                <a:latin typeface="Comic Sans MS" panose="030F0702030302020204" pitchFamily="66" charset="0"/>
              </a:rPr>
              <a:t>, </a:t>
            </a:r>
            <a:r>
              <a:rPr lang="en-US" sz="4800" dirty="0">
                <a:solidFill>
                  <a:srgbClr val="00B050"/>
                </a:solidFill>
                <a:latin typeface="Comic Sans MS" panose="030F0702030302020204" pitchFamily="66" charset="0"/>
              </a:rPr>
              <a:t>my family was going to the pet store to buy a five-foot tank for the turtle</a:t>
            </a:r>
            <a:r>
              <a:rPr lang="en-US" sz="4800" dirty="0">
                <a:latin typeface="Comic Sans MS" panose="030F0702030302020204" pitchFamily="66" charset="0"/>
              </a:rPr>
              <a:t>.  </a:t>
            </a:r>
            <a:r>
              <a:rPr lang="en-US" sz="4800" dirty="0">
                <a:solidFill>
                  <a:srgbClr val="0070C0"/>
                </a:solidFill>
                <a:latin typeface="Comic Sans MS" panose="030F0702030302020204" pitchFamily="66" charset="0"/>
              </a:rPr>
              <a:t>There were lots of different animals at the pet store.  </a:t>
            </a:r>
            <a:r>
              <a:rPr lang="en-US" sz="4800" dirty="0">
                <a:solidFill>
                  <a:srgbClr val="FFC000"/>
                </a:solidFill>
                <a:latin typeface="Comic Sans MS" panose="030F0702030302020204" pitchFamily="66" charset="0"/>
              </a:rPr>
              <a:t>I wished I could take home lots of pets.  </a:t>
            </a:r>
            <a:r>
              <a:rPr lang="en-US" sz="4800" dirty="0">
                <a:solidFill>
                  <a:srgbClr val="0070C0"/>
                </a:solidFill>
                <a:latin typeface="Comic Sans MS" panose="030F0702030302020204" pitchFamily="66" charset="0"/>
              </a:rPr>
              <a:t>We chose our tank and the materials to go inside</a:t>
            </a:r>
            <a:r>
              <a:rPr lang="en-US" sz="4800" dirty="0">
                <a:latin typeface="Comic Sans MS" panose="030F0702030302020204" pitchFamily="66" charset="0"/>
              </a:rPr>
              <a:t>.  </a:t>
            </a:r>
            <a:r>
              <a:rPr lang="en-US" sz="4800" dirty="0">
                <a:solidFill>
                  <a:srgbClr val="FF0000"/>
                </a:solidFill>
                <a:latin typeface="Comic Sans MS" panose="030F0702030302020204" pitchFamily="66" charset="0"/>
              </a:rPr>
              <a:t>After paying for everything</a:t>
            </a:r>
            <a:r>
              <a:rPr lang="en-US" sz="4800" dirty="0">
                <a:latin typeface="Comic Sans MS" panose="030F0702030302020204" pitchFamily="66" charset="0"/>
              </a:rPr>
              <a:t>, </a:t>
            </a:r>
            <a:r>
              <a:rPr lang="en-US" sz="4800" dirty="0">
                <a:solidFill>
                  <a:srgbClr val="00B050"/>
                </a:solidFill>
                <a:latin typeface="Comic Sans MS" panose="030F0702030302020204" pitchFamily="66" charset="0"/>
              </a:rPr>
              <a:t>we headed to Joe’s house</a:t>
            </a:r>
            <a:r>
              <a:rPr lang="en-US" sz="4800" dirty="0">
                <a:latin typeface="Comic Sans MS" panose="030F0702030302020204" pitchFamily="66" charset="0"/>
              </a:rPr>
              <a:t>.</a:t>
            </a:r>
          </a:p>
          <a:p>
            <a:pPr marL="0" indent="0" defTabSz="384572">
              <a:lnSpc>
                <a:spcPct val="120000"/>
              </a:lnSpc>
              <a:buNone/>
            </a:pPr>
            <a:endParaRPr lang="en-US" sz="300" dirty="0">
              <a:latin typeface="Comic Sans MS" panose="030F0702030302020204" pitchFamily="66" charset="0"/>
            </a:endParaRPr>
          </a:p>
          <a:p>
            <a:pPr marL="0" indent="0">
              <a:lnSpc>
                <a:spcPct val="120000"/>
              </a:lnSpc>
              <a:buNone/>
            </a:pPr>
            <a:r>
              <a:rPr lang="en-US" sz="4800" dirty="0">
                <a:solidFill>
                  <a:srgbClr val="FF0000"/>
                </a:solidFill>
                <a:latin typeface="Comic Sans MS" panose="030F0702030302020204" pitchFamily="66" charset="0"/>
              </a:rPr>
              <a:t>     When we arrived at Joe’s house</a:t>
            </a:r>
            <a:r>
              <a:rPr lang="en-US" sz="4800" dirty="0">
                <a:latin typeface="Comic Sans MS" panose="030F0702030302020204" pitchFamily="66" charset="0"/>
              </a:rPr>
              <a:t>, </a:t>
            </a:r>
            <a:r>
              <a:rPr lang="en-US" sz="4800" dirty="0">
                <a:solidFill>
                  <a:srgbClr val="00B050"/>
                </a:solidFill>
                <a:latin typeface="Comic Sans MS" panose="030F0702030302020204" pitchFamily="66" charset="0"/>
              </a:rPr>
              <a:t>we went to choose a turtle</a:t>
            </a:r>
            <a:r>
              <a:rPr lang="en-US" sz="4800" dirty="0">
                <a:latin typeface="Comic Sans MS" panose="030F0702030302020204" pitchFamily="66" charset="0"/>
              </a:rPr>
              <a:t>.  </a:t>
            </a:r>
            <a:r>
              <a:rPr lang="en-US" sz="4800" dirty="0">
                <a:solidFill>
                  <a:srgbClr val="0070C0"/>
                </a:solidFill>
                <a:latin typeface="Comic Sans MS" panose="030F0702030302020204" pitchFamily="66" charset="0"/>
              </a:rPr>
              <a:t>We chose Honey Bun because we knew him and had taken care of him in the past.  Honey Bun was in the back yard walking around.  Mom and dad picked up the turtle and put him in his tank in the car.  Honey Bun was so scared that he pooped in the tank</a:t>
            </a:r>
            <a:r>
              <a:rPr lang="en-US" sz="4800" dirty="0">
                <a:latin typeface="Comic Sans MS" panose="030F0702030302020204" pitchFamily="66" charset="0"/>
              </a:rPr>
              <a:t>.  </a:t>
            </a:r>
            <a:r>
              <a:rPr lang="en-US" sz="4800" dirty="0">
                <a:solidFill>
                  <a:srgbClr val="FF0000"/>
                </a:solidFill>
                <a:latin typeface="Comic Sans MS" panose="030F0702030302020204" pitchFamily="66" charset="0"/>
              </a:rPr>
              <a:t>While this was happening</a:t>
            </a:r>
            <a:r>
              <a:rPr lang="en-US" sz="4800" dirty="0">
                <a:latin typeface="Comic Sans MS" panose="030F0702030302020204" pitchFamily="66" charset="0"/>
              </a:rPr>
              <a:t>, </a:t>
            </a:r>
            <a:r>
              <a:rPr lang="en-US" sz="4800" dirty="0">
                <a:solidFill>
                  <a:srgbClr val="0070C0"/>
                </a:solidFill>
                <a:latin typeface="Comic Sans MS" panose="030F0702030302020204" pitchFamily="66" charset="0"/>
              </a:rPr>
              <a:t>my brother and I were watching the other turtles.</a:t>
            </a:r>
          </a:p>
          <a:p>
            <a:pPr marL="0" indent="0">
              <a:lnSpc>
                <a:spcPct val="120000"/>
              </a:lnSpc>
              <a:buNone/>
            </a:pPr>
            <a:endParaRPr lang="en-US" sz="300" dirty="0">
              <a:solidFill>
                <a:srgbClr val="0070C0"/>
              </a:solidFill>
              <a:latin typeface="Comic Sans MS" panose="030F0702030302020204" pitchFamily="66" charset="0"/>
            </a:endParaRPr>
          </a:p>
          <a:p>
            <a:pPr marL="0" indent="0">
              <a:lnSpc>
                <a:spcPct val="120000"/>
              </a:lnSpc>
              <a:buNone/>
            </a:pPr>
            <a:r>
              <a:rPr lang="en-US" sz="4800" dirty="0">
                <a:solidFill>
                  <a:srgbClr val="0070C0"/>
                </a:solidFill>
                <a:latin typeface="Comic Sans MS" panose="030F0702030302020204" pitchFamily="66" charset="0"/>
              </a:rPr>
              <a:t>     </a:t>
            </a:r>
            <a:r>
              <a:rPr lang="en-US" sz="4800" dirty="0">
                <a:solidFill>
                  <a:srgbClr val="FF0000"/>
                </a:solidFill>
                <a:latin typeface="Comic Sans MS" panose="030F0702030302020204" pitchFamily="66" charset="0"/>
              </a:rPr>
              <a:t>Afterwards</a:t>
            </a:r>
            <a:r>
              <a:rPr lang="en-US" sz="4800" dirty="0">
                <a:latin typeface="Comic Sans MS" panose="030F0702030302020204" pitchFamily="66" charset="0"/>
              </a:rPr>
              <a:t>, </a:t>
            </a:r>
            <a:r>
              <a:rPr lang="en-US" sz="4800" dirty="0">
                <a:solidFill>
                  <a:srgbClr val="00B050"/>
                </a:solidFill>
                <a:latin typeface="Comic Sans MS" panose="030F0702030302020204" pitchFamily="66" charset="0"/>
              </a:rPr>
              <a:t>we decided to go eat lunch with Joe, the turtle’s owner</a:t>
            </a:r>
            <a:r>
              <a:rPr lang="en-US" sz="4800" dirty="0">
                <a:latin typeface="Comic Sans MS" panose="030F0702030302020204" pitchFamily="66" charset="0"/>
              </a:rPr>
              <a:t>.  </a:t>
            </a:r>
            <a:r>
              <a:rPr lang="en-US" sz="4800" dirty="0">
                <a:solidFill>
                  <a:srgbClr val="0070C0"/>
                </a:solidFill>
                <a:latin typeface="Comic Sans MS" panose="030F0702030302020204" pitchFamily="66" charset="0"/>
              </a:rPr>
              <a:t>We went to eat tacos.  Honey Bun stayed in his tank in the car while we were eating.  After lunch, Joe explained how to care for our new turtle.  He also gave us a mister which helps Honey Bun to breathe</a:t>
            </a:r>
            <a:r>
              <a:rPr lang="en-US" sz="4800" dirty="0">
                <a:latin typeface="Comic Sans MS" panose="030F0702030302020204" pitchFamily="66" charset="0"/>
              </a:rPr>
              <a:t>.</a:t>
            </a:r>
          </a:p>
          <a:p>
            <a:pPr marL="0" indent="0">
              <a:lnSpc>
                <a:spcPct val="120000"/>
              </a:lnSpc>
              <a:buNone/>
            </a:pPr>
            <a:r>
              <a:rPr lang="en-US" sz="4800" dirty="0">
                <a:solidFill>
                  <a:srgbClr val="FF0000"/>
                </a:solidFill>
                <a:latin typeface="Comic Sans MS" panose="030F0702030302020204" pitchFamily="66" charset="0"/>
              </a:rPr>
              <a:t>     Then</a:t>
            </a:r>
            <a:r>
              <a:rPr lang="en-US" sz="4800" dirty="0">
                <a:latin typeface="Comic Sans MS" panose="030F0702030302020204" pitchFamily="66" charset="0"/>
              </a:rPr>
              <a:t> </a:t>
            </a:r>
            <a:r>
              <a:rPr lang="en-US" sz="4800" dirty="0">
                <a:solidFill>
                  <a:srgbClr val="FF3399"/>
                </a:solidFill>
                <a:latin typeface="Comic Sans MS" panose="030F0702030302020204" pitchFamily="66" charset="0"/>
              </a:rPr>
              <a:t>we took our turtle home and put him outside to walk around</a:t>
            </a:r>
            <a:r>
              <a:rPr lang="en-US" sz="4800" dirty="0">
                <a:latin typeface="Comic Sans MS" panose="030F0702030302020204" pitchFamily="66" charset="0"/>
              </a:rPr>
              <a:t>.  </a:t>
            </a:r>
            <a:r>
              <a:rPr lang="en-US" sz="4800" dirty="0">
                <a:solidFill>
                  <a:srgbClr val="FFC000"/>
                </a:solidFill>
                <a:latin typeface="Comic Sans MS" panose="030F0702030302020204" pitchFamily="66" charset="0"/>
              </a:rPr>
              <a:t>And  we  love  him.</a:t>
            </a:r>
          </a:p>
        </p:txBody>
      </p:sp>
      <p:sp>
        <p:nvSpPr>
          <p:cNvPr id="4" name="Content Placeholder 3"/>
          <p:cNvSpPr>
            <a:spLocks noGrp="1"/>
          </p:cNvSpPr>
          <p:nvPr>
            <p:ph sz="half" idx="2"/>
          </p:nvPr>
        </p:nvSpPr>
        <p:spPr>
          <a:xfrm>
            <a:off x="4812425" y="1033896"/>
            <a:ext cx="4173920" cy="4456077"/>
          </a:xfrm>
        </p:spPr>
        <p:txBody>
          <a:bodyPr>
            <a:normAutofit fontScale="25000" lnSpcReduction="20000"/>
          </a:bodyPr>
          <a:lstStyle/>
          <a:p>
            <a:pPr marL="0" indent="0">
              <a:lnSpc>
                <a:spcPct val="115000"/>
              </a:lnSpc>
              <a:spcBef>
                <a:spcPts val="0"/>
              </a:spcBef>
              <a:spcAft>
                <a:spcPts val="750"/>
              </a:spcAft>
              <a:buNone/>
            </a:pPr>
            <a:r>
              <a:rPr lang="en-US" sz="4800" dirty="0">
                <a:solidFill>
                  <a:srgbClr val="E02EB1"/>
                </a:solidFill>
                <a:latin typeface="Comic Sans MS" panose="030F0702030302020204" pitchFamily="66" charset="0"/>
                <a:ea typeface="Calibri" panose="020F0502020204030204" pitchFamily="34" charset="0"/>
                <a:cs typeface="Times New Roman" panose="02020603050405020304" pitchFamily="18" charset="0"/>
              </a:rPr>
              <a:t>    </a:t>
            </a:r>
            <a:endParaRPr lang="en-US" sz="4800" dirty="0" smtClean="0">
              <a:solidFill>
                <a:srgbClr val="E02EB1"/>
              </a:solidFill>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15000"/>
              </a:lnSpc>
              <a:spcBef>
                <a:spcPts val="0"/>
              </a:spcBef>
              <a:spcAft>
                <a:spcPts val="750"/>
              </a:spcAft>
              <a:buNone/>
            </a:pPr>
            <a:r>
              <a:rPr lang="en-US" sz="4800" dirty="0" smtClean="0">
                <a:solidFill>
                  <a:srgbClr val="E02EB1"/>
                </a:solidFill>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E02EB1"/>
                </a:solidFill>
                <a:latin typeface="Comic Sans MS" panose="030F0702030302020204" pitchFamily="66" charset="0"/>
                <a:ea typeface="Calibri" panose="020F0502020204030204" pitchFamily="34" charset="0"/>
                <a:cs typeface="Times New Roman" panose="02020603050405020304" pitchFamily="18" charset="0"/>
              </a:rPr>
              <a:t>I can’t wait for my sister’s birthday. </a:t>
            </a:r>
            <a:r>
              <a:rPr lang="en-US" sz="4800"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I am so exited!</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We invited Grandma </a:t>
            </a:r>
            <a:r>
              <a:rPr lang="en-US" sz="4800"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Grampa</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uncle, aunt and my 3 cousins to the party.</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 hope they all come. We picked a Mickey Mouse theme for the party</a:t>
            </a:r>
            <a:r>
              <a:rPr lang="en-US" sz="4800" dirty="0">
                <a:latin typeface="Comic Sans MS" panose="030F0702030302020204" pitchFamily="66" charset="0"/>
                <a:ea typeface="Calibri" panose="020F0502020204030204" pitchFamily="34" charset="0"/>
                <a:cs typeface="Times New Roman" panose="02020603050405020304" pitchFamily="18" charset="0"/>
              </a:rPr>
              <a:t>. </a:t>
            </a:r>
          </a:p>
          <a:p>
            <a:pPr marL="0" indent="0">
              <a:lnSpc>
                <a:spcPct val="120000"/>
              </a:lnSpc>
              <a:spcBef>
                <a:spcPts val="0"/>
              </a:spcBef>
              <a:buNone/>
            </a:pPr>
            <a:endParaRPr lang="en-US" sz="48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20000"/>
              </a:lnSpc>
              <a:spcBef>
                <a:spcPts val="0"/>
              </a:spcBef>
              <a:buNone/>
            </a:pPr>
            <a:endParaRPr lang="en-US" sz="48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15000"/>
              </a:lnSpc>
              <a:spcBef>
                <a:spcPts val="0"/>
              </a:spcBef>
              <a:spcAft>
                <a:spcPts val="750"/>
              </a:spcAft>
              <a:buNone/>
            </a:pPr>
            <a:r>
              <a:rPr lang="en-US" sz="4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So</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my mom and I spent all morning decorating</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with balloons and streamers and my mom made fake presents out of empty boxes</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 food was amazing too!</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 still remember how the food tasted. We ate meat, rice and beans</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After</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we ate cake</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The cake was pink and purple and a big Minnie Mouse bow</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After she blew out the 3 candles,</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we got to eat it</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The cake was chocolate and </a:t>
            </a:r>
            <a:r>
              <a:rPr lang="en-US" sz="4800"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it was so yummy! </a:t>
            </a:r>
          </a:p>
          <a:p>
            <a:pPr marL="0" indent="0">
              <a:lnSpc>
                <a:spcPct val="120000"/>
              </a:lnSpc>
              <a:spcBef>
                <a:spcPts val="0"/>
              </a:spcBef>
              <a:buNone/>
            </a:pPr>
            <a:endParaRPr lang="en-US" sz="4800"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15000"/>
              </a:lnSpc>
              <a:spcBef>
                <a:spcPts val="0"/>
              </a:spcBef>
              <a:spcAft>
                <a:spcPts val="750"/>
              </a:spcAft>
              <a:buNone/>
            </a:pPr>
            <a:r>
              <a:rPr lang="en-US" sz="4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After we ate,</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there was music and dancing</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Everyone was having fun. My mom said that my sister should wait until tomorrow to open the presents because my sister was going to be playing all night.</a:t>
            </a:r>
          </a:p>
          <a:p>
            <a:pPr marL="0" indent="0">
              <a:lnSpc>
                <a:spcPct val="120000"/>
              </a:lnSpc>
              <a:spcBef>
                <a:spcPts val="0"/>
              </a:spcBef>
              <a:buNone/>
            </a:pPr>
            <a:endPar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15000"/>
              </a:lnSpc>
              <a:spcBef>
                <a:spcPts val="0"/>
              </a:spcBef>
              <a:spcAft>
                <a:spcPts val="750"/>
              </a:spcAft>
              <a:buNone/>
            </a:pPr>
            <a:r>
              <a:rPr lang="en-US" sz="4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So then</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everyone went home</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The party was so fun</a:t>
            </a:r>
            <a:r>
              <a:rPr lang="en-US" sz="4800" dirty="0">
                <a:latin typeface="Comic Sans MS" panose="030F0702030302020204" pitchFamily="66" charset="0"/>
                <a:ea typeface="Calibri" panose="020F0502020204030204" pitchFamily="34" charset="0"/>
                <a:cs typeface="Times New Roman" panose="02020603050405020304" pitchFamily="18" charset="0"/>
              </a:rPr>
              <a:t> </a:t>
            </a:r>
            <a:r>
              <a:rPr lang="en-US" sz="4800" dirty="0">
                <a:solidFill>
                  <a:srgbClr val="E02EB1"/>
                </a:solidFill>
                <a:latin typeface="Comic Sans MS" panose="030F0702030302020204" pitchFamily="66" charset="0"/>
                <a:ea typeface="Calibri" panose="020F0502020204030204" pitchFamily="34" charset="0"/>
                <a:cs typeface="Times New Roman" panose="02020603050405020304" pitchFamily="18" charset="0"/>
              </a:rPr>
              <a:t>and I will always remember that fun party that my mom and I made for my sister!!</a:t>
            </a:r>
            <a:endParaRPr lang="en-US" sz="4800" dirty="0">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US" dirty="0"/>
          </a:p>
        </p:txBody>
      </p:sp>
      <p:sp>
        <p:nvSpPr>
          <p:cNvPr id="5" name="Footer Placeholder 4"/>
          <p:cNvSpPr>
            <a:spLocks noGrp="1"/>
          </p:cNvSpPr>
          <p:nvPr>
            <p:ph type="ftr" sz="quarter" idx="11"/>
          </p:nvPr>
        </p:nvSpPr>
        <p:spPr/>
        <p:txBody>
          <a:bodyPr/>
          <a:lstStyle/>
          <a:p>
            <a:r>
              <a:rPr lang="en-US" smtClean="0"/>
              <a:t>Work Product of Waltham Public Schools</a:t>
            </a:r>
            <a:endParaRPr lang="en-US"/>
          </a:p>
        </p:txBody>
      </p:sp>
    </p:spTree>
    <p:extLst>
      <p:ext uri="{BB962C8B-B14F-4D97-AF65-F5344CB8AC3E}">
        <p14:creationId xmlns="" xmlns:p14="http://schemas.microsoft.com/office/powerpoint/2010/main" val="1303538256"/>
      </p:ext>
    </p:extLst>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3408249"/>
          </a:xfrm>
        </p:spPr>
        <p:txBody>
          <a:bodyPr>
            <a:normAutofit/>
          </a:bodyPr>
          <a:lstStyle/>
          <a:p>
            <a:pPr algn="ctr"/>
            <a:r>
              <a:rPr lang="en-US" dirty="0" smtClean="0">
                <a:latin typeface="Comic Sans MS" panose="030F0702030302020204" pitchFamily="66" charset="0"/>
              </a:rPr>
              <a:t/>
            </a:r>
            <a:br>
              <a:rPr lang="en-US" dirty="0" smtClean="0">
                <a:latin typeface="Comic Sans MS" panose="030F0702030302020204" pitchFamily="66" charset="0"/>
              </a:rPr>
            </a:br>
            <a:r>
              <a:rPr lang="en-US" sz="8025" dirty="0">
                <a:latin typeface="Comic Sans MS" panose="030F0702030302020204" pitchFamily="66" charset="0"/>
              </a:rPr>
              <a:t>Expository</a:t>
            </a:r>
            <a:endParaRPr lang="en-US" dirty="0"/>
          </a:p>
        </p:txBody>
      </p:sp>
      <p:sp>
        <p:nvSpPr>
          <p:cNvPr id="3" name="Footer Placeholder 2"/>
          <p:cNvSpPr>
            <a:spLocks noGrp="1"/>
          </p:cNvSpPr>
          <p:nvPr>
            <p:ph type="ftr" sz="quarter" idx="11"/>
          </p:nvPr>
        </p:nvSpPr>
        <p:spPr/>
        <p:txBody>
          <a:bodyPr/>
          <a:lstStyle/>
          <a:p>
            <a:r>
              <a:rPr lang="en-US" smtClean="0"/>
              <a:t>Work Product of Waltham Public Schools</a:t>
            </a:r>
            <a:endParaRPr lang="en-US"/>
          </a:p>
        </p:txBody>
      </p:sp>
    </p:spTree>
    <p:extLst>
      <p:ext uri="{BB962C8B-B14F-4D97-AF65-F5344CB8AC3E}">
        <p14:creationId xmlns="" xmlns:p14="http://schemas.microsoft.com/office/powerpoint/2010/main" val="2304704871"/>
      </p:ext>
    </p:extLst>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a:latin typeface="Comic Sans MS" panose="030F0702030302020204" pitchFamily="66" charset="0"/>
              </a:rPr>
              <a:t>Topic Sentence</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723072" y="2330162"/>
            <a:ext cx="5134928" cy="3277820"/>
          </a:xfrm>
          <a:prstGeom prst="rect">
            <a:avLst/>
          </a:prstGeom>
        </p:spPr>
        <p:txBody>
          <a:bodyPr wrap="square">
            <a:spAutoFit/>
          </a:bodyPr>
          <a:lstStyle/>
          <a:p>
            <a:pPr marL="257175" indent="-257175">
              <a:lnSpc>
                <a:spcPct val="115000"/>
              </a:lnSpc>
              <a:buFont typeface="Symbol" panose="05050102010706020507" pitchFamily="18" charset="2"/>
              <a:buChar char=""/>
            </a:pPr>
            <a:r>
              <a:rPr lang="en-US" sz="3600" dirty="0">
                <a:latin typeface="Comic Sans MS" panose="030F0702030302020204" pitchFamily="66" charset="0"/>
                <a:ea typeface="Calibri" panose="020F0502020204030204" pitchFamily="34" charset="0"/>
                <a:cs typeface="Times New Roman" panose="02020603050405020304" pitchFamily="18" charset="0"/>
              </a:rPr>
              <a:t>In this selection</a:t>
            </a:r>
            <a:r>
              <a:rPr lang="en-US" sz="3600" dirty="0" smtClean="0">
                <a:latin typeface="Comic Sans MS" panose="030F0702030302020204" pitchFamily="66" charset="0"/>
                <a:ea typeface="Calibri" panose="020F0502020204030204" pitchFamily="34" charset="0"/>
                <a:cs typeface="Times New Roman" panose="02020603050405020304" pitchFamily="18" charset="0"/>
              </a:rPr>
              <a:t>…</a:t>
            </a:r>
          </a:p>
          <a:p>
            <a:pPr marL="257175" indent="-257175">
              <a:lnSpc>
                <a:spcPct val="115000"/>
              </a:lnSpc>
              <a:buFont typeface="Symbol" panose="05050102010706020507" pitchFamily="18" charset="2"/>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600" dirty="0">
                <a:latin typeface="Comic Sans MS" panose="030F0702030302020204" pitchFamily="66" charset="0"/>
                <a:ea typeface="Calibri" panose="020F0502020204030204" pitchFamily="34" charset="0"/>
                <a:cs typeface="Times New Roman" panose="02020603050405020304" pitchFamily="18" charset="0"/>
              </a:rPr>
              <a:t>In this text</a:t>
            </a:r>
            <a:r>
              <a:rPr lang="en-US" sz="3600" dirty="0" smtClean="0">
                <a:latin typeface="Comic Sans MS" panose="030F0702030302020204" pitchFamily="66" charset="0"/>
                <a:ea typeface="Calibri" panose="020F0502020204030204" pitchFamily="34" charset="0"/>
                <a:cs typeface="Times New Roman" panose="02020603050405020304" pitchFamily="18" charset="0"/>
              </a:rPr>
              <a:t>…</a:t>
            </a:r>
          </a:p>
          <a:p>
            <a:pPr marL="257175" indent="-257175">
              <a:lnSpc>
                <a:spcPct val="115000"/>
              </a:lnSpc>
              <a:buFont typeface="Symbol" panose="05050102010706020507" pitchFamily="18" charset="2"/>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600" dirty="0">
                <a:latin typeface="Comic Sans MS" panose="030F0702030302020204" pitchFamily="66" charset="0"/>
                <a:ea typeface="Calibri" panose="020F0502020204030204" pitchFamily="34" charset="0"/>
                <a:cs typeface="Times New Roman" panose="02020603050405020304" pitchFamily="18" charset="0"/>
              </a:rPr>
              <a:t>In this passage</a:t>
            </a:r>
            <a:r>
              <a:rPr lang="en-US" sz="3600" dirty="0" smtClean="0">
                <a:latin typeface="Comic Sans MS" panose="030F0702030302020204" pitchFamily="66" charset="0"/>
                <a:ea typeface="Calibri" panose="020F0502020204030204" pitchFamily="34" charset="0"/>
                <a:cs typeface="Times New Roman" panose="02020603050405020304" pitchFamily="18" charset="0"/>
              </a:rPr>
              <a:t>…</a:t>
            </a:r>
          </a:p>
          <a:p>
            <a:pPr marL="257175" indent="-257175">
              <a:lnSpc>
                <a:spcPct val="115000"/>
              </a:lnSpc>
              <a:buFont typeface="Symbol" panose="05050102010706020507" pitchFamily="18" charset="2"/>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3600" dirty="0">
                <a:latin typeface="Comic Sans MS" panose="030F0702030302020204" pitchFamily="66" charset="0"/>
                <a:ea typeface="Calibri" panose="020F0502020204030204" pitchFamily="34" charset="0"/>
                <a:cs typeface="Times New Roman" panose="02020603050405020304" pitchFamily="18" charset="0"/>
              </a:rPr>
              <a:t>In this story…</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44583082"/>
      </p:ext>
    </p:extLst>
  </p:cSld>
  <p:clrMapOvr>
    <a:masterClrMapping/>
  </p:clrMapOvr>
  <p:transition spd="med">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Work Product of Waltham Public Schools</a:t>
            </a:r>
            <a:endParaRPr lang="en-US"/>
          </a:p>
        </p:txBody>
      </p:sp>
      <p:graphicFrame>
        <p:nvGraphicFramePr>
          <p:cNvPr id="3" name="Table 2"/>
          <p:cNvGraphicFramePr>
            <a:graphicFrameLocks noGrp="1"/>
          </p:cNvGraphicFramePr>
          <p:nvPr/>
        </p:nvGraphicFramePr>
        <p:xfrm>
          <a:off x="552679" y="1077863"/>
          <a:ext cx="8218781" cy="5350574"/>
        </p:xfrm>
        <a:graphic>
          <a:graphicData uri="http://schemas.openxmlformats.org/drawingml/2006/table">
            <a:tbl>
              <a:tblPr/>
              <a:tblGrid>
                <a:gridCol w="8218781"/>
              </a:tblGrid>
              <a:tr h="4496859">
                <a:tc>
                  <a:txBody>
                    <a:bodyPr/>
                    <a:lstStyle/>
                    <a:p>
                      <a:pPr marL="0" marR="0" algn="ctr">
                        <a:lnSpc>
                          <a:spcPct val="115000"/>
                        </a:lnSpc>
                        <a:spcBef>
                          <a:spcPts val="0"/>
                        </a:spcBef>
                        <a:spcAft>
                          <a:spcPts val="0"/>
                        </a:spcAft>
                      </a:pPr>
                      <a:r>
                        <a:rPr lang="en-US" sz="1100" b="1" u="sng" dirty="0">
                          <a:latin typeface="Calibri"/>
                          <a:ea typeface="Calibri"/>
                          <a:cs typeface="Times New Roman"/>
                        </a:rPr>
                        <a:t>MCAS Topic Sentences</a:t>
                      </a:r>
                      <a:endParaRPr lang="en-US" sz="600" dirty="0">
                        <a:latin typeface="Calibri"/>
                        <a:ea typeface="Calibri"/>
                        <a:cs typeface="Times New Roman"/>
                      </a:endParaRPr>
                    </a:p>
                    <a:p>
                      <a:pPr marL="342900" marR="0" lvl="0" indent="-342900" algn="l">
                        <a:lnSpc>
                          <a:spcPct val="115000"/>
                        </a:lnSpc>
                        <a:spcBef>
                          <a:spcPts val="0"/>
                        </a:spcBef>
                        <a:spcAft>
                          <a:spcPts val="0"/>
                        </a:spcAft>
                        <a:buFont typeface="+mj-lt"/>
                        <a:buAutoNum type="arabicPeriod"/>
                      </a:pPr>
                      <a:r>
                        <a:rPr lang="en-US" sz="1100" u="sng" dirty="0">
                          <a:latin typeface="Comic Sans MS" pitchFamily="66" charset="0"/>
                          <a:ea typeface="Calibri"/>
                          <a:cs typeface="Times New Roman"/>
                        </a:rPr>
                        <a:t>George Washington Carver</a:t>
                      </a:r>
                      <a:endParaRPr lang="en-US" sz="1100" dirty="0">
                        <a:latin typeface="Comic Sans MS" pitchFamily="66" charset="0"/>
                        <a:ea typeface="Calibri"/>
                        <a:cs typeface="Times New Roman"/>
                      </a:endParaRPr>
                    </a:p>
                    <a:p>
                      <a:pPr marL="0" marR="0" algn="l">
                        <a:lnSpc>
                          <a:spcPct val="115000"/>
                        </a:lnSpc>
                        <a:spcBef>
                          <a:spcPts val="0"/>
                        </a:spcBef>
                        <a:spcAft>
                          <a:spcPts val="1000"/>
                        </a:spcAft>
                      </a:pPr>
                      <a:r>
                        <a:rPr lang="en-US" sz="1100" dirty="0" smtClean="0">
                          <a:latin typeface="Comic Sans MS" pitchFamily="66" charset="0"/>
                          <a:ea typeface="Calibri"/>
                          <a:cs typeface="Times New Roman"/>
                        </a:rPr>
                        <a:t>       </a:t>
                      </a:r>
                    </a:p>
                    <a:p>
                      <a:pPr marL="457200" marR="0" algn="l">
                        <a:lnSpc>
                          <a:spcPct val="200000"/>
                        </a:lnSpc>
                        <a:spcBef>
                          <a:spcPts val="0"/>
                        </a:spcBef>
                        <a:spcAft>
                          <a:spcPts val="1800"/>
                        </a:spcAft>
                      </a:pPr>
                      <a:r>
                        <a:rPr lang="en-US" sz="600" u="sng" dirty="0" smtClean="0">
                          <a:latin typeface="Calibri"/>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600" dirty="0">
                        <a:latin typeface="Calibri"/>
                        <a:ea typeface="Calibri"/>
                        <a:cs typeface="Times New Roman"/>
                      </a:endParaRPr>
                    </a:p>
                    <a:p>
                      <a:pPr marL="342900" marR="0" lvl="0" indent="-342900" algn="l">
                        <a:lnSpc>
                          <a:spcPct val="115000"/>
                        </a:lnSpc>
                        <a:spcBef>
                          <a:spcPts val="0"/>
                        </a:spcBef>
                        <a:spcAft>
                          <a:spcPts val="0"/>
                        </a:spcAft>
                        <a:buFont typeface="+mj-lt"/>
                        <a:buAutoNum type="arabicPeriod" startAt="2"/>
                      </a:pPr>
                      <a:r>
                        <a:rPr lang="en-US" sz="1100" u="sng" dirty="0" smtClean="0">
                          <a:latin typeface="Comic Sans MS" pitchFamily="66" charset="0"/>
                          <a:ea typeface="Calibri"/>
                          <a:cs typeface="Times New Roman"/>
                        </a:rPr>
                        <a:t>A </a:t>
                      </a:r>
                      <a:r>
                        <a:rPr lang="en-US" sz="1100" u="sng" dirty="0">
                          <a:latin typeface="Comic Sans MS" pitchFamily="66" charset="0"/>
                          <a:ea typeface="Calibri"/>
                          <a:cs typeface="Times New Roman"/>
                        </a:rPr>
                        <a:t>Picture Book of Benjamin </a:t>
                      </a:r>
                      <a:r>
                        <a:rPr lang="en-US" sz="1100" u="sng" dirty="0" smtClean="0">
                          <a:latin typeface="Comic Sans MS" pitchFamily="66" charset="0"/>
                          <a:ea typeface="Calibri"/>
                          <a:cs typeface="Times New Roman"/>
                        </a:rPr>
                        <a:t>Franklin</a:t>
                      </a:r>
                    </a:p>
                    <a:p>
                      <a:pPr marL="342900" marR="0" lvl="0" indent="-342900" algn="l">
                        <a:lnSpc>
                          <a:spcPct val="115000"/>
                        </a:lnSpc>
                        <a:spcBef>
                          <a:spcPts val="0"/>
                        </a:spcBef>
                        <a:spcAft>
                          <a:spcPts val="0"/>
                        </a:spcAft>
                        <a:buFont typeface="+mj-lt"/>
                        <a:buAutoNum type="arabicPeriod" startAt="2"/>
                      </a:pPr>
                      <a:endParaRPr lang="en-US" sz="1100" u="sng" dirty="0" smtClean="0">
                        <a:latin typeface="Comic Sans MS" pitchFamily="66" charset="0"/>
                        <a:ea typeface="Calibri"/>
                        <a:cs typeface="Times New Roman"/>
                      </a:endParaRPr>
                    </a:p>
                    <a:p>
                      <a:pPr marL="342900" marR="0" lvl="0" indent="-342900" algn="l">
                        <a:lnSpc>
                          <a:spcPct val="115000"/>
                        </a:lnSpc>
                        <a:spcBef>
                          <a:spcPts val="0"/>
                        </a:spcBef>
                        <a:spcAft>
                          <a:spcPts val="0"/>
                        </a:spcAft>
                        <a:buFont typeface="+mj-lt"/>
                        <a:buAutoNum type="arabicPeriod" startAt="2"/>
                      </a:pPr>
                      <a:endParaRPr lang="en-US" sz="1100" dirty="0">
                        <a:latin typeface="Comic Sans MS" pitchFamily="66" charset="0"/>
                        <a:ea typeface="Calibri"/>
                        <a:cs typeface="Times New Roman"/>
                      </a:endParaRPr>
                    </a:p>
                    <a:p>
                      <a:pPr marL="457200" marR="0" algn="l">
                        <a:lnSpc>
                          <a:spcPct val="200000"/>
                        </a:lnSpc>
                        <a:spcBef>
                          <a:spcPts val="0"/>
                        </a:spcBef>
                        <a:spcAft>
                          <a:spcPts val="1800"/>
                        </a:spcAft>
                      </a:pPr>
                      <a:r>
                        <a:rPr lang="en-US" sz="600" u="sng" dirty="0" smtClean="0">
                          <a:latin typeface="Calibri"/>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600" dirty="0">
                        <a:latin typeface="Calibri"/>
                        <a:ea typeface="Calibri"/>
                        <a:cs typeface="Times New Roman"/>
                      </a:endParaRPr>
                    </a:p>
                    <a:p>
                      <a:pPr marL="342900" marR="0" lvl="0" indent="-342900" algn="l">
                        <a:lnSpc>
                          <a:spcPct val="115000"/>
                        </a:lnSpc>
                        <a:spcBef>
                          <a:spcPts val="0"/>
                        </a:spcBef>
                        <a:spcAft>
                          <a:spcPts val="0"/>
                        </a:spcAft>
                        <a:buFont typeface="+mj-lt"/>
                        <a:buNone/>
                      </a:pPr>
                      <a:r>
                        <a:rPr lang="en-US" sz="1100" u="none" dirty="0" smtClean="0">
                          <a:latin typeface="Comic Sans MS" pitchFamily="66" charset="0"/>
                          <a:ea typeface="Calibri"/>
                          <a:cs typeface="Times New Roman"/>
                        </a:rPr>
                        <a:t>3.      </a:t>
                      </a:r>
                      <a:r>
                        <a:rPr lang="en-US" sz="1100" u="sng" dirty="0" smtClean="0">
                          <a:latin typeface="Comic Sans MS" pitchFamily="66" charset="0"/>
                          <a:ea typeface="Calibri"/>
                          <a:cs typeface="Times New Roman"/>
                        </a:rPr>
                        <a:t>Ludwig </a:t>
                      </a:r>
                      <a:r>
                        <a:rPr lang="en-US" sz="1100" u="sng" dirty="0">
                          <a:latin typeface="Comic Sans MS" pitchFamily="66" charset="0"/>
                          <a:ea typeface="Calibri"/>
                          <a:cs typeface="Times New Roman"/>
                        </a:rPr>
                        <a:t>van Beethoven: Master of a Silent World</a:t>
                      </a:r>
                      <a:endParaRPr lang="en-US" sz="1100" dirty="0">
                        <a:latin typeface="Comic Sans MS" pitchFamily="66" charset="0"/>
                        <a:ea typeface="Calibri"/>
                        <a:cs typeface="Times New Roman"/>
                      </a:endParaRPr>
                    </a:p>
                    <a:p>
                      <a:pPr marL="457200" marR="0" algn="l">
                        <a:lnSpc>
                          <a:spcPct val="200000"/>
                        </a:lnSpc>
                        <a:spcBef>
                          <a:spcPts val="0"/>
                        </a:spcBef>
                        <a:spcAft>
                          <a:spcPts val="1800"/>
                        </a:spcAft>
                      </a:pPr>
                      <a:endParaRPr lang="en-US" sz="600" u="sng" dirty="0" smtClean="0">
                        <a:latin typeface="Calibri"/>
                        <a:ea typeface="Calibri"/>
                        <a:cs typeface="Times New Roman"/>
                      </a:endParaRPr>
                    </a:p>
                    <a:p>
                      <a:pPr marL="457200" marR="0" algn="l">
                        <a:lnSpc>
                          <a:spcPct val="200000"/>
                        </a:lnSpc>
                        <a:spcBef>
                          <a:spcPts val="0"/>
                        </a:spcBef>
                        <a:spcAft>
                          <a:spcPts val="1800"/>
                        </a:spcAft>
                      </a:pPr>
                      <a:r>
                        <a:rPr lang="en-US" sz="600" u="sng" dirty="0" smtClean="0">
                          <a:latin typeface="Calibri"/>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600" dirty="0">
                        <a:latin typeface="Calibri"/>
                        <a:ea typeface="Calibri"/>
                        <a:cs typeface="Times New Roman"/>
                      </a:endParaRPr>
                    </a:p>
                    <a:p>
                      <a:pPr marL="342900" marR="0" lvl="0" indent="-342900" algn="l">
                        <a:lnSpc>
                          <a:spcPct val="115000"/>
                        </a:lnSpc>
                        <a:spcBef>
                          <a:spcPts val="0"/>
                        </a:spcBef>
                        <a:spcAft>
                          <a:spcPts val="0"/>
                        </a:spcAft>
                        <a:buFont typeface="+mj-lt"/>
                        <a:buNone/>
                      </a:pPr>
                      <a:r>
                        <a:rPr lang="en-US" sz="1100" u="none" dirty="0" smtClean="0">
                          <a:latin typeface="Comic Sans MS" pitchFamily="66" charset="0"/>
                          <a:ea typeface="Calibri"/>
                          <a:cs typeface="Times New Roman"/>
                        </a:rPr>
                        <a:t>4.      </a:t>
                      </a:r>
                      <a:r>
                        <a:rPr lang="en-US" sz="1100" u="sng" dirty="0" smtClean="0">
                          <a:latin typeface="Comic Sans MS" pitchFamily="66" charset="0"/>
                          <a:ea typeface="Calibri"/>
                          <a:cs typeface="Times New Roman"/>
                        </a:rPr>
                        <a:t>Bicycle </a:t>
                      </a:r>
                      <a:r>
                        <a:rPr lang="en-US" sz="1100" u="sng" dirty="0">
                          <a:latin typeface="Comic Sans MS" pitchFamily="66" charset="0"/>
                          <a:ea typeface="Calibri"/>
                          <a:cs typeface="Times New Roman"/>
                        </a:rPr>
                        <a:t>Rider</a:t>
                      </a:r>
                      <a:endParaRPr lang="en-US" sz="1100" dirty="0">
                        <a:latin typeface="Comic Sans MS" pitchFamily="66" charset="0"/>
                        <a:ea typeface="Calibri"/>
                        <a:cs typeface="Times New Roman"/>
                      </a:endParaRPr>
                    </a:p>
                    <a:p>
                      <a:pPr marL="0" marR="0" algn="l">
                        <a:lnSpc>
                          <a:spcPct val="115000"/>
                        </a:lnSpc>
                        <a:spcBef>
                          <a:spcPts val="0"/>
                        </a:spcBef>
                        <a:spcAft>
                          <a:spcPts val="1000"/>
                        </a:spcAft>
                      </a:pPr>
                      <a:r>
                        <a:rPr lang="en-US" sz="600" dirty="0" smtClean="0">
                          <a:latin typeface="Calibri"/>
                          <a:ea typeface="Calibri"/>
                          <a:cs typeface="Times New Roman"/>
                        </a:rPr>
                        <a:t>.</a:t>
                      </a:r>
                      <a:endParaRPr lang="en-US" sz="600" dirty="0">
                        <a:latin typeface="Calibri"/>
                        <a:ea typeface="Calibri"/>
                        <a:cs typeface="Times New Roman"/>
                      </a:endParaRPr>
                    </a:p>
                    <a:p>
                      <a:pPr marL="457200" marR="0" algn="l">
                        <a:lnSpc>
                          <a:spcPct val="200000"/>
                        </a:lnSpc>
                        <a:spcBef>
                          <a:spcPts val="0"/>
                        </a:spcBef>
                        <a:spcAft>
                          <a:spcPts val="1800"/>
                        </a:spcAft>
                      </a:pPr>
                      <a:r>
                        <a:rPr lang="en-US" sz="600" dirty="0">
                          <a:latin typeface="Calibri"/>
                        </a:rPr>
                        <a:t/>
                      </a:r>
                      <a:br>
                        <a:rPr lang="en-US" sz="600" dirty="0">
                          <a:latin typeface="Calibri"/>
                        </a:rPr>
                      </a:br>
                      <a:r>
                        <a:rPr lang="en-US" sz="600" u="sng" dirty="0" smtClean="0">
                          <a:latin typeface="Calibri"/>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600" dirty="0">
                        <a:latin typeface="Calibri"/>
                        <a:ea typeface="Calibri"/>
                        <a:cs typeface="Times New Roman"/>
                      </a:endParaRPr>
                    </a:p>
                  </a:txBody>
                  <a:tcPr marL="37184" marR="3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74234" y="1539335"/>
          <a:ext cx="7983746" cy="278130"/>
        </p:xfrm>
        <a:graphic>
          <a:graphicData uri="http://schemas.openxmlformats.org/drawingml/2006/table">
            <a:tbl>
              <a:tblPr firstRow="1" bandRow="1">
                <a:tableStyleId>{5C22544A-7EE6-4342-B048-85BDC9FD1C3A}</a:tableStyleId>
              </a:tblPr>
              <a:tblGrid>
                <a:gridCol w="7983746"/>
              </a:tblGrid>
              <a:tr h="278130">
                <a:tc>
                  <a:txBody>
                    <a:bodyPr/>
                    <a:lstStyle/>
                    <a:p>
                      <a:r>
                        <a:rPr lang="en-US" sz="900" b="0" dirty="0" smtClean="0">
                          <a:solidFill>
                            <a:schemeClr val="tx1"/>
                          </a:solidFill>
                          <a:latin typeface="Comic Sans MS" pitchFamily="66" charset="0"/>
                          <a:ea typeface="Calibri"/>
                          <a:cs typeface="Times New Roman"/>
                        </a:rPr>
                        <a:t>Based on the article, explain why George Washington Carver is famous. Support your answer with important information from  the article</a:t>
                      </a:r>
                      <a:r>
                        <a:rPr lang="en-US" sz="1100" b="0" dirty="0" smtClean="0">
                          <a:solidFill>
                            <a:schemeClr val="tx1"/>
                          </a:solidFill>
                          <a:latin typeface="Comic Sans MS" pitchFamily="66" charset="0"/>
                          <a:ea typeface="Calibri"/>
                          <a:cs typeface="Times New Roman"/>
                        </a:rPr>
                        <a:t>. </a:t>
                      </a:r>
                      <a:endParaRPr lang="en-US" sz="1100" b="0" dirty="0">
                        <a:solidFill>
                          <a:schemeClr val="tx1"/>
                        </a:solidFill>
                      </a:endParaRPr>
                    </a:p>
                  </a:txBody>
                  <a:tcPr marL="68580" marR="68580" marT="34290" marB="34290">
                    <a:solidFill>
                      <a:schemeClr val="accent1">
                        <a:lumMod val="20000"/>
                        <a:lumOff val="80000"/>
                      </a:schemeClr>
                    </a:solidFill>
                  </a:tcPr>
                </a:tc>
              </a:tr>
            </a:tbl>
          </a:graphicData>
        </a:graphic>
      </p:graphicFrame>
      <p:graphicFrame>
        <p:nvGraphicFramePr>
          <p:cNvPr id="9" name="Table 8"/>
          <p:cNvGraphicFramePr>
            <a:graphicFrameLocks noGrp="1"/>
          </p:cNvGraphicFramePr>
          <p:nvPr/>
        </p:nvGraphicFramePr>
        <p:xfrm>
          <a:off x="741872" y="2535686"/>
          <a:ext cx="7903365" cy="281940"/>
        </p:xfrm>
        <a:graphic>
          <a:graphicData uri="http://schemas.openxmlformats.org/drawingml/2006/table">
            <a:tbl>
              <a:tblPr firstRow="1" bandRow="1">
                <a:tableStyleId>{5C22544A-7EE6-4342-B048-85BDC9FD1C3A}</a:tableStyleId>
              </a:tblPr>
              <a:tblGrid>
                <a:gridCol w="7903365"/>
              </a:tblGrid>
              <a:tr h="278130">
                <a:tc>
                  <a:txBody>
                    <a:bodyPr/>
                    <a:lstStyle/>
                    <a:p>
                      <a:r>
                        <a:rPr lang="en-US" sz="1400" dirty="0" smtClean="0">
                          <a:solidFill>
                            <a:schemeClr val="tx1"/>
                          </a:solidFill>
                          <a:latin typeface="Comic Sans MS" pitchFamily="66" charset="0"/>
                          <a:ea typeface="Calibri"/>
                          <a:cs typeface="Times New Roman"/>
                        </a:rPr>
                        <a:t> </a:t>
                      </a:r>
                      <a:r>
                        <a:rPr lang="en-US" sz="900" b="0" dirty="0" smtClean="0">
                          <a:solidFill>
                            <a:schemeClr val="tx1"/>
                          </a:solidFill>
                          <a:latin typeface="Comic Sans MS" pitchFamily="66" charset="0"/>
                          <a:ea typeface="Calibri"/>
                          <a:cs typeface="Times New Roman"/>
                        </a:rPr>
                        <a:t>Explain why Benjamin Franklin was famous. Use information from the story to support your answer</a:t>
                      </a:r>
                      <a:r>
                        <a:rPr lang="en-US" sz="800" dirty="0" smtClean="0">
                          <a:latin typeface="+mn-lt"/>
                          <a:ea typeface="Calibri"/>
                          <a:cs typeface="Times New Roman"/>
                        </a:rPr>
                        <a:t>.</a:t>
                      </a:r>
                      <a:endParaRPr lang="en-US" sz="1000" dirty="0"/>
                    </a:p>
                  </a:txBody>
                  <a:tcPr marL="68580" marR="68580" marT="34290" marB="34290">
                    <a:solidFill>
                      <a:schemeClr val="accent1">
                        <a:lumMod val="20000"/>
                        <a:lumOff val="80000"/>
                      </a:schemeClr>
                    </a:solidFill>
                  </a:tcPr>
                </a:tc>
              </a:tr>
            </a:tbl>
          </a:graphicData>
        </a:graphic>
      </p:graphicFrame>
      <p:graphicFrame>
        <p:nvGraphicFramePr>
          <p:cNvPr id="10" name="Table 9"/>
          <p:cNvGraphicFramePr>
            <a:graphicFrameLocks noGrp="1"/>
          </p:cNvGraphicFramePr>
          <p:nvPr/>
        </p:nvGraphicFramePr>
        <p:xfrm>
          <a:off x="676652" y="3601831"/>
          <a:ext cx="8064259" cy="342900"/>
        </p:xfrm>
        <a:graphic>
          <a:graphicData uri="http://schemas.openxmlformats.org/drawingml/2006/table">
            <a:tbl>
              <a:tblPr firstRow="1" bandRow="1">
                <a:tableStyleId>{5C22544A-7EE6-4342-B048-85BDC9FD1C3A}</a:tableStyleId>
              </a:tblPr>
              <a:tblGrid>
                <a:gridCol w="8064259"/>
              </a:tblGrid>
              <a:tr h="342900">
                <a:tc>
                  <a:txBody>
                    <a:bodyPr/>
                    <a:lstStyle/>
                    <a:p>
                      <a:r>
                        <a:rPr lang="en-US" sz="900" b="0" dirty="0" smtClean="0">
                          <a:solidFill>
                            <a:schemeClr val="tx1"/>
                          </a:solidFill>
                          <a:latin typeface="Comic Sans MS" pitchFamily="66" charset="0"/>
                          <a:ea typeface="Calibri"/>
                          <a:cs typeface="Times New Roman"/>
                        </a:rPr>
                        <a:t> In your own words , describe what happened at the first playing of Beethoven’s Ninth Symphony. Include at least FOUR important details from the selection in your answer</a:t>
                      </a:r>
                      <a:r>
                        <a:rPr lang="en-US" sz="800" b="0" dirty="0" smtClean="0">
                          <a:solidFill>
                            <a:schemeClr val="tx1"/>
                          </a:solidFill>
                          <a:latin typeface="+mn-lt"/>
                          <a:ea typeface="Calibri"/>
                          <a:cs typeface="Times New Roman"/>
                        </a:rPr>
                        <a:t>.</a:t>
                      </a:r>
                      <a:endParaRPr lang="en-US" sz="1000" b="0" dirty="0">
                        <a:solidFill>
                          <a:schemeClr val="tx1"/>
                        </a:solidFill>
                      </a:endParaRPr>
                    </a:p>
                  </a:txBody>
                  <a:tcPr marL="68580" marR="68580" marT="34290" marB="34290">
                    <a:solidFill>
                      <a:schemeClr val="accent1">
                        <a:lumMod val="20000"/>
                        <a:lumOff val="80000"/>
                      </a:schemeClr>
                    </a:solidFill>
                  </a:tcPr>
                </a:tc>
              </a:tr>
            </a:tbl>
          </a:graphicData>
        </a:graphic>
      </p:graphicFrame>
      <p:graphicFrame>
        <p:nvGraphicFramePr>
          <p:cNvPr id="11" name="Table 10"/>
          <p:cNvGraphicFramePr>
            <a:graphicFrameLocks noGrp="1"/>
          </p:cNvGraphicFramePr>
          <p:nvPr/>
        </p:nvGraphicFramePr>
        <p:xfrm>
          <a:off x="629990" y="4681115"/>
          <a:ext cx="8064261" cy="342900"/>
        </p:xfrm>
        <a:graphic>
          <a:graphicData uri="http://schemas.openxmlformats.org/drawingml/2006/table">
            <a:tbl>
              <a:tblPr firstRow="1" bandRow="1">
                <a:tableStyleId>{5C22544A-7EE6-4342-B048-85BDC9FD1C3A}</a:tableStyleId>
              </a:tblPr>
              <a:tblGrid>
                <a:gridCol w="8064261"/>
              </a:tblGrid>
              <a:tr h="342900">
                <a:tc>
                  <a:txBody>
                    <a:bodyPr/>
                    <a:lstStyle/>
                    <a:p>
                      <a:r>
                        <a:rPr lang="en-US" sz="900" b="0" dirty="0" smtClean="0">
                          <a:solidFill>
                            <a:schemeClr val="tx1"/>
                          </a:solidFill>
                          <a:latin typeface="Comic Sans MS" pitchFamily="66" charset="0"/>
                          <a:ea typeface="Calibri"/>
                          <a:cs typeface="Times New Roman"/>
                        </a:rPr>
                        <a:t>According to the selection, Mr. Hay helped Marshall become a bicycle racer. List FOUR things that Mr. Hay did to help Marshall. Use important details from the selection in your answer</a:t>
                      </a:r>
                      <a:endParaRPr lang="en-US" sz="900" b="0" dirty="0">
                        <a:solidFill>
                          <a:schemeClr val="tx1"/>
                        </a:solidFill>
                      </a:endParaRPr>
                    </a:p>
                  </a:txBody>
                  <a:tcPr marL="68580" marR="68580" marT="34290" marB="34290">
                    <a:solidFill>
                      <a:schemeClr val="accent1">
                        <a:lumMod val="20000"/>
                        <a:lumOff val="80000"/>
                      </a:schemeClr>
                    </a:solidFill>
                  </a:tcPr>
                </a:tc>
              </a:tr>
            </a:tbl>
          </a:graphicData>
        </a:graphic>
      </p:graphicFrame>
    </p:spTree>
  </p:cSld>
  <p:clrMapOvr>
    <a:masterClrMapping/>
  </p:clrMapOvr>
  <p:transition spd="med">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318437"/>
          </a:xfrm>
        </p:spPr>
        <p:txBody>
          <a:bodyPr>
            <a:normAutofit fontScale="90000"/>
          </a:bodyPr>
          <a:lstStyle/>
          <a:p>
            <a:endParaRPr lang="en-US" dirty="0"/>
          </a:p>
        </p:txBody>
      </p:sp>
      <p:pic>
        <p:nvPicPr>
          <p:cNvPr id="6" name="Content Placeholder 5" descr="mcas prompt.JPG"/>
          <p:cNvPicPr>
            <a:picLocks noGrp="1" noChangeAspect="1"/>
          </p:cNvPicPr>
          <p:nvPr>
            <p:ph sz="half" idx="1"/>
          </p:nvPr>
        </p:nvPicPr>
        <p:blipFill>
          <a:blip r:embed="rId2" cstate="print"/>
          <a:stretch>
            <a:fillRect/>
          </a:stretch>
        </p:blipFill>
        <p:spPr>
          <a:xfrm>
            <a:off x="374073" y="1563291"/>
            <a:ext cx="3713492" cy="4115341"/>
          </a:xfrm>
        </p:spPr>
      </p:pic>
      <p:pic>
        <p:nvPicPr>
          <p:cNvPr id="7" name="Content Placeholder 6" descr="mcas prompt2.JPG"/>
          <p:cNvPicPr>
            <a:picLocks noGrp="1" noChangeAspect="1"/>
          </p:cNvPicPr>
          <p:nvPr>
            <p:ph sz="half" idx="2"/>
          </p:nvPr>
        </p:nvPicPr>
        <p:blipFill>
          <a:blip r:embed="rId3" cstate="print"/>
          <a:stretch>
            <a:fillRect/>
          </a:stretch>
        </p:blipFill>
        <p:spPr>
          <a:xfrm>
            <a:off x="4769427" y="1563291"/>
            <a:ext cx="3657600" cy="4094559"/>
          </a:xfrm>
        </p:spPr>
      </p:pic>
      <p:sp>
        <p:nvSpPr>
          <p:cNvPr id="5" name="Footer Placeholder 4"/>
          <p:cNvSpPr>
            <a:spLocks noGrp="1"/>
          </p:cNvSpPr>
          <p:nvPr>
            <p:ph type="ftr" sz="quarter" idx="11"/>
          </p:nvPr>
        </p:nvSpPr>
        <p:spPr/>
        <p:txBody>
          <a:bodyPr/>
          <a:lstStyle/>
          <a:p>
            <a:r>
              <a:rPr lang="en-US" smtClean="0"/>
              <a:t>Work Product of Waltham Public Schools</a:t>
            </a:r>
            <a:endParaRPr lang="en-US"/>
          </a:p>
        </p:txBody>
      </p:sp>
    </p:spTree>
  </p:cSld>
  <p:clrMapOvr>
    <a:masterClrMapping/>
  </p:clrMapOvr>
  <p:transition spd="med">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dirty="0">
                <a:latin typeface="Comic Sans MS" panose="030F0702030302020204" pitchFamily="66" charset="0"/>
              </a:rPr>
              <a:t>Transitional Words and Phrases</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628650" y="1961981"/>
            <a:ext cx="7195705" cy="4096314"/>
          </a:xfrm>
          <a:prstGeom prst="rect">
            <a:avLst/>
          </a:prstGeom>
        </p:spPr>
        <p:txBody>
          <a:bodyPr wrap="square">
            <a:spAutoFit/>
          </a:bodyPr>
          <a:lstStyle/>
          <a:p>
            <a:pPr marL="342900" algn="ctr">
              <a:lnSpc>
                <a:spcPct val="115000"/>
              </a:lnSpc>
            </a:pPr>
            <a:r>
              <a:rPr lang="en-US" sz="3000" u="sng" dirty="0">
                <a:latin typeface="Comic Sans MS" panose="030F0702030302020204" pitchFamily="66" charset="0"/>
                <a:ea typeface="Calibri" panose="020F0502020204030204" pitchFamily="34" charset="0"/>
                <a:cs typeface="Times New Roman" panose="02020603050405020304" pitchFamily="18" charset="0"/>
              </a:rPr>
              <a:t>Sequencing</a:t>
            </a:r>
            <a:r>
              <a:rPr lang="en-US" sz="3000" dirty="0" smtClean="0">
                <a:latin typeface="Comic Sans MS" panose="030F0702030302020204" pitchFamily="66" charset="0"/>
                <a:ea typeface="Calibri" panose="020F0502020204030204" pitchFamily="34" charset="0"/>
                <a:cs typeface="Times New Roman" panose="02020603050405020304" pitchFamily="18" charset="0"/>
              </a:rPr>
              <a:t>:</a:t>
            </a:r>
          </a:p>
          <a:p>
            <a:pPr marL="342900" algn="ctr">
              <a:lnSpc>
                <a:spcPct val="115000"/>
              </a:lnSpc>
            </a:pP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gn="ctr">
              <a:lnSpc>
                <a:spcPct val="115000"/>
              </a:lnSpc>
            </a:pP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First, Second, Third, Next, Then, Afterwards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Before, After As soon as, Earlier, Later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Yesterday, Today, Tomorrow</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In the winter/spring/summer/fall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In the beginning/middle/end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In the morning/afternoon/evening</a:t>
            </a: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Once upon a time/Long ago</a:t>
            </a:r>
            <a:endParaRPr lang="en-US" sz="2400" dirty="0"/>
          </a:p>
        </p:txBody>
      </p:sp>
    </p:spTree>
    <p:extLst>
      <p:ext uri="{BB962C8B-B14F-4D97-AF65-F5344CB8AC3E}">
        <p14:creationId xmlns="" xmlns:p14="http://schemas.microsoft.com/office/powerpoint/2010/main" val="576434760"/>
      </p:ext>
    </p:extLst>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dirty="0">
                <a:latin typeface="Comic Sans MS" panose="030F0702030302020204" pitchFamily="66" charset="0"/>
              </a:rPr>
              <a:t>Transitional Words and Phrases</a:t>
            </a:r>
          </a:p>
        </p:txBody>
      </p:sp>
      <p:sp>
        <p:nvSpPr>
          <p:cNvPr id="8" name="Content Placeholder 7"/>
          <p:cNvSpPr>
            <a:spLocks noGrp="1"/>
          </p:cNvSpPr>
          <p:nvPr>
            <p:ph sz="half" idx="1"/>
          </p:nvPr>
        </p:nvSpPr>
        <p:spPr>
          <a:xfrm>
            <a:off x="708660" y="2485160"/>
            <a:ext cx="3317853" cy="2928614"/>
          </a:xfrm>
        </p:spPr>
        <p:txBody>
          <a:bodyPr>
            <a:noAutofit/>
          </a:bodyPr>
          <a:lstStyle/>
          <a:p>
            <a:pPr>
              <a:buNone/>
            </a:pPr>
            <a:r>
              <a:rPr lang="en-US" sz="2200" dirty="0">
                <a:latin typeface="Comic Sans MS" pitchFamily="66" charset="0"/>
              </a:rPr>
              <a:t>all in all</a:t>
            </a:r>
          </a:p>
          <a:p>
            <a:pPr>
              <a:buNone/>
            </a:pPr>
            <a:r>
              <a:rPr lang="en-US" sz="2200" dirty="0">
                <a:latin typeface="Comic Sans MS" pitchFamily="66" charset="0"/>
              </a:rPr>
              <a:t>as a result</a:t>
            </a:r>
          </a:p>
          <a:p>
            <a:pPr>
              <a:buNone/>
            </a:pPr>
            <a:r>
              <a:rPr lang="en-US" sz="2200" dirty="0">
                <a:latin typeface="Comic Sans MS" pitchFamily="66" charset="0"/>
              </a:rPr>
              <a:t>because</a:t>
            </a:r>
          </a:p>
          <a:p>
            <a:pPr>
              <a:buNone/>
            </a:pPr>
            <a:r>
              <a:rPr lang="en-US" sz="2200" dirty="0">
                <a:latin typeface="Comic Sans MS" pitchFamily="66" charset="0"/>
              </a:rPr>
              <a:t>finally</a:t>
            </a:r>
          </a:p>
          <a:p>
            <a:pPr>
              <a:buNone/>
            </a:pPr>
            <a:r>
              <a:rPr lang="en-US" sz="2200" dirty="0">
                <a:latin typeface="Comic Sans MS" pitchFamily="66" charset="0"/>
              </a:rPr>
              <a:t>in conclusion</a:t>
            </a:r>
          </a:p>
          <a:p>
            <a:pPr>
              <a:buNone/>
            </a:pPr>
            <a:r>
              <a:rPr lang="en-US" sz="2200" dirty="0">
                <a:latin typeface="Comic Sans MS" pitchFamily="66" charset="0"/>
              </a:rPr>
              <a:t>lastly</a:t>
            </a:r>
          </a:p>
          <a:p>
            <a:pPr>
              <a:buNone/>
            </a:pPr>
            <a:r>
              <a:rPr lang="en-US" sz="2200" dirty="0">
                <a:latin typeface="Comic Sans MS" pitchFamily="66" charset="0"/>
              </a:rPr>
              <a:t>therefore</a:t>
            </a:r>
          </a:p>
          <a:p>
            <a:pPr>
              <a:buNone/>
            </a:pPr>
            <a:r>
              <a:rPr lang="en-US" sz="2200" dirty="0">
                <a:latin typeface="Comic Sans MS" pitchFamily="66" charset="0"/>
              </a:rPr>
              <a:t>to sum it up</a:t>
            </a:r>
          </a:p>
          <a:p>
            <a:endParaRPr lang="en-US" sz="2200" dirty="0"/>
          </a:p>
        </p:txBody>
      </p:sp>
      <p:sp>
        <p:nvSpPr>
          <p:cNvPr id="9" name="Content Placeholder 8"/>
          <p:cNvSpPr>
            <a:spLocks noGrp="1"/>
          </p:cNvSpPr>
          <p:nvPr>
            <p:ph sz="half" idx="2"/>
          </p:nvPr>
        </p:nvSpPr>
        <p:spPr>
          <a:xfrm>
            <a:off x="4618795" y="2485160"/>
            <a:ext cx="4257179" cy="3861262"/>
          </a:xfrm>
        </p:spPr>
        <p:txBody>
          <a:bodyPr>
            <a:normAutofit/>
          </a:bodyPr>
          <a:lstStyle/>
          <a:p>
            <a:pPr>
              <a:buNone/>
            </a:pPr>
            <a:r>
              <a:rPr lang="en-US" sz="2200" dirty="0" smtClean="0">
                <a:latin typeface="Comic Sans MS" pitchFamily="66" charset="0"/>
              </a:rPr>
              <a:t>additionally</a:t>
            </a:r>
            <a:r>
              <a:rPr lang="en-US" sz="2200" dirty="0">
                <a:latin typeface="Comic Sans MS" pitchFamily="66" charset="0"/>
              </a:rPr>
              <a:t>	</a:t>
            </a:r>
            <a:r>
              <a:rPr lang="en-US" sz="2200" dirty="0" smtClean="0">
                <a:latin typeface="Comic Sans MS" pitchFamily="66" charset="0"/>
              </a:rPr>
              <a:t>besides</a:t>
            </a:r>
            <a:endParaRPr lang="en-US" sz="2200" dirty="0">
              <a:latin typeface="Comic Sans MS" pitchFamily="66" charset="0"/>
            </a:endParaRPr>
          </a:p>
          <a:p>
            <a:pPr>
              <a:buNone/>
            </a:pPr>
            <a:r>
              <a:rPr lang="en-US" sz="2200" dirty="0">
                <a:latin typeface="Comic Sans MS" pitchFamily="66" charset="0"/>
              </a:rPr>
              <a:t>again		</a:t>
            </a:r>
            <a:r>
              <a:rPr lang="en-US" sz="2200" dirty="0" smtClean="0">
                <a:latin typeface="Comic Sans MS" pitchFamily="66" charset="0"/>
              </a:rPr>
              <a:t>finally</a:t>
            </a:r>
            <a:endParaRPr lang="en-US" sz="2200" dirty="0">
              <a:latin typeface="Comic Sans MS" pitchFamily="66" charset="0"/>
            </a:endParaRPr>
          </a:p>
          <a:p>
            <a:pPr>
              <a:buNone/>
            </a:pPr>
            <a:r>
              <a:rPr lang="en-US" sz="2200" dirty="0">
                <a:latin typeface="Comic Sans MS" pitchFamily="66" charset="0"/>
              </a:rPr>
              <a:t>along with	</a:t>
            </a:r>
            <a:r>
              <a:rPr lang="en-US" sz="2200" dirty="0" smtClean="0">
                <a:latin typeface="Comic Sans MS" pitchFamily="66" charset="0"/>
              </a:rPr>
              <a:t>for instance</a:t>
            </a:r>
            <a:endParaRPr lang="en-US" sz="2200" dirty="0">
              <a:latin typeface="Comic Sans MS" pitchFamily="66" charset="0"/>
            </a:endParaRPr>
          </a:p>
          <a:p>
            <a:pPr>
              <a:buNone/>
            </a:pPr>
            <a:r>
              <a:rPr lang="en-US" sz="2200" dirty="0">
                <a:latin typeface="Comic Sans MS" pitchFamily="66" charset="0"/>
              </a:rPr>
              <a:t>also		</a:t>
            </a:r>
            <a:r>
              <a:rPr lang="en-US" sz="2200" dirty="0" smtClean="0">
                <a:latin typeface="Comic Sans MS" pitchFamily="66" charset="0"/>
              </a:rPr>
              <a:t>for </a:t>
            </a:r>
            <a:r>
              <a:rPr lang="en-US" sz="2200" dirty="0">
                <a:latin typeface="Comic Sans MS" pitchFamily="66" charset="0"/>
              </a:rPr>
              <a:t>example</a:t>
            </a:r>
          </a:p>
          <a:p>
            <a:pPr>
              <a:buNone/>
            </a:pPr>
            <a:r>
              <a:rPr lang="en-US" sz="2200" dirty="0">
                <a:latin typeface="Comic Sans MS" pitchFamily="66" charset="0"/>
              </a:rPr>
              <a:t>and		</a:t>
            </a:r>
            <a:r>
              <a:rPr lang="en-US" sz="2200" dirty="0" smtClean="0">
                <a:latin typeface="Comic Sans MS" pitchFamily="66" charset="0"/>
              </a:rPr>
              <a:t>in </a:t>
            </a:r>
            <a:r>
              <a:rPr lang="en-US" sz="2200" dirty="0">
                <a:latin typeface="Comic Sans MS" pitchFamily="66" charset="0"/>
              </a:rPr>
              <a:t>addition</a:t>
            </a:r>
          </a:p>
          <a:p>
            <a:pPr>
              <a:buNone/>
            </a:pPr>
            <a:r>
              <a:rPr lang="en-US" sz="2200" dirty="0">
                <a:latin typeface="Comic Sans MS" pitchFamily="66" charset="0"/>
              </a:rPr>
              <a:t>another	</a:t>
            </a:r>
            <a:r>
              <a:rPr lang="en-US" sz="2200" dirty="0" smtClean="0">
                <a:latin typeface="Comic Sans MS" pitchFamily="66" charset="0"/>
              </a:rPr>
              <a:t>moreover</a:t>
            </a:r>
            <a:endParaRPr lang="en-US" sz="2200" dirty="0">
              <a:latin typeface="Comic Sans MS" pitchFamily="66" charset="0"/>
            </a:endParaRPr>
          </a:p>
          <a:p>
            <a:pPr>
              <a:buNone/>
            </a:pPr>
            <a:r>
              <a:rPr lang="en-US" sz="2200" dirty="0">
                <a:latin typeface="Comic Sans MS" pitchFamily="66" charset="0"/>
              </a:rPr>
              <a:t>as well	</a:t>
            </a:r>
            <a:r>
              <a:rPr lang="en-US" sz="2200" dirty="0" smtClean="0">
                <a:latin typeface="Comic Sans MS" pitchFamily="66" charset="0"/>
              </a:rPr>
              <a:t>othe</a:t>
            </a:r>
            <a:r>
              <a:rPr lang="en-US" sz="2200" dirty="0" smtClean="0"/>
              <a:t>r</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358189" y="1394178"/>
            <a:ext cx="3746591" cy="922432"/>
          </a:xfrm>
          <a:prstGeom prst="rect">
            <a:avLst/>
          </a:prstGeom>
        </p:spPr>
        <p:txBody>
          <a:bodyPr wrap="square">
            <a:spAutoFit/>
          </a:bodyPr>
          <a:lstStyle/>
          <a:p>
            <a:pPr marL="342900" algn="ctr">
              <a:lnSpc>
                <a:spcPct val="115000"/>
              </a:lnSpc>
            </a:pPr>
            <a:r>
              <a:rPr lang="en-US" sz="2400" u="sng" dirty="0">
                <a:latin typeface="Comic Sans MS" panose="030F0702030302020204" pitchFamily="66" charset="0"/>
                <a:ea typeface="Calibri" panose="020F0502020204030204" pitchFamily="34" charset="0"/>
                <a:cs typeface="Times New Roman" panose="02020603050405020304" pitchFamily="18" charset="0"/>
              </a:rPr>
              <a:t>Conclude/Summarize</a:t>
            </a:r>
            <a:r>
              <a:rPr lang="en-US" sz="3000" dirty="0" smtClean="0">
                <a:latin typeface="Comic Sans MS" panose="030F0702030302020204" pitchFamily="66" charset="0"/>
                <a:ea typeface="Calibri" panose="020F0502020204030204" pitchFamily="34" charset="0"/>
                <a:cs typeface="Times New Roman" panose="02020603050405020304" pitchFamily="18" charset="0"/>
              </a:rPr>
              <a:t>:</a:t>
            </a:r>
            <a:r>
              <a:rPr lang="en-US" dirty="0" smtClean="0">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483157" y="1484203"/>
            <a:ext cx="4528457" cy="636521"/>
          </a:xfrm>
          <a:prstGeom prst="rect">
            <a:avLst/>
          </a:prstGeom>
        </p:spPr>
        <p:txBody>
          <a:bodyPr wrap="square">
            <a:spAutoFit/>
          </a:bodyPr>
          <a:lstStyle/>
          <a:p>
            <a:pPr marL="342900" algn="ctr">
              <a:lnSpc>
                <a:spcPct val="115000"/>
              </a:lnSpc>
            </a:pPr>
            <a:r>
              <a:rPr lang="en-US" sz="2400" u="sng" dirty="0">
                <a:latin typeface="Comic Sans MS" panose="030F0702030302020204" pitchFamily="66" charset="0"/>
                <a:ea typeface="Calibri" panose="020F0502020204030204" pitchFamily="34" charset="0"/>
                <a:cs typeface="Times New Roman" panose="02020603050405020304" pitchFamily="18" charset="0"/>
              </a:rPr>
              <a:t>Add Information</a:t>
            </a:r>
            <a:r>
              <a:rPr lang="en-US" sz="2400" dirty="0" smtClean="0">
                <a:latin typeface="Comic Sans MS" panose="030F0702030302020204" pitchFamily="66" charset="0"/>
                <a:ea typeface="Calibri" panose="020F0502020204030204" pitchFamily="34" charset="0"/>
                <a:cs typeface="Times New Roman" panose="02020603050405020304" pitchFamily="18" charset="0"/>
              </a:rPr>
              <a:t>:</a:t>
            </a: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342900" algn="ctr">
              <a:lnSpc>
                <a:spcPct val="115000"/>
              </a:lnSpc>
            </a:pPr>
            <a:endParaRPr lang="en-US" sz="675"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flipH="1">
            <a:off x="3993856" y="2120724"/>
            <a:ext cx="32657" cy="3341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96403278"/>
      </p:ext>
    </p:extLst>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50" u="sng" dirty="0">
                <a:latin typeface="Comic Sans MS" panose="030F0702030302020204" pitchFamily="66" charset="0"/>
              </a:rPr>
              <a:t>Quotes/Specific/Relevant</a:t>
            </a:r>
            <a:endParaRPr lang="en-US" sz="4950"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968693" y="2357438"/>
            <a:ext cx="7029450" cy="3277820"/>
          </a:xfrm>
          <a:prstGeom prst="rect">
            <a:avLst/>
          </a:prstGeom>
        </p:spPr>
        <p:txBody>
          <a:bodyPr wrap="square">
            <a:spAutoFit/>
          </a:bodyPr>
          <a:lstStyle/>
          <a:p>
            <a:pPr marL="257175" indent="-257175">
              <a:lnSpc>
                <a:spcPct val="115000"/>
              </a:lnSpc>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In paragraph (number), it says…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On line (paragraph), it says…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In the middle…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Towards the end…</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In the end…</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The author tells us…</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578237639"/>
      </p:ext>
    </p:extLst>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792" y="1142257"/>
            <a:ext cx="8443355" cy="881744"/>
          </a:xfrm>
        </p:spPr>
        <p:txBody>
          <a:bodyPr>
            <a:noAutofit/>
          </a:bodyPr>
          <a:lstStyle/>
          <a:p>
            <a:pPr algn="ctr"/>
            <a:r>
              <a:rPr lang="en-US" sz="6600" dirty="0">
                <a:latin typeface="Comic Sans MS" panose="030F0702030302020204" pitchFamily="66" charset="0"/>
              </a:rPr>
              <a:t>Types of Writing</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202368" y="2432532"/>
            <a:ext cx="8619295" cy="2839239"/>
          </a:xfrm>
          <a:prstGeom prst="rect">
            <a:avLst/>
          </a:prstGeom>
        </p:spPr>
        <p:txBody>
          <a:bodyPr wrap="square">
            <a:spAutoFit/>
          </a:bodyPr>
          <a:lstStyle/>
          <a:p>
            <a:pPr marL="214313" indent="-214313">
              <a:buFont typeface="Arial" panose="020B0604020202020204" pitchFamily="34" charset="0"/>
              <a:buChar char="•"/>
            </a:pPr>
            <a:r>
              <a:rPr lang="en-US" sz="3000" dirty="0">
                <a:latin typeface="Comic Sans MS" panose="030F0702030302020204" pitchFamily="66" charset="0"/>
              </a:rPr>
              <a:t>Narrative—tell a story</a:t>
            </a:r>
          </a:p>
          <a:p>
            <a:endParaRPr lang="en-US" sz="1500" dirty="0">
              <a:latin typeface="Comic Sans MS" panose="030F0702030302020204" pitchFamily="66" charset="0"/>
            </a:endParaRPr>
          </a:p>
          <a:p>
            <a:pPr marL="214313" indent="-214313">
              <a:buFont typeface="Arial" panose="020B0604020202020204" pitchFamily="34" charset="0"/>
              <a:buChar char="•"/>
            </a:pPr>
            <a:r>
              <a:rPr lang="en-US" sz="3000" dirty="0">
                <a:latin typeface="Comic Sans MS" panose="030F0702030302020204" pitchFamily="66" charset="0"/>
              </a:rPr>
              <a:t>Expository—explain, give information</a:t>
            </a:r>
          </a:p>
          <a:p>
            <a:pPr marL="214313" indent="-214313"/>
            <a:endParaRPr lang="en-US" sz="1500" dirty="0">
              <a:latin typeface="Comic Sans MS" panose="030F0702030302020204" pitchFamily="66" charset="0"/>
            </a:endParaRPr>
          </a:p>
          <a:p>
            <a:pPr marL="214313" indent="-214313">
              <a:buFont typeface="Arial" panose="020B0604020202020204" pitchFamily="34" charset="0"/>
              <a:buChar char="•"/>
            </a:pPr>
            <a:r>
              <a:rPr lang="en-US" sz="3000" dirty="0">
                <a:latin typeface="Comic Sans MS" panose="030F0702030302020204" pitchFamily="66" charset="0"/>
              </a:rPr>
              <a:t>Descriptive—describe the steps in a process</a:t>
            </a:r>
          </a:p>
          <a:p>
            <a:endParaRPr lang="en-US" sz="1500" dirty="0">
              <a:latin typeface="Comic Sans MS" panose="030F0702030302020204" pitchFamily="66" charset="0"/>
            </a:endParaRPr>
          </a:p>
          <a:p>
            <a:pPr marL="214313" indent="-214313">
              <a:buFont typeface="Arial" panose="020B0604020202020204" pitchFamily="34" charset="0"/>
              <a:buChar char="•"/>
            </a:pPr>
            <a:r>
              <a:rPr lang="en-US" sz="3000" dirty="0">
                <a:latin typeface="Comic Sans MS" panose="030F0702030302020204" pitchFamily="66" charset="0"/>
              </a:rPr>
              <a:t>Persuasive—convince, state a point of view</a:t>
            </a:r>
            <a:endParaRPr lang="en-US" sz="1350" dirty="0"/>
          </a:p>
          <a:p>
            <a:pPr marL="214313" indent="-214313">
              <a:buFont typeface="Arial" panose="020B0604020202020204" pitchFamily="34" charset="0"/>
              <a:buChar char="•"/>
            </a:pPr>
            <a:endParaRPr lang="en-US" sz="1350" dirty="0"/>
          </a:p>
        </p:txBody>
      </p:sp>
    </p:spTree>
    <p:extLst>
      <p:ext uri="{BB962C8B-B14F-4D97-AF65-F5344CB8AC3E}">
        <p14:creationId xmlns="" xmlns:p14="http://schemas.microsoft.com/office/powerpoint/2010/main" val="195700946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878" y="1168978"/>
            <a:ext cx="8942120" cy="1508664"/>
          </a:xfrm>
        </p:spPr>
        <p:txBody>
          <a:bodyPr>
            <a:noAutofit/>
          </a:bodyPr>
          <a:lstStyle/>
          <a:p>
            <a:pPr algn="ctr"/>
            <a:r>
              <a:rPr lang="en-US" sz="3750" u="sng" dirty="0">
                <a:latin typeface="Comic Sans MS" panose="030F0702030302020204" pitchFamily="66" charset="0"/>
              </a:rPr>
              <a:t>Explanation/Clear/Complete/Accurate</a:t>
            </a:r>
            <a:r>
              <a:rPr lang="en-US" sz="3375" dirty="0"/>
              <a:t/>
            </a:r>
            <a:br>
              <a:rPr lang="en-US" sz="3375" dirty="0"/>
            </a:br>
            <a:endParaRPr lang="en-US" sz="3375" dirty="0"/>
          </a:p>
        </p:txBody>
      </p:sp>
      <p:sp>
        <p:nvSpPr>
          <p:cNvPr id="5" name="Footer Placeholder 4"/>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4" name="Rectangle 3"/>
          <p:cNvSpPr/>
          <p:nvPr/>
        </p:nvSpPr>
        <p:spPr>
          <a:xfrm>
            <a:off x="1086592" y="2321381"/>
            <a:ext cx="6412675" cy="3277820"/>
          </a:xfrm>
          <a:prstGeom prst="rect">
            <a:avLst/>
          </a:prstGeom>
        </p:spPr>
        <p:txBody>
          <a:bodyPr wrap="square">
            <a:spAutoFit/>
          </a:bodyPr>
          <a:lstStyle/>
          <a:p>
            <a:pPr marL="257175" indent="-257175">
              <a:lnSpc>
                <a:spcPct val="115000"/>
              </a:lnSpc>
              <a:buSzPts val="4000"/>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This means that…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The author is telling me that…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This is important because…</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The reason this is important is…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I know that…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spcAft>
                <a:spcPts val="750"/>
              </a:spcAft>
              <a:buSzPts val="4000"/>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It’s possible that…</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55702360"/>
      </p:ext>
    </p:extLst>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a:latin typeface="Comic Sans MS" panose="030F0702030302020204" pitchFamily="66" charset="0"/>
              </a:rPr>
              <a:t>Craft/Voice/Creativity</a:t>
            </a:r>
            <a:endParaRPr lang="en-US" sz="5400"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191986" y="2449744"/>
            <a:ext cx="6760028" cy="3012363"/>
          </a:xfrm>
          <a:prstGeom prst="rect">
            <a:avLst/>
          </a:prstGeom>
        </p:spPr>
        <p:txBody>
          <a:bodyPr wrap="square">
            <a:spAutoFit/>
          </a:bodyPr>
          <a:lstStyle/>
          <a:p>
            <a:pPr marL="257175" indent="-257175">
              <a:lnSpc>
                <a:spcPct val="115000"/>
              </a:lnSpc>
              <a:buSzPts val="4000"/>
              <a:buFont typeface="Symbol" panose="05050102010706020507" pitchFamily="18" charset="2"/>
              <a:buChar char=""/>
            </a:pPr>
            <a:r>
              <a:rPr lang="en-US" sz="3300" dirty="0">
                <a:latin typeface="Comic Sans MS" panose="030F0702030302020204" pitchFamily="66" charset="0"/>
                <a:ea typeface="Calibri" panose="020F0502020204030204" pitchFamily="34" charset="0"/>
                <a:cs typeface="Times New Roman" panose="02020603050405020304" pitchFamily="18" charset="0"/>
              </a:rPr>
              <a:t>I believe that…</a:t>
            </a:r>
            <a:endParaRPr lang="en-US" sz="33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3300" dirty="0">
                <a:latin typeface="Comic Sans MS" panose="030F0702030302020204" pitchFamily="66" charset="0"/>
                <a:ea typeface="Calibri" panose="020F0502020204030204" pitchFamily="34" charset="0"/>
                <a:cs typeface="Times New Roman" panose="02020603050405020304" pitchFamily="18" charset="0"/>
              </a:rPr>
              <a:t>I think that…</a:t>
            </a:r>
            <a:endParaRPr lang="en-US" sz="33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3300" dirty="0">
                <a:latin typeface="Comic Sans MS" panose="030F0702030302020204" pitchFamily="66" charset="0"/>
                <a:ea typeface="Calibri" panose="020F0502020204030204" pitchFamily="34" charset="0"/>
                <a:cs typeface="Times New Roman" panose="02020603050405020304" pitchFamily="18" charset="0"/>
              </a:rPr>
              <a:t>In my opinion…</a:t>
            </a:r>
            <a:endParaRPr lang="en-US" sz="33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3300" dirty="0">
                <a:latin typeface="Comic Sans MS" panose="030F0702030302020204" pitchFamily="66" charset="0"/>
                <a:ea typeface="Calibri" panose="020F0502020204030204" pitchFamily="34" charset="0"/>
                <a:cs typeface="Times New Roman" panose="02020603050405020304" pitchFamily="18" charset="0"/>
              </a:rPr>
              <a:t>My opinion is…</a:t>
            </a:r>
            <a:endParaRPr lang="en-US" sz="33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spcAft>
                <a:spcPts val="750"/>
              </a:spcAft>
              <a:buSzPts val="4000"/>
              <a:buFont typeface="Symbol" panose="05050102010706020507" pitchFamily="18" charset="2"/>
              <a:buChar char=""/>
            </a:pPr>
            <a:r>
              <a:rPr lang="en-US" sz="3300" dirty="0">
                <a:latin typeface="Comic Sans MS" panose="030F0702030302020204" pitchFamily="66" charset="0"/>
                <a:ea typeface="Calibri" panose="020F0502020204030204" pitchFamily="34" charset="0"/>
                <a:cs typeface="Times New Roman" panose="02020603050405020304" pitchFamily="18" charset="0"/>
              </a:rPr>
              <a:t>I feel that…</a:t>
            </a:r>
            <a:endParaRPr lang="en-US" sz="3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68102274"/>
      </p:ext>
    </p:extLst>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8026"/>
            <a:ext cx="7886700" cy="1325563"/>
          </a:xfrm>
        </p:spPr>
        <p:txBody>
          <a:bodyPr>
            <a:noAutofit/>
          </a:bodyPr>
          <a:lstStyle/>
          <a:p>
            <a:pPr algn="ctr"/>
            <a:r>
              <a:rPr lang="en-US" sz="7200" dirty="0">
                <a:latin typeface="Comic Sans MS" panose="030F0702030302020204" pitchFamily="66" charset="0"/>
              </a:rPr>
              <a:t>Clincher</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148715" y="2330162"/>
            <a:ext cx="6926580" cy="3851054"/>
          </a:xfrm>
          <a:prstGeom prst="rect">
            <a:avLst/>
          </a:prstGeom>
        </p:spPr>
        <p:txBody>
          <a:bodyPr wrap="square">
            <a:spAutoFit/>
          </a:bodyPr>
          <a:lstStyle/>
          <a:p>
            <a:pPr marL="514350" indent="-514350">
              <a:buFont typeface="Arial" panose="020B0604020202020204" pitchFamily="34" charset="0"/>
              <a:buChar char="•"/>
            </a:pPr>
            <a:r>
              <a:rPr lang="en-US" sz="4050" dirty="0">
                <a:latin typeface="Comic Sans MS" panose="030F0702030302020204" pitchFamily="66" charset="0"/>
              </a:rPr>
              <a:t>These are the reasons</a:t>
            </a:r>
            <a:r>
              <a:rPr lang="en-US" sz="4050" dirty="0" smtClean="0">
                <a:latin typeface="Comic Sans MS" panose="030F0702030302020204" pitchFamily="66" charset="0"/>
              </a:rPr>
              <a:t>…</a:t>
            </a:r>
          </a:p>
          <a:p>
            <a:endParaRPr lang="en-US" sz="2000" dirty="0">
              <a:latin typeface="Comic Sans MS" panose="030F0702030302020204" pitchFamily="66" charset="0"/>
            </a:endParaRPr>
          </a:p>
          <a:p>
            <a:pPr marL="514350" indent="-514350">
              <a:buFont typeface="Arial" panose="020B0604020202020204" pitchFamily="34" charset="0"/>
              <a:buChar char="•"/>
            </a:pPr>
            <a:r>
              <a:rPr lang="en-US" sz="4050" dirty="0">
                <a:latin typeface="Comic Sans MS" panose="030F0702030302020204" pitchFamily="66" charset="0"/>
              </a:rPr>
              <a:t>This is the reason</a:t>
            </a:r>
            <a:r>
              <a:rPr lang="en-US" sz="4050" dirty="0" smtClean="0">
                <a:latin typeface="Comic Sans MS" panose="030F0702030302020204" pitchFamily="66" charset="0"/>
              </a:rPr>
              <a:t>…</a:t>
            </a:r>
          </a:p>
          <a:p>
            <a:endParaRPr lang="en-US" sz="2000" dirty="0">
              <a:latin typeface="Comic Sans MS" panose="030F0702030302020204" pitchFamily="66" charset="0"/>
            </a:endParaRPr>
          </a:p>
          <a:p>
            <a:pPr marL="514350" indent="-514350">
              <a:buFont typeface="Arial" panose="020B0604020202020204" pitchFamily="34" charset="0"/>
              <a:buChar char="•"/>
            </a:pPr>
            <a:r>
              <a:rPr lang="en-US" sz="4050" dirty="0">
                <a:latin typeface="Comic Sans MS" panose="030F0702030302020204" pitchFamily="66" charset="0"/>
              </a:rPr>
              <a:t>This is why</a:t>
            </a:r>
            <a:r>
              <a:rPr lang="en-US" sz="4050" dirty="0" smtClean="0">
                <a:latin typeface="Comic Sans MS" panose="030F0702030302020204" pitchFamily="66" charset="0"/>
              </a:rPr>
              <a:t>…</a:t>
            </a:r>
          </a:p>
          <a:p>
            <a:endParaRPr lang="en-US" sz="2000" dirty="0">
              <a:latin typeface="Comic Sans MS" panose="030F0702030302020204" pitchFamily="66" charset="0"/>
            </a:endParaRPr>
          </a:p>
          <a:p>
            <a:pPr marL="514350" indent="-514350">
              <a:buFont typeface="Arial" panose="020B0604020202020204" pitchFamily="34" charset="0"/>
              <a:buChar char="•"/>
            </a:pPr>
            <a:r>
              <a:rPr lang="en-US" sz="4050" dirty="0">
                <a:latin typeface="Comic Sans MS" panose="030F0702030302020204" pitchFamily="66" charset="0"/>
              </a:rPr>
              <a:t>In conclusion…</a:t>
            </a:r>
          </a:p>
          <a:p>
            <a:pPr marL="257175" indent="-257175">
              <a:lnSpc>
                <a:spcPct val="115000"/>
              </a:lnSpc>
              <a:buFont typeface="Symbol" panose="05050102010706020507" pitchFamily="18" charset="2"/>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240104490"/>
      </p:ext>
    </p:extLst>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926772"/>
            <a:ext cx="7886700" cy="2441121"/>
          </a:xfrm>
        </p:spPr>
        <p:txBody>
          <a:bodyPr>
            <a:normAutofit/>
          </a:bodyPr>
          <a:lstStyle/>
          <a:p>
            <a:pPr algn="ctr"/>
            <a:r>
              <a:rPr lang="en-US" dirty="0" smtClean="0">
                <a:latin typeface="Comic Sans MS" panose="030F0702030302020204" pitchFamily="66" charset="0"/>
              </a:rPr>
              <a:t/>
            </a:r>
            <a:br>
              <a:rPr lang="en-US" dirty="0" smtClean="0">
                <a:latin typeface="Comic Sans MS" panose="030F0702030302020204" pitchFamily="66" charset="0"/>
              </a:rPr>
            </a:br>
            <a:r>
              <a:rPr lang="en-US" sz="8025" dirty="0">
                <a:latin typeface="Comic Sans MS" panose="030F0702030302020204" pitchFamily="66" charset="0"/>
              </a:rPr>
              <a:t>Descriptive</a:t>
            </a:r>
            <a:endParaRPr lang="en-US" dirty="0"/>
          </a:p>
        </p:txBody>
      </p:sp>
      <p:sp>
        <p:nvSpPr>
          <p:cNvPr id="3" name="Footer Placeholder 2"/>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Tree>
    <p:extLst>
      <p:ext uri="{BB962C8B-B14F-4D97-AF65-F5344CB8AC3E}">
        <p14:creationId xmlns="" xmlns:p14="http://schemas.microsoft.com/office/powerpoint/2010/main" val="3153110680"/>
      </p:ext>
    </p:extLst>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a:latin typeface="Comic Sans MS" panose="030F0702030302020204" pitchFamily="66" charset="0"/>
              </a:rPr>
              <a:t>Topic Sentence</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228600" y="2184008"/>
            <a:ext cx="8915400" cy="3463640"/>
          </a:xfrm>
          <a:prstGeom prst="rect">
            <a:avLst/>
          </a:prstGeom>
        </p:spPr>
        <p:txBody>
          <a:bodyPr wrap="square">
            <a:spAutoFit/>
          </a:bodyPr>
          <a:lstStyle/>
          <a:p>
            <a:pPr marL="257175" indent="-257175">
              <a:lnSpc>
                <a:spcPct val="115000"/>
              </a:lnSpc>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Hook—remember to hook your reader with a great topic sentence!</a:t>
            </a:r>
          </a:p>
          <a:p>
            <a:pPr marL="257175" indent="-257175">
              <a:lnSpc>
                <a:spcPct val="115000"/>
              </a:lnSpc>
            </a:pPr>
            <a:r>
              <a:rPr lang="en-US" sz="3000" dirty="0">
                <a:latin typeface="Comic Sans MS" panose="030F0702030302020204" pitchFamily="66" charset="0"/>
                <a:ea typeface="Calibri" panose="020F0502020204030204" pitchFamily="34" charset="0"/>
                <a:cs typeface="Times New Roman" panose="02020603050405020304" pitchFamily="18" charset="0"/>
              </a:rPr>
              <a:t>		</a:t>
            </a:r>
          </a:p>
          <a:p>
            <a:pPr marL="257175" indent="-257175">
              <a:lnSpc>
                <a:spcPct val="115000"/>
              </a:lnSpc>
            </a:pPr>
            <a:r>
              <a:rPr lang="en-US" sz="3000" b="1" dirty="0">
                <a:latin typeface="Comic Sans MS" panose="030F0702030302020204" pitchFamily="66" charset="0"/>
                <a:ea typeface="Calibri" panose="020F0502020204030204" pitchFamily="34" charset="0"/>
                <a:cs typeface="Times New Roman" panose="02020603050405020304" pitchFamily="18" charset="0"/>
              </a:rPr>
              <a:t>	Examples:</a:t>
            </a:r>
            <a:r>
              <a:rPr lang="en-US" sz="3000" dirty="0">
                <a:latin typeface="Comic Sans MS" panose="030F0702030302020204" pitchFamily="66" charset="0"/>
                <a:ea typeface="Calibri" panose="020F0502020204030204" pitchFamily="34" charset="0"/>
                <a:cs typeface="Times New Roman" panose="02020603050405020304" pitchFamily="18" charset="0"/>
              </a:rPr>
              <a:t> </a:t>
            </a:r>
          </a:p>
          <a:p>
            <a:pPr marL="257175" indent="-257175">
              <a:lnSpc>
                <a:spcPct val="115000"/>
              </a:lnSpc>
              <a:buFont typeface="Arial" pitchFamily="34" charset="0"/>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Baking a cake is so much fun! </a:t>
            </a:r>
          </a:p>
          <a:p>
            <a:pPr marL="257175" indent="-257175">
              <a:lnSpc>
                <a:spcPct val="115000"/>
              </a:lnSpc>
              <a:buFont typeface="Arial" pitchFamily="34" charset="0"/>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Have you ever taught a dog a new trick?</a:t>
            </a:r>
          </a:p>
          <a:p>
            <a:pPr marL="257175" indent="-257175">
              <a:lnSpc>
                <a:spcPct val="115000"/>
              </a:lnSpc>
              <a:buFont typeface="Symbol" panose="05050102010706020507" pitchFamily="18" charset="2"/>
              <a:buChar char=""/>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89760370"/>
      </p:ext>
    </p:extLst>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49040"/>
            <a:ext cx="7886700" cy="1325563"/>
          </a:xfrm>
        </p:spPr>
        <p:txBody>
          <a:bodyPr>
            <a:normAutofit/>
          </a:bodyPr>
          <a:lstStyle/>
          <a:p>
            <a:pPr algn="ctr"/>
            <a:r>
              <a:rPr lang="en-US" sz="4050" dirty="0">
                <a:latin typeface="Comic Sans MS" panose="030F0702030302020204" pitchFamily="66" charset="0"/>
              </a:rPr>
              <a:t>Transitional Words and Phrases</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531495" y="2125267"/>
            <a:ext cx="7852410" cy="4071371"/>
          </a:xfrm>
          <a:prstGeom prst="rect">
            <a:avLst/>
          </a:prstGeom>
        </p:spPr>
        <p:txBody>
          <a:bodyPr wrap="square">
            <a:spAutoFit/>
          </a:bodyPr>
          <a:lstStyle/>
          <a:p>
            <a:pPr marL="342900" algn="ctr">
              <a:lnSpc>
                <a:spcPct val="115000"/>
              </a:lnSpc>
            </a:pPr>
            <a:r>
              <a:rPr lang="en-US" sz="3000" u="sng" dirty="0">
                <a:latin typeface="Comic Sans MS" panose="030F0702030302020204" pitchFamily="66" charset="0"/>
                <a:ea typeface="Calibri" panose="020F0502020204030204" pitchFamily="34" charset="0"/>
                <a:cs typeface="Times New Roman" panose="02020603050405020304" pitchFamily="18" charset="0"/>
              </a:rPr>
              <a:t>Sequencing</a:t>
            </a:r>
            <a:r>
              <a:rPr lang="en-US" sz="3000" dirty="0" smtClean="0">
                <a:latin typeface="Comic Sans MS" panose="030F0702030302020204" pitchFamily="66" charset="0"/>
                <a:ea typeface="Calibri" panose="020F0502020204030204" pitchFamily="34" charset="0"/>
                <a:cs typeface="Times New Roman" panose="02020603050405020304" pitchFamily="18" charset="0"/>
              </a:rPr>
              <a:t>:</a:t>
            </a:r>
          </a:p>
          <a:p>
            <a:pPr marL="342900" algn="ctr">
              <a:lnSpc>
                <a:spcPct val="115000"/>
              </a:lnSpc>
            </a:pP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gn="ctr">
              <a:lnSpc>
                <a:spcPct val="115000"/>
              </a:lnSpc>
            </a:pP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First, Second, Third, Next, Then, Afterwards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The first step…the next step…the final step</a:t>
            </a:r>
          </a:p>
          <a:p>
            <a:pPr marL="771525" indent="-342900">
              <a:lnSpc>
                <a:spcPct val="115000"/>
              </a:lnSpc>
            </a:pPr>
            <a:r>
              <a:rPr lang="en-US" sz="2400" dirty="0">
                <a:latin typeface="Comic Sans MS" panose="030F0702030302020204" pitchFamily="66" charset="0"/>
                <a:cs typeface="Times New Roman" panose="02020603050405020304" pitchFamily="18" charset="0"/>
              </a:rPr>
              <a:t>Initially…during the process…finally</a:t>
            </a:r>
          </a:p>
          <a:p>
            <a:pPr marL="771525" indent="-342900">
              <a:lnSpc>
                <a:spcPct val="115000"/>
              </a:lnSpc>
            </a:pPr>
            <a:r>
              <a:rPr lang="en-US" sz="2400" dirty="0">
                <a:latin typeface="Comic Sans MS" panose="030F0702030302020204" pitchFamily="66" charset="0"/>
                <a:cs typeface="Times New Roman" panose="02020603050405020304" pitchFamily="18" charset="0"/>
              </a:rPr>
              <a:t>In the beginning…after that…in the end</a:t>
            </a:r>
          </a:p>
          <a:p>
            <a:pPr marL="771525" indent="-342900">
              <a:lnSpc>
                <a:spcPct val="115000"/>
              </a:lnSpc>
            </a:pPr>
            <a:r>
              <a:rPr lang="en-US" sz="2400" dirty="0">
                <a:latin typeface="Comic Sans MS" panose="030F0702030302020204" pitchFamily="66" charset="0"/>
                <a:cs typeface="Times New Roman" panose="02020603050405020304" pitchFamily="18" charset="0"/>
              </a:rPr>
              <a:t>At the beginning…in the middle…at the end</a:t>
            </a:r>
          </a:p>
          <a:p>
            <a:pPr marL="771525" indent="-342900">
              <a:lnSpc>
                <a:spcPct val="115000"/>
              </a:lnSpc>
            </a:pPr>
            <a:r>
              <a:rPr lang="en-US" sz="2400" dirty="0">
                <a:latin typeface="Comic Sans MS" panose="030F0702030302020204" pitchFamily="66" charset="0"/>
                <a:cs typeface="Times New Roman" panose="02020603050405020304" pitchFamily="18" charset="0"/>
              </a:rPr>
              <a:t>To begin with…while you’re waiting…to end </a:t>
            </a:r>
            <a:r>
              <a:rPr lang="en-US" sz="2400" dirty="0" smtClean="0">
                <a:latin typeface="Comic Sans MS" panose="030F0702030302020204" pitchFamily="66" charset="0"/>
                <a:cs typeface="Times New Roman" panose="02020603050405020304" pitchFamily="18" charset="0"/>
              </a:rPr>
              <a:t>with</a:t>
            </a:r>
          </a:p>
          <a:p>
            <a:pPr marL="771525" indent="-342900">
              <a:lnSpc>
                <a:spcPct val="115000"/>
              </a:lnSpc>
            </a:pPr>
            <a:endParaRPr lang="en-US" sz="2400" dirty="0"/>
          </a:p>
        </p:txBody>
      </p:sp>
    </p:spTree>
    <p:extLst>
      <p:ext uri="{BB962C8B-B14F-4D97-AF65-F5344CB8AC3E}">
        <p14:creationId xmlns="" xmlns:p14="http://schemas.microsoft.com/office/powerpoint/2010/main" val="576434760"/>
      </p:ext>
    </p:extLst>
  </p:cSld>
  <p:clrMapOvr>
    <a:masterClrMapping/>
  </p:clrMapOvr>
  <p:transition spd="med">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22" y="1000466"/>
            <a:ext cx="7886700" cy="750403"/>
          </a:xfrm>
        </p:spPr>
        <p:txBody>
          <a:bodyPr>
            <a:normAutofit fontScale="90000"/>
          </a:bodyPr>
          <a:lstStyle/>
          <a:p>
            <a:pPr algn="ctr"/>
            <a:r>
              <a:rPr lang="en-US" sz="4950" u="sng" dirty="0">
                <a:latin typeface="Comic Sans MS" panose="030F0702030302020204" pitchFamily="66" charset="0"/>
              </a:rPr>
              <a:t>Specific/Relevant</a:t>
            </a:r>
            <a:endParaRPr lang="en-US" sz="4950"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246413" y="1786820"/>
            <a:ext cx="8556172" cy="4390176"/>
          </a:xfrm>
          <a:prstGeom prst="rect">
            <a:avLst/>
          </a:prstGeom>
        </p:spPr>
        <p:txBody>
          <a:bodyPr wrap="square">
            <a:spAutoFit/>
          </a:bodyPr>
          <a:lstStyle/>
          <a:p>
            <a:pPr marL="257175" indent="-257175">
              <a:lnSpc>
                <a:spcPct val="115000"/>
              </a:lnSpc>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Ideas are </a:t>
            </a:r>
            <a:r>
              <a:rPr lang="en-US" sz="2400" u="sng" dirty="0">
                <a:latin typeface="Comic Sans MS" panose="030F0702030302020204" pitchFamily="66" charset="0"/>
                <a:ea typeface="Calibri" panose="020F0502020204030204" pitchFamily="34" charset="0"/>
                <a:cs typeface="Times New Roman" panose="02020603050405020304" pitchFamily="18" charset="0"/>
              </a:rPr>
              <a:t>specific</a:t>
            </a:r>
            <a:r>
              <a:rPr lang="en-US" sz="2400" dirty="0">
                <a:latin typeface="Comic Sans MS" panose="030F0702030302020204" pitchFamily="66" charset="0"/>
                <a:ea typeface="Calibri" panose="020F0502020204030204" pitchFamily="34" charset="0"/>
                <a:cs typeface="Times New Roman" panose="02020603050405020304" pitchFamily="18" charset="0"/>
              </a:rPr>
              <a:t> to the main idea and supporting paragraphs of the story</a:t>
            </a:r>
          </a:p>
          <a:p>
            <a:pPr>
              <a:lnSpc>
                <a:spcPct val="115000"/>
              </a:lnSpc>
            </a:pPr>
            <a:endParaRPr lang="en-US" sz="9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spcAft>
                <a:spcPts val="750"/>
              </a:spcAft>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Ideas are </a:t>
            </a:r>
            <a:r>
              <a:rPr lang="en-US" sz="2400" u="sng" dirty="0">
                <a:latin typeface="Comic Sans MS" panose="030F0702030302020204" pitchFamily="66" charset="0"/>
                <a:ea typeface="Calibri" panose="020F0502020204030204" pitchFamily="34" charset="0"/>
                <a:cs typeface="Times New Roman" panose="02020603050405020304" pitchFamily="18" charset="0"/>
              </a:rPr>
              <a:t>relevant</a:t>
            </a:r>
            <a:r>
              <a:rPr lang="en-US" sz="2400" dirty="0">
                <a:latin typeface="Comic Sans MS" panose="030F0702030302020204" pitchFamily="66" charset="0"/>
                <a:ea typeface="Calibri" panose="020F0502020204030204" pitchFamily="34" charset="0"/>
                <a:cs typeface="Times New Roman" panose="02020603050405020304" pitchFamily="18" charset="0"/>
              </a:rPr>
              <a:t> to the topic and can be expanded with details—add some hints about how you think the process can be done easier, better</a:t>
            </a:r>
          </a:p>
          <a:p>
            <a:pPr marL="257175" indent="-257175"/>
            <a:endParaRPr lang="en-US" sz="9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Ideas are in </a:t>
            </a:r>
            <a:r>
              <a:rPr lang="en-US" sz="2400" u="sng" dirty="0">
                <a:latin typeface="Comic Sans MS" panose="030F0702030302020204" pitchFamily="66" charset="0"/>
                <a:ea typeface="Calibri" panose="020F0502020204030204" pitchFamily="34" charset="0"/>
                <a:cs typeface="Times New Roman" panose="02020603050405020304" pitchFamily="18" charset="0"/>
              </a:rPr>
              <a:t>sequential order</a:t>
            </a:r>
            <a:r>
              <a:rPr lang="en-US" sz="2400" dirty="0">
                <a:latin typeface="Comic Sans MS" panose="030F0702030302020204" pitchFamily="66" charset="0"/>
                <a:ea typeface="Calibri" panose="020F0502020204030204" pitchFamily="34" charset="0"/>
                <a:cs typeface="Times New Roman" panose="02020603050405020304" pitchFamily="18" charset="0"/>
              </a:rPr>
              <a:t>—don’t confuse your reader!</a:t>
            </a:r>
          </a:p>
          <a:p>
            <a:pPr marL="257175" indent="-257175"/>
            <a:endParaRPr lang="en-US" sz="900" u="sng"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Ideas can be prefaced by </a:t>
            </a:r>
            <a:r>
              <a:rPr lang="en-US" sz="2400" u="sng" dirty="0">
                <a:latin typeface="Comic Sans MS" panose="030F0702030302020204" pitchFamily="66" charset="0"/>
                <a:ea typeface="Calibri" panose="020F0502020204030204" pitchFamily="34" charset="0"/>
                <a:cs typeface="Times New Roman" panose="02020603050405020304" pitchFamily="18" charset="0"/>
              </a:rPr>
              <a:t>transitional words and phrases </a:t>
            </a:r>
            <a:r>
              <a:rPr lang="en-US" sz="2400" dirty="0">
                <a:latin typeface="Comic Sans MS" panose="030F0702030302020204" pitchFamily="66" charset="0"/>
                <a:ea typeface="Calibri" panose="020F0502020204030204" pitchFamily="34" charset="0"/>
                <a:cs typeface="Times New Roman" panose="02020603050405020304" pitchFamily="18" charset="0"/>
              </a:rPr>
              <a:t>to make your story more interesting and flow better</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66096130"/>
      </p:ext>
    </p:extLst>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042" y="1079171"/>
            <a:ext cx="8942120" cy="1019051"/>
          </a:xfrm>
        </p:spPr>
        <p:txBody>
          <a:bodyPr>
            <a:noAutofit/>
          </a:bodyPr>
          <a:lstStyle/>
          <a:p>
            <a:pPr algn="ctr"/>
            <a:r>
              <a:rPr lang="en-US" sz="3750" u="sng" dirty="0">
                <a:latin typeface="Comic Sans MS" panose="030F0702030302020204" pitchFamily="66" charset="0"/>
              </a:rPr>
              <a:t>Explanation/Clear/Complete/Accurate</a:t>
            </a:r>
            <a:r>
              <a:rPr lang="en-US" sz="3375" dirty="0"/>
              <a:t/>
            </a:r>
            <a:br>
              <a:rPr lang="en-US" sz="3375" dirty="0"/>
            </a:br>
            <a:endParaRPr lang="en-US" sz="3375" dirty="0"/>
          </a:p>
        </p:txBody>
      </p:sp>
      <p:sp>
        <p:nvSpPr>
          <p:cNvPr id="5" name="Footer Placeholder 4"/>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4" name="Rectangle 3"/>
          <p:cNvSpPr/>
          <p:nvPr/>
        </p:nvSpPr>
        <p:spPr>
          <a:xfrm>
            <a:off x="187778" y="1816508"/>
            <a:ext cx="8776607" cy="3968009"/>
          </a:xfrm>
          <a:prstGeom prst="rect">
            <a:avLst/>
          </a:prstGeom>
        </p:spPr>
        <p:txBody>
          <a:bodyPr wrap="square">
            <a:spAutoFit/>
          </a:bodyPr>
          <a:lstStyle/>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Details </a:t>
            </a:r>
            <a:r>
              <a:rPr lang="en-US" sz="2400" u="sng" dirty="0">
                <a:latin typeface="Comic Sans MS" panose="030F0702030302020204" pitchFamily="66" charset="0"/>
                <a:ea typeface="Calibri" panose="020F0502020204030204" pitchFamily="34" charset="0"/>
                <a:cs typeface="Times New Roman" panose="02020603050405020304" pitchFamily="18" charset="0"/>
              </a:rPr>
              <a:t>explain</a:t>
            </a:r>
            <a:r>
              <a:rPr lang="en-US" sz="2400" dirty="0">
                <a:latin typeface="Comic Sans MS" panose="030F0702030302020204" pitchFamily="66" charset="0"/>
                <a:ea typeface="Calibri" panose="020F0502020204030204" pitchFamily="34" charset="0"/>
                <a:cs typeface="Times New Roman" panose="02020603050405020304" pitchFamily="18" charset="0"/>
              </a:rPr>
              <a:t> the steps of a process of doing or making something</a:t>
            </a:r>
          </a:p>
          <a:p>
            <a:pPr>
              <a:lnSpc>
                <a:spcPct val="115000"/>
              </a:lnSpc>
              <a:buSzPts val="4000"/>
            </a:pP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Details create a </a:t>
            </a:r>
            <a:r>
              <a:rPr lang="en-US" sz="2400" u="sng" dirty="0">
                <a:latin typeface="Comic Sans MS" panose="030F0702030302020204" pitchFamily="66" charset="0"/>
                <a:ea typeface="Calibri" panose="020F0502020204030204" pitchFamily="34" charset="0"/>
                <a:cs typeface="Times New Roman" panose="02020603050405020304" pitchFamily="18" charset="0"/>
              </a:rPr>
              <a:t>clear and complete image</a:t>
            </a:r>
            <a:r>
              <a:rPr lang="en-US" sz="2400" dirty="0">
                <a:latin typeface="Comic Sans MS" panose="030F0702030302020204" pitchFamily="66" charset="0"/>
                <a:ea typeface="Calibri" panose="020F0502020204030204" pitchFamily="34" charset="0"/>
                <a:cs typeface="Times New Roman" panose="02020603050405020304" pitchFamily="18" charset="0"/>
              </a:rPr>
              <a:t> of each step for the reader—remember: the reader reads your work, not your mind…don’t leave out important information!</a:t>
            </a:r>
          </a:p>
          <a:p>
            <a:pPr>
              <a:lnSpc>
                <a:spcPct val="115000"/>
              </a:lnSpc>
              <a:buSzPts val="4000"/>
            </a:pP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Details are an </a:t>
            </a:r>
            <a:r>
              <a:rPr lang="en-US" sz="2400" u="sng" dirty="0">
                <a:latin typeface="Comic Sans MS" panose="030F0702030302020204" pitchFamily="66" charset="0"/>
                <a:ea typeface="Calibri" panose="020F0502020204030204" pitchFamily="34" charset="0"/>
                <a:cs typeface="Times New Roman" panose="02020603050405020304" pitchFamily="18" charset="0"/>
              </a:rPr>
              <a:t>accurate representation</a:t>
            </a:r>
            <a:r>
              <a:rPr lang="en-US" sz="2400" dirty="0">
                <a:latin typeface="Comic Sans MS" panose="030F0702030302020204" pitchFamily="66" charset="0"/>
                <a:ea typeface="Calibri" panose="020F0502020204030204" pitchFamily="34" charset="0"/>
                <a:cs typeface="Times New Roman" panose="02020603050405020304" pitchFamily="18" charset="0"/>
              </a:rPr>
              <a:t> of the steps involved using words that are descriptive: the thesaurus is your friend!</a:t>
            </a:r>
          </a:p>
        </p:txBody>
      </p:sp>
    </p:spTree>
    <p:extLst>
      <p:ext uri="{BB962C8B-B14F-4D97-AF65-F5344CB8AC3E}">
        <p14:creationId xmlns="" xmlns:p14="http://schemas.microsoft.com/office/powerpoint/2010/main" val="990121073"/>
      </p:ext>
    </p:extLst>
  </p:cSld>
  <p:clrMapOvr>
    <a:masterClrMapping/>
  </p:clrMapOvr>
  <p:transition spd="med">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8" y="975973"/>
            <a:ext cx="7886700" cy="994172"/>
          </a:xfrm>
        </p:spPr>
        <p:txBody>
          <a:bodyPr>
            <a:noAutofit/>
          </a:bodyPr>
          <a:lstStyle/>
          <a:p>
            <a:pPr algn="ctr"/>
            <a:r>
              <a:rPr lang="en-US" sz="7200" dirty="0">
                <a:latin typeface="Comic Sans MS" panose="030F0702030302020204" pitchFamily="66" charset="0"/>
              </a:rPr>
              <a:t>Clincher</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95942" y="2077069"/>
            <a:ext cx="8670472" cy="3323987"/>
          </a:xfrm>
          <a:prstGeom prst="rect">
            <a:avLst/>
          </a:prstGeom>
        </p:spPr>
        <p:txBody>
          <a:bodyPr wrap="square">
            <a:spAutoFit/>
          </a:bodyPr>
          <a:lstStyle/>
          <a:p>
            <a:pPr marL="514350" indent="-514350">
              <a:buFont typeface="Arial" panose="020B0604020202020204" pitchFamily="34" charset="0"/>
              <a:buChar char="•"/>
            </a:pPr>
            <a:r>
              <a:rPr lang="en-US" sz="2550" dirty="0">
                <a:latin typeface="Comic Sans MS" panose="030F0702030302020204" pitchFamily="66" charset="0"/>
              </a:rPr>
              <a:t>The story </a:t>
            </a:r>
            <a:r>
              <a:rPr lang="en-US" sz="2550" u="sng" dirty="0">
                <a:latin typeface="Comic Sans MS" panose="030F0702030302020204" pitchFamily="66" charset="0"/>
              </a:rPr>
              <a:t>logically explains</a:t>
            </a:r>
            <a:r>
              <a:rPr lang="en-US" sz="2550" dirty="0">
                <a:latin typeface="Comic Sans MS" panose="030F0702030302020204" pitchFamily="66" charset="0"/>
              </a:rPr>
              <a:t> the process being described</a:t>
            </a:r>
          </a:p>
          <a:p>
            <a:pPr lvl="0"/>
            <a:endParaRPr lang="en-US" sz="2100" dirty="0">
              <a:latin typeface="Comic Sans MS" panose="030F0702030302020204" pitchFamily="66" charset="0"/>
            </a:endParaRPr>
          </a:p>
          <a:p>
            <a:pPr marL="514350" indent="-514350">
              <a:buFont typeface="Arial" panose="020B0604020202020204" pitchFamily="34" charset="0"/>
              <a:buChar char="•"/>
            </a:pPr>
            <a:r>
              <a:rPr lang="en-US" sz="2550" dirty="0">
                <a:latin typeface="Comic Sans MS" panose="030F0702030302020204" pitchFamily="66" charset="0"/>
              </a:rPr>
              <a:t>The ending neatly </a:t>
            </a:r>
            <a:r>
              <a:rPr lang="en-US" sz="2550" u="sng" dirty="0">
                <a:latin typeface="Comic Sans MS" panose="030F0702030302020204" pitchFamily="66" charset="0"/>
              </a:rPr>
              <a:t>ties together all the ideas</a:t>
            </a:r>
            <a:r>
              <a:rPr lang="en-US" sz="2550" dirty="0">
                <a:latin typeface="Comic Sans MS" panose="030F0702030302020204" pitchFamily="66" charset="0"/>
              </a:rPr>
              <a:t> and details—make sure you haven’t left out a step!</a:t>
            </a:r>
          </a:p>
          <a:p>
            <a:pPr lvl="0"/>
            <a:endParaRPr lang="en-US" sz="2100" dirty="0">
              <a:latin typeface="Comic Sans MS" panose="030F0702030302020204" pitchFamily="66" charset="0"/>
            </a:endParaRPr>
          </a:p>
          <a:p>
            <a:pPr marL="514350" indent="-514350">
              <a:buFont typeface="Arial" panose="020B0604020202020204" pitchFamily="34" charset="0"/>
              <a:buChar char="•"/>
            </a:pPr>
            <a:r>
              <a:rPr lang="en-US" sz="2550" dirty="0">
                <a:latin typeface="Comic Sans MS" panose="030F0702030302020204" pitchFamily="66" charset="0"/>
              </a:rPr>
              <a:t>The clincher is usually the </a:t>
            </a:r>
            <a:r>
              <a:rPr lang="en-US" sz="2550" u="sng" dirty="0">
                <a:latin typeface="Comic Sans MS" panose="030F0702030302020204" pitchFamily="66" charset="0"/>
              </a:rPr>
              <a:t>last sentence</a:t>
            </a:r>
            <a:r>
              <a:rPr lang="en-US" sz="2550" dirty="0">
                <a:latin typeface="Comic Sans MS" panose="030F0702030302020204" pitchFamily="66" charset="0"/>
              </a:rPr>
              <a:t> and is as </a:t>
            </a:r>
            <a:r>
              <a:rPr lang="en-US" sz="2550" u="sng" dirty="0">
                <a:latin typeface="Comic Sans MS" panose="030F0702030302020204" pitchFamily="66" charset="0"/>
              </a:rPr>
              <a:t>exciting</a:t>
            </a:r>
            <a:r>
              <a:rPr lang="en-US" sz="2550" dirty="0">
                <a:latin typeface="Comic Sans MS" panose="030F0702030302020204" pitchFamily="66" charset="0"/>
              </a:rPr>
              <a:t> as the topic sentence</a:t>
            </a:r>
          </a:p>
          <a:p>
            <a:pPr lvl="0"/>
            <a:endParaRPr lang="en-US" sz="1500" dirty="0">
              <a:latin typeface="Comic Sans MS" panose="030F0702030302020204" pitchFamily="66" charset="0"/>
            </a:endParaRPr>
          </a:p>
        </p:txBody>
      </p:sp>
    </p:spTree>
    <p:extLst>
      <p:ext uri="{BB962C8B-B14F-4D97-AF65-F5344CB8AC3E}">
        <p14:creationId xmlns="" xmlns:p14="http://schemas.microsoft.com/office/powerpoint/2010/main" val="1404605068"/>
      </p:ext>
    </p:extLst>
  </p:cSld>
  <p:clrMapOvr>
    <a:masterClrMapping/>
  </p:clrMapOvr>
  <p:transition spd="med">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Work Product of Waltham Public Schools</a:t>
            </a:r>
            <a:endParaRPr lang="en-US"/>
          </a:p>
        </p:txBody>
      </p:sp>
      <p:sp>
        <p:nvSpPr>
          <p:cNvPr id="3" name="Rectangle 2"/>
          <p:cNvSpPr/>
          <p:nvPr/>
        </p:nvSpPr>
        <p:spPr>
          <a:xfrm>
            <a:off x="311727" y="1389714"/>
            <a:ext cx="3865418" cy="3881191"/>
          </a:xfrm>
          <a:prstGeom prst="rect">
            <a:avLst/>
          </a:prstGeom>
        </p:spPr>
        <p:txBody>
          <a:bodyPr wrap="square">
            <a:spAutoFit/>
          </a:bodyPr>
          <a:lstStyle/>
          <a:p>
            <a:pPr>
              <a:lnSpc>
                <a:spcPct val="115000"/>
              </a:lnSpc>
              <a:spcAft>
                <a:spcPts val="750"/>
              </a:spcAft>
            </a:pP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     One of my favorite things I like to draw is a picture of people.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It’s not hard to draw a person.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First</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you take a piece of paper and a pencil.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Next</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you start drawing an oval head.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Then</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comes the body with the legs and arms and shoulders.  </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 next step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is to draw the face.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You can make the eyes a circle or oval.  It’s your choice. Don’t forget the eyelashes! You need to draw a nose and lips too.</a:t>
            </a:r>
            <a:endParaRPr lang="en-US" sz="9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 last step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is to draw the clothes.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 like to draw dresses and bows for the hair.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You don’t need shoes but you can if you want.  </a:t>
            </a: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When you color the clothes you are done with your picture.</a:t>
            </a:r>
            <a:endParaRPr lang="en-US" sz="900" dirty="0">
              <a:solidFill>
                <a:srgbClr val="FF339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696691" y="1389714"/>
            <a:ext cx="3813464" cy="3767826"/>
          </a:xfrm>
          <a:prstGeom prst="rect">
            <a:avLst/>
          </a:prstGeom>
        </p:spPr>
        <p:txBody>
          <a:bodyPr wrap="square">
            <a:spAutoFit/>
          </a:bodyPr>
          <a:lstStyle/>
          <a:p>
            <a:pPr algn="ct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How to take care of a puppy</a:t>
            </a: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 first thing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to do is you have to train your puppy tricks.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Second of all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you have to give your puppy </a:t>
            </a:r>
            <a:r>
              <a:rPr lang="en-US" sz="1350"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plenty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of water and food.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 third reason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is that your puppy has to rest its paws and feet.  </a:t>
            </a: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Now</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your puppy is ready to go to the park. </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Then</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when you get home give your puppy a bath.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Then</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you take your puppy outside and get a big bucket and put your puppy in the bucket.  </a:t>
            </a: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When your finished play with your puppy and be happy.</a:t>
            </a:r>
          </a:p>
          <a:p>
            <a:pPr>
              <a:lnSpc>
                <a:spcPct val="115000"/>
              </a:lnSpc>
              <a:spcAft>
                <a:spcPts val="75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7465117"/>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926772"/>
            <a:ext cx="7886700" cy="2441121"/>
          </a:xfrm>
        </p:spPr>
        <p:txBody>
          <a:bodyPr>
            <a:normAutofit/>
          </a:bodyPr>
          <a:lstStyle/>
          <a:p>
            <a:pPr algn="ctr"/>
            <a:r>
              <a:rPr lang="en-US" dirty="0" smtClean="0">
                <a:latin typeface="Comic Sans MS" panose="030F0702030302020204" pitchFamily="66" charset="0"/>
              </a:rPr>
              <a:t/>
            </a:r>
            <a:br>
              <a:rPr lang="en-US" dirty="0" smtClean="0">
                <a:latin typeface="Comic Sans MS" panose="030F0702030302020204" pitchFamily="66" charset="0"/>
              </a:rPr>
            </a:br>
            <a:r>
              <a:rPr lang="en-US" sz="8025" dirty="0">
                <a:latin typeface="Comic Sans MS" panose="030F0702030302020204" pitchFamily="66" charset="0"/>
              </a:rPr>
              <a:t>Narrative</a:t>
            </a:r>
            <a:endParaRPr lang="en-US" dirty="0"/>
          </a:p>
        </p:txBody>
      </p:sp>
      <p:sp>
        <p:nvSpPr>
          <p:cNvPr id="3" name="Footer Placeholder 2"/>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Tree>
    <p:extLst>
      <p:ext uri="{BB962C8B-B14F-4D97-AF65-F5344CB8AC3E}">
        <p14:creationId xmlns="" xmlns:p14="http://schemas.microsoft.com/office/powerpoint/2010/main" val="1992614668"/>
      </p:ext>
    </p:extLst>
  </p:cSld>
  <p:clrMapOvr>
    <a:masterClrMapping/>
  </p:clrMapOvr>
  <p:transition spd="med">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926772"/>
            <a:ext cx="7886700" cy="2441121"/>
          </a:xfrm>
        </p:spPr>
        <p:txBody>
          <a:bodyPr>
            <a:normAutofit/>
          </a:bodyPr>
          <a:lstStyle/>
          <a:p>
            <a:pPr algn="ctr"/>
            <a:r>
              <a:rPr lang="en-US" dirty="0" smtClean="0">
                <a:latin typeface="Comic Sans MS" panose="030F0702030302020204" pitchFamily="66" charset="0"/>
              </a:rPr>
              <a:t/>
            </a:r>
            <a:br>
              <a:rPr lang="en-US" dirty="0" smtClean="0">
                <a:latin typeface="Comic Sans MS" panose="030F0702030302020204" pitchFamily="66" charset="0"/>
              </a:rPr>
            </a:br>
            <a:r>
              <a:rPr lang="en-US" sz="8025" dirty="0">
                <a:latin typeface="Comic Sans MS" panose="030F0702030302020204" pitchFamily="66" charset="0"/>
              </a:rPr>
              <a:t>Persuasive</a:t>
            </a:r>
            <a:endParaRPr lang="en-US" dirty="0"/>
          </a:p>
        </p:txBody>
      </p:sp>
      <p:sp>
        <p:nvSpPr>
          <p:cNvPr id="3" name="Footer Placeholder 2"/>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Tree>
    <p:extLst>
      <p:ext uri="{BB962C8B-B14F-4D97-AF65-F5344CB8AC3E}">
        <p14:creationId xmlns="" xmlns:p14="http://schemas.microsoft.com/office/powerpoint/2010/main" val="2736262020"/>
      </p:ext>
    </p:extLst>
  </p:cSld>
  <p:clrMapOvr>
    <a:masterClrMapping/>
  </p:clrMapOvr>
  <p:transition spd="med">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a:latin typeface="Comic Sans MS" panose="030F0702030302020204" pitchFamily="66" charset="0"/>
              </a:rPr>
              <a:t>Topic Sentence</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228600" y="2184008"/>
            <a:ext cx="8915400" cy="3463640"/>
          </a:xfrm>
          <a:prstGeom prst="rect">
            <a:avLst/>
          </a:prstGeom>
        </p:spPr>
        <p:txBody>
          <a:bodyPr wrap="square">
            <a:spAutoFit/>
          </a:bodyPr>
          <a:lstStyle/>
          <a:p>
            <a:pPr marL="257175" indent="-257175">
              <a:lnSpc>
                <a:spcPct val="115000"/>
              </a:lnSpc>
              <a:buFont typeface="Symbol" panose="05050102010706020507" pitchFamily="18" charset="2"/>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Hook—remember to hook your reader with a great topic sentence!</a:t>
            </a:r>
          </a:p>
          <a:p>
            <a:pPr marL="257175" indent="-257175">
              <a:lnSpc>
                <a:spcPct val="115000"/>
              </a:lnSpc>
            </a:pPr>
            <a:r>
              <a:rPr lang="en-US" sz="3000" dirty="0">
                <a:latin typeface="Comic Sans MS" panose="030F0702030302020204" pitchFamily="66" charset="0"/>
                <a:ea typeface="Calibri" panose="020F0502020204030204" pitchFamily="34" charset="0"/>
                <a:cs typeface="Times New Roman" panose="02020603050405020304" pitchFamily="18" charset="0"/>
              </a:rPr>
              <a:t>		</a:t>
            </a:r>
          </a:p>
          <a:p>
            <a:pPr marL="257175" indent="-257175">
              <a:lnSpc>
                <a:spcPct val="115000"/>
              </a:lnSpc>
            </a:pPr>
            <a:r>
              <a:rPr lang="en-US" sz="3000" b="1" dirty="0">
                <a:latin typeface="Comic Sans MS" panose="030F0702030302020204" pitchFamily="66" charset="0"/>
                <a:ea typeface="Calibri" panose="020F0502020204030204" pitchFamily="34" charset="0"/>
                <a:cs typeface="Times New Roman" panose="02020603050405020304" pitchFamily="18" charset="0"/>
              </a:rPr>
              <a:t>	Examples:</a:t>
            </a:r>
            <a:r>
              <a:rPr lang="en-US" sz="3000" dirty="0">
                <a:latin typeface="Comic Sans MS" panose="030F0702030302020204" pitchFamily="66" charset="0"/>
                <a:ea typeface="Calibri" panose="020F0502020204030204" pitchFamily="34" charset="0"/>
                <a:cs typeface="Times New Roman" panose="02020603050405020304" pitchFamily="18" charset="0"/>
              </a:rPr>
              <a:t> </a:t>
            </a:r>
          </a:p>
          <a:p>
            <a:pPr marL="257175" indent="-257175">
              <a:lnSpc>
                <a:spcPct val="115000"/>
              </a:lnSpc>
              <a:buFont typeface="Arial" pitchFamily="34" charset="0"/>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I really need a new bike! </a:t>
            </a:r>
          </a:p>
          <a:p>
            <a:pPr marL="257175" indent="-257175">
              <a:lnSpc>
                <a:spcPct val="115000"/>
              </a:lnSpc>
              <a:buFont typeface="Arial" pitchFamily="34" charset="0"/>
              <a:buChar char="•"/>
            </a:pPr>
            <a:r>
              <a:rPr lang="en-US" sz="3000" dirty="0">
                <a:latin typeface="Comic Sans MS" panose="030F0702030302020204" pitchFamily="66" charset="0"/>
                <a:ea typeface="Calibri" panose="020F0502020204030204" pitchFamily="34" charset="0"/>
                <a:cs typeface="Times New Roman" panose="02020603050405020304" pitchFamily="18" charset="0"/>
              </a:rPr>
              <a:t>It’s time for another trip to Disney!</a:t>
            </a:r>
          </a:p>
          <a:p>
            <a:pPr marL="257175" indent="-257175">
              <a:lnSpc>
                <a:spcPct val="115000"/>
              </a:lnSpc>
              <a:buFont typeface="Symbol" panose="05050102010706020507" pitchFamily="18" charset="2"/>
              <a:buChar char=""/>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333270404"/>
      </p:ext>
    </p:extLst>
  </p:cSld>
  <p:clrMapOvr>
    <a:masterClrMapping/>
  </p:clrMapOvr>
  <p:transition spd="med">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dirty="0">
                <a:latin typeface="Comic Sans MS" panose="030F0702030302020204" pitchFamily="66" charset="0"/>
              </a:rPr>
              <a:t>Transitional Words and Phrases</a:t>
            </a:r>
          </a:p>
        </p:txBody>
      </p:sp>
      <p:sp>
        <p:nvSpPr>
          <p:cNvPr id="9" name="Content Placeholder 8"/>
          <p:cNvSpPr>
            <a:spLocks noGrp="1"/>
          </p:cNvSpPr>
          <p:nvPr>
            <p:ph sz="half" idx="1"/>
          </p:nvPr>
        </p:nvSpPr>
        <p:spPr>
          <a:xfrm>
            <a:off x="1071418" y="2364568"/>
            <a:ext cx="3049731" cy="3022130"/>
          </a:xfrm>
        </p:spPr>
        <p:txBody>
          <a:bodyPr>
            <a:noAutofit/>
          </a:bodyPr>
          <a:lstStyle/>
          <a:p>
            <a:pPr>
              <a:buNone/>
            </a:pPr>
            <a:r>
              <a:rPr lang="en-US" sz="2400" dirty="0">
                <a:latin typeface="Comic Sans MS" pitchFamily="66" charset="0"/>
              </a:rPr>
              <a:t>also</a:t>
            </a:r>
          </a:p>
          <a:p>
            <a:pPr>
              <a:buNone/>
            </a:pPr>
            <a:r>
              <a:rPr lang="en-US" sz="2400" dirty="0">
                <a:latin typeface="Comic Sans MS" pitchFamily="66" charset="0"/>
              </a:rPr>
              <a:t>as</a:t>
            </a:r>
          </a:p>
          <a:p>
            <a:pPr>
              <a:buNone/>
            </a:pPr>
            <a:r>
              <a:rPr lang="en-US" sz="2400" dirty="0">
                <a:latin typeface="Comic Sans MS" pitchFamily="66" charset="0"/>
              </a:rPr>
              <a:t>in the same way</a:t>
            </a:r>
          </a:p>
          <a:p>
            <a:pPr>
              <a:buNone/>
            </a:pPr>
            <a:r>
              <a:rPr lang="en-US" sz="2400" dirty="0">
                <a:latin typeface="Comic Sans MS" pitchFamily="66" charset="0"/>
              </a:rPr>
              <a:t>like</a:t>
            </a:r>
          </a:p>
          <a:p>
            <a:pPr>
              <a:buNone/>
            </a:pPr>
            <a:r>
              <a:rPr lang="en-US" sz="2400" dirty="0">
                <a:latin typeface="Comic Sans MS" pitchFamily="66" charset="0"/>
              </a:rPr>
              <a:t>likewise</a:t>
            </a:r>
          </a:p>
          <a:p>
            <a:pPr>
              <a:buNone/>
            </a:pPr>
            <a:r>
              <a:rPr lang="en-US" sz="2400" dirty="0">
                <a:latin typeface="Comic Sans MS" pitchFamily="66" charset="0"/>
              </a:rPr>
              <a:t>similarly</a:t>
            </a:r>
          </a:p>
          <a:p>
            <a:pPr>
              <a:buNone/>
            </a:pPr>
            <a:r>
              <a:rPr lang="en-US" sz="2400" dirty="0">
                <a:latin typeface="Comic Sans MS" pitchFamily="66" charset="0"/>
              </a:rPr>
              <a:t>while</a:t>
            </a:r>
            <a:endParaRPr lang="en-US" sz="3600" dirty="0" smtClean="0">
              <a:latin typeface="Comic Sans MS" pitchFamily="66" charset="0"/>
            </a:endParaRPr>
          </a:p>
        </p:txBody>
      </p:sp>
      <p:sp>
        <p:nvSpPr>
          <p:cNvPr id="10" name="Content Placeholder 9"/>
          <p:cNvSpPr>
            <a:spLocks noGrp="1"/>
          </p:cNvSpPr>
          <p:nvPr>
            <p:ph sz="half" idx="2"/>
          </p:nvPr>
        </p:nvSpPr>
        <p:spPr>
          <a:xfrm>
            <a:off x="5505698" y="2508436"/>
            <a:ext cx="2831523" cy="3263504"/>
          </a:xfrm>
        </p:spPr>
        <p:txBody>
          <a:bodyPr>
            <a:normAutofit fontScale="92500" lnSpcReduction="20000"/>
          </a:bodyPr>
          <a:lstStyle/>
          <a:p>
            <a:pPr>
              <a:buNone/>
            </a:pPr>
            <a:r>
              <a:rPr lang="en-US" sz="2600" dirty="0">
                <a:latin typeface="Comic Sans MS" pitchFamily="66" charset="0"/>
              </a:rPr>
              <a:t>although</a:t>
            </a:r>
          </a:p>
          <a:p>
            <a:pPr>
              <a:buNone/>
            </a:pPr>
            <a:r>
              <a:rPr lang="en-US" sz="2600" dirty="0">
                <a:latin typeface="Comic Sans MS" pitchFamily="66" charset="0"/>
              </a:rPr>
              <a:t>but</a:t>
            </a:r>
          </a:p>
          <a:p>
            <a:pPr>
              <a:buNone/>
            </a:pPr>
            <a:r>
              <a:rPr lang="en-US" sz="2600" dirty="0">
                <a:latin typeface="Comic Sans MS" pitchFamily="66" charset="0"/>
              </a:rPr>
              <a:t>even though</a:t>
            </a:r>
          </a:p>
          <a:p>
            <a:pPr>
              <a:buNone/>
            </a:pPr>
            <a:r>
              <a:rPr lang="en-US" sz="2600" dirty="0">
                <a:latin typeface="Comic Sans MS" pitchFamily="66" charset="0"/>
              </a:rPr>
              <a:t>however</a:t>
            </a:r>
          </a:p>
          <a:p>
            <a:pPr>
              <a:buNone/>
            </a:pPr>
            <a:r>
              <a:rPr lang="en-US" sz="2600" dirty="0">
                <a:latin typeface="Comic Sans MS" pitchFamily="66" charset="0"/>
              </a:rPr>
              <a:t>on the other hand</a:t>
            </a:r>
          </a:p>
          <a:p>
            <a:pPr>
              <a:buNone/>
            </a:pPr>
            <a:r>
              <a:rPr lang="en-US" sz="2600" dirty="0">
                <a:latin typeface="Comic Sans MS" pitchFamily="66" charset="0"/>
              </a:rPr>
              <a:t>otherwise</a:t>
            </a:r>
          </a:p>
          <a:p>
            <a:pPr>
              <a:buNone/>
            </a:pPr>
            <a:r>
              <a:rPr lang="en-US" sz="2600" dirty="0">
                <a:latin typeface="Comic Sans MS" pitchFamily="66" charset="0"/>
              </a:rPr>
              <a:t>still</a:t>
            </a:r>
          </a:p>
          <a:p>
            <a:pPr>
              <a:buNone/>
            </a:pPr>
            <a:r>
              <a:rPr lang="en-US" sz="2600" dirty="0">
                <a:latin typeface="Comic Sans MS" pitchFamily="66" charset="0"/>
              </a:rPr>
              <a:t>ye</a:t>
            </a:r>
            <a:r>
              <a:rPr lang="en-US" sz="2600" dirty="0"/>
              <a:t>t</a:t>
            </a:r>
          </a:p>
          <a:p>
            <a:endParaRPr lang="en-US" dirty="0"/>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465118" y="1442556"/>
            <a:ext cx="1859974" cy="590996"/>
          </a:xfrm>
          <a:prstGeom prst="rect">
            <a:avLst/>
          </a:prstGeom>
        </p:spPr>
        <p:txBody>
          <a:bodyPr wrap="square">
            <a:spAutoFit/>
          </a:bodyPr>
          <a:lstStyle/>
          <a:p>
            <a:pPr marL="342900" algn="ctr">
              <a:lnSpc>
                <a:spcPct val="115000"/>
              </a:lnSpc>
            </a:pPr>
            <a:r>
              <a:rPr lang="en-US" sz="2400" u="sng" dirty="0">
                <a:latin typeface="Comic Sans MS" panose="030F0702030302020204" pitchFamily="66" charset="0"/>
                <a:ea typeface="Calibri" panose="020F0502020204030204" pitchFamily="34" charset="0"/>
                <a:cs typeface="Times New Roman" panose="02020603050405020304" pitchFamily="18" charset="0"/>
              </a:rPr>
              <a:t>Compare</a:t>
            </a:r>
            <a:r>
              <a:rPr lang="en-US" sz="3000" dirty="0" smtClean="0">
                <a:latin typeface="Comic Sans MS" panose="030F0702030302020204" pitchFamily="66" charset="0"/>
                <a:ea typeface="Calibri" panose="020F0502020204030204" pitchFamily="34" charset="0"/>
                <a:cs typeface="Times New Roman" panose="02020603050405020304" pitchFamily="18" charset="0"/>
              </a:rPr>
              <a:t>:</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05698" y="1549476"/>
            <a:ext cx="2202872" cy="636521"/>
          </a:xfrm>
          <a:prstGeom prst="rect">
            <a:avLst/>
          </a:prstGeom>
        </p:spPr>
        <p:txBody>
          <a:bodyPr wrap="square">
            <a:spAutoFit/>
          </a:bodyPr>
          <a:lstStyle/>
          <a:p>
            <a:pPr marL="342900" algn="ctr">
              <a:lnSpc>
                <a:spcPct val="115000"/>
              </a:lnSpc>
            </a:pPr>
            <a:r>
              <a:rPr lang="en-US" sz="2400" u="sng" dirty="0">
                <a:latin typeface="Comic Sans MS" panose="030F0702030302020204" pitchFamily="66" charset="0"/>
                <a:ea typeface="Calibri" panose="020F0502020204030204" pitchFamily="34" charset="0"/>
                <a:cs typeface="Times New Roman" panose="02020603050405020304" pitchFamily="18" charset="0"/>
              </a:rPr>
              <a:t>Contrast</a:t>
            </a:r>
            <a:r>
              <a:rPr lang="en-US" sz="2400" dirty="0" smtClean="0">
                <a:latin typeface="Comic Sans MS" panose="030F0702030302020204" pitchFamily="66" charset="0"/>
                <a:ea typeface="Calibri" panose="020F0502020204030204" pitchFamily="34" charset="0"/>
                <a:cs typeface="Times New Roman" panose="02020603050405020304" pitchFamily="18" charset="0"/>
              </a:rPr>
              <a:t>:</a:t>
            </a: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342900" algn="ctr">
              <a:lnSpc>
                <a:spcPct val="115000"/>
              </a:lnSpc>
            </a:pPr>
            <a:endParaRPr lang="en-US" sz="675"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flipH="1">
            <a:off x="4466607" y="2044784"/>
            <a:ext cx="32657" cy="3341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73425343"/>
      </p:ext>
    </p:extLst>
  </p:cSld>
  <p:clrMapOvr>
    <a:masterClrMapping/>
  </p:clrMapOvr>
  <p:transition spd="med">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dirty="0">
                <a:latin typeface="Comic Sans MS" panose="030F0702030302020204" pitchFamily="66" charset="0"/>
              </a:rPr>
              <a:t>Transitional Words and Phrases</a:t>
            </a:r>
          </a:p>
        </p:txBody>
      </p:sp>
      <p:sp>
        <p:nvSpPr>
          <p:cNvPr id="9" name="Content Placeholder 8"/>
          <p:cNvSpPr>
            <a:spLocks noGrp="1"/>
          </p:cNvSpPr>
          <p:nvPr>
            <p:ph sz="half" idx="1"/>
          </p:nvPr>
        </p:nvSpPr>
        <p:spPr>
          <a:xfrm>
            <a:off x="808884" y="2357078"/>
            <a:ext cx="3257550" cy="3243621"/>
          </a:xfrm>
        </p:spPr>
        <p:txBody>
          <a:bodyPr>
            <a:normAutofit fontScale="92500" lnSpcReduction="10000"/>
          </a:bodyPr>
          <a:lstStyle/>
          <a:p>
            <a:pPr>
              <a:buNone/>
            </a:pPr>
            <a:r>
              <a:rPr lang="en-US" sz="2400" dirty="0">
                <a:latin typeface="Comic Sans MS" pitchFamily="66" charset="0"/>
              </a:rPr>
              <a:t>again</a:t>
            </a:r>
          </a:p>
          <a:p>
            <a:pPr>
              <a:buNone/>
            </a:pPr>
            <a:r>
              <a:rPr lang="en-US" sz="2400" dirty="0">
                <a:latin typeface="Comic Sans MS" pitchFamily="66" charset="0"/>
              </a:rPr>
              <a:t>as previously stated</a:t>
            </a:r>
          </a:p>
          <a:p>
            <a:pPr>
              <a:buNone/>
            </a:pPr>
            <a:r>
              <a:rPr lang="en-US" sz="2400" dirty="0">
                <a:latin typeface="Comic Sans MS" pitchFamily="66" charset="0"/>
              </a:rPr>
              <a:t>especially</a:t>
            </a:r>
          </a:p>
          <a:p>
            <a:pPr>
              <a:buNone/>
            </a:pPr>
            <a:r>
              <a:rPr lang="en-US" sz="2400" dirty="0">
                <a:latin typeface="Comic Sans MS" pitchFamily="66" charset="0"/>
              </a:rPr>
              <a:t>in fact</a:t>
            </a:r>
          </a:p>
          <a:p>
            <a:pPr>
              <a:buNone/>
            </a:pPr>
            <a:r>
              <a:rPr lang="en-US" sz="2400" dirty="0">
                <a:latin typeface="Comic Sans MS" pitchFamily="66" charset="0"/>
              </a:rPr>
              <a:t>for this reason</a:t>
            </a:r>
          </a:p>
          <a:p>
            <a:pPr>
              <a:buNone/>
            </a:pPr>
            <a:r>
              <a:rPr lang="en-US" sz="2400" dirty="0">
                <a:latin typeface="Comic Sans MS" pitchFamily="66" charset="0"/>
              </a:rPr>
              <a:t>to emphasize</a:t>
            </a:r>
          </a:p>
          <a:p>
            <a:pPr>
              <a:buNone/>
            </a:pPr>
            <a:r>
              <a:rPr lang="en-US" sz="2400" dirty="0">
                <a:latin typeface="Comic Sans MS" pitchFamily="66" charset="0"/>
              </a:rPr>
              <a:t>to repeat</a:t>
            </a:r>
          </a:p>
          <a:p>
            <a:pPr>
              <a:buNone/>
            </a:pPr>
            <a:r>
              <a:rPr lang="en-US" sz="2400" dirty="0">
                <a:latin typeface="Comic Sans MS" pitchFamily="66" charset="0"/>
              </a:rPr>
              <a:t>truly</a:t>
            </a:r>
          </a:p>
          <a:p>
            <a:pPr>
              <a:buNone/>
            </a:pPr>
            <a:endParaRPr lang="en-US" dirty="0"/>
          </a:p>
        </p:txBody>
      </p:sp>
      <p:sp>
        <p:nvSpPr>
          <p:cNvPr id="10" name="Content Placeholder 9"/>
          <p:cNvSpPr>
            <a:spLocks noGrp="1"/>
          </p:cNvSpPr>
          <p:nvPr>
            <p:ph sz="half" idx="2"/>
          </p:nvPr>
        </p:nvSpPr>
        <p:spPr>
          <a:xfrm>
            <a:off x="5031673" y="2357078"/>
            <a:ext cx="3221183" cy="3434121"/>
          </a:xfrm>
        </p:spPr>
        <p:txBody>
          <a:bodyPr>
            <a:normAutofit fontScale="92500" lnSpcReduction="10000"/>
          </a:bodyPr>
          <a:lstStyle/>
          <a:p>
            <a:pPr>
              <a:buNone/>
            </a:pPr>
            <a:r>
              <a:rPr lang="en-US" sz="2400" dirty="0">
                <a:latin typeface="Comic Sans MS" pitchFamily="66" charset="0"/>
              </a:rPr>
              <a:t>as a matter of fact</a:t>
            </a:r>
          </a:p>
          <a:p>
            <a:pPr>
              <a:buNone/>
            </a:pPr>
            <a:r>
              <a:rPr lang="en-US" sz="2400" dirty="0">
                <a:latin typeface="Comic Sans MS" pitchFamily="66" charset="0"/>
              </a:rPr>
              <a:t>besides</a:t>
            </a:r>
          </a:p>
          <a:p>
            <a:pPr>
              <a:buNone/>
            </a:pPr>
            <a:r>
              <a:rPr lang="en-US" sz="2400" dirty="0">
                <a:latin typeface="Comic Sans MS" pitchFamily="66" charset="0"/>
              </a:rPr>
              <a:t>for instance</a:t>
            </a:r>
          </a:p>
          <a:p>
            <a:pPr>
              <a:buNone/>
            </a:pPr>
            <a:r>
              <a:rPr lang="en-US" sz="2400" dirty="0">
                <a:latin typeface="Comic Sans MS" pitchFamily="66" charset="0"/>
              </a:rPr>
              <a:t>furthermore</a:t>
            </a:r>
          </a:p>
          <a:p>
            <a:pPr>
              <a:buNone/>
            </a:pPr>
            <a:r>
              <a:rPr lang="en-US" sz="2400" dirty="0">
                <a:latin typeface="Comic Sans MS" pitchFamily="66" charset="0"/>
              </a:rPr>
              <a:t>in addition</a:t>
            </a:r>
          </a:p>
          <a:p>
            <a:pPr>
              <a:buNone/>
            </a:pPr>
            <a:r>
              <a:rPr lang="en-US" sz="2400" dirty="0">
                <a:latin typeface="Comic Sans MS" pitchFamily="66" charset="0"/>
              </a:rPr>
              <a:t>in other words</a:t>
            </a:r>
          </a:p>
          <a:p>
            <a:pPr>
              <a:buNone/>
            </a:pPr>
            <a:r>
              <a:rPr lang="en-US" sz="2400" dirty="0">
                <a:latin typeface="Comic Sans MS" pitchFamily="66" charset="0"/>
              </a:rPr>
              <a:t>that is</a:t>
            </a:r>
          </a:p>
          <a:p>
            <a:pPr>
              <a:buNone/>
            </a:pPr>
            <a:r>
              <a:rPr lang="en-US" sz="2400" dirty="0">
                <a:latin typeface="Comic Sans MS" pitchFamily="66" charset="0"/>
              </a:rPr>
              <a:t>that is to say</a:t>
            </a:r>
            <a:endParaRPr lang="en-US" sz="2400" dirty="0" smtClean="0">
              <a:latin typeface="Comic Sans MS" pitchFamily="66" charset="0"/>
            </a:endParaRPr>
          </a:p>
          <a:p>
            <a:endParaRPr lang="en-US" dirty="0"/>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510145" y="1529168"/>
            <a:ext cx="3855027" cy="587853"/>
          </a:xfrm>
          <a:prstGeom prst="rect">
            <a:avLst/>
          </a:prstGeom>
        </p:spPr>
        <p:txBody>
          <a:bodyPr wrap="square">
            <a:spAutoFit/>
          </a:bodyPr>
          <a:lstStyle/>
          <a:p>
            <a:pPr marL="342900" algn="ctr">
              <a:lnSpc>
                <a:spcPct val="115000"/>
              </a:lnSpc>
            </a:pPr>
            <a:r>
              <a:rPr lang="en-US" sz="2800" u="sng" dirty="0">
                <a:latin typeface="Comic Sans MS" panose="030F0702030302020204" pitchFamily="66" charset="0"/>
                <a:ea typeface="Calibri" panose="020F0502020204030204" pitchFamily="34" charset="0"/>
                <a:cs typeface="Times New Roman" panose="02020603050405020304" pitchFamily="18" charset="0"/>
              </a:rPr>
              <a:t>Emphasize a point</a:t>
            </a:r>
            <a:r>
              <a:rPr lang="en-US" sz="2800" dirty="0">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572000" y="1544235"/>
            <a:ext cx="3393869" cy="557717"/>
          </a:xfrm>
          <a:prstGeom prst="rect">
            <a:avLst/>
          </a:prstGeom>
        </p:spPr>
        <p:txBody>
          <a:bodyPr wrap="square">
            <a:spAutoFit/>
          </a:bodyPr>
          <a:lstStyle/>
          <a:p>
            <a:pPr marL="342900" algn="ctr">
              <a:lnSpc>
                <a:spcPct val="115000"/>
              </a:lnSpc>
            </a:pPr>
            <a:r>
              <a:rPr lang="en-US" sz="2800" u="sng" dirty="0">
                <a:latin typeface="Comic Sans MS" panose="030F0702030302020204" pitchFamily="66" charset="0"/>
                <a:ea typeface="Calibri" panose="020F0502020204030204" pitchFamily="34" charset="0"/>
                <a:cs typeface="Times New Roman" panose="02020603050405020304" pitchFamily="18" charset="0"/>
              </a:rPr>
              <a:t>Clarify</a:t>
            </a:r>
            <a:r>
              <a:rPr lang="en-US" sz="2800" dirty="0">
                <a:latin typeface="Comic Sans MS" panose="030F0702030302020204" pitchFamily="66" charset="0"/>
                <a:ea typeface="Calibri" panose="020F0502020204030204" pitchFamily="34" charset="0"/>
                <a:cs typeface="Times New Roman" panose="02020603050405020304" pitchFamily="18" charset="0"/>
              </a:rPr>
              <a:t>:</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flipH="1">
            <a:off x="4365172" y="2071860"/>
            <a:ext cx="32657" cy="3341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86986438"/>
      </p:ext>
    </p:extLst>
  </p:cSld>
  <p:clrMapOvr>
    <a:masterClrMapping/>
  </p:clrMapOvr>
  <p:transition spd="med">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22" y="1000466"/>
            <a:ext cx="7886700" cy="994172"/>
          </a:xfrm>
        </p:spPr>
        <p:txBody>
          <a:bodyPr>
            <a:normAutofit/>
          </a:bodyPr>
          <a:lstStyle/>
          <a:p>
            <a:pPr algn="ctr"/>
            <a:r>
              <a:rPr lang="en-US" sz="4950" u="sng" dirty="0">
                <a:latin typeface="Comic Sans MS" panose="030F0702030302020204" pitchFamily="66" charset="0"/>
              </a:rPr>
              <a:t>Specific/Relevant</a:t>
            </a:r>
            <a:endParaRPr lang="en-US" sz="4950"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277586" y="2096181"/>
            <a:ext cx="8556172" cy="3479414"/>
          </a:xfrm>
          <a:prstGeom prst="rect">
            <a:avLst/>
          </a:prstGeom>
        </p:spPr>
        <p:txBody>
          <a:bodyPr wrap="square">
            <a:spAutoFit/>
          </a:bodyPr>
          <a:lstStyle/>
          <a:p>
            <a:pPr marL="257175" indent="-257175">
              <a:lnSpc>
                <a:spcPct val="115000"/>
              </a:lnSpc>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Ideas are </a:t>
            </a:r>
            <a:r>
              <a:rPr lang="en-US" sz="2400" u="sng" dirty="0">
                <a:latin typeface="Comic Sans MS" panose="030F0702030302020204" pitchFamily="66" charset="0"/>
                <a:ea typeface="Calibri" panose="020F0502020204030204" pitchFamily="34" charset="0"/>
                <a:cs typeface="Times New Roman" panose="02020603050405020304" pitchFamily="18" charset="0"/>
              </a:rPr>
              <a:t>specific and relevant</a:t>
            </a:r>
            <a:r>
              <a:rPr lang="en-US" sz="2400" dirty="0">
                <a:latin typeface="Comic Sans MS" panose="030F0702030302020204" pitchFamily="66" charset="0"/>
                <a:ea typeface="Calibri" panose="020F0502020204030204" pitchFamily="34" charset="0"/>
                <a:cs typeface="Times New Roman" panose="02020603050405020304" pitchFamily="18" charset="0"/>
              </a:rPr>
              <a:t> and support your arguments</a:t>
            </a:r>
          </a:p>
          <a:p>
            <a:pPr marL="257175" indent="-257175">
              <a:lnSpc>
                <a:spcPct val="115000"/>
              </a:lnSpc>
              <a:spcAft>
                <a:spcPts val="750"/>
              </a:spcAft>
            </a:pPr>
            <a:endParaRPr lang="en-US" sz="15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Ideas are in </a:t>
            </a:r>
            <a:r>
              <a:rPr lang="en-US" sz="2400" u="sng" dirty="0">
                <a:latin typeface="Comic Sans MS" panose="030F0702030302020204" pitchFamily="66" charset="0"/>
                <a:ea typeface="Calibri" panose="020F0502020204030204" pitchFamily="34" charset="0"/>
                <a:cs typeface="Times New Roman" panose="02020603050405020304" pitchFamily="18" charset="0"/>
              </a:rPr>
              <a:t>sequential order</a:t>
            </a:r>
            <a:r>
              <a:rPr lang="en-US" sz="2400" dirty="0">
                <a:latin typeface="Comic Sans MS" panose="030F0702030302020204" pitchFamily="66" charset="0"/>
                <a:ea typeface="Calibri" panose="020F0502020204030204" pitchFamily="34" charset="0"/>
                <a:cs typeface="Times New Roman" panose="02020603050405020304" pitchFamily="18" charset="0"/>
              </a:rPr>
              <a:t>—focus on one argument at a time!</a:t>
            </a:r>
          </a:p>
          <a:p>
            <a:pPr>
              <a:lnSpc>
                <a:spcPct val="115000"/>
              </a:lnSpc>
              <a:spcAft>
                <a:spcPts val="750"/>
              </a:spcAft>
            </a:pPr>
            <a:endParaRPr lang="en-US" sz="1500" u="sng"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Ideas can be prefaced by </a:t>
            </a:r>
            <a:r>
              <a:rPr lang="en-US" sz="2400" u="sng" dirty="0">
                <a:latin typeface="Comic Sans MS" panose="030F0702030302020204" pitchFamily="66" charset="0"/>
                <a:ea typeface="Calibri" panose="020F0502020204030204" pitchFamily="34" charset="0"/>
                <a:cs typeface="Times New Roman" panose="02020603050405020304" pitchFamily="18" charset="0"/>
              </a:rPr>
              <a:t>transitional words and phrases</a:t>
            </a:r>
            <a:r>
              <a:rPr lang="en-US" sz="2400" dirty="0">
                <a:latin typeface="Comic Sans MS" panose="030F0702030302020204" pitchFamily="66" charset="0"/>
                <a:ea typeface="Calibri" panose="020F0502020204030204" pitchFamily="34" charset="0"/>
                <a:cs typeface="Times New Roman" panose="02020603050405020304" pitchFamily="18" charset="0"/>
              </a:rPr>
              <a:t> to clarify, contrast, or enhance your argument</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51893620"/>
      </p:ext>
    </p:extLst>
  </p:cSld>
  <p:clrMapOvr>
    <a:masterClrMapping/>
  </p:clrMapOvr>
  <p:transition spd="med">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042" y="1079171"/>
            <a:ext cx="8942120" cy="1019051"/>
          </a:xfrm>
        </p:spPr>
        <p:txBody>
          <a:bodyPr>
            <a:noAutofit/>
          </a:bodyPr>
          <a:lstStyle/>
          <a:p>
            <a:pPr algn="ctr"/>
            <a:r>
              <a:rPr lang="en-US" sz="3750" u="sng" dirty="0">
                <a:latin typeface="Comic Sans MS" panose="030F0702030302020204" pitchFamily="66" charset="0"/>
              </a:rPr>
              <a:t>Explanation/Clear/Complete/Accurate</a:t>
            </a:r>
            <a:r>
              <a:rPr lang="en-US" sz="3375" dirty="0"/>
              <a:t/>
            </a:r>
            <a:br>
              <a:rPr lang="en-US" sz="3375" dirty="0"/>
            </a:br>
            <a:endParaRPr lang="en-US" sz="3375" dirty="0"/>
          </a:p>
        </p:txBody>
      </p:sp>
      <p:sp>
        <p:nvSpPr>
          <p:cNvPr id="5" name="Footer Placeholder 4"/>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4" name="Rectangle 3"/>
          <p:cNvSpPr/>
          <p:nvPr/>
        </p:nvSpPr>
        <p:spPr>
          <a:xfrm>
            <a:off x="187778" y="1816508"/>
            <a:ext cx="8776607" cy="3968009"/>
          </a:xfrm>
          <a:prstGeom prst="rect">
            <a:avLst/>
          </a:prstGeom>
        </p:spPr>
        <p:txBody>
          <a:bodyPr wrap="square">
            <a:spAutoFit/>
          </a:bodyPr>
          <a:lstStyle/>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Details </a:t>
            </a:r>
            <a:r>
              <a:rPr lang="en-US" sz="2400" u="sng" dirty="0">
                <a:latin typeface="Comic Sans MS" panose="030F0702030302020204" pitchFamily="66" charset="0"/>
                <a:ea typeface="Calibri" panose="020F0502020204030204" pitchFamily="34" charset="0"/>
                <a:cs typeface="Times New Roman" panose="02020603050405020304" pitchFamily="18" charset="0"/>
              </a:rPr>
              <a:t>explain</a:t>
            </a:r>
            <a:r>
              <a:rPr lang="en-US" sz="2400" dirty="0">
                <a:latin typeface="Comic Sans MS" panose="030F0702030302020204" pitchFamily="66" charset="0"/>
                <a:ea typeface="Calibri" panose="020F0502020204030204" pitchFamily="34" charset="0"/>
                <a:cs typeface="Times New Roman" panose="02020603050405020304" pitchFamily="18" charset="0"/>
              </a:rPr>
              <a:t> the </a:t>
            </a:r>
            <a:r>
              <a:rPr lang="en-US" sz="2400" u="sng" dirty="0">
                <a:latin typeface="Comic Sans MS" panose="030F0702030302020204" pitchFamily="66" charset="0"/>
                <a:ea typeface="Calibri" panose="020F0502020204030204" pitchFamily="34" charset="0"/>
                <a:cs typeface="Times New Roman" panose="02020603050405020304" pitchFamily="18" charset="0"/>
              </a:rPr>
              <a:t>how and why</a:t>
            </a:r>
            <a:r>
              <a:rPr lang="en-US" sz="2400" dirty="0">
                <a:latin typeface="Comic Sans MS" panose="030F0702030302020204" pitchFamily="66" charset="0"/>
                <a:ea typeface="Calibri" panose="020F0502020204030204" pitchFamily="34" charset="0"/>
                <a:cs typeface="Times New Roman" panose="02020603050405020304" pitchFamily="18" charset="0"/>
              </a:rPr>
              <a:t> of your argument</a:t>
            </a:r>
          </a:p>
          <a:p>
            <a:pPr>
              <a:lnSpc>
                <a:spcPct val="115000"/>
              </a:lnSpc>
              <a:buSzPts val="4000"/>
            </a:pP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Details create a </a:t>
            </a:r>
            <a:r>
              <a:rPr lang="en-US" sz="2400" u="sng" dirty="0">
                <a:latin typeface="Comic Sans MS" panose="030F0702030302020204" pitchFamily="66" charset="0"/>
                <a:ea typeface="Calibri" panose="020F0502020204030204" pitchFamily="34" charset="0"/>
                <a:cs typeface="Times New Roman" panose="02020603050405020304" pitchFamily="18" charset="0"/>
              </a:rPr>
              <a:t>clear and complete image</a:t>
            </a:r>
            <a:r>
              <a:rPr lang="en-US" sz="2400" dirty="0">
                <a:latin typeface="Comic Sans MS" panose="030F0702030302020204" pitchFamily="66" charset="0"/>
                <a:ea typeface="Calibri" panose="020F0502020204030204" pitchFamily="34" charset="0"/>
                <a:cs typeface="Times New Roman" panose="02020603050405020304" pitchFamily="18" charset="0"/>
              </a:rPr>
              <a:t> of each argument for the reader—remember: the reader reads your work, not your mind…don’t leave out important information!</a:t>
            </a:r>
          </a:p>
          <a:p>
            <a:pPr>
              <a:lnSpc>
                <a:spcPct val="115000"/>
              </a:lnSpc>
              <a:buSzPts val="4000"/>
            </a:pP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Details are an </a:t>
            </a:r>
            <a:r>
              <a:rPr lang="en-US" sz="2400" u="sng" dirty="0">
                <a:latin typeface="Comic Sans MS" panose="030F0702030302020204" pitchFamily="66" charset="0"/>
                <a:ea typeface="Calibri" panose="020F0502020204030204" pitchFamily="34" charset="0"/>
                <a:cs typeface="Times New Roman" panose="02020603050405020304" pitchFamily="18" charset="0"/>
              </a:rPr>
              <a:t>accurate representation</a:t>
            </a:r>
            <a:r>
              <a:rPr lang="en-US" sz="2400" dirty="0">
                <a:latin typeface="Comic Sans MS" panose="030F0702030302020204" pitchFamily="66" charset="0"/>
                <a:ea typeface="Calibri" panose="020F0502020204030204" pitchFamily="34" charset="0"/>
                <a:cs typeface="Times New Roman" panose="02020603050405020304" pitchFamily="18" charset="0"/>
              </a:rPr>
              <a:t> of your argument involved using words that are descriptive: the thesaurus is your friend!</a:t>
            </a:r>
          </a:p>
        </p:txBody>
      </p:sp>
    </p:spTree>
    <p:extLst>
      <p:ext uri="{BB962C8B-B14F-4D97-AF65-F5344CB8AC3E}">
        <p14:creationId xmlns="" xmlns:p14="http://schemas.microsoft.com/office/powerpoint/2010/main" val="990121073"/>
      </p:ext>
    </p:extLst>
  </p:cSld>
  <p:clrMapOvr>
    <a:masterClrMapping/>
  </p:clrMapOvr>
  <p:transition spd="med">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828" y="975973"/>
            <a:ext cx="7886700" cy="994172"/>
          </a:xfrm>
        </p:spPr>
        <p:txBody>
          <a:bodyPr>
            <a:noAutofit/>
          </a:bodyPr>
          <a:lstStyle/>
          <a:p>
            <a:pPr algn="ctr"/>
            <a:r>
              <a:rPr lang="en-US" sz="7200" dirty="0">
                <a:latin typeface="Comic Sans MS" panose="030F0702030302020204" pitchFamily="66" charset="0"/>
              </a:rPr>
              <a:t>Clincher</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95942" y="2077069"/>
            <a:ext cx="8670472" cy="3531736"/>
          </a:xfrm>
          <a:prstGeom prst="rect">
            <a:avLst/>
          </a:prstGeom>
        </p:spPr>
        <p:txBody>
          <a:bodyPr wrap="square">
            <a:spAutoFit/>
          </a:bodyPr>
          <a:lstStyle/>
          <a:p>
            <a:pPr marL="514350" indent="-514350">
              <a:buFont typeface="Arial" panose="020B0604020202020204" pitchFamily="34" charset="0"/>
              <a:buChar char="•"/>
            </a:pPr>
            <a:r>
              <a:rPr lang="en-US" sz="2550" dirty="0">
                <a:latin typeface="Comic Sans MS" panose="030F0702030302020204" pitchFamily="66" charset="0"/>
              </a:rPr>
              <a:t>The story </a:t>
            </a:r>
            <a:r>
              <a:rPr lang="en-US" sz="2550" u="sng" dirty="0">
                <a:latin typeface="Comic Sans MS" panose="030F0702030302020204" pitchFamily="66" charset="0"/>
              </a:rPr>
              <a:t>logically explains</a:t>
            </a:r>
            <a:r>
              <a:rPr lang="en-US" sz="2550" dirty="0">
                <a:latin typeface="Comic Sans MS" panose="030F0702030302020204" pitchFamily="66" charset="0"/>
              </a:rPr>
              <a:t> your argument</a:t>
            </a:r>
          </a:p>
          <a:p>
            <a:pPr marL="514350" indent="-514350"/>
            <a:endParaRPr lang="en-US" sz="2550" dirty="0">
              <a:latin typeface="Comic Sans MS" panose="030F0702030302020204" pitchFamily="66" charset="0"/>
            </a:endParaRPr>
          </a:p>
          <a:p>
            <a:pPr lvl="0"/>
            <a:endParaRPr lang="en-US" sz="1500" dirty="0">
              <a:latin typeface="Comic Sans MS" panose="030F0702030302020204" pitchFamily="66" charset="0"/>
            </a:endParaRPr>
          </a:p>
          <a:p>
            <a:pPr marL="514350" indent="-514350">
              <a:buFont typeface="Arial" panose="020B0604020202020204" pitchFamily="34" charset="0"/>
              <a:buChar char="•"/>
            </a:pPr>
            <a:r>
              <a:rPr lang="en-US" sz="2550" dirty="0">
                <a:latin typeface="Comic Sans MS" panose="030F0702030302020204" pitchFamily="66" charset="0"/>
              </a:rPr>
              <a:t>The ending neatly </a:t>
            </a:r>
            <a:r>
              <a:rPr lang="en-US" sz="2550" u="sng" dirty="0">
                <a:latin typeface="Comic Sans MS" panose="030F0702030302020204" pitchFamily="66" charset="0"/>
              </a:rPr>
              <a:t>ties together all the ideas</a:t>
            </a:r>
            <a:r>
              <a:rPr lang="en-US" sz="2550" dirty="0">
                <a:latin typeface="Comic Sans MS" panose="030F0702030302020204" pitchFamily="66" charset="0"/>
              </a:rPr>
              <a:t> and details—make sure you summarize your arguments</a:t>
            </a:r>
          </a:p>
          <a:p>
            <a:pPr marL="514350" indent="-514350"/>
            <a:endParaRPr lang="en-US" sz="2550" dirty="0">
              <a:latin typeface="Comic Sans MS" panose="030F0702030302020204" pitchFamily="66" charset="0"/>
            </a:endParaRPr>
          </a:p>
          <a:p>
            <a:pPr lvl="0"/>
            <a:endParaRPr lang="en-US" sz="1500" dirty="0">
              <a:latin typeface="Comic Sans MS" panose="030F0702030302020204" pitchFamily="66" charset="0"/>
            </a:endParaRPr>
          </a:p>
          <a:p>
            <a:pPr marL="514350" indent="-514350">
              <a:buFont typeface="Arial" panose="020B0604020202020204" pitchFamily="34" charset="0"/>
              <a:buChar char="•"/>
            </a:pPr>
            <a:r>
              <a:rPr lang="en-US" sz="2550" dirty="0">
                <a:latin typeface="Comic Sans MS" panose="030F0702030302020204" pitchFamily="66" charset="0"/>
              </a:rPr>
              <a:t>The clincher is usually the </a:t>
            </a:r>
            <a:r>
              <a:rPr lang="en-US" sz="2550" u="sng" dirty="0">
                <a:latin typeface="Comic Sans MS" panose="030F0702030302020204" pitchFamily="66" charset="0"/>
              </a:rPr>
              <a:t>last sentence</a:t>
            </a:r>
            <a:r>
              <a:rPr lang="en-US" sz="2550" dirty="0">
                <a:latin typeface="Comic Sans MS" panose="030F0702030302020204" pitchFamily="66" charset="0"/>
              </a:rPr>
              <a:t> and is as </a:t>
            </a:r>
            <a:r>
              <a:rPr lang="en-US" sz="2550" u="sng" dirty="0">
                <a:latin typeface="Comic Sans MS" panose="030F0702030302020204" pitchFamily="66" charset="0"/>
              </a:rPr>
              <a:t>exciting</a:t>
            </a:r>
            <a:r>
              <a:rPr lang="en-US" sz="2550" dirty="0">
                <a:latin typeface="Comic Sans MS" panose="030F0702030302020204" pitchFamily="66" charset="0"/>
              </a:rPr>
              <a:t> as the topic sentence</a:t>
            </a:r>
          </a:p>
          <a:p>
            <a:pPr lvl="0"/>
            <a:endParaRPr lang="en-US" sz="1500" dirty="0">
              <a:latin typeface="Comic Sans MS" panose="030F0702030302020204" pitchFamily="66" charset="0"/>
            </a:endParaRPr>
          </a:p>
        </p:txBody>
      </p:sp>
    </p:spTree>
    <p:extLst>
      <p:ext uri="{BB962C8B-B14F-4D97-AF65-F5344CB8AC3E}">
        <p14:creationId xmlns="" xmlns:p14="http://schemas.microsoft.com/office/powerpoint/2010/main" val="1210889399"/>
      </p:ext>
    </p:extLst>
  </p:cSld>
  <p:clrMapOvr>
    <a:masterClrMapping/>
  </p:clrMapOvr>
  <p:transition spd="med">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Work Product of Waltham Public Schools</a:t>
            </a:r>
            <a:endParaRPr lang="en-US"/>
          </a:p>
        </p:txBody>
      </p:sp>
      <p:sp>
        <p:nvSpPr>
          <p:cNvPr id="3" name="Rectangle 2"/>
          <p:cNvSpPr/>
          <p:nvPr/>
        </p:nvSpPr>
        <p:spPr>
          <a:xfrm>
            <a:off x="311727" y="1389714"/>
            <a:ext cx="3865418" cy="4120102"/>
          </a:xfrm>
          <a:prstGeom prst="rect">
            <a:avLst/>
          </a:prstGeom>
        </p:spPr>
        <p:txBody>
          <a:bodyPr wrap="square">
            <a:spAutoFit/>
          </a:bodyPr>
          <a:lstStyle/>
          <a:p>
            <a:pPr>
              <a:lnSpc>
                <a:spcPct val="115000"/>
              </a:lnSpc>
              <a:spcAft>
                <a:spcPts val="750"/>
              </a:spcAft>
            </a:pP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     Why do students have to wear designer clothes?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 believe students need to wear uniforms.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Here are some reasons that students should wear uniforms. </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Every now and then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families need to save money for more important things.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Some families don’t have lots of extra money to buy expensive clothing for their children.  Uniforms could help parents because they aren’t as expensive as designer clothing.  </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Also,</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if we go on a field trip, we could wear uniforms so we don’t get lost.</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Some schools send students on field trips wearing a school t-shirt.  If we have school uniforms and someone gets lost, we could easily find them. </a:t>
            </a:r>
            <a:endParaRPr lang="en-US" sz="9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696691" y="1389714"/>
            <a:ext cx="3813464" cy="3300775"/>
          </a:xfrm>
          <a:prstGeom prst="rect">
            <a:avLst/>
          </a:prstGeom>
        </p:spPr>
        <p:txBody>
          <a:bodyPr wrap="square">
            <a:spAutoFit/>
          </a:bodyPr>
          <a:lstStyle/>
          <a:p>
            <a:pPr>
              <a:lnSpc>
                <a:spcPct val="115000"/>
              </a:lnSpc>
              <a:spcAft>
                <a:spcPts val="750"/>
              </a:spcAft>
            </a:pPr>
            <a:r>
              <a:rPr lang="en-US" sz="135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Another reason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is all students may not be listening to the teacher because they are distracted by other students’ clothing. </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Students may be focused on other students’ clothing and not on the lesson.  So this is a good way to convince the principal to choose school uniforms.</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In conclusion, </a:t>
            </a:r>
            <a:r>
              <a:rPr lang="en-US" sz="1350"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I believe the principal should decide that all students should wear uniforms instead of designer clothing.  </a:t>
            </a: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Anyways, who needs designer clothes because we’re here to learn not show off our clothes!</a:t>
            </a:r>
            <a:endParaRPr lang="en-US" sz="900" dirty="0">
              <a:solidFill>
                <a:srgbClr val="FF339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23676580"/>
      </p:ext>
    </p:extLst>
  </p:cSld>
  <p:clrMapOvr>
    <a:masterClrMapping/>
  </p:clrMapOvr>
  <p:transition spd="med">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Work Product of Waltham Public Schools</a:t>
            </a:r>
            <a:endParaRPr lang="en-US"/>
          </a:p>
        </p:txBody>
      </p:sp>
      <p:sp>
        <p:nvSpPr>
          <p:cNvPr id="3" name="Rectangle 2"/>
          <p:cNvSpPr/>
          <p:nvPr/>
        </p:nvSpPr>
        <p:spPr>
          <a:xfrm>
            <a:off x="436418" y="1213148"/>
            <a:ext cx="3699164" cy="4359014"/>
          </a:xfrm>
          <a:prstGeom prst="rect">
            <a:avLst/>
          </a:prstGeom>
        </p:spPr>
        <p:txBody>
          <a:bodyPr wrap="square">
            <a:spAutoFit/>
          </a:bodyPr>
          <a:lstStyle/>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Mrs. </a:t>
            </a:r>
            <a:r>
              <a:rPr lang="en-US" sz="1350" dirty="0" err="1">
                <a:solidFill>
                  <a:srgbClr val="FF3399"/>
                </a:solidFill>
                <a:latin typeface="Comic Sans MS" panose="030F0702030302020204" pitchFamily="66" charset="0"/>
                <a:ea typeface="Calibri" panose="020F0502020204030204" pitchFamily="34" charset="0"/>
                <a:cs typeface="Times New Roman" panose="02020603050405020304" pitchFamily="18" charset="0"/>
              </a:rPr>
              <a:t>Nunes</a:t>
            </a: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 why do we have to read?</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I don’t have enough time to do all my other homework every day and read too.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Besides</a:t>
            </a:r>
            <a:r>
              <a:rPr lang="en-US" sz="135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my sister keeps bothering me because she wants to play.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Another problem is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 get very sleepy when I read.</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Every day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 need 30-50 minutes to do my homework.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Especially</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the math homework is hard and this makes me think a lot.  It uses a lot of brain energy so I don’t have enough left over to read.</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All day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my sister </a:t>
            </a:r>
            <a:r>
              <a:rPr lang="en-US" sz="1350"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Ainara</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waits for me to come home from school.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So,</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when it’s time for me to do my homework, she wants to play.  She knocks loudly until I open the door.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Then</a:t>
            </a: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she jumps on my bed.  I can’t read when she is in my room.</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821381" y="1213148"/>
            <a:ext cx="3834246" cy="3300775"/>
          </a:xfrm>
          <a:prstGeom prst="rect">
            <a:avLst/>
          </a:prstGeom>
        </p:spPr>
        <p:txBody>
          <a:bodyPr wrap="square">
            <a:spAutoFit/>
          </a:bodyPr>
          <a:lstStyle/>
          <a:p>
            <a:pPr>
              <a:lnSpc>
                <a:spcPct val="115000"/>
              </a:lnSpc>
              <a:spcAft>
                <a:spcPts val="750"/>
              </a:spcAft>
            </a:pPr>
            <a:r>
              <a:rPr lang="en-US" sz="1350" dirty="0">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When it’s time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for me to do my daily reading for 30 minutes, I start to get sleepy after reading only 10 minutes.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 have to put my books away for a while and lay down and rest for a little bit.</a:t>
            </a:r>
            <a:endPar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     </a:t>
            </a:r>
            <a:r>
              <a:rPr lang="en-US" sz="1350" dirty="0">
                <a:solidFill>
                  <a:srgbClr val="FF6600"/>
                </a:solidFill>
                <a:latin typeface="Comic Sans MS" panose="030F0702030302020204" pitchFamily="66" charset="0"/>
                <a:ea typeface="Calibri" panose="020F0502020204030204" pitchFamily="34" charset="0"/>
                <a:cs typeface="Times New Roman" panose="02020603050405020304" pitchFamily="18" charset="0"/>
              </a:rPr>
              <a:t>In conclusion, </a:t>
            </a:r>
            <a:r>
              <a:rPr lang="en-US" sz="135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these are the reasons that I think that I should have less reading for homework.  </a:t>
            </a:r>
            <a:r>
              <a:rPr lang="en-US" sz="135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 read a lot at school and really need to do my math homework at home.  If I don’t spend time with my sister, she will cry.  If I read I will get sleepy but my mom doesn’t let me sleep during the day.  </a:t>
            </a:r>
            <a:r>
              <a:rPr lang="en-US" sz="1350" dirty="0">
                <a:solidFill>
                  <a:srgbClr val="FF3399"/>
                </a:solidFill>
                <a:latin typeface="Comic Sans MS" panose="030F0702030302020204" pitchFamily="66" charset="0"/>
                <a:ea typeface="Calibri" panose="020F0502020204030204" pitchFamily="34" charset="0"/>
                <a:cs typeface="Times New Roman" panose="02020603050405020304" pitchFamily="18" charset="0"/>
              </a:rPr>
              <a:t>I think it’s time to stop with the reading homework.</a:t>
            </a:r>
            <a:endParaRPr lang="en-US" sz="900" dirty="0">
              <a:solidFill>
                <a:srgbClr val="FF339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45582434"/>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CCC4"/>
        </a:solidFill>
        <a:effectLst/>
      </p:bgPr>
    </p:bg>
    <p:spTree>
      <p:nvGrpSpPr>
        <p:cNvPr id="1" name=""/>
        <p:cNvGrpSpPr/>
        <p:nvPr/>
      </p:nvGrpSpPr>
      <p:grpSpPr>
        <a:xfrm>
          <a:off x="0" y="0"/>
          <a:ext cx="0" cy="0"/>
          <a:chOff x="0" y="0"/>
          <a:chExt cx="0" cy="0"/>
        </a:xfrm>
      </p:grpSpPr>
      <p:sp>
        <p:nvSpPr>
          <p:cNvPr id="2067" name="AutoShape 19"/>
          <p:cNvSpPr>
            <a:spLocks noChangeArrowheads="1"/>
          </p:cNvSpPr>
          <p:nvPr/>
        </p:nvSpPr>
        <p:spPr bwMode="auto">
          <a:xfrm>
            <a:off x="3114207" y="1659420"/>
            <a:ext cx="2675744" cy="625644"/>
          </a:xfrm>
          <a:prstGeom prst="roundRect">
            <a:avLst>
              <a:gd name="adj" fmla="val 16667"/>
            </a:avLst>
          </a:prstGeom>
          <a:solidFill>
            <a:srgbClr val="FF3399"/>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64" name="AutoShape 16"/>
          <p:cNvSpPr>
            <a:spLocks noChangeArrowheads="1"/>
          </p:cNvSpPr>
          <p:nvPr/>
        </p:nvSpPr>
        <p:spPr bwMode="auto">
          <a:xfrm>
            <a:off x="271525" y="2425728"/>
            <a:ext cx="2439650" cy="802481"/>
          </a:xfrm>
          <a:prstGeom prst="flowChartProcess">
            <a:avLst/>
          </a:prstGeom>
          <a:solidFill>
            <a:srgbClr val="00B05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65" name="AutoShape 17"/>
          <p:cNvSpPr>
            <a:spLocks noChangeArrowheads="1"/>
          </p:cNvSpPr>
          <p:nvPr/>
        </p:nvSpPr>
        <p:spPr bwMode="auto">
          <a:xfrm>
            <a:off x="3135840" y="2445658"/>
            <a:ext cx="2597045" cy="802481"/>
          </a:xfrm>
          <a:prstGeom prst="flowChartProcess">
            <a:avLst/>
          </a:prstGeom>
          <a:solidFill>
            <a:srgbClr val="00B05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66" name="AutoShape 18"/>
          <p:cNvSpPr>
            <a:spLocks noChangeArrowheads="1"/>
          </p:cNvSpPr>
          <p:nvPr/>
        </p:nvSpPr>
        <p:spPr bwMode="auto">
          <a:xfrm>
            <a:off x="6080384" y="2446510"/>
            <a:ext cx="2473377" cy="802481"/>
          </a:xfrm>
          <a:prstGeom prst="flowChartProcess">
            <a:avLst/>
          </a:prstGeom>
          <a:solidFill>
            <a:srgbClr val="00B05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49" name="AutoShape 1"/>
          <p:cNvSpPr>
            <a:spLocks noChangeArrowheads="1"/>
          </p:cNvSpPr>
          <p:nvPr/>
        </p:nvSpPr>
        <p:spPr bwMode="auto">
          <a:xfrm>
            <a:off x="443573" y="3779342"/>
            <a:ext cx="947738" cy="1371600"/>
          </a:xfrm>
          <a:prstGeom prst="roundRect">
            <a:avLst>
              <a:gd name="adj" fmla="val 16667"/>
            </a:avLst>
          </a:prstGeom>
          <a:solidFill>
            <a:srgbClr val="0070C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0" name="AutoShape 2"/>
          <p:cNvSpPr>
            <a:spLocks noChangeArrowheads="1"/>
          </p:cNvSpPr>
          <p:nvPr/>
        </p:nvSpPr>
        <p:spPr bwMode="auto">
          <a:xfrm>
            <a:off x="1669863" y="3797570"/>
            <a:ext cx="947738" cy="1371600"/>
          </a:xfrm>
          <a:prstGeom prst="roundRect">
            <a:avLst>
              <a:gd name="adj" fmla="val 16667"/>
            </a:avLst>
          </a:prstGeom>
          <a:solidFill>
            <a:srgbClr val="0070C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60" name="AutoShape 12"/>
          <p:cNvSpPr>
            <a:spLocks noChangeArrowheads="1"/>
          </p:cNvSpPr>
          <p:nvPr/>
        </p:nvSpPr>
        <p:spPr bwMode="auto">
          <a:xfrm>
            <a:off x="3169482" y="3773939"/>
            <a:ext cx="947738" cy="1371600"/>
          </a:xfrm>
          <a:prstGeom prst="roundRect">
            <a:avLst>
              <a:gd name="adj" fmla="val 16667"/>
            </a:avLst>
          </a:prstGeom>
          <a:solidFill>
            <a:srgbClr val="0070C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61" name="AutoShape 13"/>
          <p:cNvSpPr>
            <a:spLocks noChangeArrowheads="1"/>
          </p:cNvSpPr>
          <p:nvPr/>
        </p:nvSpPr>
        <p:spPr bwMode="auto">
          <a:xfrm>
            <a:off x="4347516" y="3773939"/>
            <a:ext cx="947738" cy="1371600"/>
          </a:xfrm>
          <a:prstGeom prst="roundRect">
            <a:avLst>
              <a:gd name="adj" fmla="val 16667"/>
            </a:avLst>
          </a:prstGeom>
          <a:solidFill>
            <a:schemeClr val="accent1">
              <a:lumMod val="75000"/>
            </a:schemeClr>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63" name="AutoShape 15"/>
          <p:cNvSpPr>
            <a:spLocks noChangeArrowheads="1"/>
          </p:cNvSpPr>
          <p:nvPr/>
        </p:nvSpPr>
        <p:spPr bwMode="auto">
          <a:xfrm>
            <a:off x="6304642" y="3817206"/>
            <a:ext cx="947738" cy="1371600"/>
          </a:xfrm>
          <a:prstGeom prst="roundRect">
            <a:avLst>
              <a:gd name="adj" fmla="val 16667"/>
            </a:avLst>
          </a:prstGeom>
          <a:solidFill>
            <a:srgbClr val="0070C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62" name="AutoShape 14"/>
          <p:cNvSpPr>
            <a:spLocks noChangeArrowheads="1"/>
          </p:cNvSpPr>
          <p:nvPr/>
        </p:nvSpPr>
        <p:spPr bwMode="auto">
          <a:xfrm>
            <a:off x="7474900" y="3805963"/>
            <a:ext cx="947738" cy="1371600"/>
          </a:xfrm>
          <a:prstGeom prst="roundRect">
            <a:avLst>
              <a:gd name="adj" fmla="val 16667"/>
            </a:avLst>
          </a:prstGeom>
          <a:solidFill>
            <a:srgbClr val="0070C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2" name="AutoShape 4"/>
          <p:cNvSpPr>
            <a:spLocks noChangeArrowheads="1"/>
          </p:cNvSpPr>
          <p:nvPr/>
        </p:nvSpPr>
        <p:spPr bwMode="auto">
          <a:xfrm>
            <a:off x="4745149" y="3283403"/>
            <a:ext cx="96273" cy="46672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4" name="AutoShape 6"/>
          <p:cNvSpPr>
            <a:spLocks noChangeArrowheads="1"/>
          </p:cNvSpPr>
          <p:nvPr/>
        </p:nvSpPr>
        <p:spPr bwMode="auto">
          <a:xfrm>
            <a:off x="6736104" y="3304185"/>
            <a:ext cx="95911" cy="46672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3" name="AutoShape 5"/>
          <p:cNvSpPr>
            <a:spLocks noChangeArrowheads="1"/>
          </p:cNvSpPr>
          <p:nvPr/>
        </p:nvSpPr>
        <p:spPr bwMode="auto">
          <a:xfrm>
            <a:off x="7878548" y="3304185"/>
            <a:ext cx="88568" cy="46672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9" name="AutoShape 11"/>
          <p:cNvSpPr>
            <a:spLocks noChangeShapeType="1"/>
          </p:cNvSpPr>
          <p:nvPr/>
        </p:nvSpPr>
        <p:spPr bwMode="auto">
          <a:xfrm>
            <a:off x="5872886" y="1945724"/>
            <a:ext cx="665892" cy="332186"/>
          </a:xfrm>
          <a:prstGeom prst="straightConnector1">
            <a:avLst/>
          </a:prstGeom>
          <a:noFill/>
          <a:ln w="76200">
            <a:solidFill>
              <a:srgbClr val="FF6600"/>
            </a:solidFill>
            <a:round/>
            <a:headEnd/>
            <a:tailEnd type="triangle" w="med" len="med"/>
          </a:ln>
        </p:spPr>
        <p:txBody>
          <a:bodyPr vert="horz" wrap="square" lIns="68580" tIns="34290" rIns="68580" bIns="34290" numCol="1" anchor="t" anchorCtr="0" compatLnSpc="1">
            <a:prstTxWarp prst="textNoShape">
              <a:avLst/>
            </a:prstTxWarp>
          </a:bodyPr>
          <a:lstStyle/>
          <a:p>
            <a:endParaRPr lang="en-US" sz="1350"/>
          </a:p>
        </p:txBody>
      </p:sp>
      <p:sp>
        <p:nvSpPr>
          <p:cNvPr id="2057" name="AutoShape 9"/>
          <p:cNvSpPr>
            <a:spLocks noChangeShapeType="1"/>
          </p:cNvSpPr>
          <p:nvPr/>
        </p:nvSpPr>
        <p:spPr bwMode="auto">
          <a:xfrm flipH="1">
            <a:off x="2496884" y="1979623"/>
            <a:ext cx="604506" cy="375281"/>
          </a:xfrm>
          <a:prstGeom prst="straightConnector1">
            <a:avLst/>
          </a:prstGeom>
          <a:noFill/>
          <a:ln w="76200">
            <a:solidFill>
              <a:srgbClr val="FF6600"/>
            </a:solidFill>
            <a:round/>
            <a:headEnd/>
            <a:tailEnd type="triangle" w="med" len="med"/>
          </a:ln>
        </p:spPr>
        <p:txBody>
          <a:bodyPr vert="horz" wrap="square" lIns="68580" tIns="34290" rIns="68580" bIns="34290" numCol="1" anchor="t" anchorCtr="0" compatLnSpc="1">
            <a:prstTxWarp prst="textNoShape">
              <a:avLst/>
            </a:prstTxWarp>
          </a:bodyPr>
          <a:lstStyle/>
          <a:p>
            <a:endParaRPr lang="en-US" sz="1350"/>
          </a:p>
        </p:txBody>
      </p:sp>
      <p:sp>
        <p:nvSpPr>
          <p:cNvPr id="2068" name="Rectangle 20"/>
          <p:cNvSpPr>
            <a:spLocks noChangeArrowheads="1"/>
          </p:cNvSpPr>
          <p:nvPr/>
        </p:nvSpPr>
        <p:spPr bwMode="auto">
          <a:xfrm>
            <a:off x="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2070" name="Rectangle 22"/>
          <p:cNvSpPr>
            <a:spLocks noChangeArrowheads="1"/>
          </p:cNvSpPr>
          <p:nvPr/>
        </p:nvSpPr>
        <p:spPr bwMode="auto">
          <a:xfrm>
            <a:off x="202367" y="278136"/>
            <a:ext cx="7755969" cy="877163"/>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tabLst>
                <a:tab pos="428625" algn="l"/>
                <a:tab pos="557213" algn="l"/>
                <a:tab pos="1157288" algn="l"/>
              </a:tabLst>
            </a:pPr>
            <a:r>
              <a:rPr lang="en-US" sz="1350" dirty="0">
                <a:latin typeface="Arial" pitchFamily="34" charset="0"/>
              </a:rPr>
              <a:t/>
            </a:r>
            <a:br>
              <a:rPr lang="en-US" sz="1350" dirty="0">
                <a:latin typeface="Arial" pitchFamily="34" charset="0"/>
              </a:rPr>
            </a:br>
            <a:endParaRPr lang="en-US" sz="1350" dirty="0">
              <a:latin typeface="Arial" pitchFamily="34" charset="0"/>
            </a:endParaRPr>
          </a:p>
          <a:p>
            <a:pPr defTabSz="685800" eaLnBrk="0" fontAlgn="base" hangingPunct="0">
              <a:spcBef>
                <a:spcPct val="0"/>
              </a:spcBef>
              <a:spcAft>
                <a:spcPct val="0"/>
              </a:spcAft>
              <a:tabLst>
                <a:tab pos="428625" algn="l"/>
                <a:tab pos="557213" algn="l"/>
                <a:tab pos="1157288" algn="l"/>
              </a:tabLst>
            </a:pPr>
            <a:r>
              <a:rPr lang="en-US" sz="1200" dirty="0">
                <a:latin typeface="Comic Sans MS" pitchFamily="66" charset="0"/>
                <a:ea typeface="Calibri" pitchFamily="34" charset="0"/>
                <a:cs typeface="Times New Roman" pitchFamily="18" charset="0"/>
              </a:rPr>
              <a:t>													</a:t>
            </a:r>
            <a:endParaRPr lang="en-US" sz="1125" dirty="0">
              <a:latin typeface="Arial" pitchFamily="34" charset="0"/>
            </a:endParaRPr>
          </a:p>
          <a:p>
            <a:pPr defTabSz="685800" eaLnBrk="0" fontAlgn="base" hangingPunct="0">
              <a:spcBef>
                <a:spcPct val="0"/>
              </a:spcBef>
              <a:spcAft>
                <a:spcPct val="0"/>
              </a:spcAft>
              <a:tabLst>
                <a:tab pos="428625" algn="l"/>
                <a:tab pos="557213" algn="l"/>
                <a:tab pos="1157288" algn="l"/>
              </a:tabLst>
            </a:pPr>
            <a:endParaRPr lang="en-US" sz="1350" dirty="0">
              <a:latin typeface="Arial" pitchFamily="34" charset="0"/>
            </a:endParaRPr>
          </a:p>
        </p:txBody>
      </p:sp>
      <p:sp>
        <p:nvSpPr>
          <p:cNvPr id="2071" name="Rectangle 23"/>
          <p:cNvSpPr>
            <a:spLocks noChangeArrowheads="1"/>
          </p:cNvSpPr>
          <p:nvPr/>
        </p:nvSpPr>
        <p:spPr bwMode="auto">
          <a:xfrm>
            <a:off x="1" y="853903"/>
            <a:ext cx="138564" cy="692497"/>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tabLst>
                <a:tab pos="428625" algn="l"/>
                <a:tab pos="557213" algn="l"/>
                <a:tab pos="1157288" algn="l"/>
              </a:tabLst>
            </a:pPr>
            <a:r>
              <a:rPr lang="en-US" sz="1350">
                <a:latin typeface="Arial" pitchFamily="34" charset="0"/>
              </a:rPr>
              <a:t/>
            </a:r>
            <a:br>
              <a:rPr lang="en-US" sz="1350">
                <a:latin typeface="Arial" pitchFamily="34" charset="0"/>
              </a:rPr>
            </a:br>
            <a:endParaRPr lang="en-US" sz="1350">
              <a:latin typeface="Arial" pitchFamily="34" charset="0"/>
            </a:endParaRPr>
          </a:p>
          <a:p>
            <a:pPr defTabSz="685800" eaLnBrk="0" fontAlgn="base" hangingPunct="0">
              <a:spcBef>
                <a:spcPct val="0"/>
              </a:spcBef>
              <a:spcAft>
                <a:spcPct val="0"/>
              </a:spcAft>
              <a:tabLst>
                <a:tab pos="428625" algn="l"/>
                <a:tab pos="557213" algn="l"/>
                <a:tab pos="1157288" algn="l"/>
              </a:tabLst>
            </a:pPr>
            <a:endParaRPr lang="en-US" sz="1350">
              <a:latin typeface="Arial" pitchFamily="34" charset="0"/>
            </a:endParaRPr>
          </a:p>
        </p:txBody>
      </p:sp>
      <p:sp>
        <p:nvSpPr>
          <p:cNvPr id="2072" name="Rectangle 24"/>
          <p:cNvSpPr>
            <a:spLocks noChangeArrowheads="1"/>
          </p:cNvSpPr>
          <p:nvPr/>
        </p:nvSpPr>
        <p:spPr bwMode="auto">
          <a:xfrm>
            <a:off x="0" y="-1015663"/>
            <a:ext cx="9503082" cy="101566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tabLst>
                <a:tab pos="428625" algn="l"/>
                <a:tab pos="557213" algn="l"/>
                <a:tab pos="1157288" algn="l"/>
              </a:tabLst>
            </a:pPr>
            <a:r>
              <a:rPr lang="en-US" sz="1200" dirty="0">
                <a:latin typeface="Comic Sans MS" pitchFamily="66" charset="0"/>
                <a:ea typeface="Calibri" pitchFamily="34" charset="0"/>
                <a:cs typeface="Times New Roman" pitchFamily="18" charset="0"/>
              </a:rPr>
              <a:t>detail  		</a:t>
            </a:r>
            <a:r>
              <a:rPr lang="en-US" sz="1200" dirty="0" err="1">
                <a:latin typeface="Comic Sans MS" pitchFamily="66" charset="0"/>
                <a:ea typeface="Calibri" pitchFamily="34" charset="0"/>
                <a:cs typeface="Times New Roman" pitchFamily="18" charset="0"/>
              </a:rPr>
              <a:t>detail</a:t>
            </a:r>
            <a:r>
              <a:rPr lang="en-US" sz="1200" dirty="0">
                <a:latin typeface="Comic Sans MS" pitchFamily="66" charset="0"/>
                <a:ea typeface="Calibri" pitchFamily="34" charset="0"/>
                <a:cs typeface="Times New Roman" pitchFamily="18" charset="0"/>
              </a:rPr>
              <a:t>  						 			 		</a:t>
            </a:r>
            <a:endParaRPr lang="en-US" sz="1125" dirty="0">
              <a:latin typeface="Arial" pitchFamily="34" charset="0"/>
            </a:endParaRPr>
          </a:p>
          <a:p>
            <a:pPr algn="ctr" defTabSz="685800" eaLnBrk="0" fontAlgn="base" hangingPunct="0">
              <a:spcBef>
                <a:spcPct val="0"/>
              </a:spcBef>
              <a:spcAft>
                <a:spcPct val="0"/>
              </a:spcAft>
              <a:tabLst>
                <a:tab pos="428625" algn="l"/>
                <a:tab pos="557213" algn="l"/>
                <a:tab pos="1157288" algn="l"/>
              </a:tabLst>
            </a:pPr>
            <a:endParaRPr lang="en-US" sz="1650" b="1" dirty="0">
              <a:latin typeface="Comic Sans MS" pitchFamily="66" charset="0"/>
              <a:ea typeface="Calibri" pitchFamily="34" charset="0"/>
              <a:cs typeface="Times New Roman" pitchFamily="18" charset="0"/>
            </a:endParaRPr>
          </a:p>
          <a:p>
            <a:pPr algn="ctr" defTabSz="685800" eaLnBrk="0" fontAlgn="base" hangingPunct="0">
              <a:spcBef>
                <a:spcPct val="0"/>
              </a:spcBef>
              <a:spcAft>
                <a:spcPct val="0"/>
              </a:spcAft>
              <a:tabLst>
                <a:tab pos="428625" algn="l"/>
                <a:tab pos="557213" algn="l"/>
                <a:tab pos="1157288" algn="l"/>
              </a:tabLst>
            </a:pPr>
            <a:endParaRPr lang="en-US" sz="1650" b="1" dirty="0">
              <a:latin typeface="Comic Sans MS" pitchFamily="66" charset="0"/>
              <a:ea typeface="Calibri" pitchFamily="34" charset="0"/>
              <a:cs typeface="Times New Roman" pitchFamily="18" charset="0"/>
            </a:endParaRPr>
          </a:p>
          <a:p>
            <a:pPr algn="ctr" defTabSz="685800" eaLnBrk="0" fontAlgn="base" hangingPunct="0">
              <a:spcBef>
                <a:spcPct val="0"/>
              </a:spcBef>
              <a:spcAft>
                <a:spcPct val="0"/>
              </a:spcAft>
              <a:tabLst>
                <a:tab pos="428625" algn="l"/>
                <a:tab pos="557213" algn="l"/>
                <a:tab pos="1157288" algn="l"/>
              </a:tabLst>
            </a:pPr>
            <a:endParaRPr lang="en-US" sz="1650" b="1" dirty="0">
              <a:latin typeface="Comic Sans MS" pitchFamily="66" charset="0"/>
              <a:ea typeface="Calibri" pitchFamily="34" charset="0"/>
              <a:cs typeface="Times New Roman" pitchFamily="18" charset="0"/>
            </a:endParaRPr>
          </a:p>
        </p:txBody>
      </p:sp>
      <p:sp>
        <p:nvSpPr>
          <p:cNvPr id="27" name="Rectangle 26"/>
          <p:cNvSpPr/>
          <p:nvPr/>
        </p:nvSpPr>
        <p:spPr>
          <a:xfrm>
            <a:off x="2322061" y="999561"/>
            <a:ext cx="4435830" cy="369332"/>
          </a:xfrm>
          <a:prstGeom prst="rect">
            <a:avLst/>
          </a:prstGeom>
        </p:spPr>
        <p:txBody>
          <a:bodyPr wrap="none">
            <a:spAutoFit/>
          </a:bodyPr>
          <a:lstStyle/>
          <a:p>
            <a:pPr algn="ctr" eaLnBrk="0" fontAlgn="base" hangingPunct="0">
              <a:spcBef>
                <a:spcPct val="0"/>
              </a:spcBef>
              <a:spcAft>
                <a:spcPct val="0"/>
              </a:spcAft>
              <a:tabLst>
                <a:tab pos="428625" algn="l"/>
                <a:tab pos="557213" algn="l"/>
                <a:tab pos="1157288" algn="l"/>
              </a:tabLst>
            </a:pPr>
            <a:r>
              <a:rPr lang="en-US" b="1" dirty="0">
                <a:latin typeface="Comic Sans MS" pitchFamily="66" charset="0"/>
                <a:ea typeface="Calibri" pitchFamily="34" charset="0"/>
                <a:cs typeface="Times New Roman" pitchFamily="18" charset="0"/>
              </a:rPr>
              <a:t>Writer</a:t>
            </a:r>
            <a:r>
              <a:rPr lang="en-US" b="1" dirty="0">
                <a:ea typeface="Calibri" pitchFamily="34" charset="0"/>
                <a:cs typeface="Times New Roman" pitchFamily="18" charset="0"/>
              </a:rPr>
              <a:t>’</a:t>
            </a:r>
            <a:r>
              <a:rPr lang="en-US" b="1" dirty="0">
                <a:latin typeface="Comic Sans MS" pitchFamily="66" charset="0"/>
                <a:ea typeface="Calibri" pitchFamily="34" charset="0"/>
                <a:cs typeface="Times New Roman" pitchFamily="18" charset="0"/>
              </a:rPr>
              <a:t>s Workshop Graphic Organizer</a:t>
            </a:r>
            <a:endParaRPr lang="en-US" sz="1350" dirty="0">
              <a:latin typeface="Arial" pitchFamily="34" charset="0"/>
            </a:endParaRPr>
          </a:p>
        </p:txBody>
      </p:sp>
      <p:sp>
        <p:nvSpPr>
          <p:cNvPr id="28" name="Rectangle 27"/>
          <p:cNvSpPr/>
          <p:nvPr/>
        </p:nvSpPr>
        <p:spPr>
          <a:xfrm>
            <a:off x="7696953" y="4293136"/>
            <a:ext cx="697627"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detail </a:t>
            </a:r>
            <a:endParaRPr lang="en-US" sz="1350" dirty="0"/>
          </a:p>
        </p:txBody>
      </p:sp>
      <p:sp>
        <p:nvSpPr>
          <p:cNvPr id="29" name="Rectangle 28"/>
          <p:cNvSpPr/>
          <p:nvPr/>
        </p:nvSpPr>
        <p:spPr>
          <a:xfrm>
            <a:off x="6485306" y="4304380"/>
            <a:ext cx="697627"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detail </a:t>
            </a:r>
            <a:endParaRPr lang="en-US" sz="1350" dirty="0"/>
          </a:p>
        </p:txBody>
      </p:sp>
      <p:sp>
        <p:nvSpPr>
          <p:cNvPr id="30" name="Rectangle 29"/>
          <p:cNvSpPr/>
          <p:nvPr/>
        </p:nvSpPr>
        <p:spPr>
          <a:xfrm>
            <a:off x="4542037" y="4334701"/>
            <a:ext cx="697627"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detail </a:t>
            </a:r>
            <a:endParaRPr lang="en-US" sz="1350" dirty="0"/>
          </a:p>
        </p:txBody>
      </p:sp>
      <p:sp>
        <p:nvSpPr>
          <p:cNvPr id="31" name="Rectangle 30"/>
          <p:cNvSpPr/>
          <p:nvPr/>
        </p:nvSpPr>
        <p:spPr>
          <a:xfrm>
            <a:off x="3377188" y="4324309"/>
            <a:ext cx="646331"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detail</a:t>
            </a:r>
            <a:endParaRPr lang="en-US" sz="1350" dirty="0"/>
          </a:p>
        </p:txBody>
      </p:sp>
      <p:sp>
        <p:nvSpPr>
          <p:cNvPr id="32" name="Rectangle 31"/>
          <p:cNvSpPr/>
          <p:nvPr/>
        </p:nvSpPr>
        <p:spPr>
          <a:xfrm>
            <a:off x="3950236" y="1774108"/>
            <a:ext cx="994183" cy="300082"/>
          </a:xfrm>
          <a:prstGeom prst="rect">
            <a:avLst/>
          </a:prstGeom>
        </p:spPr>
        <p:txBody>
          <a:bodyPr wrap="none">
            <a:spAutoFit/>
          </a:bodyPr>
          <a:lstStyle/>
          <a:p>
            <a:pPr fontAlgn="base">
              <a:spcBef>
                <a:spcPct val="0"/>
              </a:spcBef>
              <a:spcAft>
                <a:spcPct val="0"/>
              </a:spcAft>
              <a:tabLst>
                <a:tab pos="1157288" algn="l"/>
              </a:tabLst>
            </a:pPr>
            <a:r>
              <a:rPr lang="en-US" sz="1350" dirty="0">
                <a:latin typeface="Comic Sans MS" pitchFamily="66" charset="0"/>
                <a:ea typeface="Calibri" pitchFamily="34" charset="0"/>
                <a:cs typeface="Times New Roman" pitchFamily="18" charset="0"/>
              </a:rPr>
              <a:t>Main Idea</a:t>
            </a:r>
            <a:endParaRPr lang="en-US" sz="1350" dirty="0">
              <a:latin typeface="Arial" pitchFamily="34" charset="0"/>
            </a:endParaRPr>
          </a:p>
        </p:txBody>
      </p:sp>
      <p:sp>
        <p:nvSpPr>
          <p:cNvPr id="33" name="Rectangle 32"/>
          <p:cNvSpPr/>
          <p:nvPr/>
        </p:nvSpPr>
        <p:spPr>
          <a:xfrm>
            <a:off x="904500" y="2701114"/>
            <a:ext cx="1056700"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Topic idea </a:t>
            </a:r>
            <a:endParaRPr lang="en-US" sz="1350" dirty="0"/>
          </a:p>
        </p:txBody>
      </p:sp>
      <p:sp>
        <p:nvSpPr>
          <p:cNvPr id="34" name="Rectangle 33"/>
          <p:cNvSpPr/>
          <p:nvPr/>
        </p:nvSpPr>
        <p:spPr>
          <a:xfrm>
            <a:off x="6912959" y="2708098"/>
            <a:ext cx="1005403"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Topic idea</a:t>
            </a:r>
            <a:endParaRPr lang="en-US" sz="1350" dirty="0"/>
          </a:p>
        </p:txBody>
      </p:sp>
      <p:sp>
        <p:nvSpPr>
          <p:cNvPr id="35" name="Rectangle 34"/>
          <p:cNvSpPr/>
          <p:nvPr/>
        </p:nvSpPr>
        <p:spPr>
          <a:xfrm>
            <a:off x="3946140" y="2698558"/>
            <a:ext cx="1056700"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Topic idea </a:t>
            </a:r>
            <a:endParaRPr lang="en-US" sz="1350" dirty="0"/>
          </a:p>
        </p:txBody>
      </p:sp>
      <p:sp>
        <p:nvSpPr>
          <p:cNvPr id="38" name="Rectangle 37"/>
          <p:cNvSpPr/>
          <p:nvPr/>
        </p:nvSpPr>
        <p:spPr>
          <a:xfrm>
            <a:off x="1828941" y="4314772"/>
            <a:ext cx="646331"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detail</a:t>
            </a:r>
            <a:endParaRPr lang="en-US" sz="1350" dirty="0"/>
          </a:p>
        </p:txBody>
      </p:sp>
      <p:sp>
        <p:nvSpPr>
          <p:cNvPr id="39" name="Rectangle 38"/>
          <p:cNvSpPr/>
          <p:nvPr/>
        </p:nvSpPr>
        <p:spPr>
          <a:xfrm>
            <a:off x="610479" y="4304382"/>
            <a:ext cx="646331"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detail</a:t>
            </a:r>
            <a:endParaRPr lang="en-US" sz="1350" dirty="0"/>
          </a:p>
        </p:txBody>
      </p:sp>
      <p:sp>
        <p:nvSpPr>
          <p:cNvPr id="40" name="AutoShape 4"/>
          <p:cNvSpPr>
            <a:spLocks noChangeArrowheads="1"/>
          </p:cNvSpPr>
          <p:nvPr/>
        </p:nvSpPr>
        <p:spPr bwMode="auto">
          <a:xfrm>
            <a:off x="3581367" y="3283403"/>
            <a:ext cx="96273" cy="46672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41" name="AutoShape 19"/>
          <p:cNvSpPr>
            <a:spLocks noChangeArrowheads="1"/>
          </p:cNvSpPr>
          <p:nvPr/>
        </p:nvSpPr>
        <p:spPr bwMode="auto">
          <a:xfrm>
            <a:off x="3155771" y="5377295"/>
            <a:ext cx="2675744" cy="498764"/>
          </a:xfrm>
          <a:prstGeom prst="roundRect">
            <a:avLst>
              <a:gd name="adj" fmla="val 16667"/>
            </a:avLst>
          </a:prstGeom>
          <a:solidFill>
            <a:srgbClr val="FF3399"/>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dirty="0">
              <a:latin typeface="Comic Sans MS" pitchFamily="66" charset="0"/>
              <a:ea typeface="Calibri" pitchFamily="34" charset="0"/>
              <a:cs typeface="Times New Roman" pitchFamily="18" charset="0"/>
            </a:endParaRPr>
          </a:p>
          <a:p>
            <a:endParaRPr lang="en-US" sz="1350" dirty="0"/>
          </a:p>
        </p:txBody>
      </p:sp>
      <p:sp>
        <p:nvSpPr>
          <p:cNvPr id="42" name="Rectangle 41"/>
          <p:cNvSpPr/>
          <p:nvPr/>
        </p:nvSpPr>
        <p:spPr>
          <a:xfrm>
            <a:off x="4094159" y="5520118"/>
            <a:ext cx="841897" cy="300082"/>
          </a:xfrm>
          <a:prstGeom prst="rect">
            <a:avLst/>
          </a:prstGeom>
        </p:spPr>
        <p:txBody>
          <a:bodyPr wrap="none">
            <a:spAutoFit/>
          </a:bodyPr>
          <a:lstStyle/>
          <a:p>
            <a:r>
              <a:rPr lang="en-US" sz="1350" dirty="0">
                <a:latin typeface="Comic Sans MS" pitchFamily="66" charset="0"/>
                <a:ea typeface="Calibri" pitchFamily="34" charset="0"/>
                <a:cs typeface="Times New Roman" pitchFamily="18" charset="0"/>
              </a:rPr>
              <a:t>Clincher</a:t>
            </a:r>
            <a:endParaRPr lang="en-US" sz="1350" dirty="0"/>
          </a:p>
        </p:txBody>
      </p:sp>
      <p:sp>
        <p:nvSpPr>
          <p:cNvPr id="43" name="AutoShape 4"/>
          <p:cNvSpPr>
            <a:spLocks noChangeArrowheads="1"/>
          </p:cNvSpPr>
          <p:nvPr/>
        </p:nvSpPr>
        <p:spPr bwMode="auto">
          <a:xfrm>
            <a:off x="2085077" y="3293793"/>
            <a:ext cx="96273" cy="46672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44" name="AutoShape 4"/>
          <p:cNvSpPr>
            <a:spLocks noChangeArrowheads="1"/>
          </p:cNvSpPr>
          <p:nvPr/>
        </p:nvSpPr>
        <p:spPr bwMode="auto">
          <a:xfrm>
            <a:off x="3685276" y="5169478"/>
            <a:ext cx="65843" cy="17664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47" name="AutoShape 4"/>
          <p:cNvSpPr>
            <a:spLocks noChangeArrowheads="1"/>
          </p:cNvSpPr>
          <p:nvPr/>
        </p:nvSpPr>
        <p:spPr bwMode="auto">
          <a:xfrm>
            <a:off x="4859449" y="5169478"/>
            <a:ext cx="65843" cy="17664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49" name="AutoShape 11"/>
          <p:cNvSpPr>
            <a:spLocks noChangeShapeType="1"/>
          </p:cNvSpPr>
          <p:nvPr/>
        </p:nvSpPr>
        <p:spPr bwMode="auto">
          <a:xfrm>
            <a:off x="2329586" y="5291596"/>
            <a:ext cx="665892" cy="332186"/>
          </a:xfrm>
          <a:prstGeom prst="straightConnector1">
            <a:avLst/>
          </a:prstGeom>
          <a:noFill/>
          <a:ln w="76200">
            <a:solidFill>
              <a:srgbClr val="FF6600"/>
            </a:solidFill>
            <a:round/>
            <a:headEnd/>
            <a:tailEnd type="triangle" w="med" len="med"/>
          </a:ln>
        </p:spPr>
        <p:txBody>
          <a:bodyPr vert="horz" wrap="square" lIns="68580" tIns="34290" rIns="68580" bIns="34290" numCol="1" anchor="t" anchorCtr="0" compatLnSpc="1">
            <a:prstTxWarp prst="textNoShape">
              <a:avLst/>
            </a:prstTxWarp>
          </a:bodyPr>
          <a:lstStyle/>
          <a:p>
            <a:endParaRPr lang="en-US" sz="1350"/>
          </a:p>
        </p:txBody>
      </p:sp>
      <p:sp>
        <p:nvSpPr>
          <p:cNvPr id="50" name="AutoShape 9"/>
          <p:cNvSpPr>
            <a:spLocks noChangeShapeType="1"/>
          </p:cNvSpPr>
          <p:nvPr/>
        </p:nvSpPr>
        <p:spPr bwMode="auto">
          <a:xfrm flipH="1">
            <a:off x="6050575" y="5304714"/>
            <a:ext cx="604506" cy="375281"/>
          </a:xfrm>
          <a:prstGeom prst="straightConnector1">
            <a:avLst/>
          </a:prstGeom>
          <a:noFill/>
          <a:ln w="76200">
            <a:solidFill>
              <a:srgbClr val="FF6600"/>
            </a:solidFill>
            <a:round/>
            <a:headEnd/>
            <a:tailEnd type="triangle" w="med" len="med"/>
          </a:ln>
        </p:spPr>
        <p:txBody>
          <a:bodyPr vert="horz" wrap="square" lIns="68580" tIns="34290" rIns="68580" bIns="34290" numCol="1" anchor="t" anchorCtr="0" compatLnSpc="1">
            <a:prstTxWarp prst="textNoShape">
              <a:avLst/>
            </a:prstTxWarp>
          </a:bodyPr>
          <a:lstStyle/>
          <a:p>
            <a:endParaRPr lang="en-US" sz="1350"/>
          </a:p>
        </p:txBody>
      </p:sp>
      <p:sp>
        <p:nvSpPr>
          <p:cNvPr id="51" name="AutoShape 4"/>
          <p:cNvSpPr>
            <a:spLocks noChangeArrowheads="1"/>
          </p:cNvSpPr>
          <p:nvPr/>
        </p:nvSpPr>
        <p:spPr bwMode="auto">
          <a:xfrm>
            <a:off x="890121" y="3283403"/>
            <a:ext cx="96273" cy="466725"/>
          </a:xfrm>
          <a:prstGeom prst="downArrow">
            <a:avLst>
              <a:gd name="adj1" fmla="val 50000"/>
              <a:gd name="adj2" fmla="val 171931"/>
            </a:avLst>
          </a:prstGeom>
          <a:solidFill>
            <a:srgbClr val="FF66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a:latin typeface="Comic Sans MS" panose="030F0702030302020204" pitchFamily="66" charset="0"/>
              </a:rPr>
              <a:t>Topic Sentence</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228600" y="2330162"/>
            <a:ext cx="8694965" cy="3224729"/>
          </a:xfrm>
          <a:prstGeom prst="rect">
            <a:avLst/>
          </a:prstGeom>
        </p:spPr>
        <p:txBody>
          <a:bodyPr wrap="square">
            <a:spAutoFit/>
          </a:bodyPr>
          <a:lstStyle/>
          <a:p>
            <a:pPr marL="257175" indent="-257175">
              <a:lnSpc>
                <a:spcPct val="115000"/>
              </a:lnSpc>
              <a:buFont typeface="Symbol" panose="05050102010706020507" pitchFamily="18" charset="2"/>
              <a:buChar char=""/>
            </a:pPr>
            <a:r>
              <a:rPr lang="en-US" sz="3300" dirty="0">
                <a:latin typeface="Comic Sans MS" panose="030F0702030302020204" pitchFamily="66" charset="0"/>
                <a:ea typeface="Calibri" panose="020F0502020204030204" pitchFamily="34" charset="0"/>
                <a:cs typeface="Times New Roman" panose="02020603050405020304" pitchFamily="18" charset="0"/>
              </a:rPr>
              <a:t>Hook—remember to hook your reader with a great topic sentence!</a:t>
            </a:r>
          </a:p>
          <a:p>
            <a:pPr marL="257175" indent="-257175">
              <a:lnSpc>
                <a:spcPct val="115000"/>
              </a:lnSpc>
              <a:buFont typeface="Symbol" panose="05050102010706020507" pitchFamily="18" charset="2"/>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300" dirty="0">
                <a:latin typeface="Comic Sans MS" panose="030F0702030302020204" pitchFamily="66" charset="0"/>
                <a:ea typeface="Calibri" panose="020F0502020204030204" pitchFamily="34" charset="0"/>
                <a:cs typeface="Times New Roman" panose="02020603050405020304" pitchFamily="18" charset="0"/>
              </a:rPr>
              <a:t>Scene—set the scene with a description so that readers can re-create it in their minds as they read!</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89760370"/>
      </p:ext>
    </p:extLst>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dirty="0">
                <a:latin typeface="Comic Sans MS" panose="030F0702030302020204" pitchFamily="66" charset="0"/>
              </a:rPr>
              <a:t>Transitional Words and Phrases</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531495" y="2125266"/>
            <a:ext cx="7852410" cy="3596369"/>
          </a:xfrm>
          <a:prstGeom prst="rect">
            <a:avLst/>
          </a:prstGeom>
        </p:spPr>
        <p:txBody>
          <a:bodyPr wrap="square">
            <a:spAutoFit/>
          </a:bodyPr>
          <a:lstStyle/>
          <a:p>
            <a:pPr marL="342900" algn="ctr">
              <a:lnSpc>
                <a:spcPct val="115000"/>
              </a:lnSpc>
            </a:pPr>
            <a:r>
              <a:rPr lang="en-US" sz="3000" u="sng" dirty="0">
                <a:latin typeface="Comic Sans MS" panose="030F0702030302020204" pitchFamily="66" charset="0"/>
                <a:ea typeface="Calibri" panose="020F0502020204030204" pitchFamily="34" charset="0"/>
                <a:cs typeface="Times New Roman" panose="02020603050405020304" pitchFamily="18" charset="0"/>
              </a:rPr>
              <a:t>Sequencing</a:t>
            </a:r>
            <a:r>
              <a:rPr lang="en-US" sz="3000" dirty="0">
                <a:latin typeface="Comic Sans MS" panose="030F0702030302020204" pitchFamily="66" charset="0"/>
                <a:ea typeface="Calibri" panose="020F0502020204030204" pitchFamily="34" charset="0"/>
                <a:cs typeface="Times New Roman" panose="02020603050405020304" pitchFamily="18" charset="0"/>
              </a:rPr>
              <a:t>:</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buFont typeface="Arial" panose="020B0604020202020204" pitchFamily="34" charset="0"/>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First, Second, Third, Next, Then, Afterwards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buFont typeface="Arial" panose="020B0604020202020204" pitchFamily="34" charset="0"/>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Before, After, As soon as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buFont typeface="Arial" panose="020B0604020202020204" pitchFamily="34" charset="0"/>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Yesterday, Today, Tomorrow</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buFont typeface="Arial" panose="020B0604020202020204" pitchFamily="34" charset="0"/>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In the winter/spring/summer/fall</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buFont typeface="Arial" panose="020B0604020202020204" pitchFamily="34" charset="0"/>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In the beginning/middle/end</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771525" indent="-342900">
              <a:lnSpc>
                <a:spcPct val="115000"/>
              </a:lnSpc>
              <a:buFont typeface="Arial" panose="020B0604020202020204" pitchFamily="34" charset="0"/>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In the morning/afternoon/evening</a:t>
            </a:r>
          </a:p>
          <a:p>
            <a:pPr marL="771525" indent="-342900">
              <a:lnSpc>
                <a:spcPct val="115000"/>
              </a:lnSpc>
              <a:buFont typeface="Arial" panose="020B0604020202020204" pitchFamily="34" charset="0"/>
              <a:buChar char="•"/>
            </a:pPr>
            <a:r>
              <a:rPr lang="en-US" sz="2400" dirty="0">
                <a:latin typeface="Comic Sans MS" panose="030F0702030302020204" pitchFamily="66" charset="0"/>
                <a:ea typeface="Calibri" panose="020F0502020204030204" pitchFamily="34" charset="0"/>
                <a:cs typeface="Times New Roman" panose="02020603050405020304" pitchFamily="18" charset="0"/>
              </a:rPr>
              <a:t>Once upon a time/Long ago</a:t>
            </a:r>
            <a:endParaRPr lang="en-US" sz="2400" dirty="0"/>
          </a:p>
        </p:txBody>
      </p:sp>
    </p:spTree>
    <p:extLst>
      <p:ext uri="{BB962C8B-B14F-4D97-AF65-F5344CB8AC3E}">
        <p14:creationId xmlns="" xmlns:p14="http://schemas.microsoft.com/office/powerpoint/2010/main" val="2516666811"/>
      </p:ext>
    </p:extLst>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965" y="930666"/>
            <a:ext cx="7886700" cy="847342"/>
          </a:xfrm>
        </p:spPr>
        <p:txBody>
          <a:bodyPr>
            <a:normAutofit/>
          </a:bodyPr>
          <a:lstStyle/>
          <a:p>
            <a:pPr algn="ctr"/>
            <a:r>
              <a:rPr lang="en-US" sz="4050" dirty="0">
                <a:latin typeface="Comic Sans MS" panose="030F0702030302020204" pitchFamily="66" charset="0"/>
              </a:rPr>
              <a:t>Transitional Words and Phrases</a:t>
            </a: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139609" y="1526593"/>
            <a:ext cx="3963760" cy="5153719"/>
          </a:xfrm>
          <a:prstGeom prst="rect">
            <a:avLst/>
          </a:prstGeom>
        </p:spPr>
        <p:txBody>
          <a:bodyPr wrap="square">
            <a:spAutoFit/>
          </a:bodyPr>
          <a:lstStyle/>
          <a:p>
            <a:pPr marL="342900" algn="ctr">
              <a:lnSpc>
                <a:spcPct val="115000"/>
              </a:lnSpc>
            </a:pPr>
            <a:r>
              <a:rPr lang="en-US" sz="2400" u="sng" dirty="0">
                <a:latin typeface="Comic Sans MS" panose="030F0702030302020204" pitchFamily="66" charset="0"/>
                <a:ea typeface="Calibri" panose="020F0502020204030204" pitchFamily="34" charset="0"/>
                <a:cs typeface="Times New Roman" panose="02020603050405020304" pitchFamily="18" charset="0"/>
              </a:rPr>
              <a:t>Time</a:t>
            </a:r>
            <a:r>
              <a:rPr lang="en-US" sz="3000" dirty="0" smtClean="0">
                <a:latin typeface="Comic Sans MS" panose="030F0702030302020204" pitchFamily="66" charset="0"/>
                <a:ea typeface="Calibri" panose="020F0502020204030204" pitchFamily="34" charset="0"/>
                <a:cs typeface="Times New Roman" panose="02020603050405020304" pitchFamily="18" charset="0"/>
              </a:rPr>
              <a:t>:</a:t>
            </a:r>
          </a:p>
          <a:p>
            <a:pPr marL="342900" algn="ctr">
              <a:lnSpc>
                <a:spcPct val="115000"/>
              </a:lnSpc>
            </a:pP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about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now</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after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soon</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afterward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suddenly</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as soon as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then</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today</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smtClean="0">
                <a:latin typeface="Comic Sans MS" panose="030F0702030302020204" pitchFamily="66" charset="0"/>
                <a:ea typeface="Calibri" panose="020F0502020204030204" pitchFamily="34" charset="0"/>
                <a:cs typeface="Times New Roman" panose="02020603050405020304" pitchFamily="18" charset="0"/>
              </a:rPr>
              <a:t>before</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tomorrow</a:t>
            </a:r>
          </a:p>
          <a:p>
            <a:pPr marL="342900">
              <a:lnSpc>
                <a:spcPct val="115000"/>
              </a:lnSpc>
            </a:pPr>
            <a:r>
              <a:rPr lang="en-US" sz="2000" dirty="0" smtClean="0">
                <a:latin typeface="Comic Sans MS" panose="030F0702030302020204" pitchFamily="66" charset="0"/>
                <a:ea typeface="Calibri" panose="020F0502020204030204" pitchFamily="34" charset="0"/>
                <a:cs typeface="Times New Roman" panose="02020603050405020304" pitchFamily="18" charset="0"/>
              </a:rPr>
              <a:t>during</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until</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finally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when</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later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while</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meanwhile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       yesterday</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endParaRPr lang="en-US"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103369" y="1605866"/>
            <a:ext cx="4953545" cy="4211346"/>
          </a:xfrm>
          <a:prstGeom prst="rect">
            <a:avLst/>
          </a:prstGeom>
        </p:spPr>
        <p:txBody>
          <a:bodyPr wrap="square">
            <a:spAutoFit/>
          </a:bodyPr>
          <a:lstStyle/>
          <a:p>
            <a:pPr marL="342900" algn="ctr">
              <a:lnSpc>
                <a:spcPct val="115000"/>
              </a:lnSpc>
            </a:pPr>
            <a:r>
              <a:rPr lang="en-US" sz="2400" u="sng" dirty="0">
                <a:latin typeface="Comic Sans MS" panose="030F0702030302020204" pitchFamily="66" charset="0"/>
                <a:ea typeface="Calibri" panose="020F0502020204030204" pitchFamily="34" charset="0"/>
                <a:cs typeface="Times New Roman" panose="02020603050405020304" pitchFamily="18" charset="0"/>
              </a:rPr>
              <a:t>Location</a:t>
            </a:r>
            <a:r>
              <a:rPr lang="en-US" sz="2400" dirty="0" smtClean="0">
                <a:latin typeface="Comic Sans MS" panose="030F0702030302020204" pitchFamily="66" charset="0"/>
                <a:ea typeface="Calibri" panose="020F0502020204030204" pitchFamily="34" charset="0"/>
                <a:cs typeface="Times New Roman" panose="02020603050405020304" pitchFamily="18" charset="0"/>
              </a:rPr>
              <a:t>:</a:t>
            </a:r>
          </a:p>
          <a:p>
            <a:pPr marL="342900" algn="ctr">
              <a:lnSpc>
                <a:spcPct val="115000"/>
              </a:lnSpc>
            </a:pP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smtClean="0">
                <a:latin typeface="Comic Sans MS" panose="030F0702030302020204" pitchFamily="66" charset="0"/>
                <a:ea typeface="Calibri" panose="020F0502020204030204" pitchFamily="34" charset="0"/>
                <a:cs typeface="Times New Roman" panose="02020603050405020304" pitchFamily="18" charset="0"/>
              </a:rPr>
              <a:t>above</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beneath</a:t>
            </a:r>
            <a:r>
              <a:rPr lang="en-US" sz="2000" dirty="0">
                <a:latin typeface="Comic Sans MS" panose="030F0702030302020204" pitchFamily="66" charset="0"/>
                <a:ea typeface="Calibri" panose="020F0502020204030204" pitchFamily="34" charset="0"/>
                <a:cs typeface="Times New Roman" panose="02020603050405020304" pitchFamily="18" charset="0"/>
              </a:rPr>
              <a:t>	inside</a:t>
            </a: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across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beside</a:t>
            </a:r>
            <a:r>
              <a:rPr lang="en-US" sz="2000" dirty="0">
                <a:latin typeface="Comic Sans MS" panose="030F0702030302020204" pitchFamily="66" charset="0"/>
                <a:ea typeface="Calibri" panose="020F0502020204030204" pitchFamily="34" charset="0"/>
                <a:cs typeface="Times New Roman" panose="02020603050405020304" pitchFamily="18" charset="0"/>
              </a:rPr>
              <a:t>		into</a:t>
            </a: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against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between</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near</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along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beyond</a:t>
            </a:r>
            <a:r>
              <a:rPr lang="en-US" sz="2000" dirty="0">
                <a:latin typeface="Comic Sans MS" panose="030F0702030302020204" pitchFamily="66" charset="0"/>
                <a:ea typeface="Calibri" panose="020F0502020204030204" pitchFamily="34" charset="0"/>
                <a:cs typeface="Times New Roman" panose="02020603050405020304" pitchFamily="18" charset="0"/>
              </a:rPr>
              <a:t>		off</a:t>
            </a: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among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by</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onto</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around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down</a:t>
            </a:r>
            <a:r>
              <a:rPr lang="en-US" sz="2000" dirty="0">
                <a:latin typeface="Comic Sans MS" panose="030F0702030302020204" pitchFamily="66" charset="0"/>
                <a:ea typeface="Calibri" panose="020F0502020204030204" pitchFamily="34" charset="0"/>
                <a:cs typeface="Times New Roman" panose="02020603050405020304" pitchFamily="18" charset="0"/>
              </a:rPr>
              <a:t>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on </a:t>
            </a:r>
            <a:r>
              <a:rPr lang="en-US" sz="2000" dirty="0">
                <a:latin typeface="Comic Sans MS" panose="030F0702030302020204" pitchFamily="66" charset="0"/>
                <a:ea typeface="Calibri" panose="020F0502020204030204" pitchFamily="34" charset="0"/>
                <a:cs typeface="Times New Roman" panose="02020603050405020304" pitchFamily="18" charset="0"/>
              </a:rPr>
              <a:t>top of</a:t>
            </a: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behind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in </a:t>
            </a:r>
            <a:r>
              <a:rPr lang="en-US" sz="2000" dirty="0">
                <a:latin typeface="Comic Sans MS" panose="030F0702030302020204" pitchFamily="66" charset="0"/>
                <a:ea typeface="Calibri" panose="020F0502020204030204" pitchFamily="34" charset="0"/>
                <a:cs typeface="Times New Roman" panose="02020603050405020304" pitchFamily="18" charset="0"/>
              </a:rPr>
              <a:t>back of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over</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sz="2000" dirty="0">
                <a:latin typeface="Comic Sans MS" panose="030F0702030302020204" pitchFamily="66" charset="0"/>
                <a:ea typeface="Calibri" panose="020F0502020204030204" pitchFamily="34" charset="0"/>
                <a:cs typeface="Times New Roman" panose="02020603050405020304" pitchFamily="18" charset="0"/>
              </a:rPr>
              <a:t>below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in </a:t>
            </a:r>
            <a:r>
              <a:rPr lang="en-US" sz="2000" dirty="0">
                <a:latin typeface="Comic Sans MS" panose="030F0702030302020204" pitchFamily="66" charset="0"/>
                <a:ea typeface="Calibri" panose="020F0502020204030204" pitchFamily="34" charset="0"/>
                <a:cs typeface="Times New Roman" panose="02020603050405020304" pitchFamily="18" charset="0"/>
              </a:rPr>
              <a:t>front of	</a:t>
            </a:r>
            <a:r>
              <a:rPr lang="en-US" sz="2000" dirty="0" smtClean="0">
                <a:latin typeface="Comic Sans MS" panose="030F0702030302020204" pitchFamily="66" charset="0"/>
                <a:ea typeface="Calibri" panose="020F0502020204030204" pitchFamily="34" charset="0"/>
                <a:cs typeface="Times New Roman" panose="02020603050405020304" pitchFamily="18" charset="0"/>
              </a:rPr>
              <a:t>through</a:t>
            </a: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marL="342900">
              <a:lnSpc>
                <a:spcPct val="115000"/>
              </a:lnSpc>
            </a:pPr>
            <a:r>
              <a:rPr lang="en-US" dirty="0">
                <a:latin typeface="Comic Sans MS" panose="030F0702030302020204" pitchFamily="66" charset="0"/>
                <a:ea typeface="Calibri" panose="020F0502020204030204" pitchFamily="34" charset="0"/>
                <a:cs typeface="Times New Roman" panose="02020603050405020304" pitchFamily="18" charset="0"/>
              </a:rPr>
              <a:t>			</a:t>
            </a: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342900" algn="ctr">
              <a:lnSpc>
                <a:spcPct val="115000"/>
              </a:lnSpc>
            </a:pPr>
            <a:endParaRPr lang="en-US" sz="675"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p:cNvCxnSpPr/>
          <p:nvPr/>
        </p:nvCxnSpPr>
        <p:spPr>
          <a:xfrm>
            <a:off x="4103369" y="1997385"/>
            <a:ext cx="80011" cy="41748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14393909"/>
      </p:ext>
    </p:extLst>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1540" y="857251"/>
            <a:ext cx="7886700" cy="994172"/>
          </a:xfrm>
        </p:spPr>
        <p:txBody>
          <a:bodyPr>
            <a:normAutofit/>
          </a:bodyPr>
          <a:lstStyle/>
          <a:p>
            <a:pPr algn="ctr"/>
            <a:r>
              <a:rPr lang="en-US" sz="4950" u="sng" dirty="0">
                <a:latin typeface="Comic Sans MS" panose="030F0702030302020204" pitchFamily="66" charset="0"/>
              </a:rPr>
              <a:t>Specific/Relevant</a:t>
            </a:r>
            <a:endParaRPr lang="en-US" sz="4950"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5" name="Rectangle 4"/>
          <p:cNvSpPr/>
          <p:nvPr/>
        </p:nvSpPr>
        <p:spPr>
          <a:xfrm>
            <a:off x="384464" y="1885950"/>
            <a:ext cx="8084128" cy="4021101"/>
          </a:xfrm>
          <a:prstGeom prst="rect">
            <a:avLst/>
          </a:prstGeom>
        </p:spPr>
        <p:txBody>
          <a:bodyPr wrap="square">
            <a:spAutoFit/>
          </a:bodyPr>
          <a:lstStyle/>
          <a:p>
            <a:pPr marL="257175" indent="-257175">
              <a:lnSpc>
                <a:spcPct val="115000"/>
              </a:lnSpc>
              <a:buSzPts val="4000"/>
              <a:buFont typeface="Symbol" panose="05050102010706020507" pitchFamily="18" charset="2"/>
              <a:buChar char=""/>
            </a:pPr>
            <a:r>
              <a:rPr lang="en-US" sz="2700" dirty="0">
                <a:latin typeface="Comic Sans MS" panose="030F0702030302020204" pitchFamily="66" charset="0"/>
                <a:ea typeface="Calibri" panose="020F0502020204030204" pitchFamily="34" charset="0"/>
                <a:cs typeface="Times New Roman" panose="02020603050405020304" pitchFamily="18" charset="0"/>
              </a:rPr>
              <a:t>Ideas are </a:t>
            </a:r>
            <a:r>
              <a:rPr lang="en-US" sz="2700" u="sng" dirty="0">
                <a:latin typeface="Comic Sans MS" panose="030F0702030302020204" pitchFamily="66" charset="0"/>
                <a:ea typeface="Calibri" panose="020F0502020204030204" pitchFamily="34" charset="0"/>
                <a:cs typeface="Times New Roman" panose="02020603050405020304" pitchFamily="18" charset="0"/>
              </a:rPr>
              <a:t>specific</a:t>
            </a:r>
            <a:r>
              <a:rPr lang="en-US" sz="2700" dirty="0">
                <a:latin typeface="Comic Sans MS" panose="030F0702030302020204" pitchFamily="66" charset="0"/>
                <a:ea typeface="Calibri" panose="020F0502020204030204" pitchFamily="34" charset="0"/>
                <a:cs typeface="Times New Roman" panose="02020603050405020304" pitchFamily="18" charset="0"/>
              </a:rPr>
              <a:t> to the main idea and supporting paragraphs of the story</a:t>
            </a:r>
          </a:p>
          <a:p>
            <a:pPr>
              <a:lnSpc>
                <a:spcPct val="115000"/>
              </a:lnSpc>
              <a:buSzPts val="4000"/>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700" dirty="0">
                <a:latin typeface="Comic Sans MS" panose="030F0702030302020204" pitchFamily="66" charset="0"/>
                <a:ea typeface="Calibri" panose="020F0502020204030204" pitchFamily="34" charset="0"/>
                <a:cs typeface="Times New Roman" panose="02020603050405020304" pitchFamily="18" charset="0"/>
              </a:rPr>
              <a:t>Ideas are </a:t>
            </a:r>
            <a:r>
              <a:rPr lang="en-US" sz="2700" u="sng" dirty="0">
                <a:latin typeface="Comic Sans MS" panose="030F0702030302020204" pitchFamily="66" charset="0"/>
                <a:ea typeface="Calibri" panose="020F0502020204030204" pitchFamily="34" charset="0"/>
                <a:cs typeface="Times New Roman" panose="02020603050405020304" pitchFamily="18" charset="0"/>
              </a:rPr>
              <a:t>relevant</a:t>
            </a:r>
            <a:r>
              <a:rPr lang="en-US" sz="2700" dirty="0">
                <a:latin typeface="Comic Sans MS" panose="030F0702030302020204" pitchFamily="66" charset="0"/>
                <a:ea typeface="Calibri" panose="020F0502020204030204" pitchFamily="34" charset="0"/>
                <a:cs typeface="Times New Roman" panose="02020603050405020304" pitchFamily="18" charset="0"/>
              </a:rPr>
              <a:t> to the topic and can be expanded with details</a:t>
            </a:r>
          </a:p>
          <a:p>
            <a:pPr>
              <a:lnSpc>
                <a:spcPct val="115000"/>
              </a:lnSpc>
              <a:buSzPts val="4000"/>
            </a:pPr>
            <a:endParaRPr lang="en-US" sz="9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buSzPts val="4000"/>
              <a:buFont typeface="Symbol" panose="05050102010706020507" pitchFamily="18" charset="2"/>
              <a:buChar char=""/>
            </a:pPr>
            <a:r>
              <a:rPr lang="en-US" sz="2700" dirty="0">
                <a:latin typeface="Comic Sans MS" panose="030F0702030302020204" pitchFamily="66" charset="0"/>
                <a:ea typeface="Calibri" panose="020F0502020204030204" pitchFamily="34" charset="0"/>
                <a:cs typeface="Times New Roman" panose="02020603050405020304" pitchFamily="18" charset="0"/>
              </a:rPr>
              <a:t>Ideas should be </a:t>
            </a:r>
            <a:r>
              <a:rPr lang="en-US" sz="2700" u="sng" dirty="0">
                <a:latin typeface="Comic Sans MS" panose="030F0702030302020204" pitchFamily="66" charset="0"/>
                <a:ea typeface="Calibri" panose="020F0502020204030204" pitchFamily="34" charset="0"/>
                <a:cs typeface="Times New Roman" panose="02020603050405020304" pitchFamily="18" charset="0"/>
              </a:rPr>
              <a:t>prefaced by transitional words and phrases</a:t>
            </a:r>
            <a:r>
              <a:rPr lang="en-US" sz="2700" dirty="0">
                <a:latin typeface="Comic Sans MS" panose="030F0702030302020204" pitchFamily="66" charset="0"/>
                <a:ea typeface="Calibri" panose="020F0502020204030204" pitchFamily="34" charset="0"/>
                <a:cs typeface="Times New Roman" panose="02020603050405020304" pitchFamily="18" charset="0"/>
              </a:rPr>
              <a:t> to make your story more interesting and flow better</a:t>
            </a:r>
          </a:p>
          <a:p>
            <a:pPr>
              <a:lnSpc>
                <a:spcPct val="115000"/>
              </a:lnSpc>
              <a:buSzPts val="4000"/>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359096603"/>
      </p:ext>
    </p:extLst>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042" y="507671"/>
            <a:ext cx="8942120" cy="1019051"/>
          </a:xfrm>
        </p:spPr>
        <p:txBody>
          <a:bodyPr>
            <a:noAutofit/>
          </a:bodyPr>
          <a:lstStyle/>
          <a:p>
            <a:pPr algn="ctr"/>
            <a:r>
              <a:rPr lang="en-US" sz="3750" u="sng" dirty="0">
                <a:latin typeface="Comic Sans MS" panose="030F0702030302020204" pitchFamily="66" charset="0"/>
              </a:rPr>
              <a:t>Explanation/Clear/Complete/Accurate</a:t>
            </a:r>
            <a:r>
              <a:rPr lang="en-US" sz="3375" dirty="0"/>
              <a:t/>
            </a:r>
            <a:br>
              <a:rPr lang="en-US" sz="3375" dirty="0"/>
            </a:br>
            <a:endParaRPr lang="en-US" sz="3375" dirty="0"/>
          </a:p>
        </p:txBody>
      </p:sp>
      <p:sp>
        <p:nvSpPr>
          <p:cNvPr id="5" name="Footer Placeholder 4"/>
          <p:cNvSpPr>
            <a:spLocks noGrp="1"/>
          </p:cNvSpPr>
          <p:nvPr>
            <p:ph type="ftr" sz="quarter" idx="11"/>
          </p:nvPr>
        </p:nvSpPr>
        <p:spPr/>
        <p:txBody>
          <a:bodyPr/>
          <a:lstStyle/>
          <a:p>
            <a:r>
              <a:rPr lang="en-US" b="1" dirty="0" smtClean="0">
                <a:solidFill>
                  <a:schemeClr val="tx1"/>
                </a:solidFill>
              </a:rPr>
              <a:t>Work Product of Waltham Public Schools</a:t>
            </a:r>
            <a:endParaRPr lang="en-US" b="1" dirty="0">
              <a:solidFill>
                <a:schemeClr val="tx1"/>
              </a:solidFill>
            </a:endParaRPr>
          </a:p>
        </p:txBody>
      </p:sp>
      <p:sp>
        <p:nvSpPr>
          <p:cNvPr id="3" name="Rectangle 2"/>
          <p:cNvSpPr/>
          <p:nvPr/>
        </p:nvSpPr>
        <p:spPr>
          <a:xfrm>
            <a:off x="342900" y="1757561"/>
            <a:ext cx="8714262" cy="3954480"/>
          </a:xfrm>
          <a:prstGeom prst="rect">
            <a:avLst/>
          </a:prstGeom>
        </p:spPr>
        <p:txBody>
          <a:bodyPr wrap="square">
            <a:spAutoFit/>
          </a:bodyPr>
          <a:lstStyle/>
          <a:p>
            <a:pPr marL="257175" indent="-257175">
              <a:lnSpc>
                <a:spcPct val="115000"/>
              </a:lnSpc>
              <a:buFont typeface="Symbol" panose="05050102010706020507" pitchFamily="18" charset="2"/>
              <a:buChar char=""/>
            </a:pPr>
            <a:r>
              <a:rPr lang="en-US" sz="2100" dirty="0">
                <a:latin typeface="Comic Sans MS" panose="030F0702030302020204" pitchFamily="66" charset="0"/>
                <a:ea typeface="Calibri" panose="020F0502020204030204" pitchFamily="34" charset="0"/>
                <a:cs typeface="Times New Roman" panose="02020603050405020304" pitchFamily="18" charset="0"/>
              </a:rPr>
              <a:t>Details </a:t>
            </a:r>
            <a:r>
              <a:rPr lang="en-US" sz="2100" u="sng" dirty="0">
                <a:latin typeface="Comic Sans MS" panose="030F0702030302020204" pitchFamily="66" charset="0"/>
                <a:ea typeface="Calibri" panose="020F0502020204030204" pitchFamily="34" charset="0"/>
                <a:cs typeface="Times New Roman" panose="02020603050405020304" pitchFamily="18" charset="0"/>
              </a:rPr>
              <a:t>explain</a:t>
            </a:r>
            <a:r>
              <a:rPr lang="en-US" sz="2100" dirty="0">
                <a:latin typeface="Comic Sans MS" panose="030F0702030302020204" pitchFamily="66" charset="0"/>
                <a:ea typeface="Calibri" panose="020F0502020204030204" pitchFamily="34" charset="0"/>
                <a:cs typeface="Times New Roman" panose="02020603050405020304" pitchFamily="18" charset="0"/>
              </a:rPr>
              <a:t> the Who? What? When? Where? </a:t>
            </a:r>
          </a:p>
          <a:p>
            <a:pPr marL="257175" indent="-257175">
              <a:lnSpc>
                <a:spcPct val="115000"/>
              </a:lnSpc>
              <a:buFont typeface="Symbol" panose="05050102010706020507" pitchFamily="18" charset="2"/>
              <a:buChar char=""/>
            </a:pPr>
            <a:endParaRPr lang="en-US" sz="135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2100" dirty="0">
                <a:latin typeface="Comic Sans MS" panose="030F0702030302020204" pitchFamily="66" charset="0"/>
                <a:ea typeface="Calibri" panose="020F0502020204030204" pitchFamily="34" charset="0"/>
                <a:cs typeface="Times New Roman" panose="02020603050405020304" pitchFamily="18" charset="0"/>
              </a:rPr>
              <a:t>Details create a </a:t>
            </a:r>
            <a:r>
              <a:rPr lang="en-US" sz="2100" u="sng" dirty="0">
                <a:latin typeface="Comic Sans MS" panose="030F0702030302020204" pitchFamily="66" charset="0"/>
                <a:ea typeface="Calibri" panose="020F0502020204030204" pitchFamily="34" charset="0"/>
                <a:cs typeface="Times New Roman" panose="02020603050405020304" pitchFamily="18" charset="0"/>
              </a:rPr>
              <a:t>clear and complete image</a:t>
            </a:r>
            <a:r>
              <a:rPr lang="en-US" sz="2100" dirty="0">
                <a:latin typeface="Comic Sans MS" panose="030F0702030302020204" pitchFamily="66" charset="0"/>
                <a:ea typeface="Calibri" panose="020F0502020204030204" pitchFamily="34" charset="0"/>
                <a:cs typeface="Times New Roman" panose="02020603050405020304" pitchFamily="18" charset="0"/>
              </a:rPr>
              <a:t> for the reader to understand what is happening</a:t>
            </a:r>
          </a:p>
          <a:p>
            <a:pPr marL="257175" indent="-257175">
              <a:lnSpc>
                <a:spcPct val="115000"/>
              </a:lnSpc>
              <a:spcAft>
                <a:spcPts val="750"/>
              </a:spcAft>
              <a:buFont typeface="Symbol" panose="05050102010706020507" pitchFamily="18" charset="2"/>
              <a:buChar char=""/>
            </a:pPr>
            <a:r>
              <a:rPr lang="en-US" sz="2100" dirty="0">
                <a:latin typeface="Comic Sans MS" panose="030F0702030302020204" pitchFamily="66" charset="0"/>
                <a:ea typeface="Calibri" panose="020F0502020204030204" pitchFamily="34" charset="0"/>
                <a:cs typeface="Times New Roman" panose="02020603050405020304" pitchFamily="18" charset="0"/>
              </a:rPr>
              <a:t>Details  provide an </a:t>
            </a:r>
            <a:r>
              <a:rPr lang="en-US" sz="2100" u="sng" dirty="0">
                <a:latin typeface="Comic Sans MS" panose="030F0702030302020204" pitchFamily="66" charset="0"/>
                <a:ea typeface="Calibri" panose="020F0502020204030204" pitchFamily="34" charset="0"/>
                <a:cs typeface="Times New Roman" panose="02020603050405020304" pitchFamily="18" charset="0"/>
              </a:rPr>
              <a:t>accurate representation</a:t>
            </a:r>
            <a:r>
              <a:rPr lang="en-US" sz="2100" dirty="0">
                <a:latin typeface="Comic Sans MS" panose="030F0702030302020204" pitchFamily="66" charset="0"/>
                <a:ea typeface="Calibri" panose="020F0502020204030204" pitchFamily="34" charset="0"/>
                <a:cs typeface="Times New Roman" panose="02020603050405020304" pitchFamily="18" charset="0"/>
              </a:rPr>
              <a:t> of the events of the story</a:t>
            </a:r>
          </a:p>
          <a:p>
            <a:pPr>
              <a:lnSpc>
                <a:spcPct val="115000"/>
              </a:lnSpc>
              <a:spcAft>
                <a:spcPts val="750"/>
              </a:spcAft>
            </a:pPr>
            <a:endParaRPr lang="en-US" sz="100"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2100" dirty="0">
                <a:latin typeface="Comic Sans MS" panose="030F0702030302020204" pitchFamily="66" charset="0"/>
                <a:ea typeface="Calibri" panose="020F0502020204030204" pitchFamily="34" charset="0"/>
                <a:cs typeface="Times New Roman" panose="02020603050405020304" pitchFamily="18" charset="0"/>
              </a:rPr>
              <a:t>Details are in </a:t>
            </a:r>
            <a:r>
              <a:rPr lang="en-US" sz="2100" u="sng" dirty="0">
                <a:latin typeface="Comic Sans MS" panose="030F0702030302020204" pitchFamily="66" charset="0"/>
                <a:ea typeface="Calibri" panose="020F0502020204030204" pitchFamily="34" charset="0"/>
                <a:cs typeface="Times New Roman" panose="02020603050405020304" pitchFamily="18" charset="0"/>
              </a:rPr>
              <a:t>sequential order</a:t>
            </a:r>
            <a:r>
              <a:rPr lang="en-US" sz="2100" dirty="0">
                <a:latin typeface="Comic Sans MS" panose="030F0702030302020204" pitchFamily="66" charset="0"/>
                <a:ea typeface="Calibri" panose="020F0502020204030204" pitchFamily="34" charset="0"/>
                <a:cs typeface="Times New Roman" panose="02020603050405020304" pitchFamily="18" charset="0"/>
              </a:rPr>
              <a:t>—don’t confuse your reader!</a:t>
            </a:r>
          </a:p>
          <a:p>
            <a:pPr>
              <a:lnSpc>
                <a:spcPct val="115000"/>
              </a:lnSpc>
              <a:spcAft>
                <a:spcPts val="750"/>
              </a:spcAft>
            </a:pPr>
            <a:endParaRPr lang="en-US" sz="675" dirty="0">
              <a:latin typeface="Comic Sans MS" panose="030F0702030302020204" pitchFamily="66"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pPr>
            <a:r>
              <a:rPr lang="en-US" sz="2100" dirty="0">
                <a:latin typeface="Comic Sans MS" panose="030F0702030302020204" pitchFamily="66" charset="0"/>
                <a:ea typeface="Calibri" panose="020F0502020204030204" pitchFamily="34" charset="0"/>
                <a:cs typeface="Times New Roman" panose="02020603050405020304" pitchFamily="18" charset="0"/>
              </a:rPr>
              <a:t>Details should be </a:t>
            </a:r>
            <a:r>
              <a:rPr lang="en-US" sz="2100" u="sng" dirty="0">
                <a:latin typeface="Comic Sans MS" panose="030F0702030302020204" pitchFamily="66" charset="0"/>
                <a:ea typeface="Calibri" panose="020F0502020204030204" pitchFamily="34" charset="0"/>
                <a:cs typeface="Times New Roman" panose="02020603050405020304" pitchFamily="18" charset="0"/>
              </a:rPr>
              <a:t>prefaced by transitional words and phrases</a:t>
            </a:r>
            <a:r>
              <a:rPr lang="en-US" sz="2100" dirty="0">
                <a:latin typeface="Comic Sans MS" panose="030F0702030302020204" pitchFamily="66" charset="0"/>
                <a:ea typeface="Calibri" panose="020F0502020204030204" pitchFamily="34" charset="0"/>
                <a:cs typeface="Times New Roman" panose="02020603050405020304" pitchFamily="18" charset="0"/>
              </a:rPr>
              <a:t> to make your story more interesting and flow better</a:t>
            </a: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568133714"/>
      </p:ext>
    </p:extLst>
  </p:cSld>
  <p:clrMapOvr>
    <a:masterClrMapping/>
  </p:clrMapOvr>
  <p:transition spd="med">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5205</TotalTime>
  <Words>2303</Words>
  <Application>Microsoft Office PowerPoint</Application>
  <PresentationFormat>On-screen Show (4:3)</PresentationFormat>
  <Paragraphs>356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Writing with Colors:</vt:lpstr>
      <vt:lpstr>Types of Writing</vt:lpstr>
      <vt:lpstr> Narrative</vt:lpstr>
      <vt:lpstr>Slide 4</vt:lpstr>
      <vt:lpstr>Topic Sentence</vt:lpstr>
      <vt:lpstr>Transitional Words and Phrases</vt:lpstr>
      <vt:lpstr>Transitional Words and Phrases</vt:lpstr>
      <vt:lpstr>Specific/Relevant</vt:lpstr>
      <vt:lpstr>Explanation/Clear/Complete/Accurate </vt:lpstr>
      <vt:lpstr>Craft/Voice/Creativity</vt:lpstr>
      <vt:lpstr>Clincher</vt:lpstr>
      <vt:lpstr>Slide 12</vt:lpstr>
      <vt:lpstr> Expository</vt:lpstr>
      <vt:lpstr>Topic Sentence</vt:lpstr>
      <vt:lpstr>Slide 15</vt:lpstr>
      <vt:lpstr>Slide 16</vt:lpstr>
      <vt:lpstr>Transitional Words and Phrases</vt:lpstr>
      <vt:lpstr>Transitional Words and Phrases</vt:lpstr>
      <vt:lpstr>Quotes/Specific/Relevant</vt:lpstr>
      <vt:lpstr>Explanation/Clear/Complete/Accurate </vt:lpstr>
      <vt:lpstr>Craft/Voice/Creativity</vt:lpstr>
      <vt:lpstr>Clincher</vt:lpstr>
      <vt:lpstr> Descriptive</vt:lpstr>
      <vt:lpstr>Topic Sentence</vt:lpstr>
      <vt:lpstr>Transitional Words and Phrases</vt:lpstr>
      <vt:lpstr>Specific/Relevant</vt:lpstr>
      <vt:lpstr>Explanation/Clear/Complete/Accurate </vt:lpstr>
      <vt:lpstr>Clincher</vt:lpstr>
      <vt:lpstr>Slide 29</vt:lpstr>
      <vt:lpstr> Persuasive</vt:lpstr>
      <vt:lpstr>Topic Sentence</vt:lpstr>
      <vt:lpstr>Transitional Words and Phrases</vt:lpstr>
      <vt:lpstr>Transitional Words and Phrases</vt:lpstr>
      <vt:lpstr>Specific/Relevant</vt:lpstr>
      <vt:lpstr>Explanation/Clear/Complete/Accurate </vt:lpstr>
      <vt:lpstr>Clincher</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with Colors:</dc:title>
  <dc:creator>Nancy Marley-Nunes</dc:creator>
  <cp:lastModifiedBy>Vendor</cp:lastModifiedBy>
  <cp:revision>163</cp:revision>
  <dcterms:created xsi:type="dcterms:W3CDTF">2014-04-27T17:57:31Z</dcterms:created>
  <dcterms:modified xsi:type="dcterms:W3CDTF">2014-05-12T16:31:04Z</dcterms:modified>
</cp:coreProperties>
</file>