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348" r:id="rId4"/>
    <p:sldId id="365" r:id="rId5"/>
    <p:sldId id="360" r:id="rId6"/>
    <p:sldId id="361" r:id="rId7"/>
    <p:sldId id="362" r:id="rId8"/>
    <p:sldId id="368" r:id="rId9"/>
    <p:sldId id="363" r:id="rId10"/>
    <p:sldId id="352" r:id="rId11"/>
    <p:sldId id="353" r:id="rId12"/>
    <p:sldId id="354" r:id="rId13"/>
    <p:sldId id="355" r:id="rId14"/>
    <p:sldId id="356" r:id="rId15"/>
    <p:sldId id="357" r:id="rId16"/>
    <p:sldId id="358" r:id="rId17"/>
    <p:sldId id="367" r:id="rId18"/>
    <p:sldId id="332" r:id="rId19"/>
    <p:sldId id="366"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00FF"/>
    <a:srgbClr val="6600CC"/>
    <a:srgbClr val="009900"/>
    <a:srgbClr val="33CC33"/>
    <a:srgbClr val="9973FF"/>
    <a:srgbClr val="FF3300"/>
    <a:srgbClr val="F8F8F8"/>
    <a:srgbClr val="000000"/>
    <a:srgbClr val="00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455" autoAdjust="0"/>
  </p:normalViewPr>
  <p:slideViewPr>
    <p:cSldViewPr>
      <p:cViewPr>
        <p:scale>
          <a:sx n="70" d="100"/>
          <a:sy n="70" d="100"/>
        </p:scale>
        <p:origin x="-1572" y="-4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186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5A1636-7D7D-45F4-932B-8D0F66C8D1FA}" type="datetimeFigureOut">
              <a:rPr lang="en-US" smtClean="0"/>
              <a:pPr/>
              <a:t>1/15/2014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60FFE0-986F-42BC-80D4-0F8FBADC11D4}" type="slidenum">
              <a:rPr lang="en-US" smtClean="0"/>
              <a:pPr/>
              <a:t>‹#›</a:t>
            </a:fld>
            <a:endParaRPr lang="en-US"/>
          </a:p>
        </p:txBody>
      </p:sp>
    </p:spTree>
    <p:extLst>
      <p:ext uri="{BB962C8B-B14F-4D97-AF65-F5344CB8AC3E}">
        <p14:creationId xmlns:p14="http://schemas.microsoft.com/office/powerpoint/2010/main" xmlns="" val="2115245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4FE078-422D-4DD7-8819-C850BFFD4C7C}" type="datetimeFigureOut">
              <a:rPr lang="en-US" smtClean="0"/>
              <a:pPr/>
              <a:t>1/15/2014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4AA0AD-8D2B-4DB3-8ADB-6340E87494B1}" type="slidenum">
              <a:rPr lang="en-US" smtClean="0"/>
              <a:pPr/>
              <a:t>‹#›</a:t>
            </a:fld>
            <a:endParaRPr lang="en-US"/>
          </a:p>
        </p:txBody>
      </p:sp>
    </p:spTree>
    <p:extLst>
      <p:ext uri="{BB962C8B-B14F-4D97-AF65-F5344CB8AC3E}">
        <p14:creationId xmlns:p14="http://schemas.microsoft.com/office/powerpoint/2010/main" xmlns="" val="3920586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22" name="Freeform 50"/>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endParaRPr lang="en-US"/>
          </a:p>
        </p:txBody>
      </p:sp>
      <p:sp>
        <p:nvSpPr>
          <p:cNvPr id="3074" name="Rectangle 2"/>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248400"/>
            <a:ext cx="1905000" cy="457200"/>
          </a:xfrm>
        </p:spPr>
        <p:txBody>
          <a:bodyPr/>
          <a:lstStyle>
            <a:lvl1pPr>
              <a:defRPr/>
            </a:lvl1pPr>
          </a:lstStyle>
          <a:p>
            <a:fld id="{71AE3B19-EF4D-42C9-89AA-FEB13170BD57}" type="slidenum">
              <a:rPr lang="en-US"/>
              <a:pPr/>
              <a:t>‹#›</a:t>
            </a:fld>
            <a:endParaRPr lang="en-US"/>
          </a:p>
        </p:txBody>
      </p:sp>
      <p:grpSp>
        <p:nvGrpSpPr>
          <p:cNvPr id="3132" name="Group 60"/>
          <p:cNvGrpSpPr>
            <a:grpSpLocks/>
          </p:cNvGrpSpPr>
          <p:nvPr/>
        </p:nvGrpSpPr>
        <p:grpSpPr bwMode="auto">
          <a:xfrm>
            <a:off x="195263" y="234950"/>
            <a:ext cx="3787775" cy="1778000"/>
            <a:chOff x="123" y="148"/>
            <a:chExt cx="2386" cy="1120"/>
          </a:xfrm>
        </p:grpSpPr>
        <p:sp>
          <p:nvSpPr>
            <p:cNvPr id="3100" name="Freeform 28"/>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a:p>
          </p:txBody>
        </p:sp>
        <p:sp>
          <p:nvSpPr>
            <p:cNvPr id="3101" name="Freeform 29"/>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a:p>
          </p:txBody>
        </p:sp>
        <p:sp>
          <p:nvSpPr>
            <p:cNvPr id="3102" name="Freeform 30"/>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grpSp>
          <p:nvGrpSpPr>
            <p:cNvPr id="3129" name="Group 57"/>
            <p:cNvGrpSpPr>
              <a:grpSpLocks/>
            </p:cNvGrpSpPr>
            <p:nvPr userDrawn="1"/>
          </p:nvGrpSpPr>
          <p:grpSpPr bwMode="auto">
            <a:xfrm>
              <a:off x="123" y="148"/>
              <a:ext cx="2386" cy="1081"/>
              <a:chOff x="123" y="148"/>
              <a:chExt cx="2386" cy="1081"/>
            </a:xfrm>
          </p:grpSpPr>
          <p:sp>
            <p:nvSpPr>
              <p:cNvPr id="3103" name="Freeform 31"/>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3104" name="Freeform 32"/>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3105" name="Freeform 33"/>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3106" name="Freeform 34"/>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3107" name="Freeform 35"/>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grpSp>
      </p:grpSp>
      <p:grpSp>
        <p:nvGrpSpPr>
          <p:cNvPr id="3131" name="Group 59"/>
          <p:cNvGrpSpPr>
            <a:grpSpLocks/>
          </p:cNvGrpSpPr>
          <p:nvPr/>
        </p:nvGrpSpPr>
        <p:grpSpPr bwMode="auto">
          <a:xfrm>
            <a:off x="7915275" y="4368800"/>
            <a:ext cx="742950" cy="1058863"/>
            <a:chOff x="4986" y="2752"/>
            <a:chExt cx="468" cy="667"/>
          </a:xfrm>
        </p:grpSpPr>
        <p:sp>
          <p:nvSpPr>
            <p:cNvPr id="3109" name="Freeform 37"/>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a:p>
          </p:txBody>
        </p:sp>
        <p:sp>
          <p:nvSpPr>
            <p:cNvPr id="3110" name="Freeform 38"/>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endParaRPr lang="en-US"/>
            </a:p>
          </p:txBody>
        </p:sp>
        <p:sp>
          <p:nvSpPr>
            <p:cNvPr id="3111" name="Freeform 39"/>
            <p:cNvSpPr>
              <a:spLocks/>
            </p:cNvSpPr>
            <p:nvPr userDrawn="1"/>
          </p:nvSpPr>
          <p:spPr bwMode="auto">
            <a:xfrm rot="7320404">
              <a:off x="5000" y="2912"/>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grpSp>
          <p:nvGrpSpPr>
            <p:cNvPr id="3130" name="Group 58"/>
            <p:cNvGrpSpPr>
              <a:grpSpLocks/>
            </p:cNvGrpSpPr>
            <p:nvPr userDrawn="1"/>
          </p:nvGrpSpPr>
          <p:grpSpPr bwMode="auto">
            <a:xfrm>
              <a:off x="4986" y="2752"/>
              <a:ext cx="468" cy="667"/>
              <a:chOff x="4986" y="2752"/>
              <a:chExt cx="468" cy="667"/>
            </a:xfrm>
          </p:grpSpPr>
          <p:sp>
            <p:nvSpPr>
              <p:cNvPr id="3112" name="Freeform 40"/>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3113" name="Freeform 41"/>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3114" name="Freeform 42"/>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3115" name="Freeform 43"/>
              <p:cNvSpPr>
                <a:spLocks/>
              </p:cNvSpPr>
              <p:nvPr userDrawn="1"/>
            </p:nvSpPr>
            <p:spPr bwMode="auto">
              <a:xfrm rot="7320404">
                <a:off x="5363" y="2874"/>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3116" name="Freeform 44"/>
              <p:cNvSpPr>
                <a:spLocks/>
              </p:cNvSpPr>
              <p:nvPr userDrawn="1"/>
            </p:nvSpPr>
            <p:spPr bwMode="auto">
              <a:xfrm rot="7320404">
                <a:off x="5136"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grpSp>
      </p:grpSp>
      <p:sp>
        <p:nvSpPr>
          <p:cNvPr id="3117" name="Freeform 45"/>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endParaRPr lang="en-US"/>
          </a:p>
        </p:txBody>
      </p:sp>
      <p:sp>
        <p:nvSpPr>
          <p:cNvPr id="3121" name="Freeform 4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endParaRPr lang="en-US"/>
          </a:p>
        </p:txBody>
      </p:sp>
    </p:spTree>
  </p:cSld>
  <p:clrMapOvr>
    <a:masterClrMapping/>
  </p:clrMapOvr>
  <p:transition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8F5FF5-04D5-405F-9C10-5855303B9B74}" type="slidenum">
              <a:rPr lang="en-US"/>
              <a:pPr/>
              <a:t>‹#›</a:t>
            </a:fld>
            <a:endParaRPr lang="en-US"/>
          </a:p>
        </p:txBody>
      </p:sp>
    </p:spTree>
  </p:cSld>
  <p:clrMapOvr>
    <a:masterClrMapping/>
  </p:clrMapOvr>
  <p:transition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A095BB-0724-49CE-9698-41CC9EE1CEF8}" type="slidenum">
              <a:rPr lang="en-US"/>
              <a:pPr/>
              <a:t>‹#›</a:t>
            </a:fld>
            <a:endParaRPr lang="en-US"/>
          </a:p>
        </p:txBody>
      </p:sp>
    </p:spTree>
  </p:cSld>
  <p:clrMapOvr>
    <a:masterClrMapping/>
  </p:clrMapOvr>
  <p:transition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026E6F-054C-4B64-9BF9-CFE3FA6452CE}" type="slidenum">
              <a:rPr lang="en-US"/>
              <a:pPr/>
              <a:t>‹#›</a:t>
            </a:fld>
            <a:endParaRPr lang="en-US"/>
          </a:p>
        </p:txBody>
      </p:sp>
    </p:spTree>
  </p:cSld>
  <p:clrMapOvr>
    <a:masterClrMapping/>
  </p:clrMapOvr>
  <p:transition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3DA8C-EC1F-4E39-B8C1-78BA81D7E1BB}" type="slidenum">
              <a:rPr lang="en-US"/>
              <a:pPr/>
              <a:t>‹#›</a:t>
            </a:fld>
            <a:endParaRPr lang="en-US"/>
          </a:p>
        </p:txBody>
      </p:sp>
    </p:spTree>
  </p:cSld>
  <p:clrMapOvr>
    <a:masterClrMapping/>
  </p:clrMapOvr>
  <p:transition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7584F9D-7178-496F-A4ED-247B9FBBE6B3}" type="slidenum">
              <a:rPr lang="en-US"/>
              <a:pPr/>
              <a:t>‹#›</a:t>
            </a:fld>
            <a:endParaRPr lang="en-US"/>
          </a:p>
        </p:txBody>
      </p:sp>
    </p:spTree>
  </p:cSld>
  <p:clrMapOvr>
    <a:masterClrMapping/>
  </p:clrMapOvr>
  <p:transition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7C75519-87F2-4B60-BEEE-6A57A8EDD310}" type="slidenum">
              <a:rPr lang="en-US"/>
              <a:pPr/>
              <a:t>‹#›</a:t>
            </a:fld>
            <a:endParaRPr lang="en-US"/>
          </a:p>
        </p:txBody>
      </p:sp>
    </p:spTree>
  </p:cSld>
  <p:clrMapOvr>
    <a:masterClrMapping/>
  </p:clrMapOvr>
  <p:transition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3274E1B-07EB-43EB-9771-F9226A44FCDC}" type="slidenum">
              <a:rPr lang="en-US"/>
              <a:pPr/>
              <a:t>‹#›</a:t>
            </a:fld>
            <a:endParaRPr lang="en-US"/>
          </a:p>
        </p:txBody>
      </p:sp>
    </p:spTree>
  </p:cSld>
  <p:clrMapOvr>
    <a:masterClrMapping/>
  </p:clrMapOvr>
  <p:transition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25616D8-7335-4A61-9702-E8C2133DD3DC}" type="slidenum">
              <a:rPr lang="en-US"/>
              <a:pPr/>
              <a:t>‹#›</a:t>
            </a:fld>
            <a:endParaRPr lang="en-US"/>
          </a:p>
        </p:txBody>
      </p:sp>
    </p:spTree>
  </p:cSld>
  <p:clrMapOvr>
    <a:masterClrMapping/>
  </p:clrMapOvr>
  <p:transition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A00B57D-F94B-4DD8-B309-6DC4B94C30D1}" type="slidenum">
              <a:rPr lang="en-US"/>
              <a:pPr/>
              <a:t>‹#›</a:t>
            </a:fld>
            <a:endParaRPr lang="en-US"/>
          </a:p>
        </p:txBody>
      </p:sp>
    </p:spTree>
  </p:cSld>
  <p:clrMapOvr>
    <a:masterClrMapping/>
  </p:clrMapOvr>
  <p:transition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6FDA93C-C1E0-4ED1-ABD2-F44C21F15396}" type="slidenum">
              <a:rPr lang="en-US"/>
              <a:pPr/>
              <a:t>‹#›</a:t>
            </a:fld>
            <a:endParaRPr lang="en-US"/>
          </a:p>
        </p:txBody>
      </p:sp>
    </p:spTree>
  </p:cSld>
  <p:clrMapOvr>
    <a:masterClrMapping/>
  </p:clrMapOvr>
  <p:transition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 name="Freeform 24"/>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endParaRPr lang="en-US"/>
          </a:p>
        </p:txBody>
      </p:sp>
      <p:sp>
        <p:nvSpPr>
          <p:cNvPr id="1026" name="Rectangle 2"/>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1029" name="Rectangle 5"/>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1030" name="Rectangle 6"/>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fld id="{0A155399-4099-437A-9B09-05C989D1DF40}" type="slidenum">
              <a:rPr lang="en-US"/>
              <a:pPr/>
              <a:t>‹#›</a:t>
            </a:fld>
            <a:endParaRPr lang="en-US"/>
          </a:p>
        </p:txBody>
      </p:sp>
      <p:sp>
        <p:nvSpPr>
          <p:cNvPr id="1051" name="Freeform 27"/>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endParaRPr lang="en-US"/>
          </a:p>
        </p:txBody>
      </p:sp>
      <p:sp>
        <p:nvSpPr>
          <p:cNvPr id="1053" name="Freeform 2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endParaRPr lang="en-US"/>
          </a:p>
        </p:txBody>
      </p:sp>
      <p:grpSp>
        <p:nvGrpSpPr>
          <p:cNvPr id="1166" name="Group 142"/>
          <p:cNvGrpSpPr>
            <a:grpSpLocks/>
          </p:cNvGrpSpPr>
          <p:nvPr/>
        </p:nvGrpSpPr>
        <p:grpSpPr bwMode="auto">
          <a:xfrm>
            <a:off x="7938" y="5540375"/>
            <a:ext cx="1784350" cy="1246188"/>
            <a:chOff x="5" y="3490"/>
            <a:chExt cx="1124" cy="785"/>
          </a:xfrm>
        </p:grpSpPr>
        <p:sp>
          <p:nvSpPr>
            <p:cNvPr id="1046" name="Freeform 22"/>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endParaRPr lang="en-US"/>
            </a:p>
          </p:txBody>
        </p:sp>
        <p:sp>
          <p:nvSpPr>
            <p:cNvPr id="1047" name="Freeform 23"/>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endParaRPr lang="en-US"/>
            </a:p>
          </p:txBody>
        </p:sp>
        <p:sp>
          <p:nvSpPr>
            <p:cNvPr id="1049" name="Freeform 25"/>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a:p>
          </p:txBody>
        </p:sp>
        <p:sp>
          <p:nvSpPr>
            <p:cNvPr id="1050" name="Freeform 26"/>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sp>
          <p:nvSpPr>
            <p:cNvPr id="1057" name="Freeform 33"/>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endParaRPr lang="en-US"/>
            </a:p>
          </p:txBody>
        </p:sp>
        <p:sp>
          <p:nvSpPr>
            <p:cNvPr id="1058" name="Freeform 34"/>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endParaRPr lang="en-US"/>
            </a:p>
          </p:txBody>
        </p:sp>
        <p:sp>
          <p:nvSpPr>
            <p:cNvPr id="1059" name="Freeform 35"/>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endParaRPr lang="en-US"/>
            </a:p>
          </p:txBody>
        </p:sp>
        <p:sp>
          <p:nvSpPr>
            <p:cNvPr id="1060" name="Freeform 36"/>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endParaRPr lang="en-US"/>
            </a:p>
          </p:txBody>
        </p:sp>
        <p:sp>
          <p:nvSpPr>
            <p:cNvPr id="1061" name="Freeform 37"/>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endParaRPr lang="en-US"/>
            </a:p>
          </p:txBody>
        </p:sp>
        <p:grpSp>
          <p:nvGrpSpPr>
            <p:cNvPr id="1161" name="Group 137"/>
            <p:cNvGrpSpPr>
              <a:grpSpLocks/>
            </p:cNvGrpSpPr>
            <p:nvPr userDrawn="1"/>
          </p:nvGrpSpPr>
          <p:grpSpPr bwMode="auto">
            <a:xfrm>
              <a:off x="5" y="3490"/>
              <a:ext cx="1124" cy="780"/>
              <a:chOff x="5" y="3490"/>
              <a:chExt cx="1124" cy="780"/>
            </a:xfrm>
          </p:grpSpPr>
          <p:grpSp>
            <p:nvGrpSpPr>
              <p:cNvPr id="1152" name="Group 128"/>
              <p:cNvGrpSpPr>
                <a:grpSpLocks/>
              </p:cNvGrpSpPr>
              <p:nvPr userDrawn="1"/>
            </p:nvGrpSpPr>
            <p:grpSpPr bwMode="auto">
              <a:xfrm>
                <a:off x="499" y="3562"/>
                <a:ext cx="548" cy="708"/>
                <a:chOff x="499" y="3562"/>
                <a:chExt cx="548" cy="708"/>
              </a:xfrm>
            </p:grpSpPr>
            <p:sp>
              <p:nvSpPr>
                <p:cNvPr id="1073" name="Freeform 49"/>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endParaRPr lang="en-US"/>
                </a:p>
              </p:txBody>
            </p:sp>
            <p:sp>
              <p:nvSpPr>
                <p:cNvPr id="1077" name="Freeform 5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endParaRPr lang="en-US"/>
                </a:p>
              </p:txBody>
            </p:sp>
            <p:sp>
              <p:nvSpPr>
                <p:cNvPr id="1080" name="Freeform 56"/>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endParaRPr lang="en-US"/>
                </a:p>
              </p:txBody>
            </p:sp>
          </p:grpSp>
          <p:sp>
            <p:nvSpPr>
              <p:cNvPr id="1070" name="Freeform 46"/>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1074" name="Freeform 50"/>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sp>
            <p:nvSpPr>
              <p:cNvPr id="1075" name="Freeform 51"/>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endParaRPr lang="en-US"/>
              </a:p>
            </p:txBody>
          </p:sp>
          <p:grpSp>
            <p:nvGrpSpPr>
              <p:cNvPr id="1150" name="Group 126"/>
              <p:cNvGrpSpPr>
                <a:grpSpLocks/>
              </p:cNvGrpSpPr>
              <p:nvPr userDrawn="1"/>
            </p:nvGrpSpPr>
            <p:grpSpPr bwMode="auto">
              <a:xfrm>
                <a:off x="5" y="3490"/>
                <a:ext cx="1124" cy="678"/>
                <a:chOff x="5" y="3490"/>
                <a:chExt cx="1124" cy="678"/>
              </a:xfrm>
            </p:grpSpPr>
            <p:sp>
              <p:nvSpPr>
                <p:cNvPr id="1056" name="Freeform 32"/>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1069" name="Freeform 45"/>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1071" name="Freeform 47"/>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1072" name="Freeform 48"/>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endParaRPr lang="en-US"/>
                </a:p>
              </p:txBody>
            </p:sp>
            <p:sp>
              <p:nvSpPr>
                <p:cNvPr id="1076" name="Freeform 52"/>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endParaRPr lang="en-US"/>
                </a:p>
              </p:txBody>
            </p:sp>
            <p:sp>
              <p:nvSpPr>
                <p:cNvPr id="1078" name="Freeform 5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endParaRPr lang="en-US"/>
                </a:p>
              </p:txBody>
            </p:sp>
            <p:sp>
              <p:nvSpPr>
                <p:cNvPr id="1079" name="Freeform 5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endParaRPr lang="en-US"/>
                </a:p>
              </p:txBody>
            </p:sp>
            <p:sp>
              <p:nvSpPr>
                <p:cNvPr id="1081" name="Freeform 57"/>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endParaRPr lang="en-US"/>
                </a:p>
              </p:txBody>
            </p:sp>
          </p:grpSp>
        </p:grpSp>
      </p:grpSp>
      <p:grpSp>
        <p:nvGrpSpPr>
          <p:cNvPr id="1160" name="Group 136"/>
          <p:cNvGrpSpPr>
            <a:grpSpLocks/>
          </p:cNvGrpSpPr>
          <p:nvPr/>
        </p:nvGrpSpPr>
        <p:grpSpPr bwMode="auto">
          <a:xfrm>
            <a:off x="8680450" y="2116138"/>
            <a:ext cx="385763" cy="4308475"/>
            <a:chOff x="5468" y="1333"/>
            <a:chExt cx="243" cy="2714"/>
          </a:xfrm>
        </p:grpSpPr>
        <p:sp>
          <p:nvSpPr>
            <p:cNvPr id="1052" name="Freeform 2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a:p>
          </p:txBody>
        </p:sp>
        <p:sp>
          <p:nvSpPr>
            <p:cNvPr id="1083" name="Freeform 5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a:p>
          </p:txBody>
        </p:sp>
      </p:grpSp>
      <p:grpSp>
        <p:nvGrpSpPr>
          <p:cNvPr id="1165" name="Group 141"/>
          <p:cNvGrpSpPr>
            <a:grpSpLocks/>
          </p:cNvGrpSpPr>
          <p:nvPr/>
        </p:nvGrpSpPr>
        <p:grpSpPr bwMode="auto">
          <a:xfrm>
            <a:off x="7318375" y="90488"/>
            <a:ext cx="2133600" cy="1911350"/>
            <a:chOff x="4610" y="57"/>
            <a:chExt cx="1344" cy="1204"/>
          </a:xfrm>
        </p:grpSpPr>
        <p:grpSp>
          <p:nvGrpSpPr>
            <p:cNvPr id="1156" name="Group 132"/>
            <p:cNvGrpSpPr>
              <a:grpSpLocks/>
            </p:cNvGrpSpPr>
            <p:nvPr userDrawn="1"/>
          </p:nvGrpSpPr>
          <p:grpSpPr bwMode="auto">
            <a:xfrm>
              <a:off x="4610" y="57"/>
              <a:ext cx="1344" cy="1204"/>
              <a:chOff x="4610" y="57"/>
              <a:chExt cx="1344" cy="1204"/>
            </a:xfrm>
          </p:grpSpPr>
          <p:sp>
            <p:nvSpPr>
              <p:cNvPr id="1054" name="Freeform 30"/>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endParaRPr lang="en-US"/>
              </a:p>
            </p:txBody>
          </p:sp>
          <p:grpSp>
            <p:nvGrpSpPr>
              <p:cNvPr id="1155" name="Group 131"/>
              <p:cNvGrpSpPr>
                <a:grpSpLocks/>
              </p:cNvGrpSpPr>
              <p:nvPr userDrawn="1"/>
            </p:nvGrpSpPr>
            <p:grpSpPr bwMode="auto">
              <a:xfrm>
                <a:off x="4610" y="57"/>
                <a:ext cx="1344" cy="985"/>
                <a:chOff x="4610" y="57"/>
                <a:chExt cx="1344" cy="985"/>
              </a:xfrm>
            </p:grpSpPr>
            <p:sp>
              <p:nvSpPr>
                <p:cNvPr id="1055" name="Freeform 31"/>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endParaRPr lang="en-US"/>
                </a:p>
              </p:txBody>
            </p:sp>
            <p:sp>
              <p:nvSpPr>
                <p:cNvPr id="1062" name="Freeform 38"/>
                <p:cNvSpPr>
                  <a:spLocks/>
                </p:cNvSpPr>
                <p:nvPr userDrawn="1"/>
              </p:nvSpPr>
              <p:spPr bwMode="auto">
                <a:xfrm rot="-3172564">
                  <a:off x="5048" y="332"/>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endParaRPr lang="en-US"/>
                </a:p>
              </p:txBody>
            </p:sp>
            <p:sp>
              <p:nvSpPr>
                <p:cNvPr id="1063" name="Freeform 39"/>
                <p:cNvSpPr>
                  <a:spLocks/>
                </p:cNvSpPr>
                <p:nvPr userDrawn="1"/>
              </p:nvSpPr>
              <p:spPr bwMode="auto">
                <a:xfrm rot="-3172564">
                  <a:off x="4858" y="182"/>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endParaRPr lang="en-US"/>
                </a:p>
              </p:txBody>
            </p:sp>
            <p:sp>
              <p:nvSpPr>
                <p:cNvPr id="1064" name="Freeform 40"/>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endParaRPr lang="en-US"/>
                </a:p>
              </p:txBody>
            </p:sp>
            <p:sp>
              <p:nvSpPr>
                <p:cNvPr id="1065" name="Freeform 41"/>
                <p:cNvSpPr>
                  <a:spLocks/>
                </p:cNvSpPr>
                <p:nvPr userDrawn="1"/>
              </p:nvSpPr>
              <p:spPr bwMode="auto">
                <a:xfrm rot="-3172564">
                  <a:off x="5297" y="897"/>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endParaRPr lang="en-US"/>
                </a:p>
              </p:txBody>
            </p:sp>
            <p:sp>
              <p:nvSpPr>
                <p:cNvPr id="1066" name="Freeform 42"/>
                <p:cNvSpPr>
                  <a:spLocks/>
                </p:cNvSpPr>
                <p:nvPr userDrawn="1"/>
              </p:nvSpPr>
              <p:spPr bwMode="auto">
                <a:xfrm rot="-3172564">
                  <a:off x="5253" y="806"/>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endParaRPr lang="en-US"/>
                </a:p>
              </p:txBody>
            </p:sp>
            <p:sp>
              <p:nvSpPr>
                <p:cNvPr id="1067" name="Freeform 43"/>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endParaRPr lang="en-US"/>
                </a:p>
              </p:txBody>
            </p:sp>
            <p:sp>
              <p:nvSpPr>
                <p:cNvPr id="1068" name="Freeform 44"/>
                <p:cNvSpPr>
                  <a:spLocks/>
                </p:cNvSpPr>
                <p:nvPr userDrawn="1"/>
              </p:nvSpPr>
              <p:spPr bwMode="auto">
                <a:xfrm rot="-3172564">
                  <a:off x="4948" y="142"/>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endParaRPr lang="en-US"/>
                </a:p>
              </p:txBody>
            </p:sp>
          </p:grpSp>
        </p:grpSp>
        <p:sp>
          <p:nvSpPr>
            <p:cNvPr id="1164" name="Line 140"/>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5000"/>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defRPr>
      </a:lvl2pPr>
      <a:lvl3pPr algn="ctr" rtl="0" eaLnBrk="1" fontAlgn="base" hangingPunct="1">
        <a:spcBef>
          <a:spcPct val="0"/>
        </a:spcBef>
        <a:spcAft>
          <a:spcPct val="0"/>
        </a:spcAft>
        <a:defRPr sz="4400">
          <a:solidFill>
            <a:schemeClr val="tx1"/>
          </a:solidFill>
          <a:latin typeface="Comic Sans MS" pitchFamily="66" charset="0"/>
        </a:defRPr>
      </a:lvl3pPr>
      <a:lvl4pPr algn="ctr" rtl="0" eaLnBrk="1" fontAlgn="base" hangingPunct="1">
        <a:spcBef>
          <a:spcPct val="0"/>
        </a:spcBef>
        <a:spcAft>
          <a:spcPct val="0"/>
        </a:spcAft>
        <a:defRPr sz="4400">
          <a:solidFill>
            <a:schemeClr val="tx1"/>
          </a:solidFill>
          <a:latin typeface="Comic Sans MS" pitchFamily="66" charset="0"/>
        </a:defRPr>
      </a:lvl4pPr>
      <a:lvl5pPr algn="ctr" rtl="0" eaLnBrk="1" fontAlgn="base" hangingPunct="1">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E:\WH%20intervention.wm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371600"/>
            <a:ext cx="5715000" cy="2273300"/>
          </a:xfrm>
        </p:spPr>
        <p:txBody>
          <a:bodyPr/>
          <a:lstStyle/>
          <a:p>
            <a:r>
              <a:rPr lang="en-US" dirty="0" err="1" smtClean="0"/>
              <a:t>Whittemore</a:t>
            </a:r>
            <a:r>
              <a:rPr lang="en-US" dirty="0" smtClean="0"/>
              <a:t> School</a:t>
            </a:r>
            <a:endParaRPr lang="en-US" dirty="0"/>
          </a:p>
        </p:txBody>
      </p:sp>
      <p:sp>
        <p:nvSpPr>
          <p:cNvPr id="3" name="Subtitle 2"/>
          <p:cNvSpPr>
            <a:spLocks noGrp="1"/>
          </p:cNvSpPr>
          <p:nvPr>
            <p:ph type="subTitle" idx="1"/>
          </p:nvPr>
        </p:nvSpPr>
        <p:spPr>
          <a:xfrm>
            <a:off x="609600" y="3886200"/>
            <a:ext cx="7696200" cy="1828800"/>
          </a:xfrm>
        </p:spPr>
        <p:txBody>
          <a:bodyPr/>
          <a:lstStyle/>
          <a:p>
            <a:r>
              <a:rPr lang="en-US" sz="4000" dirty="0" smtClean="0">
                <a:solidFill>
                  <a:srgbClr val="6600CC"/>
                </a:solidFill>
              </a:rPr>
              <a:t>2013-2014</a:t>
            </a:r>
            <a:endParaRPr lang="en-US" sz="4000" dirty="0">
              <a:solidFill>
                <a:srgbClr val="6600CC"/>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6400800" cy="523220"/>
          </a:xfrm>
          <a:prstGeom prst="rect">
            <a:avLst/>
          </a:prstGeom>
          <a:noFill/>
        </p:spPr>
        <p:txBody>
          <a:bodyPr wrap="square" rtlCol="0">
            <a:spAutoFit/>
          </a:bodyPr>
          <a:lstStyle/>
          <a:p>
            <a:r>
              <a:rPr lang="en-US" sz="2800" dirty="0" smtClean="0">
                <a:ln>
                  <a:solidFill>
                    <a:srgbClr val="CC00FF"/>
                  </a:solidFill>
                </a:ln>
              </a:rPr>
              <a:t>Sample Work: Student 1 (before)</a:t>
            </a:r>
            <a:endParaRPr lang="en-US" sz="2800" dirty="0">
              <a:ln>
                <a:solidFill>
                  <a:srgbClr val="CC00FF"/>
                </a:solidFill>
              </a:ln>
            </a:endParaRPr>
          </a:p>
        </p:txBody>
      </p:sp>
      <p:pic>
        <p:nvPicPr>
          <p:cNvPr id="3" name="Picture 2"/>
          <p:cNvPicPr/>
          <p:nvPr/>
        </p:nvPicPr>
        <p:blipFill>
          <a:blip r:embed="rId2" cstate="print"/>
          <a:srcRect l="27938" t="10740" r="26688" b="19995"/>
          <a:stretch>
            <a:fillRect/>
          </a:stretch>
        </p:blipFill>
        <p:spPr bwMode="auto">
          <a:xfrm>
            <a:off x="1981200" y="990600"/>
            <a:ext cx="4953000" cy="5334000"/>
          </a:xfrm>
          <a:prstGeom prst="rect">
            <a:avLst/>
          </a:prstGeom>
          <a:noFill/>
          <a:ln w="38100">
            <a:solidFill>
              <a:srgbClr val="7030A0"/>
            </a:solidFill>
            <a:miter lim="800000"/>
            <a:headEnd/>
            <a:tailEnd/>
          </a:ln>
        </p:spPr>
      </p:pic>
    </p:spTree>
  </p:cSld>
  <p:clrMapOvr>
    <a:masterClrMapping/>
  </p:clrMapOvr>
  <p:transition advTm="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2400" y="304800"/>
            <a:ext cx="5867400" cy="523220"/>
          </a:xfrm>
          <a:prstGeom prst="rect">
            <a:avLst/>
          </a:prstGeom>
          <a:noFill/>
        </p:spPr>
        <p:txBody>
          <a:bodyPr wrap="square" rtlCol="0">
            <a:spAutoFit/>
          </a:bodyPr>
          <a:lstStyle/>
          <a:p>
            <a:r>
              <a:rPr lang="en-US" sz="2800" dirty="0" smtClean="0">
                <a:ln>
                  <a:solidFill>
                    <a:srgbClr val="CC00FF"/>
                  </a:solidFill>
                </a:ln>
              </a:rPr>
              <a:t>Sample Work: Student 1 (after)</a:t>
            </a:r>
            <a:endParaRPr lang="en-US" sz="2800" dirty="0">
              <a:ln>
                <a:solidFill>
                  <a:srgbClr val="CC00FF"/>
                </a:solidFill>
              </a:ln>
            </a:endParaRPr>
          </a:p>
        </p:txBody>
      </p:sp>
      <p:pic>
        <p:nvPicPr>
          <p:cNvPr id="3" name="Picture 2"/>
          <p:cNvPicPr/>
          <p:nvPr/>
        </p:nvPicPr>
        <p:blipFill>
          <a:blip r:embed="rId2" cstate="print"/>
          <a:srcRect l="27219" t="9308" r="26847" b="25298"/>
          <a:stretch>
            <a:fillRect/>
          </a:stretch>
        </p:blipFill>
        <p:spPr bwMode="auto">
          <a:xfrm>
            <a:off x="1828800" y="914400"/>
            <a:ext cx="5943600" cy="5715000"/>
          </a:xfrm>
          <a:prstGeom prst="rect">
            <a:avLst/>
          </a:prstGeom>
          <a:noFill/>
          <a:ln w="38100">
            <a:solidFill>
              <a:srgbClr val="7030A0"/>
            </a:solidFill>
            <a:miter lim="800000"/>
            <a:headEnd/>
            <a:tailEnd/>
          </a:ln>
        </p:spPr>
      </p:pic>
    </p:spTree>
  </p:cSld>
  <p:clrMapOvr>
    <a:masterClrMapping/>
  </p:clrMapOvr>
  <p:transition advTm="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4800" y="457200"/>
            <a:ext cx="4267200" cy="400110"/>
          </a:xfrm>
          <a:prstGeom prst="rect">
            <a:avLst/>
          </a:prstGeom>
        </p:spPr>
        <p:txBody>
          <a:bodyPr wrap="square">
            <a:spAutoFit/>
          </a:bodyPr>
          <a:lstStyle/>
          <a:p>
            <a:r>
              <a:rPr lang="en-US" sz="2000" dirty="0" smtClean="0">
                <a:ln>
                  <a:solidFill>
                    <a:srgbClr val="CC00FF"/>
                  </a:solidFill>
                </a:ln>
              </a:rPr>
              <a:t>Sample Work: Student 2 (before)</a:t>
            </a:r>
            <a:endParaRPr lang="en-US" sz="2000" dirty="0">
              <a:ln>
                <a:solidFill>
                  <a:srgbClr val="CC00FF"/>
                </a:solidFill>
              </a:ln>
            </a:endParaRPr>
          </a:p>
        </p:txBody>
      </p:sp>
      <p:pic>
        <p:nvPicPr>
          <p:cNvPr id="3" name="Picture 2"/>
          <p:cNvPicPr/>
          <p:nvPr/>
        </p:nvPicPr>
        <p:blipFill>
          <a:blip r:embed="rId2" cstate="print"/>
          <a:srcRect l="29186" t="9308" r="26772" b="20764"/>
          <a:stretch>
            <a:fillRect/>
          </a:stretch>
        </p:blipFill>
        <p:spPr bwMode="auto">
          <a:xfrm>
            <a:off x="685800" y="914400"/>
            <a:ext cx="7620000" cy="5715000"/>
          </a:xfrm>
          <a:prstGeom prst="rect">
            <a:avLst/>
          </a:prstGeom>
          <a:noFill/>
          <a:ln w="38100">
            <a:solidFill>
              <a:srgbClr val="FF0000"/>
            </a:solidFill>
            <a:miter lim="800000"/>
            <a:headEnd/>
            <a:tailEnd/>
          </a:ln>
        </p:spPr>
      </p:pic>
    </p:spTree>
  </p:cSld>
  <p:clrMapOvr>
    <a:masterClrMapping/>
  </p:clrMapOvr>
  <p:transition advTm="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4800" y="457200"/>
            <a:ext cx="4495800" cy="400110"/>
          </a:xfrm>
          <a:prstGeom prst="rect">
            <a:avLst/>
          </a:prstGeom>
        </p:spPr>
        <p:txBody>
          <a:bodyPr wrap="square">
            <a:spAutoFit/>
          </a:bodyPr>
          <a:lstStyle/>
          <a:p>
            <a:r>
              <a:rPr lang="en-US" sz="2000" dirty="0" smtClean="0">
                <a:ln>
                  <a:solidFill>
                    <a:srgbClr val="CC00FF"/>
                  </a:solidFill>
                </a:ln>
              </a:rPr>
              <a:t>Sample Work: Student 2 (after)</a:t>
            </a:r>
            <a:endParaRPr lang="en-US" sz="2000" dirty="0">
              <a:ln>
                <a:solidFill>
                  <a:srgbClr val="CC00FF"/>
                </a:solidFill>
              </a:ln>
            </a:endParaRPr>
          </a:p>
        </p:txBody>
      </p:sp>
      <p:pic>
        <p:nvPicPr>
          <p:cNvPr id="3" name="Picture 2"/>
          <p:cNvPicPr/>
          <p:nvPr/>
        </p:nvPicPr>
        <p:blipFill>
          <a:blip r:embed="rId2" cstate="print"/>
          <a:srcRect l="28291" t="9308" r="27020" b="20266"/>
          <a:stretch>
            <a:fillRect/>
          </a:stretch>
        </p:blipFill>
        <p:spPr bwMode="auto">
          <a:xfrm>
            <a:off x="685800" y="914400"/>
            <a:ext cx="7924800" cy="5562600"/>
          </a:xfrm>
          <a:prstGeom prst="rect">
            <a:avLst/>
          </a:prstGeom>
          <a:noFill/>
          <a:ln w="38100">
            <a:solidFill>
              <a:srgbClr val="FF0000"/>
            </a:solidFill>
            <a:miter lim="800000"/>
            <a:headEnd/>
            <a:tailEnd/>
          </a:ln>
        </p:spPr>
      </p:pic>
    </p:spTree>
  </p:cSld>
  <p:clrMapOvr>
    <a:masterClrMapping/>
  </p:clrMapOvr>
  <p:transition advTm="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4800" y="381000"/>
            <a:ext cx="4114800" cy="369332"/>
          </a:xfrm>
          <a:prstGeom prst="rect">
            <a:avLst/>
          </a:prstGeom>
        </p:spPr>
        <p:txBody>
          <a:bodyPr wrap="square">
            <a:spAutoFit/>
          </a:bodyPr>
          <a:lstStyle/>
          <a:p>
            <a:r>
              <a:rPr lang="en-US" dirty="0" smtClean="0">
                <a:ln>
                  <a:solidFill>
                    <a:srgbClr val="CC00FF"/>
                  </a:solidFill>
                </a:ln>
              </a:rPr>
              <a:t>Sample Work: Student 3 (before)</a:t>
            </a:r>
            <a:endParaRPr lang="en-US" dirty="0">
              <a:ln>
                <a:solidFill>
                  <a:srgbClr val="CC00FF"/>
                </a:solidFill>
              </a:ln>
            </a:endParaRPr>
          </a:p>
        </p:txBody>
      </p:sp>
      <p:pic>
        <p:nvPicPr>
          <p:cNvPr id="3" name="Picture 2"/>
          <p:cNvPicPr/>
          <p:nvPr/>
        </p:nvPicPr>
        <p:blipFill>
          <a:blip r:embed="rId2" cstate="print"/>
          <a:srcRect l="30259" t="8592" r="26392" b="22596"/>
          <a:stretch>
            <a:fillRect/>
          </a:stretch>
        </p:blipFill>
        <p:spPr bwMode="auto">
          <a:xfrm>
            <a:off x="609600" y="838200"/>
            <a:ext cx="8229600" cy="5562600"/>
          </a:xfrm>
          <a:prstGeom prst="rect">
            <a:avLst/>
          </a:prstGeom>
          <a:noFill/>
          <a:ln w="38100">
            <a:solidFill>
              <a:srgbClr val="FFFF00"/>
            </a:solidFill>
            <a:miter lim="800000"/>
            <a:headEnd/>
            <a:tailEnd/>
          </a:ln>
        </p:spPr>
      </p:pic>
    </p:spTree>
  </p:cSld>
  <p:clrMapOvr>
    <a:masterClrMapping/>
  </p:clrMapOvr>
  <p:transition advTm="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4800" y="381000"/>
            <a:ext cx="4114800" cy="369332"/>
          </a:xfrm>
          <a:prstGeom prst="rect">
            <a:avLst/>
          </a:prstGeom>
        </p:spPr>
        <p:txBody>
          <a:bodyPr wrap="square">
            <a:spAutoFit/>
          </a:bodyPr>
          <a:lstStyle/>
          <a:p>
            <a:r>
              <a:rPr lang="en-US" dirty="0" smtClean="0">
                <a:ln>
                  <a:solidFill>
                    <a:srgbClr val="CC00FF"/>
                  </a:solidFill>
                </a:ln>
              </a:rPr>
              <a:t>Sample Work: Student 3 (after)</a:t>
            </a:r>
            <a:endParaRPr lang="en-US" dirty="0">
              <a:ln>
                <a:solidFill>
                  <a:srgbClr val="CC00FF"/>
                </a:solidFill>
              </a:ln>
            </a:endParaRPr>
          </a:p>
        </p:txBody>
      </p:sp>
      <p:pic>
        <p:nvPicPr>
          <p:cNvPr id="3" name="Picture 2"/>
          <p:cNvPicPr/>
          <p:nvPr/>
        </p:nvPicPr>
        <p:blipFill>
          <a:blip r:embed="rId2" cstate="print"/>
          <a:srcRect l="25251" t="6683" r="27309" b="26492"/>
          <a:stretch>
            <a:fillRect/>
          </a:stretch>
        </p:blipFill>
        <p:spPr bwMode="auto">
          <a:xfrm>
            <a:off x="228600" y="838200"/>
            <a:ext cx="8686800" cy="5791200"/>
          </a:xfrm>
          <a:prstGeom prst="rect">
            <a:avLst/>
          </a:prstGeom>
          <a:noFill/>
          <a:ln w="38100">
            <a:solidFill>
              <a:srgbClr val="FFFF00"/>
            </a:solidFill>
            <a:miter lim="800000"/>
            <a:headEnd/>
            <a:tailEnd/>
          </a:ln>
        </p:spPr>
      </p:pic>
    </p:spTree>
  </p:cSld>
  <p:clrMapOvr>
    <a:masterClrMapping/>
  </p:clrMapOvr>
  <p:transition advTm="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371600" y="457200"/>
            <a:ext cx="6019800" cy="523220"/>
          </a:xfrm>
          <a:prstGeom prst="rect">
            <a:avLst/>
          </a:prstGeom>
          <a:noFill/>
        </p:spPr>
        <p:txBody>
          <a:bodyPr wrap="square" rtlCol="0">
            <a:spAutoFit/>
          </a:bodyPr>
          <a:lstStyle/>
          <a:p>
            <a:pPr algn="ctr"/>
            <a:r>
              <a:rPr lang="en-US" sz="2800" dirty="0" smtClean="0">
                <a:solidFill>
                  <a:srgbClr val="FF0000"/>
                </a:solidFill>
              </a:rPr>
              <a:t>Open Response Organizer Example</a:t>
            </a:r>
            <a:endParaRPr lang="en-US" sz="2800" dirty="0">
              <a:solidFill>
                <a:srgbClr val="FF0000"/>
              </a:solidFill>
            </a:endParaRPr>
          </a:p>
        </p:txBody>
      </p:sp>
      <p:pic>
        <p:nvPicPr>
          <p:cNvPr id="3" name="Picture 2"/>
          <p:cNvPicPr/>
          <p:nvPr/>
        </p:nvPicPr>
        <p:blipFill>
          <a:blip r:embed="rId2" cstate="print"/>
          <a:srcRect l="6296" t="6205" r="11582" b="14797"/>
          <a:stretch>
            <a:fillRect/>
          </a:stretch>
        </p:blipFill>
        <p:spPr bwMode="auto">
          <a:xfrm>
            <a:off x="381000" y="1066800"/>
            <a:ext cx="8534400" cy="5410200"/>
          </a:xfrm>
          <a:prstGeom prst="rect">
            <a:avLst/>
          </a:prstGeom>
          <a:noFill/>
          <a:ln w="57150">
            <a:solidFill>
              <a:srgbClr val="00B050"/>
            </a:solidFill>
            <a:miter lim="800000"/>
            <a:headEnd/>
            <a:tailEnd/>
          </a:ln>
        </p:spPr>
      </p:pic>
    </p:spTree>
  </p:cSld>
  <p:clrMapOvr>
    <a:masterClrMapping/>
  </p:clrMapOvr>
  <p:transition advTm="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lors.JPG"/>
          <p:cNvPicPr>
            <a:picLocks noChangeAspect="1"/>
          </p:cNvPicPr>
          <p:nvPr/>
        </p:nvPicPr>
        <p:blipFill>
          <a:blip r:embed="rId2" cstate="print"/>
          <a:stretch>
            <a:fillRect/>
          </a:stretch>
        </p:blipFill>
        <p:spPr>
          <a:xfrm>
            <a:off x="2080846" y="0"/>
            <a:ext cx="4982308" cy="6858000"/>
          </a:xfrm>
          <a:prstGeom prst="rect">
            <a:avLst/>
          </a:prstGeom>
        </p:spPr>
      </p:pic>
    </p:spTree>
  </p:cSld>
  <p:clrMapOvr>
    <a:masterClrMapping/>
  </p:clrMapOvr>
  <p:transition advTm="5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CC"/>
                </a:solidFill>
              </a:rPr>
              <a:t>Summary</a:t>
            </a:r>
            <a:endParaRPr lang="en-US" dirty="0">
              <a:solidFill>
                <a:srgbClr val="6600CC"/>
              </a:solidFill>
            </a:endParaRPr>
          </a:p>
        </p:txBody>
      </p:sp>
      <p:sp>
        <p:nvSpPr>
          <p:cNvPr id="3" name="Content Placeholder 2"/>
          <p:cNvSpPr>
            <a:spLocks noGrp="1"/>
          </p:cNvSpPr>
          <p:nvPr>
            <p:ph idx="1"/>
          </p:nvPr>
        </p:nvSpPr>
        <p:spPr>
          <a:xfrm>
            <a:off x="609600" y="2057400"/>
            <a:ext cx="7696200" cy="2209800"/>
          </a:xfrm>
        </p:spPr>
        <p:txBody>
          <a:bodyPr/>
          <a:lstStyle/>
          <a:p>
            <a:pPr marL="0" indent="0">
              <a:buNone/>
            </a:pPr>
            <a:r>
              <a:rPr lang="en-US" dirty="0" smtClean="0">
                <a:solidFill>
                  <a:srgbClr val="C00000"/>
                </a:solidFill>
              </a:rPr>
              <a:t>Lessons Learned:</a:t>
            </a:r>
          </a:p>
          <a:p>
            <a:pPr>
              <a:buFont typeface="Wingdings" panose="05000000000000000000" pitchFamily="2" charset="2"/>
              <a:buChar char="§"/>
            </a:pPr>
            <a:r>
              <a:rPr lang="en-US" sz="2400" dirty="0" smtClean="0">
                <a:solidFill>
                  <a:srgbClr val="C00000"/>
                </a:solidFill>
              </a:rPr>
              <a:t>Personalization</a:t>
            </a:r>
          </a:p>
          <a:p>
            <a:pPr>
              <a:buFont typeface="Wingdings" panose="05000000000000000000" pitchFamily="2" charset="2"/>
              <a:buChar char="§"/>
            </a:pPr>
            <a:r>
              <a:rPr lang="en-US" sz="2400" dirty="0" smtClean="0">
                <a:solidFill>
                  <a:srgbClr val="C00000"/>
                </a:solidFill>
              </a:rPr>
              <a:t>Transparency</a:t>
            </a:r>
          </a:p>
          <a:p>
            <a:pPr>
              <a:buFont typeface="Wingdings" panose="05000000000000000000" pitchFamily="2" charset="2"/>
              <a:buChar char="§"/>
            </a:pPr>
            <a:r>
              <a:rPr lang="en-US" sz="2400" dirty="0" smtClean="0">
                <a:solidFill>
                  <a:srgbClr val="C00000"/>
                </a:solidFill>
              </a:rPr>
              <a:t>Instructional Modifications/Adjustments to Practice</a:t>
            </a:r>
          </a:p>
          <a:p>
            <a:pPr marL="0" indent="0">
              <a:buNone/>
            </a:pPr>
            <a:endParaRPr lang="en-US" sz="2400" i="1" dirty="0" smtClean="0">
              <a:solidFill>
                <a:srgbClr val="C00000"/>
              </a:solidFill>
            </a:endParaRPr>
          </a:p>
          <a:p>
            <a:pPr marL="0" indent="0">
              <a:buNone/>
            </a:pPr>
            <a:r>
              <a:rPr lang="en-US" dirty="0" smtClean="0">
                <a:solidFill>
                  <a:srgbClr val="C00000"/>
                </a:solidFill>
              </a:rPr>
              <a:t>Student Reflections Video</a:t>
            </a:r>
          </a:p>
          <a:p>
            <a:pPr marL="0" indent="0">
              <a:buNone/>
            </a:pPr>
            <a:endParaRPr lang="en-US" dirty="0" smtClean="0">
              <a:solidFill>
                <a:srgbClr val="C00000"/>
              </a:solidFill>
            </a:endParaRPr>
          </a:p>
          <a:p>
            <a:pPr marL="0" indent="0">
              <a:buNone/>
            </a:pPr>
            <a:endParaRPr lang="en-US" dirty="0" smtClean="0">
              <a:solidFill>
                <a:srgbClr val="C00000"/>
              </a:solidFill>
            </a:endParaRPr>
          </a:p>
          <a:p>
            <a:pPr marL="0" indent="0">
              <a:buNone/>
            </a:pPr>
            <a:endParaRPr lang="en-US" dirty="0" smtClean="0">
              <a:solidFill>
                <a:srgbClr val="C00000"/>
              </a:solidFill>
            </a:endParaRPr>
          </a:p>
          <a:p>
            <a:pPr marL="0" indent="0">
              <a:buNone/>
            </a:pPr>
            <a:endParaRPr lang="en-US" dirty="0" smtClean="0">
              <a:solidFill>
                <a:srgbClr val="C00000"/>
              </a:solidFill>
            </a:endParaRPr>
          </a:p>
          <a:p>
            <a:pPr marL="0" indent="0">
              <a:buNone/>
            </a:pPr>
            <a:endParaRPr lang="en-US" dirty="0" smtClean="0">
              <a:solidFill>
                <a:srgbClr val="C00000"/>
              </a:solidFill>
            </a:endParaRPr>
          </a:p>
        </p:txBody>
      </p:sp>
    </p:spTree>
  </p:cSld>
  <p:clrMapOvr>
    <a:masterClrMapping/>
  </p:clrMapOvr>
  <p:transition advTm="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WH intervention.wmv">
            <a:hlinkClick r:id="" action="ppaction://media"/>
          </p:cNvPr>
          <p:cNvPicPr>
            <a:picLocks noGrp="1" noRot="1" noChangeAspect="1"/>
          </p:cNvPicPr>
          <p:nvPr>
            <p:ph idx="1"/>
            <a:videoFile r:link="rId1"/>
          </p:nvPr>
        </p:nvPicPr>
        <p:blipFill>
          <a:blip r:embed="rId3" cstate="print"/>
          <a:stretch>
            <a:fillRect/>
          </a:stretch>
        </p:blipFill>
        <p:spPr>
          <a:xfrm>
            <a:off x="1" y="0"/>
            <a:ext cx="9143999" cy="6908800"/>
          </a:xfrm>
          <a:prstGeom prst="rect">
            <a:avLst/>
          </a:prstGeom>
        </p:spPr>
      </p:pic>
    </p:spTree>
  </p:cSld>
  <p:clrMapOvr>
    <a:masterClrMapping/>
  </p:clrMapOvr>
  <p:transition advTm="5000"/>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066800"/>
            <a:ext cx="5181600" cy="1600200"/>
          </a:xfrm>
        </p:spPr>
        <p:txBody>
          <a:bodyPr/>
          <a:lstStyle/>
          <a:p>
            <a:r>
              <a:rPr lang="en-US" dirty="0" smtClean="0">
                <a:solidFill>
                  <a:srgbClr val="6600CC"/>
                </a:solidFill>
              </a:rPr>
              <a:t>It All Started </a:t>
            </a:r>
            <a:r>
              <a:rPr lang="en-US" dirty="0">
                <a:solidFill>
                  <a:srgbClr val="6600CC"/>
                </a:solidFill>
              </a:rPr>
              <a:t>i</a:t>
            </a:r>
            <a:r>
              <a:rPr lang="en-US" dirty="0" smtClean="0">
                <a:solidFill>
                  <a:srgbClr val="6600CC"/>
                </a:solidFill>
              </a:rPr>
              <a:t>n January 2013</a:t>
            </a:r>
            <a:endParaRPr lang="en-US" dirty="0">
              <a:solidFill>
                <a:srgbClr val="6600CC"/>
              </a:solidFill>
            </a:endParaRPr>
          </a:p>
        </p:txBody>
      </p:sp>
      <p:sp>
        <p:nvSpPr>
          <p:cNvPr id="3" name="Content Placeholder 2"/>
          <p:cNvSpPr>
            <a:spLocks noGrp="1"/>
          </p:cNvSpPr>
          <p:nvPr>
            <p:ph idx="1"/>
          </p:nvPr>
        </p:nvSpPr>
        <p:spPr>
          <a:xfrm>
            <a:off x="762000" y="2895600"/>
            <a:ext cx="7696200" cy="3657600"/>
          </a:xfrm>
        </p:spPr>
        <p:txBody>
          <a:bodyPr/>
          <a:lstStyle/>
          <a:p>
            <a:pPr marL="0" indent="0" algn="ctr">
              <a:buNone/>
            </a:pPr>
            <a:r>
              <a:rPr lang="en-US" sz="3600" dirty="0" smtClean="0">
                <a:solidFill>
                  <a:srgbClr val="C00000"/>
                </a:solidFill>
              </a:rPr>
              <a:t>Intervention Block</a:t>
            </a:r>
          </a:p>
          <a:p>
            <a:pPr marL="0" indent="0" algn="ctr">
              <a:buNone/>
            </a:pPr>
            <a:r>
              <a:rPr lang="en-US" sz="3600" dirty="0" smtClean="0">
                <a:solidFill>
                  <a:srgbClr val="C00000"/>
                </a:solidFill>
              </a:rPr>
              <a:t>Collaboration</a:t>
            </a:r>
          </a:p>
          <a:p>
            <a:pPr marL="0" indent="0" algn="ctr">
              <a:buNone/>
            </a:pPr>
            <a:r>
              <a:rPr lang="en-US" sz="3600" dirty="0" smtClean="0">
                <a:solidFill>
                  <a:srgbClr val="C00000"/>
                </a:solidFill>
              </a:rPr>
              <a:t>Analysis of Student Work</a:t>
            </a:r>
          </a:p>
          <a:p>
            <a:pPr marL="0" indent="0" algn="ctr">
              <a:buNone/>
            </a:pPr>
            <a:r>
              <a:rPr lang="en-US" sz="3600" dirty="0" smtClean="0">
                <a:solidFill>
                  <a:srgbClr val="C00000"/>
                </a:solidFill>
              </a:rPr>
              <a:t>Outcomes</a:t>
            </a:r>
            <a:endParaRPr lang="en-US" sz="1400" dirty="0" smtClean="0">
              <a:solidFill>
                <a:srgbClr val="C00000"/>
              </a:solidFill>
            </a:endParaRPr>
          </a:p>
          <a:p>
            <a:pPr marL="0" lvl="1" indent="0">
              <a:buNone/>
            </a:pPr>
            <a:endParaRPr lang="en-US" dirty="0">
              <a:solidFill>
                <a:srgbClr val="C000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28600" y="0"/>
            <a:ext cx="8915400" cy="762000"/>
          </a:xfrm>
        </p:spPr>
        <p:txBody>
          <a:bodyPr>
            <a:noAutofit/>
          </a:bodyPr>
          <a:lstStyle/>
          <a:p>
            <a:pPr algn="l"/>
            <a:r>
              <a:rPr lang="en-US" sz="3200" b="1" dirty="0" smtClean="0">
                <a:solidFill>
                  <a:schemeClr val="tx1"/>
                </a:solidFill>
              </a:rPr>
              <a:t>WRITING </a:t>
            </a:r>
            <a:r>
              <a:rPr lang="en-US" sz="3200" b="1" cap="small" dirty="0" smtClean="0">
                <a:solidFill>
                  <a:schemeClr val="tx1"/>
                </a:solidFill>
              </a:rPr>
              <a:t>with</a:t>
            </a:r>
            <a:r>
              <a:rPr lang="en-US" sz="3200" b="1" dirty="0" smtClean="0">
                <a:solidFill>
                  <a:schemeClr val="tx1"/>
                </a:solidFill>
              </a:rPr>
              <a:t> </a:t>
            </a:r>
            <a:r>
              <a:rPr lang="en-US" sz="3200" b="1" dirty="0" smtClean="0">
                <a:solidFill>
                  <a:srgbClr val="FF00FF"/>
                </a:solidFill>
              </a:rPr>
              <a:t>C</a:t>
            </a:r>
            <a:r>
              <a:rPr lang="en-US" sz="3200" b="1" dirty="0" smtClean="0">
                <a:solidFill>
                  <a:srgbClr val="FF6600"/>
                </a:solidFill>
              </a:rPr>
              <a:t>O</a:t>
            </a:r>
            <a:r>
              <a:rPr lang="en-US" sz="3200" b="1" dirty="0" smtClean="0">
                <a:solidFill>
                  <a:srgbClr val="008000"/>
                </a:solidFill>
              </a:rPr>
              <a:t>L</a:t>
            </a:r>
            <a:r>
              <a:rPr lang="en-US" sz="3200" b="1" dirty="0" smtClean="0">
                <a:solidFill>
                  <a:srgbClr val="0000FF"/>
                </a:solidFill>
              </a:rPr>
              <a:t>O</a:t>
            </a:r>
            <a:r>
              <a:rPr lang="en-US" sz="3200" b="1" dirty="0" smtClean="0">
                <a:solidFill>
                  <a:srgbClr val="FF9900"/>
                </a:solidFill>
              </a:rPr>
              <a:t>R</a:t>
            </a:r>
            <a:r>
              <a:rPr lang="en-US" sz="3200" b="1" dirty="0" smtClean="0">
                <a:solidFill>
                  <a:schemeClr val="tx1"/>
                </a:solidFill>
              </a:rPr>
              <a:t>S</a:t>
            </a:r>
            <a:endParaRPr lang="en-US" sz="3200" b="1" dirty="0">
              <a:solidFill>
                <a:schemeClr val="tx1"/>
              </a:solidFill>
            </a:endParaRPr>
          </a:p>
        </p:txBody>
      </p:sp>
      <p:sp>
        <p:nvSpPr>
          <p:cNvPr id="5124" name="Rectangle 4"/>
          <p:cNvSpPr>
            <a:spLocks noChangeArrowheads="1"/>
          </p:cNvSpPr>
          <p:nvPr/>
        </p:nvSpPr>
        <p:spPr bwMode="auto">
          <a:xfrm>
            <a:off x="5486400" y="685800"/>
            <a:ext cx="2946400" cy="1295400"/>
          </a:xfrm>
          <a:prstGeom prst="rect">
            <a:avLst/>
          </a:prstGeom>
          <a:solidFill>
            <a:srgbClr val="FF00FF"/>
          </a:solidFill>
          <a:ln w="9525">
            <a:solidFill>
              <a:srgbClr val="FF00FF"/>
            </a:solidFill>
            <a:miter lim="800000"/>
            <a:headEnd/>
            <a:tailEnd/>
          </a:ln>
          <a:effectLst/>
        </p:spPr>
        <p:txBody>
          <a:bodyPr wrap="none" anchor="ctr"/>
          <a:lstStyle/>
          <a:p>
            <a:endParaRPr lang="en-US"/>
          </a:p>
        </p:txBody>
      </p:sp>
      <p:sp>
        <p:nvSpPr>
          <p:cNvPr id="5125" name="Rectangle 5"/>
          <p:cNvSpPr>
            <a:spLocks noChangeArrowheads="1"/>
          </p:cNvSpPr>
          <p:nvPr/>
        </p:nvSpPr>
        <p:spPr bwMode="auto">
          <a:xfrm>
            <a:off x="5486400" y="2228850"/>
            <a:ext cx="2946400" cy="1295400"/>
          </a:xfrm>
          <a:prstGeom prst="rect">
            <a:avLst/>
          </a:prstGeom>
          <a:solidFill>
            <a:srgbClr val="FF6600"/>
          </a:solidFill>
          <a:ln w="9525">
            <a:solidFill>
              <a:srgbClr val="FF6600"/>
            </a:solidFill>
            <a:miter lim="800000"/>
            <a:headEnd/>
            <a:tailEnd/>
          </a:ln>
          <a:effectLst/>
        </p:spPr>
        <p:txBody>
          <a:bodyPr wrap="none" anchor="ctr"/>
          <a:lstStyle/>
          <a:p>
            <a:endParaRPr lang="en-US"/>
          </a:p>
        </p:txBody>
      </p:sp>
      <p:sp>
        <p:nvSpPr>
          <p:cNvPr id="5129" name="Rectangle 9"/>
          <p:cNvSpPr>
            <a:spLocks noChangeArrowheads="1"/>
          </p:cNvSpPr>
          <p:nvPr/>
        </p:nvSpPr>
        <p:spPr bwMode="auto">
          <a:xfrm>
            <a:off x="5486400" y="5257800"/>
            <a:ext cx="2946400" cy="1371600"/>
          </a:xfrm>
          <a:prstGeom prst="rect">
            <a:avLst/>
          </a:prstGeom>
          <a:solidFill>
            <a:srgbClr val="008000"/>
          </a:solidFill>
          <a:ln w="9525">
            <a:solidFill>
              <a:srgbClr val="008000"/>
            </a:solidFill>
            <a:miter lim="800000"/>
            <a:headEnd/>
            <a:tailEnd/>
          </a:ln>
          <a:effectLst/>
        </p:spPr>
        <p:txBody>
          <a:bodyPr wrap="none" anchor="ctr"/>
          <a:lstStyle/>
          <a:p>
            <a:endParaRPr lang="en-US"/>
          </a:p>
        </p:txBody>
      </p:sp>
      <p:sp>
        <p:nvSpPr>
          <p:cNvPr id="5130" name="Rectangle 10"/>
          <p:cNvSpPr>
            <a:spLocks noChangeArrowheads="1"/>
          </p:cNvSpPr>
          <p:nvPr/>
        </p:nvSpPr>
        <p:spPr bwMode="auto">
          <a:xfrm>
            <a:off x="5486400" y="3733800"/>
            <a:ext cx="2946400" cy="1295400"/>
          </a:xfrm>
          <a:prstGeom prst="rect">
            <a:avLst/>
          </a:prstGeom>
          <a:solidFill>
            <a:srgbClr val="000080"/>
          </a:solidFill>
          <a:ln w="9525">
            <a:solidFill>
              <a:srgbClr val="000080"/>
            </a:solidFill>
            <a:miter lim="800000"/>
            <a:headEnd/>
            <a:tailEnd/>
          </a:ln>
          <a:effectLst/>
        </p:spPr>
        <p:txBody>
          <a:bodyPr wrap="none" anchor="ctr"/>
          <a:lstStyle/>
          <a:p>
            <a:endParaRPr lang="en-US"/>
          </a:p>
        </p:txBody>
      </p:sp>
      <p:sp>
        <p:nvSpPr>
          <p:cNvPr id="5134" name="Text Box 14"/>
          <p:cNvSpPr txBox="1">
            <a:spLocks noChangeArrowheads="1"/>
          </p:cNvSpPr>
          <p:nvPr/>
        </p:nvSpPr>
        <p:spPr bwMode="auto">
          <a:xfrm>
            <a:off x="812800" y="1257301"/>
            <a:ext cx="4978400" cy="1092607"/>
          </a:xfrm>
          <a:prstGeom prst="rect">
            <a:avLst/>
          </a:prstGeom>
          <a:noFill/>
          <a:ln w="9525">
            <a:noFill/>
            <a:miter lim="800000"/>
            <a:headEnd/>
            <a:tailEnd/>
          </a:ln>
          <a:effectLst/>
        </p:spPr>
        <p:txBody>
          <a:bodyPr wrap="square">
            <a:spAutoFit/>
          </a:bodyPr>
          <a:lstStyle/>
          <a:p>
            <a:pPr>
              <a:spcBef>
                <a:spcPct val="50000"/>
              </a:spcBef>
            </a:pPr>
            <a:r>
              <a:rPr lang="en-US" sz="2600" b="1" dirty="0" smtClean="0">
                <a:latin typeface="Arial" charset="0"/>
              </a:rPr>
              <a:t>Topic Sentence</a:t>
            </a:r>
          </a:p>
          <a:p>
            <a:pPr>
              <a:spcBef>
                <a:spcPct val="50000"/>
              </a:spcBef>
            </a:pPr>
            <a:endParaRPr lang="en-US" sz="2600" b="1" dirty="0">
              <a:latin typeface="Arial" charset="0"/>
            </a:endParaRPr>
          </a:p>
        </p:txBody>
      </p:sp>
      <p:sp>
        <p:nvSpPr>
          <p:cNvPr id="5136" name="Text Box 16"/>
          <p:cNvSpPr txBox="1">
            <a:spLocks noChangeArrowheads="1"/>
          </p:cNvSpPr>
          <p:nvPr/>
        </p:nvSpPr>
        <p:spPr bwMode="auto">
          <a:xfrm>
            <a:off x="711200" y="2457450"/>
            <a:ext cx="4673600" cy="892552"/>
          </a:xfrm>
          <a:prstGeom prst="rect">
            <a:avLst/>
          </a:prstGeom>
          <a:noFill/>
          <a:ln w="9525">
            <a:noFill/>
            <a:miter lim="800000"/>
            <a:headEnd/>
            <a:tailEnd/>
          </a:ln>
          <a:effectLst/>
        </p:spPr>
        <p:txBody>
          <a:bodyPr wrap="square">
            <a:spAutoFit/>
          </a:bodyPr>
          <a:lstStyle/>
          <a:p>
            <a:pPr>
              <a:spcBef>
                <a:spcPct val="50000"/>
              </a:spcBef>
            </a:pPr>
            <a:r>
              <a:rPr lang="en-US" sz="2600" b="1" dirty="0">
                <a:latin typeface="Arial" charset="0"/>
              </a:rPr>
              <a:t>Transitional Words and Phrases</a:t>
            </a:r>
          </a:p>
        </p:txBody>
      </p:sp>
      <p:sp>
        <p:nvSpPr>
          <p:cNvPr id="5138" name="Text Box 18"/>
          <p:cNvSpPr txBox="1">
            <a:spLocks noChangeArrowheads="1"/>
          </p:cNvSpPr>
          <p:nvPr/>
        </p:nvSpPr>
        <p:spPr bwMode="auto">
          <a:xfrm>
            <a:off x="711200" y="3943350"/>
            <a:ext cx="3022600" cy="1323439"/>
          </a:xfrm>
          <a:prstGeom prst="rect">
            <a:avLst/>
          </a:prstGeom>
          <a:noFill/>
          <a:ln w="9525">
            <a:noFill/>
            <a:miter lim="800000"/>
            <a:headEnd/>
            <a:tailEnd/>
          </a:ln>
          <a:effectLst/>
        </p:spPr>
        <p:txBody>
          <a:bodyPr wrap="square">
            <a:spAutoFit/>
          </a:bodyPr>
          <a:lstStyle/>
          <a:p>
            <a:pPr>
              <a:spcBef>
                <a:spcPct val="50000"/>
              </a:spcBef>
            </a:pPr>
            <a:r>
              <a:rPr lang="en-US" sz="2600" b="1" dirty="0" smtClean="0">
                <a:latin typeface="Arial" charset="0"/>
              </a:rPr>
              <a:t>Explanation</a:t>
            </a:r>
            <a:endParaRPr lang="en-US" sz="2600" b="1" dirty="0">
              <a:latin typeface="Arial" charset="0"/>
            </a:endParaRPr>
          </a:p>
          <a:p>
            <a:pPr>
              <a:lnSpc>
                <a:spcPct val="50000"/>
              </a:lnSpc>
              <a:spcBef>
                <a:spcPct val="50000"/>
              </a:spcBef>
              <a:buFont typeface="Wingdings" pitchFamily="2" charset="2"/>
              <a:buChar char="§"/>
            </a:pPr>
            <a:r>
              <a:rPr lang="en-US" b="1" dirty="0">
                <a:latin typeface="Arial" charset="0"/>
              </a:rPr>
              <a:t> Clear</a:t>
            </a:r>
          </a:p>
          <a:p>
            <a:pPr>
              <a:lnSpc>
                <a:spcPct val="50000"/>
              </a:lnSpc>
              <a:spcBef>
                <a:spcPct val="50000"/>
              </a:spcBef>
              <a:buFont typeface="Wingdings" pitchFamily="2" charset="2"/>
              <a:buChar char="§"/>
            </a:pPr>
            <a:r>
              <a:rPr lang="en-US" b="1" dirty="0">
                <a:latin typeface="Arial" charset="0"/>
              </a:rPr>
              <a:t> Complete</a:t>
            </a:r>
          </a:p>
          <a:p>
            <a:pPr>
              <a:lnSpc>
                <a:spcPct val="50000"/>
              </a:lnSpc>
              <a:spcBef>
                <a:spcPct val="50000"/>
              </a:spcBef>
              <a:buFont typeface="Wingdings" pitchFamily="2" charset="2"/>
              <a:buChar char="§"/>
            </a:pPr>
            <a:r>
              <a:rPr lang="en-US" b="1" dirty="0">
                <a:latin typeface="Arial" charset="0"/>
              </a:rPr>
              <a:t> Accurate</a:t>
            </a:r>
          </a:p>
        </p:txBody>
      </p:sp>
      <p:sp>
        <p:nvSpPr>
          <p:cNvPr id="5140" name="Text Box 20"/>
          <p:cNvSpPr txBox="1">
            <a:spLocks noChangeArrowheads="1"/>
          </p:cNvSpPr>
          <p:nvPr/>
        </p:nvSpPr>
        <p:spPr bwMode="auto">
          <a:xfrm>
            <a:off x="609600" y="5543550"/>
            <a:ext cx="4572000" cy="1085850"/>
          </a:xfrm>
          <a:prstGeom prst="rect">
            <a:avLst/>
          </a:prstGeom>
          <a:solidFill>
            <a:srgbClr val="FFFFFF"/>
          </a:solidFill>
          <a:ln w="9525">
            <a:noFill/>
            <a:miter lim="800000"/>
            <a:headEnd/>
            <a:tailEnd/>
          </a:ln>
        </p:spPr>
        <p:txBody>
          <a:bodyPr/>
          <a:lstStyle/>
          <a:p>
            <a:r>
              <a:rPr lang="en-US" altLang="ja-JP" sz="2600" b="1" dirty="0">
                <a:latin typeface="Arial" charset="0"/>
                <a:ea typeface="MS Mincho" pitchFamily="49" charset="-128"/>
              </a:rPr>
              <a:t>Supporting </a:t>
            </a:r>
            <a:r>
              <a:rPr lang="en-US" altLang="ja-JP" sz="2600" b="1" dirty="0" smtClean="0">
                <a:latin typeface="Arial" charset="0"/>
                <a:ea typeface="MS Mincho" pitchFamily="49" charset="-128"/>
              </a:rPr>
              <a:t>Details</a:t>
            </a:r>
          </a:p>
          <a:p>
            <a:pPr>
              <a:buFont typeface="Wingdings" pitchFamily="2" charset="2"/>
              <a:buChar char="§"/>
            </a:pPr>
            <a:r>
              <a:rPr lang="en-US" altLang="ja-JP" b="1" dirty="0" smtClean="0">
                <a:latin typeface="Arial" charset="0"/>
                <a:ea typeface="MS Mincho" pitchFamily="49" charset="-128"/>
              </a:rPr>
              <a:t> Relevant (Important)</a:t>
            </a:r>
          </a:p>
          <a:p>
            <a:pPr>
              <a:buFont typeface="Wingdings" pitchFamily="2" charset="2"/>
              <a:buChar char="§"/>
            </a:pPr>
            <a:r>
              <a:rPr lang="en-US" altLang="ja-JP" b="1" dirty="0" smtClean="0">
                <a:latin typeface="Arial" charset="0"/>
                <a:ea typeface="MS Mincho" pitchFamily="49" charset="-128"/>
              </a:rPr>
              <a:t> Specific (Direct Quotation)</a:t>
            </a:r>
          </a:p>
        </p:txBody>
      </p:sp>
      <p:sp>
        <p:nvSpPr>
          <p:cNvPr id="20" name="TextBox 19"/>
          <p:cNvSpPr txBox="1"/>
          <p:nvPr/>
        </p:nvSpPr>
        <p:spPr>
          <a:xfrm>
            <a:off x="5283200" y="1200150"/>
            <a:ext cx="3352800" cy="461665"/>
          </a:xfrm>
          <a:prstGeom prst="rect">
            <a:avLst/>
          </a:prstGeom>
          <a:noFill/>
        </p:spPr>
        <p:txBody>
          <a:bodyPr wrap="square" rtlCol="0">
            <a:spAutoFit/>
          </a:bodyPr>
          <a:lstStyle/>
          <a:p>
            <a:pPr algn="ctr"/>
            <a:r>
              <a:rPr lang="en-US" sz="2400" b="1" dirty="0" smtClean="0">
                <a:solidFill>
                  <a:schemeClr val="bg1"/>
                </a:solidFill>
              </a:rPr>
              <a:t>TOPIC</a:t>
            </a:r>
            <a:endParaRPr lang="en-US" sz="2400" b="1" dirty="0">
              <a:solidFill>
                <a:schemeClr val="bg1"/>
              </a:solidFill>
            </a:endParaRPr>
          </a:p>
        </p:txBody>
      </p:sp>
      <p:sp>
        <p:nvSpPr>
          <p:cNvPr id="21" name="TextBox 20"/>
          <p:cNvSpPr txBox="1"/>
          <p:nvPr/>
        </p:nvSpPr>
        <p:spPr>
          <a:xfrm>
            <a:off x="5283200" y="2686050"/>
            <a:ext cx="3352800" cy="461665"/>
          </a:xfrm>
          <a:prstGeom prst="rect">
            <a:avLst/>
          </a:prstGeom>
          <a:noFill/>
        </p:spPr>
        <p:txBody>
          <a:bodyPr wrap="square" rtlCol="0">
            <a:spAutoFit/>
          </a:bodyPr>
          <a:lstStyle/>
          <a:p>
            <a:pPr algn="ctr"/>
            <a:r>
              <a:rPr lang="en-US" sz="2400" b="1" dirty="0" smtClean="0">
                <a:solidFill>
                  <a:schemeClr val="bg1"/>
                </a:solidFill>
              </a:rPr>
              <a:t>TRANSITIONS</a:t>
            </a:r>
            <a:endParaRPr lang="en-US" sz="2400" b="1" dirty="0">
              <a:solidFill>
                <a:schemeClr val="bg1"/>
              </a:solidFill>
            </a:endParaRPr>
          </a:p>
        </p:txBody>
      </p:sp>
      <p:sp>
        <p:nvSpPr>
          <p:cNvPr id="22" name="TextBox 21"/>
          <p:cNvSpPr txBox="1"/>
          <p:nvPr/>
        </p:nvSpPr>
        <p:spPr>
          <a:xfrm>
            <a:off x="5283200" y="4286250"/>
            <a:ext cx="3352800" cy="461665"/>
          </a:xfrm>
          <a:prstGeom prst="rect">
            <a:avLst/>
          </a:prstGeom>
          <a:noFill/>
        </p:spPr>
        <p:txBody>
          <a:bodyPr wrap="square" rtlCol="0">
            <a:spAutoFit/>
          </a:bodyPr>
          <a:lstStyle/>
          <a:p>
            <a:pPr algn="ctr"/>
            <a:r>
              <a:rPr lang="en-US" sz="2400" b="1" dirty="0" smtClean="0">
                <a:solidFill>
                  <a:schemeClr val="bg1"/>
                </a:solidFill>
              </a:rPr>
              <a:t>EXPLANATION</a:t>
            </a:r>
            <a:endParaRPr lang="en-US" sz="2400" b="1" dirty="0">
              <a:solidFill>
                <a:schemeClr val="bg1"/>
              </a:solidFill>
            </a:endParaRPr>
          </a:p>
        </p:txBody>
      </p:sp>
      <p:sp>
        <p:nvSpPr>
          <p:cNvPr id="23" name="TextBox 22"/>
          <p:cNvSpPr txBox="1"/>
          <p:nvPr/>
        </p:nvSpPr>
        <p:spPr>
          <a:xfrm>
            <a:off x="5283200" y="5772150"/>
            <a:ext cx="3352800" cy="461665"/>
          </a:xfrm>
          <a:prstGeom prst="rect">
            <a:avLst/>
          </a:prstGeom>
          <a:noFill/>
        </p:spPr>
        <p:txBody>
          <a:bodyPr wrap="square" rtlCol="0">
            <a:spAutoFit/>
          </a:bodyPr>
          <a:lstStyle/>
          <a:p>
            <a:pPr algn="ctr"/>
            <a:r>
              <a:rPr lang="en-US" sz="2400" b="1" dirty="0" smtClean="0">
                <a:solidFill>
                  <a:schemeClr val="bg1"/>
                </a:solidFill>
              </a:rPr>
              <a:t>DETAILS</a:t>
            </a:r>
            <a:endParaRPr lang="en-US" sz="2400" b="1" dirty="0">
              <a:solidFill>
                <a:schemeClr val="bg1"/>
              </a:solidFill>
            </a:endParaRPr>
          </a:p>
        </p:txBody>
      </p:sp>
      <p:sp>
        <p:nvSpPr>
          <p:cNvPr id="16" name="TextBox 15"/>
          <p:cNvSpPr txBox="1"/>
          <p:nvPr/>
        </p:nvSpPr>
        <p:spPr>
          <a:xfrm>
            <a:off x="228600" y="6629400"/>
            <a:ext cx="3352800" cy="246221"/>
          </a:xfrm>
          <a:prstGeom prst="rect">
            <a:avLst/>
          </a:prstGeom>
          <a:noFill/>
        </p:spPr>
        <p:txBody>
          <a:bodyPr wrap="square" rtlCol="0">
            <a:spAutoFit/>
          </a:bodyPr>
          <a:lstStyle/>
          <a:p>
            <a:r>
              <a:rPr lang="en-US" sz="1000" dirty="0" smtClean="0">
                <a:latin typeface="Arial" pitchFamily="34" charset="0"/>
                <a:cs typeface="Arial" pitchFamily="34" charset="0"/>
              </a:rPr>
              <a:t>©  2003, Writing With Colors, Daly, </a:t>
            </a:r>
            <a:r>
              <a:rPr lang="en-US" sz="1000" dirty="0" err="1" smtClean="0">
                <a:latin typeface="Arial" pitchFamily="34" charset="0"/>
                <a:cs typeface="Arial" pitchFamily="34" charset="0"/>
              </a:rPr>
              <a:t>Renna</a:t>
            </a:r>
            <a:r>
              <a:rPr lang="en-US" sz="1000" dirty="0" smtClean="0">
                <a:latin typeface="Arial" pitchFamily="34" charset="0"/>
                <a:cs typeface="Arial" pitchFamily="34" charset="0"/>
              </a:rPr>
              <a:t>, O’Toole</a:t>
            </a:r>
            <a:endParaRPr lang="en-US"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09800" y="304800"/>
            <a:ext cx="4419600" cy="64878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71500" algn="l" defTabSz="914400" rtl="0" eaLnBrk="0" fontAlgn="base" latinLnBrk="0" hangingPunct="0">
              <a:lnSpc>
                <a:spcPct val="100000"/>
              </a:lnSpc>
              <a:spcBef>
                <a:spcPct val="0"/>
              </a:spcBef>
              <a:spcAft>
                <a:spcPct val="0"/>
              </a:spcAft>
              <a:buClrTx/>
              <a:buSzTx/>
              <a:buFontTx/>
              <a:buNone/>
              <a:tabLst/>
            </a:pPr>
            <a:r>
              <a:rPr kumimoji="0" lang="en-US" sz="1250" b="1" i="0" u="none" strike="noStrike" cap="none" normalizeH="0" baseline="0" dirty="0" smtClean="0">
                <a:ln>
                  <a:noFill/>
                </a:ln>
                <a:solidFill>
                  <a:srgbClr val="FF00FF"/>
                </a:solidFill>
                <a:effectLst/>
                <a:latin typeface="Comic Sans MS" pitchFamily="66" charset="0"/>
                <a:ea typeface="Times New Roman" pitchFamily="18" charset="0"/>
                <a:cs typeface="Arial" pitchFamily="34" charset="0"/>
              </a:rPr>
              <a:t>In the folktale "The Guest" Mullah </a:t>
            </a:r>
            <a:r>
              <a:rPr kumimoji="0" lang="en-US" sz="1250" b="1" i="0" u="none" strike="noStrike" cap="none" normalizeH="0" baseline="0" dirty="0" err="1" smtClean="0">
                <a:ln>
                  <a:noFill/>
                </a:ln>
                <a:solidFill>
                  <a:srgbClr val="FF00FF"/>
                </a:solidFill>
                <a:effectLst/>
                <a:latin typeface="Comic Sans MS" pitchFamily="66" charset="0"/>
                <a:ea typeface="Times New Roman" pitchFamily="18" charset="0"/>
                <a:cs typeface="Arial" pitchFamily="34" charset="0"/>
              </a:rPr>
              <a:t>Nasreddin's</a:t>
            </a:r>
            <a:r>
              <a:rPr kumimoji="0" lang="en-US" sz="1250" b="1" i="0" u="none" strike="noStrike" cap="none" normalizeH="0" baseline="0" dirty="0" smtClean="0">
                <a:ln>
                  <a:noFill/>
                </a:ln>
                <a:solidFill>
                  <a:srgbClr val="FF00FF"/>
                </a:solidFill>
                <a:effectLst/>
                <a:latin typeface="Comic Sans MS" pitchFamily="66" charset="0"/>
                <a:ea typeface="Times New Roman" pitchFamily="18" charset="0"/>
                <a:cs typeface="Arial" pitchFamily="34" charset="0"/>
              </a:rPr>
              <a:t> actions are both wise and foolish when he feeds his food to his clothes to teach the rich man a lesson.</a:t>
            </a:r>
            <a:r>
              <a:rPr kumimoji="0" lang="en-US" sz="125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1250" b="1" i="0" u="none" strike="noStrike" cap="none" normalizeH="0" baseline="0" dirty="0" smtClean="0">
                <a:ln>
                  <a:noFill/>
                </a:ln>
                <a:solidFill>
                  <a:srgbClr val="FF6600"/>
                </a:solidFill>
                <a:effectLst/>
                <a:latin typeface="Comic Sans MS" pitchFamily="66" charset="0"/>
                <a:ea typeface="Times New Roman" pitchFamily="18" charset="0"/>
                <a:cs typeface="Arial" pitchFamily="34" charset="0"/>
              </a:rPr>
              <a:t>The first thing </a:t>
            </a:r>
            <a:r>
              <a:rPr kumimoji="0" lang="en-US" sz="1250" b="1" i="0" u="none" strike="noStrike" cap="none" normalizeH="0" baseline="0" dirty="0" smtClean="0">
                <a:ln>
                  <a:noFill/>
                </a:ln>
                <a:solidFill>
                  <a:srgbClr val="FF00FF"/>
                </a:solidFill>
                <a:effectLst/>
                <a:latin typeface="Comic Sans MS" pitchFamily="66" charset="0"/>
                <a:ea typeface="Times New Roman" pitchFamily="18" charset="0"/>
                <a:cs typeface="Arial" pitchFamily="34" charset="0"/>
              </a:rPr>
              <a:t>that the Mullah does to teach the rich man a lesson</a:t>
            </a:r>
            <a:r>
              <a:rPr kumimoji="0" lang="en-US" sz="125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1250" b="1"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is to put on ragged clothes that make him look like a poor man.</a:t>
            </a:r>
            <a:r>
              <a:rPr kumimoji="0" lang="en-US" sz="125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1250" b="1" i="0" u="none" strike="noStrike" cap="none" normalizeH="0" baseline="0" dirty="0" smtClean="0">
                <a:ln>
                  <a:noFill/>
                </a:ln>
                <a:solidFill>
                  <a:srgbClr val="008000"/>
                </a:solidFill>
                <a:effectLst/>
                <a:latin typeface="Comic Sans MS" pitchFamily="66" charset="0"/>
                <a:ea typeface="Times New Roman" pitchFamily="18" charset="0"/>
                <a:cs typeface="Arial" pitchFamily="34" charset="0"/>
              </a:rPr>
              <a:t>For example, in paragraph 4, it says "the Mullah threw on his shabbiest and most comfortable clothes."</a:t>
            </a:r>
            <a:r>
              <a:rPr kumimoji="0" lang="en-US" sz="125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1250" b="1"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This is important because the Mullah has to test the rich man first by coming to his house as a beggar before he feeds his food to his clothes.</a:t>
            </a:r>
            <a:r>
              <a:rPr kumimoji="0" lang="en-US" sz="125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1250" b="1" i="0" u="none" strike="noStrike" cap="none" normalizeH="0" baseline="0" dirty="0" smtClean="0">
                <a:ln>
                  <a:noFill/>
                </a:ln>
                <a:solidFill>
                  <a:srgbClr val="FF6600"/>
                </a:solidFill>
                <a:effectLst/>
                <a:latin typeface="Comic Sans MS" pitchFamily="66" charset="0"/>
                <a:ea typeface="Times New Roman" pitchFamily="18" charset="0"/>
                <a:cs typeface="Arial" pitchFamily="34" charset="0"/>
              </a:rPr>
              <a:t>The next important thing</a:t>
            </a:r>
            <a:r>
              <a:rPr kumimoji="0" lang="en-US" sz="125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1250" b="1" i="0" u="none" strike="noStrike" cap="none" normalizeH="0" baseline="0" dirty="0" smtClean="0">
                <a:ln>
                  <a:noFill/>
                </a:ln>
                <a:solidFill>
                  <a:srgbClr val="FF00FF"/>
                </a:solidFill>
                <a:effectLst/>
                <a:latin typeface="Comic Sans MS" pitchFamily="66" charset="0"/>
                <a:ea typeface="Times New Roman" pitchFamily="18" charset="0"/>
                <a:cs typeface="Arial" pitchFamily="34" charset="0"/>
              </a:rPr>
              <a:t>that happens for the Mullah to teach his lesson to the rich man is</a:t>
            </a:r>
            <a:r>
              <a:rPr kumimoji="0" lang="en-US" sz="125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1250" b="1"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when the rich man does not see that it is the Mullah who has come to his house.</a:t>
            </a:r>
            <a:r>
              <a:rPr kumimoji="0" lang="en-US" sz="125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1250" b="1" i="0" u="none" strike="noStrike" cap="none" normalizeH="0" baseline="0" dirty="0" smtClean="0">
                <a:ln>
                  <a:noFill/>
                </a:ln>
                <a:solidFill>
                  <a:srgbClr val="008000"/>
                </a:solidFill>
                <a:effectLst/>
                <a:latin typeface="Comic Sans MS" pitchFamily="66" charset="0"/>
                <a:ea typeface="Times New Roman" pitchFamily="18" charset="0"/>
                <a:cs typeface="Arial" pitchFamily="34" charset="0"/>
              </a:rPr>
              <a:t>In paragraph 10, the rich man "Seeing the old man in his ragged clothes, he waved a hand to the servant, then went back to join his elegant guests."</a:t>
            </a:r>
            <a:r>
              <a:rPr kumimoji="0" lang="en-US" sz="125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1250" b="1"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This shows that the rich man cannot see who the Mullah really is because of the clothes the Mullah has on.</a:t>
            </a:r>
            <a:r>
              <a:rPr kumimoji="0" lang="en-US" sz="125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1250" b="1" i="0" u="none" strike="noStrike" cap="none" normalizeH="0" baseline="0" dirty="0" smtClean="0">
                <a:ln>
                  <a:noFill/>
                </a:ln>
                <a:solidFill>
                  <a:srgbClr val="FF6600"/>
                </a:solidFill>
                <a:effectLst/>
                <a:latin typeface="Comic Sans MS" pitchFamily="66" charset="0"/>
                <a:ea typeface="Times New Roman" pitchFamily="18" charset="0"/>
                <a:cs typeface="Arial" pitchFamily="34" charset="0"/>
              </a:rPr>
              <a:t>The last step</a:t>
            </a:r>
            <a:r>
              <a:rPr kumimoji="0" lang="en-US" sz="125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1250" b="1" i="0" u="none" strike="noStrike" cap="none" normalizeH="0" baseline="0" dirty="0" smtClean="0">
                <a:ln>
                  <a:noFill/>
                </a:ln>
                <a:solidFill>
                  <a:srgbClr val="FF00FF"/>
                </a:solidFill>
                <a:effectLst/>
                <a:latin typeface="Comic Sans MS" pitchFamily="66" charset="0"/>
                <a:ea typeface="Times New Roman" pitchFamily="18" charset="0"/>
                <a:cs typeface="Arial" pitchFamily="34" charset="0"/>
              </a:rPr>
              <a:t>in the Mullah's lesson for the rich man</a:t>
            </a:r>
            <a:r>
              <a:rPr kumimoji="0" lang="en-US" sz="125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1250" b="1"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happens when the Mullah rubs food all over his fine clothes and the rich man understands his mistake.</a:t>
            </a:r>
            <a:r>
              <a:rPr kumimoji="0" lang="en-US" sz="125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1250" b="1" i="0" u="none" strike="noStrike" cap="none" normalizeH="0" baseline="0" dirty="0" smtClean="0">
                <a:ln>
                  <a:noFill/>
                </a:ln>
                <a:solidFill>
                  <a:srgbClr val="008000"/>
                </a:solidFill>
                <a:effectLst/>
                <a:latin typeface="Comic Sans MS" pitchFamily="66" charset="0"/>
                <a:ea typeface="Times New Roman" pitchFamily="18" charset="0"/>
                <a:cs typeface="Arial" pitchFamily="34" charset="0"/>
              </a:rPr>
              <a:t>After seeing what the Mullah has done, the rich man in paragraph 29 says, "I saw only your clothes and could not recognize the wearer."</a:t>
            </a:r>
            <a:r>
              <a:rPr kumimoji="0" lang="en-US" sz="125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1250" b="1"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This means that the Mullah did something that was both foolish and wise to teach the rich man that it is who you are and not how you look that is most important.</a:t>
            </a:r>
            <a:r>
              <a:rPr kumimoji="0" lang="en-US" sz="125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1250" b="1" i="0" u="none" strike="noStrike" cap="none" normalizeH="0" baseline="0" dirty="0" smtClean="0">
                <a:ln>
                  <a:noFill/>
                </a:ln>
                <a:solidFill>
                  <a:srgbClr val="FF6600"/>
                </a:solidFill>
                <a:effectLst/>
                <a:latin typeface="Comic Sans MS" pitchFamily="66" charset="0"/>
                <a:ea typeface="Times New Roman" pitchFamily="18" charset="0"/>
                <a:cs typeface="Arial" pitchFamily="34" charset="0"/>
              </a:rPr>
              <a:t>In conclusion,</a:t>
            </a:r>
            <a:r>
              <a:rPr kumimoji="0" lang="en-US" sz="125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1250" b="1" i="0" u="none" strike="noStrike" cap="none" normalizeH="0" baseline="0" dirty="0" smtClean="0">
                <a:ln>
                  <a:noFill/>
                </a:ln>
                <a:solidFill>
                  <a:srgbClr val="FF00FF"/>
                </a:solidFill>
                <a:effectLst/>
                <a:latin typeface="Comic Sans MS" pitchFamily="66" charset="0"/>
                <a:ea typeface="Times New Roman" pitchFamily="18" charset="0"/>
                <a:cs typeface="Arial" pitchFamily="34" charset="0"/>
              </a:rPr>
              <a:t>Mullah teaches the rich man a lesson when he feeds his food to his clothes at the rich man's feast.  </a:t>
            </a:r>
            <a:r>
              <a:rPr kumimoji="0" lang="en-US" sz="1250" b="1"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Sometimes what looks foolish at first ends up being wise in the end.</a:t>
            </a:r>
            <a:endParaRPr kumimoji="0" lang="en-US" sz="1250" b="1" i="0" u="none" strike="noStrike" cap="none" normalizeH="0" baseline="0" dirty="0" smtClean="0">
              <a:ln>
                <a:noFill/>
              </a:ln>
              <a:solidFill>
                <a:schemeClr val="tx1"/>
              </a:solidFill>
              <a:effectLst/>
              <a:latin typeface="Arial" pitchFamily="34" charset="0"/>
              <a:cs typeface="Arial" pitchFamily="34" charset="0"/>
            </a:endParaRPr>
          </a:p>
          <a:p>
            <a:pPr marL="0" marR="0" lvl="0" indent="57150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2133600" y="152400"/>
            <a:ext cx="4572000" cy="6553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a:off x="152400" y="609600"/>
            <a:ext cx="1981200" cy="1200329"/>
          </a:xfrm>
          <a:prstGeom prst="rect">
            <a:avLst/>
          </a:prstGeom>
          <a:noFill/>
        </p:spPr>
        <p:txBody>
          <a:bodyPr wrap="square" rtlCol="0">
            <a:spAutoFit/>
          </a:bodyPr>
          <a:lstStyle/>
          <a:p>
            <a:pPr algn="ctr"/>
            <a:r>
              <a:rPr lang="en-US" b="1" dirty="0" smtClean="0"/>
              <a:t>“The Guest”</a:t>
            </a:r>
          </a:p>
          <a:p>
            <a:pPr algn="ctr"/>
            <a:r>
              <a:rPr lang="en-US" b="1" dirty="0" smtClean="0"/>
              <a:t>12-Sentence </a:t>
            </a:r>
          </a:p>
          <a:p>
            <a:pPr algn="ctr"/>
            <a:r>
              <a:rPr lang="en-US" b="1" dirty="0" smtClean="0"/>
              <a:t>Open Response Model</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09800" y="304800"/>
            <a:ext cx="4343400" cy="63478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50" b="0" i="0" u="none" strike="noStrike" cap="none" normalizeH="0" baseline="0" dirty="0" smtClean="0">
                <a:ln>
                  <a:noFill/>
                </a:ln>
                <a:solidFill>
                  <a:srgbClr val="FF00FF"/>
                </a:solidFill>
                <a:effectLst/>
                <a:latin typeface="Arial" pitchFamily="34" charset="0"/>
                <a:ea typeface="Times New Roman" pitchFamily="18" charset="0"/>
                <a:cs typeface="Arial" pitchFamily="34" charset="0"/>
              </a:rPr>
              <a:t>       </a:t>
            </a:r>
            <a:r>
              <a:rPr kumimoji="0" lang="en-US" sz="1400" b="1" i="0" u="none" strike="noStrike" cap="none" normalizeH="0" baseline="0" dirty="0" smtClean="0">
                <a:ln>
                  <a:noFill/>
                </a:ln>
                <a:solidFill>
                  <a:srgbClr val="FF00FF"/>
                </a:solidFill>
                <a:effectLst/>
                <a:latin typeface="Comic Sans MS" pitchFamily="66" charset="0"/>
                <a:ea typeface="Times New Roman" pitchFamily="18" charset="0"/>
                <a:cs typeface="Arial" pitchFamily="34" charset="0"/>
              </a:rPr>
              <a:t>In the folktale "Mr. Lucky Straw," </a:t>
            </a:r>
            <a:r>
              <a:rPr kumimoji="0" lang="en-US" sz="1400" b="1" i="0" u="none" strike="noStrike" cap="none" normalizeH="0" baseline="0" dirty="0" err="1" smtClean="0">
                <a:ln>
                  <a:noFill/>
                </a:ln>
                <a:solidFill>
                  <a:srgbClr val="FF00FF"/>
                </a:solidFill>
                <a:effectLst/>
                <a:latin typeface="Comic Sans MS" pitchFamily="66" charset="0"/>
                <a:ea typeface="Times New Roman" pitchFamily="18" charset="0"/>
                <a:cs typeface="Arial" pitchFamily="34" charset="0"/>
              </a:rPr>
              <a:t>Shobei</a:t>
            </a:r>
            <a:r>
              <a:rPr kumimoji="0" lang="en-US" sz="1400" b="1" i="0" u="none" strike="noStrike" cap="none" normalizeH="0" baseline="0" dirty="0" smtClean="0">
                <a:ln>
                  <a:noFill/>
                </a:ln>
                <a:solidFill>
                  <a:srgbClr val="FF00FF"/>
                </a:solidFill>
                <a:effectLst/>
                <a:latin typeface="Comic Sans MS" pitchFamily="66" charset="0"/>
                <a:ea typeface="Times New Roman" pitchFamily="18" charset="0"/>
                <a:cs typeface="Arial" pitchFamily="34" charset="0"/>
              </a:rPr>
              <a:t> shows kindness towards the others in the story.</a:t>
            </a:r>
            <a:r>
              <a:rPr kumimoji="0" lang="en-US" sz="14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1400" b="1" i="0" u="none" strike="noStrike" cap="none" normalizeH="0" baseline="0" dirty="0" smtClean="0">
                <a:ln>
                  <a:noFill/>
                </a:ln>
                <a:solidFill>
                  <a:srgbClr val="FF6600"/>
                </a:solidFill>
                <a:effectLst/>
                <a:latin typeface="Comic Sans MS" pitchFamily="66" charset="0"/>
                <a:ea typeface="Times New Roman" pitchFamily="18" charset="0"/>
                <a:cs typeface="Arial" pitchFamily="34" charset="0"/>
              </a:rPr>
              <a:t>The first way</a:t>
            </a:r>
            <a:r>
              <a:rPr kumimoji="0" lang="en-US" sz="14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1400" b="1" i="0" u="none" strike="noStrike" cap="none" normalizeH="0" baseline="0" dirty="0" err="1" smtClean="0">
                <a:ln>
                  <a:noFill/>
                </a:ln>
                <a:solidFill>
                  <a:srgbClr val="FF00FF"/>
                </a:solidFill>
                <a:effectLst/>
                <a:latin typeface="Comic Sans MS" pitchFamily="66" charset="0"/>
                <a:ea typeface="Times New Roman" pitchFamily="18" charset="0"/>
                <a:cs typeface="Arial" pitchFamily="34" charset="0"/>
              </a:rPr>
              <a:t>Shobei</a:t>
            </a:r>
            <a:r>
              <a:rPr kumimoji="0" lang="en-US" sz="1400" b="1" i="0" u="none" strike="noStrike" cap="none" normalizeH="0" baseline="0" dirty="0" smtClean="0">
                <a:ln>
                  <a:noFill/>
                </a:ln>
                <a:solidFill>
                  <a:srgbClr val="FF00FF"/>
                </a:solidFill>
                <a:effectLst/>
                <a:latin typeface="Comic Sans MS" pitchFamily="66" charset="0"/>
                <a:ea typeface="Times New Roman" pitchFamily="18" charset="0"/>
                <a:cs typeface="Arial" pitchFamily="34" charset="0"/>
              </a:rPr>
              <a:t> shows kindness toward others in the story </a:t>
            </a:r>
            <a:r>
              <a:rPr kumimoji="0" lang="en-US" sz="1400" b="1"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is when he gives the little boy the dragon fly.</a:t>
            </a:r>
            <a:r>
              <a:rPr kumimoji="0" lang="en-US" sz="14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1400" b="1" i="0" u="none" strike="noStrike" cap="none" normalizeH="0" baseline="0" dirty="0" smtClean="0">
                <a:ln>
                  <a:noFill/>
                </a:ln>
                <a:solidFill>
                  <a:srgbClr val="008000"/>
                </a:solidFill>
                <a:effectLst/>
                <a:latin typeface="Comic Sans MS" pitchFamily="66" charset="0"/>
                <a:ea typeface="Times New Roman" pitchFamily="18" charset="0"/>
                <a:cs typeface="Arial" pitchFamily="34" charset="0"/>
              </a:rPr>
              <a:t>The author writes in paragraph 9, "To express her appreciation, the boy's mother gave </a:t>
            </a:r>
            <a:r>
              <a:rPr kumimoji="0" lang="en-US" sz="1400" b="1" i="0" u="none" strike="noStrike" cap="none" normalizeH="0" baseline="0" dirty="0" err="1" smtClean="0">
                <a:ln>
                  <a:noFill/>
                </a:ln>
                <a:solidFill>
                  <a:srgbClr val="008000"/>
                </a:solidFill>
                <a:effectLst/>
                <a:latin typeface="Comic Sans MS" pitchFamily="66" charset="0"/>
                <a:ea typeface="Times New Roman" pitchFamily="18" charset="0"/>
                <a:cs typeface="Arial" pitchFamily="34" charset="0"/>
              </a:rPr>
              <a:t>Shobei</a:t>
            </a:r>
            <a:r>
              <a:rPr kumimoji="0" lang="en-US" sz="1400" b="1" i="0" u="none" strike="noStrike" cap="none" normalizeH="0" baseline="0" dirty="0" smtClean="0">
                <a:ln>
                  <a:noFill/>
                </a:ln>
                <a:solidFill>
                  <a:srgbClr val="008000"/>
                </a:solidFill>
                <a:effectLst/>
                <a:latin typeface="Comic Sans MS" pitchFamily="66" charset="0"/>
                <a:ea typeface="Times New Roman" pitchFamily="18" charset="0"/>
                <a:cs typeface="Arial" pitchFamily="34" charset="0"/>
              </a:rPr>
              <a:t> three of the oranges she was carrying."</a:t>
            </a:r>
            <a:r>
              <a:rPr kumimoji="0" lang="en-US" sz="14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1400" b="1"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This shows that </a:t>
            </a:r>
            <a:r>
              <a:rPr kumimoji="0" lang="en-US" sz="1400" b="1" i="0" u="none" strike="noStrike" cap="none" normalizeH="0" baseline="0" dirty="0" err="1" smtClean="0">
                <a:ln>
                  <a:noFill/>
                </a:ln>
                <a:solidFill>
                  <a:srgbClr val="0000FF"/>
                </a:solidFill>
                <a:effectLst/>
                <a:latin typeface="Comic Sans MS" pitchFamily="66" charset="0"/>
                <a:ea typeface="Times New Roman" pitchFamily="18" charset="0"/>
                <a:cs typeface="Arial" pitchFamily="34" charset="0"/>
              </a:rPr>
              <a:t>Shobei</a:t>
            </a:r>
            <a:r>
              <a:rPr kumimoji="0" lang="en-US" sz="1400" b="1"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 received a better gift of oranges for being kind to the little boy.</a:t>
            </a:r>
            <a:r>
              <a:rPr kumimoji="0" lang="en-US" sz="14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1400" b="1" i="0" u="none" strike="noStrike" cap="none" normalizeH="0" baseline="0" dirty="0" smtClean="0">
                <a:ln>
                  <a:noFill/>
                </a:ln>
                <a:solidFill>
                  <a:srgbClr val="FF6600"/>
                </a:solidFill>
                <a:effectLst/>
                <a:latin typeface="Comic Sans MS" pitchFamily="66" charset="0"/>
                <a:ea typeface="Times New Roman" pitchFamily="18" charset="0"/>
                <a:cs typeface="Arial" pitchFamily="34" charset="0"/>
              </a:rPr>
              <a:t>A second way</a:t>
            </a:r>
            <a:r>
              <a:rPr kumimoji="0" lang="en-US" sz="14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1400" b="1" i="0" u="none" strike="noStrike" cap="none" normalizeH="0" baseline="0" dirty="0" smtClean="0">
                <a:ln>
                  <a:noFill/>
                </a:ln>
                <a:solidFill>
                  <a:srgbClr val="FF00FF"/>
                </a:solidFill>
                <a:effectLst/>
                <a:latin typeface="Comic Sans MS" pitchFamily="66" charset="0"/>
                <a:ea typeface="Times New Roman" pitchFamily="18" charset="0"/>
                <a:cs typeface="Arial" pitchFamily="34" charset="0"/>
              </a:rPr>
              <a:t>that </a:t>
            </a:r>
            <a:r>
              <a:rPr kumimoji="0" lang="en-US" sz="1400" b="1" i="0" u="none" strike="noStrike" cap="none" normalizeH="0" baseline="0" dirty="0" err="1" smtClean="0">
                <a:ln>
                  <a:noFill/>
                </a:ln>
                <a:solidFill>
                  <a:srgbClr val="FF00FF"/>
                </a:solidFill>
                <a:effectLst/>
                <a:latin typeface="Comic Sans MS" pitchFamily="66" charset="0"/>
                <a:ea typeface="Times New Roman" pitchFamily="18" charset="0"/>
                <a:cs typeface="Arial" pitchFamily="34" charset="0"/>
              </a:rPr>
              <a:t>Shobei</a:t>
            </a:r>
            <a:r>
              <a:rPr kumimoji="0" lang="en-US" sz="1400" b="1" i="0" u="none" strike="noStrike" cap="none" normalizeH="0" baseline="0" dirty="0" smtClean="0">
                <a:ln>
                  <a:noFill/>
                </a:ln>
                <a:solidFill>
                  <a:srgbClr val="FF00FF"/>
                </a:solidFill>
                <a:effectLst/>
                <a:latin typeface="Comic Sans MS" pitchFamily="66" charset="0"/>
                <a:ea typeface="Times New Roman" pitchFamily="18" charset="0"/>
                <a:cs typeface="Arial" pitchFamily="34" charset="0"/>
              </a:rPr>
              <a:t> shows kindness toward others</a:t>
            </a:r>
            <a:r>
              <a:rPr kumimoji="0" lang="en-US" sz="14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1400" b="1"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is when he gives the thirsty peddler his oranges.</a:t>
            </a:r>
            <a:r>
              <a:rPr kumimoji="0" lang="en-US" sz="1400" b="1" i="0" u="none" strike="noStrike" cap="none" normalizeH="0" baseline="0" dirty="0" smtClean="0">
                <a:ln>
                  <a:noFill/>
                </a:ln>
                <a:solidFill>
                  <a:srgbClr val="FF00FF"/>
                </a:solidFill>
                <a:effectLst/>
                <a:latin typeface="Comic Sans MS" pitchFamily="66" charset="0"/>
                <a:ea typeface="Times New Roman" pitchFamily="18" charset="0"/>
                <a:cs typeface="Arial" pitchFamily="34" charset="0"/>
              </a:rPr>
              <a:t>  </a:t>
            </a:r>
            <a:r>
              <a:rPr kumimoji="0" lang="en-US" sz="1400" b="1" i="0" u="none" strike="noStrike" cap="none" normalizeH="0" baseline="0" dirty="0" smtClean="0">
                <a:ln>
                  <a:noFill/>
                </a:ln>
                <a:solidFill>
                  <a:srgbClr val="008000"/>
                </a:solidFill>
                <a:effectLst/>
                <a:latin typeface="Comic Sans MS" pitchFamily="66" charset="0"/>
                <a:ea typeface="Times New Roman" pitchFamily="18" charset="0"/>
                <a:cs typeface="Arial" pitchFamily="34" charset="0"/>
              </a:rPr>
              <a:t>In paragraph 11, the author writes that "The peddler was very grateful, and in exchange he gave </a:t>
            </a:r>
            <a:r>
              <a:rPr kumimoji="0" lang="en-US" sz="1400" b="1" i="0" u="none" strike="noStrike" cap="none" normalizeH="0" baseline="0" dirty="0" err="1" smtClean="0">
                <a:ln>
                  <a:noFill/>
                </a:ln>
                <a:solidFill>
                  <a:srgbClr val="008000"/>
                </a:solidFill>
                <a:effectLst/>
                <a:latin typeface="Comic Sans MS" pitchFamily="66" charset="0"/>
                <a:ea typeface="Times New Roman" pitchFamily="18" charset="0"/>
                <a:cs typeface="Arial" pitchFamily="34" charset="0"/>
              </a:rPr>
              <a:t>Shobei</a:t>
            </a:r>
            <a:r>
              <a:rPr kumimoji="0" lang="en-US" sz="1400" b="1" i="0" u="none" strike="noStrike" cap="none" normalizeH="0" baseline="0" dirty="0" smtClean="0">
                <a:ln>
                  <a:noFill/>
                </a:ln>
                <a:solidFill>
                  <a:srgbClr val="008000"/>
                </a:solidFill>
                <a:effectLst/>
                <a:latin typeface="Comic Sans MS" pitchFamily="66" charset="0"/>
                <a:ea typeface="Times New Roman" pitchFamily="18" charset="0"/>
                <a:cs typeface="Arial" pitchFamily="34" charset="0"/>
              </a:rPr>
              <a:t> three pieces of cloth."  </a:t>
            </a:r>
            <a:r>
              <a:rPr kumimoji="0" lang="en-US" sz="1400" b="1"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This is important because </a:t>
            </a:r>
            <a:r>
              <a:rPr kumimoji="0" lang="en-US" sz="1400" b="1" i="0" u="none" strike="noStrike" cap="none" normalizeH="0" baseline="0" dirty="0" err="1" smtClean="0">
                <a:ln>
                  <a:noFill/>
                </a:ln>
                <a:solidFill>
                  <a:srgbClr val="0000FF"/>
                </a:solidFill>
                <a:effectLst/>
                <a:latin typeface="Comic Sans MS" pitchFamily="66" charset="0"/>
                <a:ea typeface="Times New Roman" pitchFamily="18" charset="0"/>
                <a:cs typeface="Arial" pitchFamily="34" charset="0"/>
              </a:rPr>
              <a:t>Shobei</a:t>
            </a:r>
            <a:r>
              <a:rPr kumimoji="0" lang="en-US" sz="1400" b="1"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 now has cloth which is even more valuable than the oranges.</a:t>
            </a:r>
            <a:r>
              <a:rPr kumimoji="0" lang="en-US" sz="14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1400" b="1" i="0" u="none" strike="noStrike" cap="none" normalizeH="0" baseline="0" dirty="0" smtClean="0">
                <a:ln>
                  <a:noFill/>
                </a:ln>
                <a:solidFill>
                  <a:srgbClr val="FF6600"/>
                </a:solidFill>
                <a:effectLst/>
                <a:latin typeface="Comic Sans MS" pitchFamily="66" charset="0"/>
                <a:ea typeface="Times New Roman" pitchFamily="18" charset="0"/>
                <a:cs typeface="Arial" pitchFamily="34" charset="0"/>
              </a:rPr>
              <a:t>A final way</a:t>
            </a:r>
            <a:r>
              <a:rPr kumimoji="0" lang="en-US" sz="14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1400" b="1" i="0" u="none" strike="noStrike" cap="none" normalizeH="0" baseline="0" dirty="0" smtClean="0">
                <a:ln>
                  <a:noFill/>
                </a:ln>
                <a:solidFill>
                  <a:srgbClr val="FF00FF"/>
                </a:solidFill>
                <a:effectLst/>
                <a:latin typeface="Comic Sans MS" pitchFamily="66" charset="0"/>
                <a:ea typeface="Times New Roman" pitchFamily="18" charset="0"/>
                <a:cs typeface="Arial" pitchFamily="34" charset="0"/>
              </a:rPr>
              <a:t>that </a:t>
            </a:r>
            <a:r>
              <a:rPr kumimoji="0" lang="en-US" sz="1400" b="1" i="0" u="none" strike="noStrike" cap="none" normalizeH="0" baseline="0" dirty="0" err="1" smtClean="0">
                <a:ln>
                  <a:noFill/>
                </a:ln>
                <a:solidFill>
                  <a:srgbClr val="FF00FF"/>
                </a:solidFill>
                <a:effectLst/>
                <a:latin typeface="Comic Sans MS" pitchFamily="66" charset="0"/>
                <a:ea typeface="Times New Roman" pitchFamily="18" charset="0"/>
                <a:cs typeface="Arial" pitchFamily="34" charset="0"/>
              </a:rPr>
              <a:t>Shobei</a:t>
            </a:r>
            <a:r>
              <a:rPr kumimoji="0" lang="en-US" sz="1400" b="1" i="0" u="none" strike="noStrike" cap="none" normalizeH="0" baseline="0" dirty="0" smtClean="0">
                <a:ln>
                  <a:noFill/>
                </a:ln>
                <a:solidFill>
                  <a:srgbClr val="FF00FF"/>
                </a:solidFill>
                <a:effectLst/>
                <a:latin typeface="Comic Sans MS" pitchFamily="66" charset="0"/>
                <a:ea typeface="Times New Roman" pitchFamily="18" charset="0"/>
                <a:cs typeface="Arial" pitchFamily="34" charset="0"/>
              </a:rPr>
              <a:t> is kind toward others</a:t>
            </a:r>
            <a:r>
              <a:rPr kumimoji="0" lang="en-US" sz="14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1400" b="1"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is when he gives the princess the pretty cloth.</a:t>
            </a:r>
            <a:r>
              <a:rPr kumimoji="0" lang="en-US" sz="14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1400" b="1" i="0" u="none" strike="noStrike" cap="none" normalizeH="0" baseline="0" dirty="0" smtClean="0">
                <a:ln>
                  <a:noFill/>
                </a:ln>
                <a:solidFill>
                  <a:srgbClr val="008000"/>
                </a:solidFill>
                <a:effectLst/>
                <a:latin typeface="Comic Sans MS" pitchFamily="66" charset="0"/>
                <a:ea typeface="Times New Roman" pitchFamily="18" charset="0"/>
                <a:cs typeface="Arial" pitchFamily="34" charset="0"/>
              </a:rPr>
              <a:t>In paragraph 14, the princess gives </a:t>
            </a:r>
            <a:r>
              <a:rPr kumimoji="0" lang="en-US" sz="1400" b="1" i="0" u="none" strike="noStrike" cap="none" normalizeH="0" baseline="0" dirty="0" err="1" smtClean="0">
                <a:ln>
                  <a:noFill/>
                </a:ln>
                <a:solidFill>
                  <a:srgbClr val="008000"/>
                </a:solidFill>
                <a:effectLst/>
                <a:latin typeface="Comic Sans MS" pitchFamily="66" charset="0"/>
                <a:ea typeface="Times New Roman" pitchFamily="18" charset="0"/>
                <a:cs typeface="Arial" pitchFamily="34" charset="0"/>
              </a:rPr>
              <a:t>Shobei</a:t>
            </a:r>
            <a:r>
              <a:rPr kumimoji="0" lang="en-US" sz="1400" b="1" i="0" u="none" strike="noStrike" cap="none" normalizeH="0" baseline="0" dirty="0" smtClean="0">
                <a:ln>
                  <a:noFill/>
                </a:ln>
                <a:solidFill>
                  <a:srgbClr val="008000"/>
                </a:solidFill>
                <a:effectLst/>
                <a:latin typeface="Comic Sans MS" pitchFamily="66" charset="0"/>
                <a:ea typeface="Times New Roman" pitchFamily="18" charset="0"/>
                <a:cs typeface="Arial" pitchFamily="34" charset="0"/>
              </a:rPr>
              <a:t> "a large sum of money" to thank him for the cloth that he has given to her.</a:t>
            </a:r>
            <a:r>
              <a:rPr kumimoji="0" lang="en-US" sz="14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1400" b="1"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This means that </a:t>
            </a:r>
            <a:r>
              <a:rPr kumimoji="0" lang="en-US" sz="1400" b="1" i="0" u="none" strike="noStrike" cap="none" normalizeH="0" baseline="0" dirty="0" err="1" smtClean="0">
                <a:ln>
                  <a:noFill/>
                </a:ln>
                <a:solidFill>
                  <a:srgbClr val="0000FF"/>
                </a:solidFill>
                <a:effectLst/>
                <a:latin typeface="Comic Sans MS" pitchFamily="66" charset="0"/>
                <a:ea typeface="Times New Roman" pitchFamily="18" charset="0"/>
                <a:cs typeface="Arial" pitchFamily="34" charset="0"/>
              </a:rPr>
              <a:t>Shobei</a:t>
            </a:r>
            <a:r>
              <a:rPr kumimoji="0" lang="en-US" sz="1400" b="1"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 ends up with lots of money that is even more valuable than the cloth.</a:t>
            </a:r>
            <a:r>
              <a:rPr kumimoji="0" lang="en-US" sz="14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1400" b="1" i="0" u="none" strike="noStrike" cap="none" normalizeH="0" baseline="0" dirty="0" smtClean="0">
                <a:ln>
                  <a:noFill/>
                </a:ln>
                <a:solidFill>
                  <a:srgbClr val="FF6600"/>
                </a:solidFill>
                <a:effectLst/>
                <a:latin typeface="Comic Sans MS" pitchFamily="66" charset="0"/>
                <a:ea typeface="Times New Roman" pitchFamily="18" charset="0"/>
                <a:cs typeface="Arial" pitchFamily="34" charset="0"/>
              </a:rPr>
              <a:t>In conclusion, </a:t>
            </a:r>
            <a:r>
              <a:rPr kumimoji="0" lang="en-US" sz="1400" b="1" i="0" u="none" strike="noStrike" cap="none" normalizeH="0" baseline="0" dirty="0" smtClean="0">
                <a:ln>
                  <a:noFill/>
                </a:ln>
                <a:solidFill>
                  <a:srgbClr val="FF00FF"/>
                </a:solidFill>
                <a:effectLst/>
                <a:latin typeface="Comic Sans MS" pitchFamily="66" charset="0"/>
                <a:ea typeface="Times New Roman" pitchFamily="18" charset="0"/>
                <a:cs typeface="Arial" pitchFamily="34" charset="0"/>
              </a:rPr>
              <a:t>in the folktale "Mr. Lucky Straw," </a:t>
            </a:r>
            <a:r>
              <a:rPr kumimoji="0" lang="en-US" sz="1400" b="1" i="0" u="none" strike="noStrike" cap="none" normalizeH="0" baseline="0" dirty="0" err="1" smtClean="0">
                <a:ln>
                  <a:noFill/>
                </a:ln>
                <a:solidFill>
                  <a:srgbClr val="FF00FF"/>
                </a:solidFill>
                <a:effectLst/>
                <a:latin typeface="Comic Sans MS" pitchFamily="66" charset="0"/>
                <a:ea typeface="Times New Roman" pitchFamily="18" charset="0"/>
                <a:cs typeface="Arial" pitchFamily="34" charset="0"/>
              </a:rPr>
              <a:t>Shobei</a:t>
            </a:r>
            <a:r>
              <a:rPr kumimoji="0" lang="en-US" sz="1400" b="1" i="0" u="none" strike="noStrike" cap="none" normalizeH="0" baseline="0" dirty="0" smtClean="0">
                <a:ln>
                  <a:noFill/>
                </a:ln>
                <a:solidFill>
                  <a:srgbClr val="FF00FF"/>
                </a:solidFill>
                <a:effectLst/>
                <a:latin typeface="Comic Sans MS" pitchFamily="66" charset="0"/>
                <a:ea typeface="Times New Roman" pitchFamily="18" charset="0"/>
                <a:cs typeface="Arial" pitchFamily="34" charset="0"/>
              </a:rPr>
              <a:t> shows kindness towards everyone he meets.</a:t>
            </a:r>
            <a:r>
              <a:rPr kumimoji="0" lang="en-US" sz="14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1400" b="1"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The more </a:t>
            </a:r>
            <a:r>
              <a:rPr kumimoji="0" lang="en-US" sz="1400" b="1" i="0" u="none" strike="noStrike" cap="none" normalizeH="0" baseline="0" dirty="0" err="1" smtClean="0">
                <a:ln>
                  <a:noFill/>
                </a:ln>
                <a:solidFill>
                  <a:srgbClr val="0000FF"/>
                </a:solidFill>
                <a:effectLst/>
                <a:latin typeface="Comic Sans MS" pitchFamily="66" charset="0"/>
                <a:ea typeface="Times New Roman" pitchFamily="18" charset="0"/>
                <a:cs typeface="Arial" pitchFamily="34" charset="0"/>
              </a:rPr>
              <a:t>Shobei</a:t>
            </a:r>
            <a:r>
              <a:rPr kumimoji="0" lang="en-US" sz="1400" b="1"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 gives away to others the more he gets in return.</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2133600" y="304800"/>
            <a:ext cx="4572000" cy="6400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609600"/>
            <a:ext cx="2286000" cy="1077218"/>
          </a:xfrm>
          <a:prstGeom prst="rect">
            <a:avLst/>
          </a:prstGeom>
          <a:noFill/>
        </p:spPr>
        <p:txBody>
          <a:bodyPr wrap="square" rtlCol="0">
            <a:spAutoFit/>
          </a:bodyPr>
          <a:lstStyle/>
          <a:p>
            <a:pPr algn="ctr"/>
            <a:r>
              <a:rPr lang="en-US" sz="1600" b="1" dirty="0" smtClean="0"/>
              <a:t>“Mr. Lucky Straw”</a:t>
            </a:r>
          </a:p>
          <a:p>
            <a:pPr algn="ctr"/>
            <a:r>
              <a:rPr lang="en-US" sz="1600" b="1" dirty="0" smtClean="0"/>
              <a:t>12-Sentence </a:t>
            </a:r>
          </a:p>
          <a:p>
            <a:pPr algn="ctr"/>
            <a:r>
              <a:rPr lang="en-US" sz="1600" b="1" dirty="0" smtClean="0"/>
              <a:t>Open Response Model</a:t>
            </a:r>
            <a:endParaRPr lang="en-US" sz="1600" b="1" dirty="0"/>
          </a:p>
        </p:txBody>
      </p:sp>
    </p:spTree>
  </p:cSld>
  <p:clrMapOvr>
    <a:masterClrMapping/>
  </p:clrMapOvr>
  <p:transition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133600" y="152400"/>
            <a:ext cx="4572000" cy="6553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609600"/>
            <a:ext cx="1981200" cy="1200329"/>
          </a:xfrm>
          <a:prstGeom prst="rect">
            <a:avLst/>
          </a:prstGeom>
          <a:noFill/>
        </p:spPr>
        <p:txBody>
          <a:bodyPr wrap="square" rtlCol="0">
            <a:spAutoFit/>
          </a:bodyPr>
          <a:lstStyle/>
          <a:p>
            <a:pPr algn="ctr"/>
            <a:r>
              <a:rPr lang="en-US" b="1" dirty="0" smtClean="0"/>
              <a:t>“The Seed”</a:t>
            </a:r>
          </a:p>
          <a:p>
            <a:pPr algn="ctr"/>
            <a:r>
              <a:rPr lang="en-US" b="1" dirty="0" smtClean="0"/>
              <a:t>12-Sentence </a:t>
            </a:r>
          </a:p>
          <a:p>
            <a:pPr algn="ctr"/>
            <a:r>
              <a:rPr lang="en-US" b="1" dirty="0" smtClean="0"/>
              <a:t>Open Response</a:t>
            </a:r>
          </a:p>
          <a:p>
            <a:pPr algn="ctr"/>
            <a:r>
              <a:rPr lang="en-US" b="1" dirty="0" smtClean="0"/>
              <a:t>Model</a:t>
            </a:r>
            <a:endParaRPr lang="en-US" b="1" dirty="0"/>
          </a:p>
        </p:txBody>
      </p:sp>
      <p:sp>
        <p:nvSpPr>
          <p:cNvPr id="4" name="Rectangle 3"/>
          <p:cNvSpPr/>
          <p:nvPr/>
        </p:nvSpPr>
        <p:spPr>
          <a:xfrm>
            <a:off x="2209800" y="381000"/>
            <a:ext cx="4343400" cy="6524863"/>
          </a:xfrm>
          <a:prstGeom prst="rect">
            <a:avLst/>
          </a:prstGeom>
        </p:spPr>
        <p:txBody>
          <a:bodyPr wrap="square">
            <a:spAutoFit/>
          </a:bodyPr>
          <a:lstStyle/>
          <a:p>
            <a:r>
              <a:rPr lang="en-US" sz="1250" b="1" dirty="0" smtClean="0">
                <a:solidFill>
                  <a:srgbClr val="CC00CC"/>
                </a:solidFill>
              </a:rPr>
              <a:t>     In the folktale, "The Seed" the emperor uses a clever trick to choose the next emperor.  </a:t>
            </a:r>
            <a:r>
              <a:rPr lang="en-US" sz="1250" b="1" dirty="0" smtClean="0">
                <a:solidFill>
                  <a:srgbClr val="FF3300"/>
                </a:solidFill>
              </a:rPr>
              <a:t>The first thing </a:t>
            </a:r>
            <a:r>
              <a:rPr lang="en-US" sz="1250" b="1" dirty="0" smtClean="0">
                <a:solidFill>
                  <a:srgbClr val="CC00CC"/>
                </a:solidFill>
              </a:rPr>
              <a:t>the emperor does to choose the next emperor </a:t>
            </a:r>
            <a:r>
              <a:rPr lang="en-US" sz="1250" b="1" dirty="0" smtClean="0">
                <a:solidFill>
                  <a:srgbClr val="0000FF"/>
                </a:solidFill>
              </a:rPr>
              <a:t>is to announce that he wants to pick someone who is not a family member.  </a:t>
            </a:r>
            <a:r>
              <a:rPr lang="en-US" sz="1250" b="1" dirty="0" smtClean="0">
                <a:solidFill>
                  <a:srgbClr val="008000"/>
                </a:solidFill>
              </a:rPr>
              <a:t>In paragraph 1, the emperor says that he "felt that the power and wealth had made his heirs lazy."  </a:t>
            </a:r>
            <a:r>
              <a:rPr lang="en-US" sz="1250" b="1" dirty="0" smtClean="0">
                <a:solidFill>
                  <a:srgbClr val="FF9900"/>
                </a:solidFill>
              </a:rPr>
              <a:t>This shows that </a:t>
            </a:r>
            <a:r>
              <a:rPr lang="en-US" sz="1250" b="1" dirty="0" smtClean="0">
                <a:solidFill>
                  <a:srgbClr val="0000FF"/>
                </a:solidFill>
              </a:rPr>
              <a:t>the emperor is a fair man interested in finding the best person who will work hard as the next emperor.  </a:t>
            </a:r>
            <a:r>
              <a:rPr lang="en-US" sz="1250" b="1" dirty="0" smtClean="0">
                <a:solidFill>
                  <a:srgbClr val="FF3300"/>
                </a:solidFill>
              </a:rPr>
              <a:t>The second way</a:t>
            </a:r>
            <a:r>
              <a:rPr lang="en-US" sz="1250" b="1" dirty="0" smtClean="0"/>
              <a:t> </a:t>
            </a:r>
            <a:r>
              <a:rPr lang="en-US" sz="1250" b="1" dirty="0" smtClean="0">
                <a:solidFill>
                  <a:srgbClr val="CC00CC"/>
                </a:solidFill>
              </a:rPr>
              <a:t>that the emperor is clever about how he finds the next emperor </a:t>
            </a:r>
            <a:r>
              <a:rPr lang="en-US" sz="1250" b="1" dirty="0" smtClean="0">
                <a:solidFill>
                  <a:srgbClr val="0000FF"/>
                </a:solidFill>
              </a:rPr>
              <a:t>is by giving each of the young men in the town a seed that he tells them to grow for one year. </a:t>
            </a:r>
            <a:r>
              <a:rPr lang="en-US" sz="1250" b="1" dirty="0" smtClean="0"/>
              <a:t> </a:t>
            </a:r>
            <a:r>
              <a:rPr lang="en-US" sz="1250" b="1" dirty="0" smtClean="0">
                <a:solidFill>
                  <a:srgbClr val="008000"/>
                </a:solidFill>
              </a:rPr>
              <a:t>When the young men returned to the temple with their plants a year later, in paragraph 29 one young man named Chun said to the emperor, "My seed didn't grow," Chun replied. "I failed." </a:t>
            </a:r>
            <a:r>
              <a:rPr lang="en-US" sz="1250" b="1" dirty="0" smtClean="0"/>
              <a:t> </a:t>
            </a:r>
            <a:r>
              <a:rPr lang="en-US" sz="1250" b="1" dirty="0" smtClean="0">
                <a:solidFill>
                  <a:srgbClr val="FF9900"/>
                </a:solidFill>
              </a:rPr>
              <a:t>This is important because </a:t>
            </a:r>
            <a:r>
              <a:rPr lang="en-US" sz="1250" b="1" dirty="0" smtClean="0">
                <a:solidFill>
                  <a:srgbClr val="0000FF"/>
                </a:solidFill>
              </a:rPr>
              <a:t>even though Chun was not able to grow a plant, he still came to show the emperor what had happened.</a:t>
            </a:r>
            <a:r>
              <a:rPr lang="en-US" sz="1250" b="1" dirty="0" smtClean="0"/>
              <a:t>  </a:t>
            </a:r>
            <a:r>
              <a:rPr lang="en-US" sz="1250" b="1" dirty="0" smtClean="0">
                <a:solidFill>
                  <a:srgbClr val="FF3300"/>
                </a:solidFill>
              </a:rPr>
              <a:t>The final way</a:t>
            </a:r>
            <a:r>
              <a:rPr lang="en-US" sz="1250" b="1" dirty="0" smtClean="0"/>
              <a:t> </a:t>
            </a:r>
            <a:r>
              <a:rPr lang="en-US" sz="1250" b="1" dirty="0" smtClean="0">
                <a:solidFill>
                  <a:srgbClr val="CC00CC"/>
                </a:solidFill>
              </a:rPr>
              <a:t>that the emperor is clever about how he will choose the next emperor </a:t>
            </a:r>
            <a:r>
              <a:rPr lang="en-US" sz="1250" b="1" dirty="0" smtClean="0">
                <a:solidFill>
                  <a:srgbClr val="0000FF"/>
                </a:solidFill>
              </a:rPr>
              <a:t>is when he tells everyone that he has boiled all the seeds so that none of the seeds could grow.  </a:t>
            </a:r>
            <a:r>
              <a:rPr lang="en-US" sz="1250" b="1" dirty="0" smtClean="0">
                <a:solidFill>
                  <a:srgbClr val="008000"/>
                </a:solidFill>
              </a:rPr>
              <a:t>In paragraph 22, the emperor says, "Only one person had enough honesty and courage to bring me the original seed," and "that is why Chun will be the next emperor."  </a:t>
            </a:r>
            <a:r>
              <a:rPr lang="en-US" sz="1250" b="1" dirty="0" smtClean="0">
                <a:solidFill>
                  <a:srgbClr val="FF9900"/>
                </a:solidFill>
              </a:rPr>
              <a:t>This means that </a:t>
            </a:r>
            <a:r>
              <a:rPr lang="en-US" sz="1250" b="1" dirty="0" smtClean="0">
                <a:solidFill>
                  <a:srgbClr val="0000FF"/>
                </a:solidFill>
              </a:rPr>
              <a:t>the emperor was very clever because he knew that many of the young men would try to fool him by substituting other seeds rather than show up without a plant</a:t>
            </a:r>
            <a:r>
              <a:rPr lang="en-US" sz="1250" b="1" dirty="0" smtClean="0">
                <a:solidFill>
                  <a:srgbClr val="FF3300"/>
                </a:solidFill>
              </a:rPr>
              <a:t>.  In conclusion, </a:t>
            </a:r>
            <a:r>
              <a:rPr lang="en-US" sz="1250" b="1" dirty="0" smtClean="0">
                <a:solidFill>
                  <a:srgbClr val="CC00CC"/>
                </a:solidFill>
              </a:rPr>
              <a:t>the emperor has a very clever way to choose the next emperor.  </a:t>
            </a:r>
            <a:r>
              <a:rPr lang="en-US" sz="1250" b="1" dirty="0" smtClean="0">
                <a:solidFill>
                  <a:srgbClr val="0000FF"/>
                </a:solidFill>
              </a:rPr>
              <a:t>The next person to be the best emperor is the honest one.</a:t>
            </a:r>
          </a:p>
          <a:p>
            <a:r>
              <a:rPr lang="en-US" b="1" dirty="0" smtClean="0"/>
              <a:t> </a:t>
            </a:r>
            <a:endParaRPr lang="en-US" b="1" dirty="0"/>
          </a:p>
        </p:txBody>
      </p:sp>
    </p:spTree>
  </p:cSld>
  <p:clrMapOvr>
    <a:masterClrMapping/>
  </p:clrMapOvr>
  <p:transition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09600" y="1600200"/>
            <a:ext cx="7848600" cy="1200329"/>
          </a:xfrm>
          <a:prstGeom prst="rect">
            <a:avLst/>
          </a:prstGeom>
        </p:spPr>
        <p:txBody>
          <a:bodyPr wrap="square">
            <a:spAutoFit/>
          </a:bodyPr>
          <a:lstStyle/>
          <a:p>
            <a:r>
              <a:rPr lang="en-US" sz="2400" b="1" dirty="0" smtClean="0">
                <a:solidFill>
                  <a:srgbClr val="FF9900"/>
                </a:solidFill>
                <a:latin typeface="Comic Sans MS" pitchFamily="66" charset="0"/>
              </a:rPr>
              <a:t>This shows that </a:t>
            </a:r>
            <a:r>
              <a:rPr lang="en-US" sz="2400" b="1" dirty="0" smtClean="0">
                <a:solidFill>
                  <a:srgbClr val="0000FF"/>
                </a:solidFill>
                <a:latin typeface="Comic Sans MS" pitchFamily="66" charset="0"/>
              </a:rPr>
              <a:t>the emperor is a fair man interested in finding the best person who will work hard as the next emperor. </a:t>
            </a:r>
            <a:endParaRPr lang="en-US" sz="2400" dirty="0"/>
          </a:p>
        </p:txBody>
      </p:sp>
      <p:sp>
        <p:nvSpPr>
          <p:cNvPr id="3" name="Rectangle 2"/>
          <p:cNvSpPr/>
          <p:nvPr/>
        </p:nvSpPr>
        <p:spPr>
          <a:xfrm>
            <a:off x="685800" y="381000"/>
            <a:ext cx="7848600" cy="954107"/>
          </a:xfrm>
          <a:prstGeom prst="rect">
            <a:avLst/>
          </a:prstGeom>
        </p:spPr>
        <p:txBody>
          <a:bodyPr wrap="square">
            <a:spAutoFit/>
          </a:bodyPr>
          <a:lstStyle/>
          <a:p>
            <a:pPr algn="ctr"/>
            <a:r>
              <a:rPr lang="en-US" sz="2800" b="1" dirty="0" smtClean="0">
                <a:solidFill>
                  <a:srgbClr val="0000FF"/>
                </a:solidFill>
                <a:latin typeface="Comic Sans MS" pitchFamily="66" charset="0"/>
              </a:rPr>
              <a:t>Explanation </a:t>
            </a:r>
          </a:p>
          <a:p>
            <a:pPr algn="ctr"/>
            <a:r>
              <a:rPr lang="en-US" sz="2800" b="1" dirty="0" smtClean="0">
                <a:solidFill>
                  <a:srgbClr val="FF9900"/>
                </a:solidFill>
                <a:latin typeface="Comic Sans MS" pitchFamily="66" charset="0"/>
              </a:rPr>
              <a:t>Sentence Starters</a:t>
            </a:r>
            <a:endParaRPr lang="en-US" sz="2800" dirty="0">
              <a:solidFill>
                <a:srgbClr val="FF9900"/>
              </a:solidFill>
            </a:endParaRPr>
          </a:p>
        </p:txBody>
      </p:sp>
      <p:sp>
        <p:nvSpPr>
          <p:cNvPr id="4" name="Rectangle 3"/>
          <p:cNvSpPr/>
          <p:nvPr/>
        </p:nvSpPr>
        <p:spPr>
          <a:xfrm>
            <a:off x="609600" y="3048000"/>
            <a:ext cx="7924800" cy="1200329"/>
          </a:xfrm>
          <a:prstGeom prst="rect">
            <a:avLst/>
          </a:prstGeom>
        </p:spPr>
        <p:txBody>
          <a:bodyPr wrap="square">
            <a:spAutoFit/>
          </a:bodyPr>
          <a:lstStyle/>
          <a:p>
            <a:r>
              <a:rPr lang="en-US" sz="2400" b="1" dirty="0" smtClean="0">
                <a:solidFill>
                  <a:srgbClr val="FF9900"/>
                </a:solidFill>
                <a:latin typeface="Comic Sans MS" pitchFamily="66" charset="0"/>
              </a:rPr>
              <a:t>This is important because </a:t>
            </a:r>
            <a:r>
              <a:rPr lang="en-US" sz="2400" b="1" dirty="0" smtClean="0">
                <a:solidFill>
                  <a:srgbClr val="0000FF"/>
                </a:solidFill>
                <a:latin typeface="Comic Sans MS" pitchFamily="66" charset="0"/>
              </a:rPr>
              <a:t>even though Chun was not able to grow a plant, he still came to show the emperor what had happened.</a:t>
            </a:r>
            <a:endParaRPr lang="en-US" sz="2400" dirty="0"/>
          </a:p>
        </p:txBody>
      </p:sp>
      <p:sp>
        <p:nvSpPr>
          <p:cNvPr id="5" name="Rectangle 4"/>
          <p:cNvSpPr/>
          <p:nvPr/>
        </p:nvSpPr>
        <p:spPr>
          <a:xfrm>
            <a:off x="609600" y="4495800"/>
            <a:ext cx="7696200" cy="1569660"/>
          </a:xfrm>
          <a:prstGeom prst="rect">
            <a:avLst/>
          </a:prstGeom>
        </p:spPr>
        <p:txBody>
          <a:bodyPr wrap="square">
            <a:spAutoFit/>
          </a:bodyPr>
          <a:lstStyle/>
          <a:p>
            <a:r>
              <a:rPr lang="en-US" sz="2400" b="1" dirty="0" smtClean="0">
                <a:solidFill>
                  <a:srgbClr val="FF9900"/>
                </a:solidFill>
                <a:latin typeface="Comic Sans MS" pitchFamily="66" charset="0"/>
              </a:rPr>
              <a:t>This means that </a:t>
            </a:r>
            <a:r>
              <a:rPr lang="en-US" sz="2400" b="1" dirty="0" smtClean="0">
                <a:solidFill>
                  <a:srgbClr val="0000FF"/>
                </a:solidFill>
                <a:latin typeface="Comic Sans MS" pitchFamily="66" charset="0"/>
              </a:rPr>
              <a:t>the emperor was very clever because he knew that many of the young men would try to fool him by substituting other seeds rather than show up without a plant</a:t>
            </a:r>
            <a:r>
              <a:rPr lang="en-US" sz="2400" b="1" dirty="0" smtClean="0">
                <a:solidFill>
                  <a:srgbClr val="FF3300"/>
                </a:solidFill>
                <a:latin typeface="Comic Sans MS" pitchFamily="66" charset="0"/>
              </a:rPr>
              <a:t>. </a:t>
            </a:r>
            <a:endParaRPr lang="en-US" sz="2400" dirty="0"/>
          </a:p>
        </p:txBody>
      </p:sp>
    </p:spTree>
  </p:cSld>
  <p:clrMapOvr>
    <a:masterClrMapping/>
  </p:clrMapOvr>
  <p:transition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1219200"/>
            <a:ext cx="88392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Student Sentence Starters for</a:t>
            </a:r>
            <a:r>
              <a:rPr kumimoji="0" lang="en-US" sz="28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Explanation Sentence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This is important because....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reason why this is important is because...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 this example, the author is showing that...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This shows that....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This means that...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Here, the author is saying that...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This proves that...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5000"/>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362200" y="304800"/>
            <a:ext cx="4267200"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500" b="1" dirty="0" smtClean="0">
                <a:latin typeface="Comic Sans MS" pitchFamily="66" charset="0"/>
              </a:rPr>
              <a:t>     </a:t>
            </a:r>
            <a:r>
              <a:rPr lang="en-US" sz="1500" b="1" dirty="0" smtClean="0">
                <a:solidFill>
                  <a:srgbClr val="CC00CC"/>
                </a:solidFill>
                <a:latin typeface="Comic Sans MS" pitchFamily="66" charset="0"/>
              </a:rPr>
              <a:t>In </a:t>
            </a:r>
            <a:r>
              <a:rPr lang="en-US" sz="1500" b="1" dirty="0">
                <a:solidFill>
                  <a:srgbClr val="CC00CC"/>
                </a:solidFill>
                <a:latin typeface="Comic Sans MS" pitchFamily="66" charset="0"/>
              </a:rPr>
              <a:t>the folktale "Mr. Lucky Straw," </a:t>
            </a:r>
            <a:r>
              <a:rPr lang="en-US" sz="1500" b="1" dirty="0" err="1">
                <a:solidFill>
                  <a:srgbClr val="CC00CC"/>
                </a:solidFill>
                <a:latin typeface="Comic Sans MS" pitchFamily="66" charset="0"/>
              </a:rPr>
              <a:t>Shobei</a:t>
            </a:r>
            <a:r>
              <a:rPr lang="en-US" sz="1500" b="1" dirty="0">
                <a:solidFill>
                  <a:srgbClr val="CC00CC"/>
                </a:solidFill>
                <a:latin typeface="Comic Sans MS" pitchFamily="66" charset="0"/>
              </a:rPr>
              <a:t> shows kindness towards the others in the story.  </a:t>
            </a:r>
            <a:r>
              <a:rPr lang="en-US" sz="1500" b="1" dirty="0">
                <a:solidFill>
                  <a:srgbClr val="008000"/>
                </a:solidFill>
                <a:latin typeface="Comic Sans MS" pitchFamily="66" charset="0"/>
              </a:rPr>
              <a:t>When </a:t>
            </a:r>
            <a:r>
              <a:rPr lang="en-US" sz="1500" b="1" dirty="0" err="1">
                <a:solidFill>
                  <a:srgbClr val="008000"/>
                </a:solidFill>
                <a:latin typeface="Comic Sans MS" pitchFamily="66" charset="0"/>
              </a:rPr>
              <a:t>Shobei</a:t>
            </a:r>
            <a:r>
              <a:rPr lang="en-US" sz="1500" b="1" dirty="0">
                <a:solidFill>
                  <a:srgbClr val="008000"/>
                </a:solidFill>
                <a:latin typeface="Comic Sans MS" pitchFamily="66" charset="0"/>
              </a:rPr>
              <a:t> gives the little boy the dragon fly, the author writes in paragraph 9, "To express her appreciation, the boy's mother gave </a:t>
            </a:r>
            <a:r>
              <a:rPr lang="en-US" sz="1500" b="1" dirty="0" err="1">
                <a:solidFill>
                  <a:srgbClr val="008000"/>
                </a:solidFill>
                <a:latin typeface="Comic Sans MS" pitchFamily="66" charset="0"/>
              </a:rPr>
              <a:t>Shobei</a:t>
            </a:r>
            <a:r>
              <a:rPr lang="en-US" sz="1500" b="1" dirty="0">
                <a:solidFill>
                  <a:srgbClr val="008000"/>
                </a:solidFill>
                <a:latin typeface="Comic Sans MS" pitchFamily="66" charset="0"/>
              </a:rPr>
              <a:t> three of the oranges she was carrying."  </a:t>
            </a:r>
            <a:r>
              <a:rPr lang="en-US" sz="1500" b="1" dirty="0">
                <a:solidFill>
                  <a:srgbClr val="FF9900"/>
                </a:solidFill>
                <a:latin typeface="Comic Sans MS" pitchFamily="66" charset="0"/>
              </a:rPr>
              <a:t>This shows that</a:t>
            </a:r>
            <a:r>
              <a:rPr lang="en-US" sz="1500" b="1" dirty="0">
                <a:latin typeface="Comic Sans MS" pitchFamily="66" charset="0"/>
              </a:rPr>
              <a:t> </a:t>
            </a:r>
            <a:r>
              <a:rPr lang="en-US" sz="1500" b="1" dirty="0" err="1">
                <a:solidFill>
                  <a:srgbClr val="0000FF"/>
                </a:solidFill>
                <a:latin typeface="Comic Sans MS" pitchFamily="66" charset="0"/>
              </a:rPr>
              <a:t>Shobei</a:t>
            </a:r>
            <a:r>
              <a:rPr lang="en-US" sz="1500" b="1" dirty="0">
                <a:solidFill>
                  <a:srgbClr val="0000FF"/>
                </a:solidFill>
                <a:latin typeface="Comic Sans MS" pitchFamily="66" charset="0"/>
              </a:rPr>
              <a:t> received a better gift of oranges for being kind to the little boy.  </a:t>
            </a:r>
            <a:r>
              <a:rPr lang="en-US" sz="1500" b="1" dirty="0">
                <a:solidFill>
                  <a:srgbClr val="008000"/>
                </a:solidFill>
                <a:latin typeface="Comic Sans MS" pitchFamily="66" charset="0"/>
              </a:rPr>
              <a:t>When </a:t>
            </a:r>
            <a:r>
              <a:rPr lang="en-US" sz="1500" b="1" dirty="0" err="1">
                <a:solidFill>
                  <a:srgbClr val="008000"/>
                </a:solidFill>
                <a:latin typeface="Comic Sans MS" pitchFamily="66" charset="0"/>
              </a:rPr>
              <a:t>Shobei</a:t>
            </a:r>
            <a:r>
              <a:rPr lang="en-US" sz="1500" b="1" dirty="0">
                <a:solidFill>
                  <a:srgbClr val="008000"/>
                </a:solidFill>
                <a:latin typeface="Comic Sans MS" pitchFamily="66" charset="0"/>
              </a:rPr>
              <a:t> gives the thirsty peddler the oranges, in paragraph 11, the author writes that "The peddler was very grateful, and in exchange he gave </a:t>
            </a:r>
            <a:r>
              <a:rPr lang="en-US" sz="1500" b="1" dirty="0" err="1">
                <a:solidFill>
                  <a:srgbClr val="008000"/>
                </a:solidFill>
                <a:latin typeface="Comic Sans MS" pitchFamily="66" charset="0"/>
              </a:rPr>
              <a:t>Shobei</a:t>
            </a:r>
            <a:r>
              <a:rPr lang="en-US" sz="1500" b="1" dirty="0">
                <a:solidFill>
                  <a:srgbClr val="008000"/>
                </a:solidFill>
                <a:latin typeface="Comic Sans MS" pitchFamily="66" charset="0"/>
              </a:rPr>
              <a:t> three pieces of cloth."  </a:t>
            </a:r>
            <a:r>
              <a:rPr lang="en-US" sz="1500" b="1" dirty="0">
                <a:solidFill>
                  <a:srgbClr val="FF9900"/>
                </a:solidFill>
                <a:latin typeface="Comic Sans MS" pitchFamily="66" charset="0"/>
              </a:rPr>
              <a:t>This is important because </a:t>
            </a:r>
            <a:r>
              <a:rPr lang="en-US" sz="1500" b="1" dirty="0" err="1">
                <a:solidFill>
                  <a:srgbClr val="0000FF"/>
                </a:solidFill>
                <a:latin typeface="Comic Sans MS" pitchFamily="66" charset="0"/>
              </a:rPr>
              <a:t>Shobei</a:t>
            </a:r>
            <a:r>
              <a:rPr lang="en-US" sz="1500" b="1" dirty="0">
                <a:solidFill>
                  <a:srgbClr val="0000FF"/>
                </a:solidFill>
                <a:latin typeface="Comic Sans MS" pitchFamily="66" charset="0"/>
              </a:rPr>
              <a:t> now has cloth which is even more valuable than the </a:t>
            </a:r>
            <a:r>
              <a:rPr lang="en-US" sz="1500" b="1" dirty="0" smtClean="0">
                <a:solidFill>
                  <a:srgbClr val="0000FF"/>
                </a:solidFill>
                <a:latin typeface="Comic Sans MS" pitchFamily="66" charset="0"/>
              </a:rPr>
              <a:t>oranges. </a:t>
            </a:r>
            <a:r>
              <a:rPr lang="en-US" sz="1500" b="1" dirty="0" smtClean="0">
                <a:solidFill>
                  <a:srgbClr val="008000"/>
                </a:solidFill>
                <a:latin typeface="Comic Sans MS" pitchFamily="66" charset="0"/>
              </a:rPr>
              <a:t>When </a:t>
            </a:r>
            <a:r>
              <a:rPr lang="en-US" sz="1500" b="1" dirty="0" err="1">
                <a:solidFill>
                  <a:srgbClr val="008000"/>
                </a:solidFill>
                <a:latin typeface="Comic Sans MS" pitchFamily="66" charset="0"/>
              </a:rPr>
              <a:t>Shobei</a:t>
            </a:r>
            <a:r>
              <a:rPr lang="en-US" sz="1500" b="1" dirty="0">
                <a:solidFill>
                  <a:srgbClr val="008000"/>
                </a:solidFill>
                <a:latin typeface="Comic Sans MS" pitchFamily="66" charset="0"/>
              </a:rPr>
              <a:t> gives the princess the pretty cloth, in paragraph 14, the princess gives </a:t>
            </a:r>
            <a:r>
              <a:rPr lang="en-US" sz="1500" b="1" dirty="0" err="1">
                <a:solidFill>
                  <a:srgbClr val="008000"/>
                </a:solidFill>
                <a:latin typeface="Comic Sans MS" pitchFamily="66" charset="0"/>
              </a:rPr>
              <a:t>Shobei</a:t>
            </a:r>
            <a:r>
              <a:rPr lang="en-US" sz="1500" b="1" dirty="0">
                <a:solidFill>
                  <a:srgbClr val="008000"/>
                </a:solidFill>
                <a:latin typeface="Comic Sans MS" pitchFamily="66" charset="0"/>
              </a:rPr>
              <a:t> "a large sum of money" to thank him for the cloth that he has given to her.  </a:t>
            </a:r>
            <a:r>
              <a:rPr lang="en-US" sz="1500" b="1" dirty="0">
                <a:solidFill>
                  <a:srgbClr val="FF9900"/>
                </a:solidFill>
                <a:latin typeface="Comic Sans MS" pitchFamily="66" charset="0"/>
              </a:rPr>
              <a:t>This means that </a:t>
            </a:r>
            <a:r>
              <a:rPr lang="en-US" sz="1500" b="1" dirty="0" err="1">
                <a:solidFill>
                  <a:srgbClr val="0000FF"/>
                </a:solidFill>
                <a:latin typeface="Comic Sans MS" pitchFamily="66" charset="0"/>
              </a:rPr>
              <a:t>Shobei</a:t>
            </a:r>
            <a:r>
              <a:rPr lang="en-US" sz="1500" b="1" dirty="0">
                <a:solidFill>
                  <a:srgbClr val="0000FF"/>
                </a:solidFill>
                <a:latin typeface="Comic Sans MS" pitchFamily="66" charset="0"/>
              </a:rPr>
              <a:t> ends up with lots of money for being kind because he was willing to share what he had with others.  </a:t>
            </a:r>
            <a:r>
              <a:rPr lang="en-US" sz="1500" b="1" dirty="0">
                <a:solidFill>
                  <a:srgbClr val="FF3300"/>
                </a:solidFill>
                <a:latin typeface="Comic Sans MS" pitchFamily="66" charset="0"/>
              </a:rPr>
              <a:t>In conclusion, </a:t>
            </a:r>
            <a:r>
              <a:rPr lang="en-US" sz="1500" b="1" dirty="0" err="1">
                <a:solidFill>
                  <a:srgbClr val="CC00CC"/>
                </a:solidFill>
                <a:latin typeface="Comic Sans MS" pitchFamily="66" charset="0"/>
              </a:rPr>
              <a:t>Shobei</a:t>
            </a:r>
            <a:r>
              <a:rPr lang="en-US" sz="1500" b="1" dirty="0">
                <a:solidFill>
                  <a:srgbClr val="CC00CC"/>
                </a:solidFill>
                <a:latin typeface="Comic Sans MS" pitchFamily="66" charset="0"/>
              </a:rPr>
              <a:t> shows kindness towards others that he meets </a:t>
            </a:r>
            <a:r>
              <a:rPr lang="en-US" sz="1500" b="1" dirty="0">
                <a:solidFill>
                  <a:srgbClr val="0000FF"/>
                </a:solidFill>
                <a:latin typeface="Comic Sans MS" pitchFamily="66" charset="0"/>
              </a:rPr>
              <a:t>and the more he gives away the more he gets in return.</a:t>
            </a:r>
          </a:p>
          <a:p>
            <a:r>
              <a:rPr lang="en-US" sz="1500" b="1" dirty="0">
                <a:latin typeface="Comic Sans MS" pitchFamily="66" charset="0"/>
              </a:rPr>
              <a:t> </a:t>
            </a:r>
          </a:p>
          <a:p>
            <a:pPr marL="0" marR="0" lvl="0" indent="57150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152400" y="609600"/>
            <a:ext cx="1981200" cy="923330"/>
          </a:xfrm>
          <a:prstGeom prst="rect">
            <a:avLst/>
          </a:prstGeom>
          <a:noFill/>
        </p:spPr>
        <p:txBody>
          <a:bodyPr wrap="square" rtlCol="0">
            <a:spAutoFit/>
          </a:bodyPr>
          <a:lstStyle/>
          <a:p>
            <a:pPr algn="ctr"/>
            <a:r>
              <a:rPr lang="en-US" b="1" dirty="0" smtClean="0"/>
              <a:t>8-Sentence </a:t>
            </a:r>
          </a:p>
          <a:p>
            <a:pPr algn="ctr"/>
            <a:r>
              <a:rPr lang="en-US" b="1" dirty="0" smtClean="0"/>
              <a:t>Open Response</a:t>
            </a:r>
          </a:p>
          <a:p>
            <a:pPr algn="ctr"/>
            <a:r>
              <a:rPr lang="en-US" b="1" dirty="0" smtClean="0"/>
              <a:t>Model</a:t>
            </a:r>
            <a:endParaRPr lang="en-US" b="1" dirty="0"/>
          </a:p>
        </p:txBody>
      </p:sp>
      <p:sp>
        <p:nvSpPr>
          <p:cNvPr id="4" name="Rectangle 3"/>
          <p:cNvSpPr/>
          <p:nvPr/>
        </p:nvSpPr>
        <p:spPr>
          <a:xfrm>
            <a:off x="2286000" y="152400"/>
            <a:ext cx="4343400" cy="6400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5000"/>
  <p:timing>
    <p:tnLst>
      <p:par>
        <p:cTn id="1" dur="indefinite" restart="never" nodeType="tmRoot"/>
      </p:par>
    </p:tnLst>
  </p:timing>
</p:sld>
</file>

<file path=ppt/theme/theme1.xml><?xml version="1.0" encoding="utf-8"?>
<a:theme xmlns:a="http://schemas.openxmlformats.org/drawingml/2006/main" name="10203765">
  <a:themeElements>
    <a:clrScheme name="Office Them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Office Them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Office Them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Office Theme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Office Theme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Office Theme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Office Theme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Office Theme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10203765</Template>
  <TotalTime>8516</TotalTime>
  <Words>1424</Words>
  <Application>Microsoft Office PowerPoint</Application>
  <PresentationFormat>On-screen Show (4:3)</PresentationFormat>
  <Paragraphs>72</Paragraphs>
  <Slides>19</Slides>
  <Notes>0</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10203765</vt:lpstr>
      <vt:lpstr>Whittemore School</vt:lpstr>
      <vt:lpstr>It All Started in January 2013</vt:lpstr>
      <vt:lpstr>WRITING with COLORS</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Summary</vt:lpstr>
      <vt:lpstr>Slide 19</vt:lpstr>
    </vt:vector>
  </TitlesOfParts>
  <Company>Waltham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kensleam</dc:creator>
  <cp:lastModifiedBy>vendor</cp:lastModifiedBy>
  <cp:revision>275</cp:revision>
  <cp:lastPrinted>1601-01-01T00:00:00Z</cp:lastPrinted>
  <dcterms:created xsi:type="dcterms:W3CDTF">2013-04-24T18:26:18Z</dcterms:created>
  <dcterms:modified xsi:type="dcterms:W3CDTF">2014-01-15T15:30:18Z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TC102037651033</vt:lpwstr>
  </property>
</Properties>
</file>