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38"/>
  </p:handoutMasterIdLst>
  <p:sldIdLst>
    <p:sldId id="256" r:id="rId2"/>
    <p:sldId id="267" r:id="rId3"/>
    <p:sldId id="268" r:id="rId4"/>
    <p:sldId id="291" r:id="rId5"/>
    <p:sldId id="290" r:id="rId6"/>
    <p:sldId id="281" r:id="rId7"/>
    <p:sldId id="292" r:id="rId8"/>
    <p:sldId id="284" r:id="rId9"/>
    <p:sldId id="296" r:id="rId10"/>
    <p:sldId id="282" r:id="rId11"/>
    <p:sldId id="283" r:id="rId12"/>
    <p:sldId id="286" r:id="rId13"/>
    <p:sldId id="285" r:id="rId14"/>
    <p:sldId id="262" r:id="rId15"/>
    <p:sldId id="265" r:id="rId16"/>
    <p:sldId id="263" r:id="rId17"/>
    <p:sldId id="278" r:id="rId18"/>
    <p:sldId id="297" r:id="rId19"/>
    <p:sldId id="280" r:id="rId20"/>
    <p:sldId id="270" r:id="rId21"/>
    <p:sldId id="293" r:id="rId22"/>
    <p:sldId id="298" r:id="rId23"/>
    <p:sldId id="257" r:id="rId24"/>
    <p:sldId id="295" r:id="rId25"/>
    <p:sldId id="294" r:id="rId26"/>
    <p:sldId id="269" r:id="rId27"/>
    <p:sldId id="271" r:id="rId28"/>
    <p:sldId id="272" r:id="rId29"/>
    <p:sldId id="273" r:id="rId30"/>
    <p:sldId id="302" r:id="rId31"/>
    <p:sldId id="275" r:id="rId32"/>
    <p:sldId id="300" r:id="rId33"/>
    <p:sldId id="301" r:id="rId34"/>
    <p:sldId id="289" r:id="rId35"/>
    <p:sldId id="299" r:id="rId36"/>
    <p:sldId id="303"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93" d="100"/>
          <a:sy n="93" d="100"/>
        </p:scale>
        <p:origin x="102" y="720"/>
      </p:cViewPr>
      <p:guideLst/>
    </p:cSldViewPr>
  </p:slideViewPr>
  <p:notesTextViewPr>
    <p:cViewPr>
      <p:scale>
        <a:sx n="1" d="1"/>
        <a:sy n="1" d="1"/>
      </p:scale>
      <p:origin x="0" y="0"/>
    </p:cViewPr>
  </p:notesTextViewPr>
  <p:sorterViewPr>
    <p:cViewPr>
      <p:scale>
        <a:sx n="50" d="100"/>
        <a:sy n="50" d="100"/>
      </p:scale>
      <p:origin x="0" y="-9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6DE3069-34DC-4C72-828B-389F3773676E}" type="datetimeFigureOut">
              <a:rPr lang="en-US" smtClean="0"/>
              <a:t>2/16/2015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4D4F50B-BDCA-449A-ABE3-5B6DAAC92F2F}" type="slidenum">
              <a:rPr lang="en-US" smtClean="0"/>
              <a:t>‹#›</a:t>
            </a:fld>
            <a:endParaRPr lang="en-US"/>
          </a:p>
        </p:txBody>
      </p:sp>
    </p:spTree>
    <p:extLst>
      <p:ext uri="{BB962C8B-B14F-4D97-AF65-F5344CB8AC3E}">
        <p14:creationId xmlns:p14="http://schemas.microsoft.com/office/powerpoint/2010/main" val="7791213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461521-91B4-4052-AE6A-8D12E20AE7FC}"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BA6D2-C6BA-4C01-A7BF-A3EFD5FE2F8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89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461521-91B4-4052-AE6A-8D12E20AE7FC}"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BA6D2-C6BA-4C01-A7BF-A3EFD5FE2F82}" type="slidenum">
              <a:rPr lang="en-US" smtClean="0"/>
              <a:t>‹#›</a:t>
            </a:fld>
            <a:endParaRPr lang="en-US"/>
          </a:p>
        </p:txBody>
      </p:sp>
    </p:spTree>
    <p:extLst>
      <p:ext uri="{BB962C8B-B14F-4D97-AF65-F5344CB8AC3E}">
        <p14:creationId xmlns:p14="http://schemas.microsoft.com/office/powerpoint/2010/main" val="4229158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461521-91B4-4052-AE6A-8D12E20AE7FC}"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BA6D2-C6BA-4C01-A7BF-A3EFD5FE2F82}" type="slidenum">
              <a:rPr lang="en-US" smtClean="0"/>
              <a:t>‹#›</a:t>
            </a:fld>
            <a:endParaRPr lang="en-US"/>
          </a:p>
        </p:txBody>
      </p:sp>
    </p:spTree>
    <p:extLst>
      <p:ext uri="{BB962C8B-B14F-4D97-AF65-F5344CB8AC3E}">
        <p14:creationId xmlns:p14="http://schemas.microsoft.com/office/powerpoint/2010/main" val="1921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461521-91B4-4052-AE6A-8D12E20AE7FC}"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BA6D2-C6BA-4C01-A7BF-A3EFD5FE2F82}" type="slidenum">
              <a:rPr lang="en-US" smtClean="0"/>
              <a:t>‹#›</a:t>
            </a:fld>
            <a:endParaRPr lang="en-US"/>
          </a:p>
        </p:txBody>
      </p:sp>
    </p:spTree>
    <p:extLst>
      <p:ext uri="{BB962C8B-B14F-4D97-AF65-F5344CB8AC3E}">
        <p14:creationId xmlns:p14="http://schemas.microsoft.com/office/powerpoint/2010/main" val="392003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461521-91B4-4052-AE6A-8D12E20AE7FC}"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BA6D2-C6BA-4C01-A7BF-A3EFD5FE2F8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461521-91B4-4052-AE6A-8D12E20AE7FC}"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BA6D2-C6BA-4C01-A7BF-A3EFD5FE2F82}" type="slidenum">
              <a:rPr lang="en-US" smtClean="0"/>
              <a:t>‹#›</a:t>
            </a:fld>
            <a:endParaRPr lang="en-US"/>
          </a:p>
        </p:txBody>
      </p:sp>
    </p:spTree>
    <p:extLst>
      <p:ext uri="{BB962C8B-B14F-4D97-AF65-F5344CB8AC3E}">
        <p14:creationId xmlns:p14="http://schemas.microsoft.com/office/powerpoint/2010/main" val="1348696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461521-91B4-4052-AE6A-8D12E20AE7FC}" type="datetimeFigureOut">
              <a:rPr lang="en-US" smtClean="0"/>
              <a:t>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ABA6D2-C6BA-4C01-A7BF-A3EFD5FE2F82}" type="slidenum">
              <a:rPr lang="en-US" smtClean="0"/>
              <a:t>‹#›</a:t>
            </a:fld>
            <a:endParaRPr lang="en-US"/>
          </a:p>
        </p:txBody>
      </p:sp>
    </p:spTree>
    <p:extLst>
      <p:ext uri="{BB962C8B-B14F-4D97-AF65-F5344CB8AC3E}">
        <p14:creationId xmlns:p14="http://schemas.microsoft.com/office/powerpoint/2010/main" val="974793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461521-91B4-4052-AE6A-8D12E20AE7FC}" type="datetimeFigureOut">
              <a:rPr lang="en-US" smtClean="0"/>
              <a:t>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ABA6D2-C6BA-4C01-A7BF-A3EFD5FE2F82}" type="slidenum">
              <a:rPr lang="en-US" smtClean="0"/>
              <a:t>‹#›</a:t>
            </a:fld>
            <a:endParaRPr lang="en-US"/>
          </a:p>
        </p:txBody>
      </p:sp>
    </p:spTree>
    <p:extLst>
      <p:ext uri="{BB962C8B-B14F-4D97-AF65-F5344CB8AC3E}">
        <p14:creationId xmlns:p14="http://schemas.microsoft.com/office/powerpoint/2010/main" val="273961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0461521-91B4-4052-AE6A-8D12E20AE7FC}" type="datetimeFigureOut">
              <a:rPr lang="en-US" smtClean="0"/>
              <a:t>2/16/2015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CABA6D2-C6BA-4C01-A7BF-A3EFD5FE2F82}" type="slidenum">
              <a:rPr lang="en-US" smtClean="0"/>
              <a:t>‹#›</a:t>
            </a:fld>
            <a:endParaRPr lang="en-US"/>
          </a:p>
        </p:txBody>
      </p:sp>
    </p:spTree>
    <p:extLst>
      <p:ext uri="{BB962C8B-B14F-4D97-AF65-F5344CB8AC3E}">
        <p14:creationId xmlns:p14="http://schemas.microsoft.com/office/powerpoint/2010/main" val="70347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0461521-91B4-4052-AE6A-8D12E20AE7FC}" type="datetimeFigureOut">
              <a:rPr lang="en-US" smtClean="0"/>
              <a:t>2/16/2015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CABA6D2-C6BA-4C01-A7BF-A3EFD5FE2F82}" type="slidenum">
              <a:rPr lang="en-US" smtClean="0"/>
              <a:t>‹#›</a:t>
            </a:fld>
            <a:endParaRPr lang="en-US"/>
          </a:p>
        </p:txBody>
      </p:sp>
    </p:spTree>
    <p:extLst>
      <p:ext uri="{BB962C8B-B14F-4D97-AF65-F5344CB8AC3E}">
        <p14:creationId xmlns:p14="http://schemas.microsoft.com/office/powerpoint/2010/main" val="304289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461521-91B4-4052-AE6A-8D12E20AE7FC}"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BA6D2-C6BA-4C01-A7BF-A3EFD5FE2F82}" type="slidenum">
              <a:rPr lang="en-US" smtClean="0"/>
              <a:t>‹#›</a:t>
            </a:fld>
            <a:endParaRPr lang="en-US"/>
          </a:p>
        </p:txBody>
      </p:sp>
    </p:spTree>
    <p:extLst>
      <p:ext uri="{BB962C8B-B14F-4D97-AF65-F5344CB8AC3E}">
        <p14:creationId xmlns:p14="http://schemas.microsoft.com/office/powerpoint/2010/main" val="4169551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0461521-91B4-4052-AE6A-8D12E20AE7FC}" type="datetimeFigureOut">
              <a:rPr lang="en-US" smtClean="0"/>
              <a:t>2/16/2015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CABA6D2-C6BA-4C01-A7BF-A3EFD5FE2F8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7197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writersservices.com/wps/p_word_count.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gpo.gov/fdsy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metalib.gpo.gov/" TargetMode="External"/><Relationship Id="rId2" Type="http://schemas.openxmlformats.org/officeDocument/2006/relationships/hyperlink" Target="http://catalog.gpo.gov/" TargetMode="External"/><Relationship Id="rId1" Type="http://schemas.openxmlformats.org/officeDocument/2006/relationships/slideLayout" Target="../slideLayouts/slideLayout2.xml"/><Relationship Id="rId4" Type="http://schemas.openxmlformats.org/officeDocument/2006/relationships/hyperlink" Target="http://www.gpo.gov/fdsy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purl.access.gpo.gov/GPO/LPS11581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gpo.gov/fdsys/pkg/DCPD-201400224/pdf/DCPD-201400224.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cbrown@du.edu" TargetMode="External"/><Relationship Id="rId2" Type="http://schemas.openxmlformats.org/officeDocument/2006/relationships/hyperlink" Target="http://library.du.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1.jpe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Web-scale Discovery Tools and the </a:t>
            </a:r>
            <a:r>
              <a:rPr lang="en-US" dirty="0" err="1"/>
              <a:t>Backgrounding</a:t>
            </a:r>
            <a:r>
              <a:rPr lang="en-US" dirty="0"/>
              <a:t> of Government </a:t>
            </a:r>
            <a:r>
              <a:rPr lang="en-US" dirty="0" smtClean="0"/>
              <a:t>Information</a:t>
            </a:r>
            <a:endParaRPr lang="en-US" dirty="0"/>
          </a:p>
        </p:txBody>
      </p:sp>
      <p:sp>
        <p:nvSpPr>
          <p:cNvPr id="3" name="Subtitle 2"/>
          <p:cNvSpPr>
            <a:spLocks noGrp="1"/>
          </p:cNvSpPr>
          <p:nvPr>
            <p:ph type="subTitle" idx="1"/>
          </p:nvPr>
        </p:nvSpPr>
        <p:spPr/>
        <p:txBody>
          <a:bodyPr/>
          <a:lstStyle/>
          <a:p>
            <a:r>
              <a:rPr lang="en-US" dirty="0" smtClean="0"/>
              <a:t>Christopher C. </a:t>
            </a:r>
            <a:r>
              <a:rPr lang="en-US" dirty="0" smtClean="0"/>
              <a:t>Brown, University of Denver, main Library</a:t>
            </a:r>
          </a:p>
          <a:p>
            <a:r>
              <a:rPr lang="en-US" dirty="0" smtClean="0"/>
              <a:t>Electronic Resources &amp; Libraries, Austin, TX, Feb. 23, 2015</a:t>
            </a:r>
            <a:endParaRPr lang="en-US" dirty="0"/>
          </a:p>
        </p:txBody>
      </p:sp>
    </p:spTree>
    <p:extLst>
      <p:ext uri="{BB962C8B-B14F-4D97-AF65-F5344CB8AC3E}">
        <p14:creationId xmlns:p14="http://schemas.microsoft.com/office/powerpoint/2010/main" val="4032533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Tools are not very good </a:t>
            </a:r>
            <a:r>
              <a:rPr lang="en-US" dirty="0" smtClean="0"/>
              <a:t>at </a:t>
            </a:r>
            <a:r>
              <a:rPr lang="en-US" dirty="0" smtClean="0"/>
              <a:t>exposing primary </a:t>
            </a:r>
            <a:r>
              <a:rPr lang="en-US" dirty="0" smtClean="0"/>
              <a:t>sources	</a:t>
            </a:r>
            <a:endParaRPr lang="en-US" dirty="0"/>
          </a:p>
        </p:txBody>
      </p:sp>
      <p:sp>
        <p:nvSpPr>
          <p:cNvPr id="3" name="Content Placeholder 2"/>
          <p:cNvSpPr>
            <a:spLocks noGrp="1"/>
          </p:cNvSpPr>
          <p:nvPr>
            <p:ph idx="1"/>
          </p:nvPr>
        </p:nvSpPr>
        <p:spPr>
          <a:xfrm>
            <a:off x="1097280" y="1845734"/>
            <a:ext cx="10058400" cy="1768734"/>
          </a:xfrm>
        </p:spPr>
        <p:txBody>
          <a:bodyPr>
            <a:normAutofit/>
          </a:bodyPr>
          <a:lstStyle/>
          <a:p>
            <a:r>
              <a:rPr lang="en-US" dirty="0" smtClean="0"/>
              <a:t>Not all primary sources are created </a:t>
            </a:r>
            <a:r>
              <a:rPr lang="en-US" dirty="0" smtClean="0"/>
              <a:t>equal</a:t>
            </a:r>
          </a:p>
          <a:p>
            <a:r>
              <a:rPr lang="en-US" dirty="0" smtClean="0"/>
              <a:t>Archival resources: unique and interesting</a:t>
            </a:r>
          </a:p>
          <a:p>
            <a:r>
              <a:rPr lang="en-US" dirty="0" smtClean="0"/>
              <a:t>Government information: arguably one of most important primary sources – public policy affects us all.</a:t>
            </a:r>
          </a:p>
          <a:p>
            <a:endParaRPr lang="en-US" dirty="0"/>
          </a:p>
          <a:p>
            <a:pPr marL="0" indent="0">
              <a:buNone/>
            </a:pPr>
            <a:endParaRPr lang="en-US" dirty="0"/>
          </a:p>
        </p:txBody>
      </p:sp>
      <p:sp>
        <p:nvSpPr>
          <p:cNvPr id="4" name="TextBox 3"/>
          <p:cNvSpPr txBox="1"/>
          <p:nvPr/>
        </p:nvSpPr>
        <p:spPr>
          <a:xfrm>
            <a:off x="2924354" y="3942272"/>
            <a:ext cx="5210355" cy="1200329"/>
          </a:xfrm>
          <a:prstGeom prst="rect">
            <a:avLst/>
          </a:prstGeom>
          <a:noFill/>
        </p:spPr>
        <p:txBody>
          <a:bodyPr wrap="square" rtlCol="0">
            <a:spAutoFit/>
          </a:bodyPr>
          <a:lstStyle/>
          <a:p>
            <a:r>
              <a:rPr lang="en-US" dirty="0" smtClean="0"/>
              <a:t>Primary Sources Include:</a:t>
            </a:r>
          </a:p>
          <a:p>
            <a:pPr marL="285750" indent="-285750">
              <a:buFont typeface="Arial" panose="020B0604020202020204" pitchFamily="34" charset="0"/>
              <a:buChar char="•"/>
            </a:pPr>
            <a:r>
              <a:rPr lang="en-US" dirty="0" smtClean="0"/>
              <a:t>Vendor primary sources (archival collections)</a:t>
            </a:r>
          </a:p>
          <a:p>
            <a:pPr marL="285750" indent="-285750">
              <a:buFont typeface="Arial" panose="020B0604020202020204" pitchFamily="34" charset="0"/>
              <a:buChar char="•"/>
            </a:pPr>
            <a:r>
              <a:rPr lang="en-US" dirty="0" smtClean="0"/>
              <a:t>Institutional repositories or Digital repositories</a:t>
            </a:r>
          </a:p>
          <a:p>
            <a:pPr marL="285750" indent="-285750">
              <a:buFont typeface="Arial" panose="020B0604020202020204" pitchFamily="34" charset="0"/>
              <a:buChar char="•"/>
            </a:pPr>
            <a:r>
              <a:rPr lang="en-US" dirty="0" smtClean="0">
                <a:solidFill>
                  <a:srgbClr val="FF0000"/>
                </a:solidFill>
              </a:rPr>
              <a:t>Government primary sources</a:t>
            </a:r>
            <a:endParaRPr lang="en-US" dirty="0">
              <a:solidFill>
                <a:srgbClr val="FF0000"/>
              </a:solidFill>
            </a:endParaRPr>
          </a:p>
        </p:txBody>
      </p:sp>
    </p:spTree>
    <p:extLst>
      <p:ext uri="{BB962C8B-B14F-4D97-AF65-F5344CB8AC3E}">
        <p14:creationId xmlns:p14="http://schemas.microsoft.com/office/powerpoint/2010/main" val="1635456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90113"/>
            <a:ext cx="10058400" cy="1047247"/>
          </a:xfrm>
        </p:spPr>
        <p:txBody>
          <a:bodyPr>
            <a:normAutofit/>
          </a:bodyPr>
          <a:lstStyle/>
          <a:p>
            <a:r>
              <a:rPr lang="en-US" sz="2000" dirty="0"/>
              <a:t>Why do Discovery Tools succeed more than metasearch tools</a:t>
            </a:r>
            <a:r>
              <a:rPr lang="en-US" sz="2000" dirty="0" smtClean="0"/>
              <a:t>?</a:t>
            </a:r>
            <a:r>
              <a:rPr lang="en-US" dirty="0" smtClean="0"/>
              <a:t/>
            </a:r>
            <a:br>
              <a:rPr lang="en-US" dirty="0" smtClean="0"/>
            </a:br>
            <a:r>
              <a:rPr lang="en-US" dirty="0" smtClean="0"/>
              <a:t>The </a:t>
            </a:r>
            <a:r>
              <a:rPr lang="en-US" dirty="0" smtClean="0"/>
              <a:t>Information Access Anomaly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68216617"/>
              </p:ext>
            </p:extLst>
          </p:nvPr>
        </p:nvGraphicFramePr>
        <p:xfrm>
          <a:off x="2385203" y="2038282"/>
          <a:ext cx="7696200" cy="2362200"/>
        </p:xfrm>
        <a:graphic>
          <a:graphicData uri="http://schemas.openxmlformats.org/drawingml/2006/table">
            <a:tbl>
              <a:tblPr/>
              <a:tblGrid>
                <a:gridCol w="1924050"/>
                <a:gridCol w="1885950"/>
                <a:gridCol w="2057400"/>
                <a:gridCol w="1828800"/>
              </a:tblGrid>
              <a:tr h="590550">
                <a:tc>
                  <a:txBody>
                    <a:bodyPr/>
                    <a:lstStyle/>
                    <a:p>
                      <a:r>
                        <a:rPr lang="en-US" dirty="0"/>
                        <a:t> </a:t>
                      </a:r>
                    </a:p>
                  </a:txBody>
                  <a:tcPr marL="0" marR="0" marT="0" marB="0" anchor="ctr">
                    <a:lnL>
                      <a:noFill/>
                    </a:lnL>
                    <a:lnR>
                      <a:noFill/>
                    </a:lnR>
                    <a:lnT>
                      <a:noFill/>
                    </a:lnT>
                    <a:lnB>
                      <a:noFill/>
                    </a:lnB>
                  </a:tcPr>
                </a:tc>
                <a:tc>
                  <a:txBody>
                    <a:bodyPr/>
                    <a:lstStyle/>
                    <a:p>
                      <a:r>
                        <a:rPr lang="en-US" dirty="0"/>
                        <a:t>Book (average)</a:t>
                      </a:r>
                    </a:p>
                  </a:txBody>
                  <a:tcPr marL="0" marR="0" marT="0" marB="0" anchor="ctr">
                    <a:lnL>
                      <a:noFill/>
                    </a:lnL>
                    <a:lnR>
                      <a:noFill/>
                    </a:lnR>
                    <a:lnT>
                      <a:noFill/>
                    </a:lnT>
                    <a:lnB>
                      <a:noFill/>
                    </a:lnB>
                  </a:tcPr>
                </a:tc>
                <a:tc>
                  <a:txBody>
                    <a:bodyPr/>
                    <a:lstStyle/>
                    <a:p>
                      <a:r>
                        <a:rPr lang="en-US" dirty="0"/>
                        <a:t>Journal Article (average)</a:t>
                      </a:r>
                    </a:p>
                  </a:txBody>
                  <a:tcPr marL="0" marR="0" marT="0" marB="0" anchor="ctr">
                    <a:lnL>
                      <a:noFill/>
                    </a:lnL>
                    <a:lnR>
                      <a:noFill/>
                    </a:lnR>
                    <a:lnT>
                      <a:noFill/>
                    </a:lnT>
                    <a:lnB>
                      <a:noFill/>
                    </a:lnB>
                  </a:tcPr>
                </a:tc>
                <a:tc>
                  <a:txBody>
                    <a:bodyPr/>
                    <a:lstStyle/>
                    <a:p>
                      <a:r>
                        <a:rPr lang="en-US" dirty="0" smtClean="0"/>
                        <a:t>Google (Scholar/Books)</a:t>
                      </a:r>
                      <a:endParaRPr lang="en-US" dirty="0"/>
                    </a:p>
                  </a:txBody>
                  <a:tcPr marL="0" marR="0" marT="0" marB="0" anchor="ctr">
                    <a:lnL>
                      <a:noFill/>
                    </a:lnL>
                    <a:lnR>
                      <a:noFill/>
                    </a:lnR>
                    <a:lnT>
                      <a:noFill/>
                    </a:lnT>
                    <a:lnB>
                      <a:noFill/>
                    </a:lnB>
                  </a:tcPr>
                </a:tc>
              </a:tr>
              <a:tr h="885825">
                <a:tc>
                  <a:txBody>
                    <a:bodyPr/>
                    <a:lstStyle/>
                    <a:p>
                      <a:r>
                        <a:rPr lang="en-US" dirty="0"/>
                        <a:t>Typical Length - full text (FT)</a:t>
                      </a:r>
                    </a:p>
                  </a:txBody>
                  <a:tcPr marL="0" marR="0" marT="0" marB="0" anchor="ctr">
                    <a:lnL>
                      <a:noFill/>
                    </a:lnL>
                    <a:lnR>
                      <a:noFill/>
                    </a:lnR>
                    <a:lnT>
                      <a:noFill/>
                    </a:lnT>
                    <a:lnB>
                      <a:noFill/>
                    </a:lnB>
                  </a:tcPr>
                </a:tc>
                <a:tc>
                  <a:txBody>
                    <a:bodyPr/>
                    <a:lstStyle/>
                    <a:p>
                      <a:r>
                        <a:rPr lang="en-US" sz="1400" dirty="0"/>
                        <a:t>200 pages x </a:t>
                      </a:r>
                      <a:r>
                        <a:rPr lang="en-US" sz="1400" dirty="0" smtClean="0"/>
                        <a:t>400 </a:t>
                      </a:r>
                      <a:r>
                        <a:rPr lang="en-US" sz="1400" dirty="0"/>
                        <a:t>= 80,000 words</a:t>
                      </a:r>
                    </a:p>
                  </a:txBody>
                  <a:tcPr marL="0" marR="0" marT="0" marB="0" anchor="ctr">
                    <a:lnL>
                      <a:noFill/>
                    </a:lnL>
                    <a:lnR>
                      <a:noFill/>
                    </a:lnR>
                    <a:lnT>
                      <a:noFill/>
                    </a:lnT>
                    <a:lnB>
                      <a:noFill/>
                    </a:lnB>
                  </a:tcPr>
                </a:tc>
                <a:tc>
                  <a:txBody>
                    <a:bodyPr/>
                    <a:lstStyle/>
                    <a:p>
                      <a:r>
                        <a:rPr lang="fr-FR" sz="1400" dirty="0"/>
                        <a:t>15 pages x </a:t>
                      </a:r>
                      <a:r>
                        <a:rPr lang="fr-FR" sz="1400" dirty="0" smtClean="0"/>
                        <a:t>400 </a:t>
                      </a:r>
                      <a:r>
                        <a:rPr lang="fr-FR" sz="1400" dirty="0"/>
                        <a:t>= </a:t>
                      </a:r>
                      <a:r>
                        <a:rPr lang="fr-FR" sz="1400" dirty="0" smtClean="0"/>
                        <a:t>6,000 </a:t>
                      </a:r>
                      <a:r>
                        <a:rPr lang="fr-FR" sz="1400" dirty="0" err="1" smtClean="0"/>
                        <a:t>words</a:t>
                      </a:r>
                      <a:endParaRPr lang="fr-FR" sz="1400" dirty="0"/>
                    </a:p>
                  </a:txBody>
                  <a:tcPr marL="0" marR="0" marT="0" marB="0" anchor="ctr">
                    <a:lnL>
                      <a:noFill/>
                    </a:lnL>
                    <a:lnR>
                      <a:noFill/>
                    </a:lnR>
                    <a:lnT>
                      <a:noFill/>
                    </a:lnT>
                    <a:lnB>
                      <a:noFill/>
                    </a:lnB>
                  </a:tcPr>
                </a:tc>
                <a:tc>
                  <a:txBody>
                    <a:bodyPr/>
                    <a:lstStyle/>
                    <a:p>
                      <a:endParaRPr lang="fr-FR" dirty="0"/>
                    </a:p>
                  </a:txBody>
                  <a:tcPr marL="0" marR="0" marT="0" marB="0" anchor="ctr">
                    <a:lnL>
                      <a:noFill/>
                    </a:lnL>
                    <a:lnR>
                      <a:noFill/>
                    </a:lnR>
                    <a:lnT>
                      <a:noFill/>
                    </a:lnT>
                    <a:lnB>
                      <a:noFill/>
                    </a:lnB>
                  </a:tcPr>
                </a:tc>
              </a:tr>
              <a:tr h="590550">
                <a:tc>
                  <a:txBody>
                    <a:bodyPr/>
                    <a:lstStyle/>
                    <a:p>
                      <a:r>
                        <a:rPr lang="en-US"/>
                        <a:t>Surrogate Record (SR)</a:t>
                      </a:r>
                    </a:p>
                  </a:txBody>
                  <a:tcPr marL="0" marR="0" marT="0" marB="0" anchor="ctr">
                    <a:lnL>
                      <a:noFill/>
                    </a:lnL>
                    <a:lnR>
                      <a:noFill/>
                    </a:lnR>
                    <a:lnT>
                      <a:noFill/>
                    </a:lnT>
                    <a:lnB>
                      <a:noFill/>
                    </a:lnB>
                  </a:tcPr>
                </a:tc>
                <a:tc>
                  <a:txBody>
                    <a:bodyPr/>
                    <a:lstStyle/>
                    <a:p>
                      <a:r>
                        <a:rPr lang="en-US" sz="1400" dirty="0"/>
                        <a:t>50-100 words (75 </a:t>
                      </a:r>
                      <a:r>
                        <a:rPr lang="en-US" sz="1400" dirty="0" err="1"/>
                        <a:t>ave.</a:t>
                      </a:r>
                      <a:r>
                        <a:rPr lang="en-US" sz="1400" dirty="0"/>
                        <a:t>)</a:t>
                      </a:r>
                    </a:p>
                  </a:txBody>
                  <a:tcPr marL="0" marR="0" marT="0" marB="0" anchor="ctr">
                    <a:lnL>
                      <a:noFill/>
                    </a:lnL>
                    <a:lnR>
                      <a:noFill/>
                    </a:lnR>
                    <a:lnT>
                      <a:noFill/>
                    </a:lnT>
                    <a:lnB>
                      <a:noFill/>
                    </a:lnB>
                  </a:tcPr>
                </a:tc>
                <a:tc>
                  <a:txBody>
                    <a:bodyPr/>
                    <a:lstStyle/>
                    <a:p>
                      <a:r>
                        <a:rPr lang="en-US" sz="1400" dirty="0"/>
                        <a:t>300-500 words (400 </a:t>
                      </a:r>
                      <a:r>
                        <a:rPr lang="en-US" sz="1400" dirty="0" err="1"/>
                        <a:t>ave</a:t>
                      </a:r>
                      <a:r>
                        <a:rPr lang="en-US" sz="1400" dirty="0" smtClean="0"/>
                        <a:t>.</a:t>
                      </a:r>
                      <a:r>
                        <a:rPr kumimoji="0" lang="en-US" sz="1400" b="0" i="0" u="none" strike="noStrike" cap="none" normalizeH="0" baseline="30000" dirty="0" smtClean="0">
                          <a:ln>
                            <a:noFill/>
                          </a:ln>
                          <a:solidFill>
                            <a:srgbClr val="000000"/>
                          </a:solidFill>
                          <a:effectLst/>
                          <a:latin typeface="Times New Roman" pitchFamily="18" charset="0"/>
                          <a:cs typeface="Times New Roman" pitchFamily="18" charset="0"/>
                        </a:rPr>
                        <a:t> 1</a:t>
                      </a:r>
                      <a:r>
                        <a:rPr lang="en-US" sz="1400" dirty="0" smtClean="0"/>
                        <a:t>)</a:t>
                      </a:r>
                      <a:endParaRPr lang="en-US" sz="1400" dirty="0"/>
                    </a:p>
                  </a:txBody>
                  <a:tcPr marL="0" marR="0" marT="0" marB="0" anchor="ctr">
                    <a:lnL>
                      <a:noFill/>
                    </a:lnL>
                    <a:lnR>
                      <a:noFill/>
                    </a:lnR>
                    <a:lnT>
                      <a:noFill/>
                    </a:lnT>
                    <a:lnB>
                      <a:noFill/>
                    </a:lnB>
                  </a:tcPr>
                </a:tc>
                <a:tc>
                  <a:txBody>
                    <a:bodyPr/>
                    <a:lstStyle/>
                    <a:p>
                      <a:endParaRPr lang="en-US" dirty="0"/>
                    </a:p>
                  </a:txBody>
                  <a:tcPr marL="0" marR="0" marT="0" marB="0" anchor="ctr">
                    <a:lnL>
                      <a:noFill/>
                    </a:lnL>
                    <a:lnR>
                      <a:noFill/>
                    </a:lnR>
                    <a:lnT>
                      <a:noFill/>
                    </a:lnT>
                    <a:lnB>
                      <a:noFill/>
                    </a:lnB>
                  </a:tcPr>
                </a:tc>
              </a:tr>
              <a:tr h="295275">
                <a:tc>
                  <a:txBody>
                    <a:bodyPr/>
                    <a:lstStyle/>
                    <a:p>
                      <a:r>
                        <a:rPr lang="en-US"/>
                        <a:t>SR to FT ratio</a:t>
                      </a:r>
                    </a:p>
                  </a:txBody>
                  <a:tcPr marL="0" marR="0" marT="0" marB="0" anchor="ctr">
                    <a:lnL>
                      <a:noFill/>
                    </a:lnL>
                    <a:lnR>
                      <a:noFill/>
                    </a:lnR>
                    <a:lnT>
                      <a:noFill/>
                    </a:lnT>
                    <a:lnB>
                      <a:noFill/>
                    </a:lnB>
                  </a:tcPr>
                </a:tc>
                <a:tc>
                  <a:txBody>
                    <a:bodyPr/>
                    <a:lstStyle/>
                    <a:p>
                      <a:r>
                        <a:rPr lang="en-US"/>
                        <a:t>1 to 10,666</a:t>
                      </a:r>
                    </a:p>
                  </a:txBody>
                  <a:tcPr marL="0" marR="0" marT="0" marB="0" anchor="ctr">
                    <a:lnL>
                      <a:noFill/>
                    </a:lnL>
                    <a:lnR>
                      <a:noFill/>
                    </a:lnR>
                    <a:lnT>
                      <a:noFill/>
                    </a:lnT>
                    <a:lnB>
                      <a:noFill/>
                    </a:lnB>
                  </a:tcPr>
                </a:tc>
                <a:tc>
                  <a:txBody>
                    <a:bodyPr/>
                    <a:lstStyle/>
                    <a:p>
                      <a:r>
                        <a:rPr lang="en-US" dirty="0"/>
                        <a:t>1 to 15</a:t>
                      </a:r>
                    </a:p>
                  </a:txBody>
                  <a:tcPr marL="0" marR="0" marT="0" marB="0" anchor="ctr">
                    <a:lnL>
                      <a:noFill/>
                    </a:lnL>
                    <a:lnR>
                      <a:noFill/>
                    </a:lnR>
                    <a:lnT>
                      <a:noFill/>
                    </a:lnT>
                    <a:lnB>
                      <a:noFill/>
                    </a:lnB>
                  </a:tcPr>
                </a:tc>
                <a:tc>
                  <a:txBody>
                    <a:bodyPr/>
                    <a:lstStyle/>
                    <a:p>
                      <a:r>
                        <a:rPr lang="en-US" dirty="0" smtClean="0"/>
                        <a:t>1 to 1</a:t>
                      </a:r>
                      <a:endParaRPr lang="en-US" dirty="0"/>
                    </a:p>
                  </a:txBody>
                  <a:tcPr marL="0" marR="0" marT="0" marB="0" anchor="ctr">
                    <a:lnL>
                      <a:noFill/>
                    </a:lnL>
                    <a:lnR>
                      <a:noFill/>
                    </a:lnR>
                    <a:lnT>
                      <a:noFill/>
                    </a:lnT>
                    <a:lnB>
                      <a:noFill/>
                    </a:lnB>
                  </a:tcPr>
                </a:tc>
              </a:tr>
            </a:tbl>
          </a:graphicData>
        </a:graphic>
      </p:graphicFrame>
      <p:sp>
        <p:nvSpPr>
          <p:cNvPr id="2049" name="Rectangle 1"/>
          <p:cNvSpPr>
            <a:spLocks noChangeArrowheads="1"/>
          </p:cNvSpPr>
          <p:nvPr/>
        </p:nvSpPr>
        <p:spPr bwMode="auto">
          <a:xfrm>
            <a:off x="2201174" y="4701406"/>
            <a:ext cx="73152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1200" baseline="30000" dirty="0">
                <a:solidFill>
                  <a:srgbClr val="000000"/>
                </a:solidFill>
                <a:latin typeface="Times New Roman" pitchFamily="18" charset="0"/>
                <a:cs typeface="Times New Roman" pitchFamily="18" charset="0"/>
              </a:rPr>
              <a:t>1</a:t>
            </a:r>
            <a:r>
              <a:rPr lang="en-US" sz="1200"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hlinkClick r:id="rId2"/>
              </a:rPr>
              <a:t>http://www.writersservices.com/wps/p_word_count.htm </a:t>
            </a:r>
            <a:endParaRPr lang="en-US" dirty="0">
              <a:latin typeface="Arial" pitchFamily="34" charset="0"/>
            </a:endParaRPr>
          </a:p>
          <a:p>
            <a:pPr eaLnBrk="0" fontAlgn="base" hangingPunct="0">
              <a:spcBef>
                <a:spcPct val="0"/>
              </a:spcBef>
              <a:spcAft>
                <a:spcPct val="0"/>
              </a:spcAft>
            </a:pPr>
            <a:endParaRPr lang="en-US" dirty="0">
              <a:solidFill>
                <a:srgbClr val="000000"/>
              </a:solidFill>
              <a:latin typeface="Times New Roman" pitchFamily="18" charset="0"/>
              <a:cs typeface="Times New Roman" pitchFamily="18" charset="0"/>
            </a:endParaRPr>
          </a:p>
          <a:p>
            <a:pPr lvl="0" eaLnBrk="0" fontAlgn="base" hangingPunct="0">
              <a:spcBef>
                <a:spcPct val="0"/>
              </a:spcBef>
              <a:spcAft>
                <a:spcPct val="0"/>
              </a:spcAft>
            </a:pPr>
            <a:r>
              <a:rPr lang="en-US" dirty="0"/>
              <a:t>What this chart means: </a:t>
            </a:r>
            <a:r>
              <a:rPr lang="en-US" dirty="0" smtClean="0"/>
              <a:t>Very often at the Reference Desk, student will say “Why doesn’t the library have any books on my topic?” Actually, we do; it’s just that our discovery tools are weak.</a:t>
            </a:r>
            <a:endParaRPr lang="en-US" dirty="0">
              <a:latin typeface="Arial" pitchFamily="34" charset="0"/>
            </a:endParaRPr>
          </a:p>
        </p:txBody>
      </p:sp>
    </p:spTree>
    <p:extLst>
      <p:ext uri="{BB962C8B-B14F-4D97-AF65-F5344CB8AC3E}">
        <p14:creationId xmlns:p14="http://schemas.microsoft.com/office/powerpoint/2010/main" val="3982288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26916" y="1905000"/>
            <a:ext cx="7918466" cy="2194389"/>
          </a:xfrm>
          <a:prstGeom prst="rect">
            <a:avLst/>
          </a:prstGeom>
          <a:gradFill flip="none" rotWithShape="1">
            <a:gsLst>
              <a:gs pos="0">
                <a:srgbClr val="5E9EFF">
                  <a:alpha val="25000"/>
                </a:srgbClr>
              </a:gs>
              <a:gs pos="39999">
                <a:srgbClr val="85C2FF"/>
              </a:gs>
              <a:gs pos="70000">
                <a:srgbClr val="C4D6EB"/>
              </a:gs>
              <a:gs pos="100000">
                <a:srgbClr val="FFEBFA"/>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t>Relevance vs. Discovery</a:t>
            </a:r>
            <a:endParaRPr lang="en-US" dirty="0"/>
          </a:p>
        </p:txBody>
      </p:sp>
      <p:sp>
        <p:nvSpPr>
          <p:cNvPr id="4" name="TextBox 3"/>
          <p:cNvSpPr txBox="1"/>
          <p:nvPr/>
        </p:nvSpPr>
        <p:spPr>
          <a:xfrm rot="16200000">
            <a:off x="1091234" y="2708928"/>
            <a:ext cx="2749035" cy="646331"/>
          </a:xfrm>
          <a:prstGeom prst="rect">
            <a:avLst/>
          </a:prstGeom>
          <a:noFill/>
        </p:spPr>
        <p:txBody>
          <a:bodyPr wrap="square" rtlCol="0">
            <a:spAutoFit/>
          </a:bodyPr>
          <a:lstStyle/>
          <a:p>
            <a:pPr algn="ctr"/>
            <a:r>
              <a:rPr lang="en-US" sz="3600" dirty="0"/>
              <a:t>Metadata</a:t>
            </a:r>
          </a:p>
        </p:txBody>
      </p:sp>
      <p:sp>
        <p:nvSpPr>
          <p:cNvPr id="5" name="TextBox 4"/>
          <p:cNvSpPr txBox="1"/>
          <p:nvPr/>
        </p:nvSpPr>
        <p:spPr>
          <a:xfrm rot="16200000">
            <a:off x="8331782" y="2744110"/>
            <a:ext cx="2209800" cy="646331"/>
          </a:xfrm>
          <a:prstGeom prst="rect">
            <a:avLst/>
          </a:prstGeom>
          <a:noFill/>
        </p:spPr>
        <p:txBody>
          <a:bodyPr wrap="square" rtlCol="0">
            <a:spAutoFit/>
          </a:bodyPr>
          <a:lstStyle/>
          <a:p>
            <a:pPr algn="ctr"/>
            <a:r>
              <a:rPr lang="en-US" sz="3600" dirty="0"/>
              <a:t>Full Text</a:t>
            </a:r>
          </a:p>
        </p:txBody>
      </p:sp>
      <p:sp>
        <p:nvSpPr>
          <p:cNvPr id="6" name="TextBox 5"/>
          <p:cNvSpPr txBox="1"/>
          <p:nvPr/>
        </p:nvSpPr>
        <p:spPr>
          <a:xfrm>
            <a:off x="3474716" y="2419575"/>
            <a:ext cx="1600200" cy="304800"/>
          </a:xfrm>
          <a:prstGeom prst="rect">
            <a:avLst/>
          </a:prstGeom>
          <a:noFill/>
        </p:spPr>
        <p:txBody>
          <a:bodyPr wrap="square" rtlCol="0">
            <a:spAutoFit/>
          </a:bodyPr>
          <a:lstStyle/>
          <a:p>
            <a:r>
              <a:rPr lang="en-US" sz="1400" b="1" dirty="0"/>
              <a:t>Higher Relevance</a:t>
            </a:r>
          </a:p>
        </p:txBody>
      </p:sp>
      <p:sp>
        <p:nvSpPr>
          <p:cNvPr id="7" name="TextBox 6"/>
          <p:cNvSpPr txBox="1"/>
          <p:nvPr/>
        </p:nvSpPr>
        <p:spPr>
          <a:xfrm>
            <a:off x="6979916" y="2419575"/>
            <a:ext cx="1524000" cy="304800"/>
          </a:xfrm>
          <a:prstGeom prst="rect">
            <a:avLst/>
          </a:prstGeom>
          <a:noFill/>
        </p:spPr>
        <p:txBody>
          <a:bodyPr wrap="square" rtlCol="0">
            <a:spAutoFit/>
          </a:bodyPr>
          <a:lstStyle/>
          <a:p>
            <a:r>
              <a:rPr lang="en-US" sz="1400" b="1" dirty="0"/>
              <a:t>Higher Discovery</a:t>
            </a:r>
          </a:p>
        </p:txBody>
      </p:sp>
      <p:cxnSp>
        <p:nvCxnSpPr>
          <p:cNvPr id="9" name="Straight Arrow Connector 8"/>
          <p:cNvCxnSpPr/>
          <p:nvPr/>
        </p:nvCxnSpPr>
        <p:spPr>
          <a:xfrm>
            <a:off x="2941316" y="3105375"/>
            <a:ext cx="6035040" cy="0"/>
          </a:xfrm>
          <a:prstGeom prst="straightConnector1">
            <a:avLst/>
          </a:prstGeom>
          <a:ln w="152400">
            <a:headEnd type="stealth"/>
            <a:tailEnd type="stealt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52782" y="4654193"/>
            <a:ext cx="7592600" cy="646331"/>
          </a:xfrm>
          <a:prstGeom prst="rect">
            <a:avLst/>
          </a:prstGeom>
          <a:noFill/>
        </p:spPr>
        <p:txBody>
          <a:bodyPr wrap="square" rtlCol="0">
            <a:spAutoFit/>
          </a:bodyPr>
          <a:lstStyle/>
          <a:p>
            <a:r>
              <a:rPr lang="en-US" dirty="0" smtClean="0"/>
              <a:t>Full text indexing within Discovery Tools is uneven, maybe even erratic. Efforts should be made to increase full text presence within their indexing.</a:t>
            </a:r>
            <a:endParaRPr lang="en-US" dirty="0"/>
          </a:p>
        </p:txBody>
      </p:sp>
    </p:spTree>
    <p:extLst>
      <p:ext uri="{BB962C8B-B14F-4D97-AF65-F5344CB8AC3E}">
        <p14:creationId xmlns:p14="http://schemas.microsoft.com/office/powerpoint/2010/main" val="1902859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Unique Library of Congress Trials</a:t>
            </a:r>
            <a:br>
              <a:rPr lang="en-US" dirty="0" smtClean="0"/>
            </a:br>
            <a:r>
              <a:rPr lang="en-US" sz="2200" dirty="0" smtClean="0"/>
              <a:t>A unique opportunity in 2012</a:t>
            </a:r>
            <a:endParaRPr lang="en-US" sz="2200" dirty="0"/>
          </a:p>
        </p:txBody>
      </p:sp>
      <p:pic>
        <p:nvPicPr>
          <p:cNvPr id="1026" name="Picture 2"/>
          <p:cNvPicPr>
            <a:picLocks noChangeAspect="1" noChangeArrowheads="1"/>
          </p:cNvPicPr>
          <p:nvPr/>
        </p:nvPicPr>
        <p:blipFill>
          <a:blip r:embed="rId2" cstate="print"/>
          <a:srcRect/>
          <a:stretch>
            <a:fillRect/>
          </a:stretch>
        </p:blipFill>
        <p:spPr bwMode="auto">
          <a:xfrm>
            <a:off x="3052314" y="1922253"/>
            <a:ext cx="5778686" cy="4572000"/>
          </a:xfrm>
          <a:prstGeom prst="rect">
            <a:avLst/>
          </a:prstGeom>
          <a:noFill/>
          <a:ln w="9525">
            <a:noFill/>
            <a:miter lim="800000"/>
            <a:headEnd/>
            <a:tailEnd/>
          </a:ln>
        </p:spPr>
      </p:pic>
    </p:spTree>
    <p:extLst>
      <p:ext uri="{BB962C8B-B14F-4D97-AF65-F5344CB8AC3E}">
        <p14:creationId xmlns:p14="http://schemas.microsoft.com/office/powerpoint/2010/main" val="1122094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clipartpanda.com/vocabulary-clipart-clipart-pencil-checkl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0795" y="190500"/>
            <a:ext cx="2628900" cy="2552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Testing Discovery Systems</a:t>
            </a:r>
            <a:endParaRPr lang="en-US" dirty="0"/>
          </a:p>
        </p:txBody>
      </p:sp>
      <p:sp>
        <p:nvSpPr>
          <p:cNvPr id="3" name="Content Placeholder 2"/>
          <p:cNvSpPr>
            <a:spLocks noGrp="1"/>
          </p:cNvSpPr>
          <p:nvPr>
            <p:ph idx="1"/>
          </p:nvPr>
        </p:nvSpPr>
        <p:spPr>
          <a:xfrm>
            <a:off x="838200" y="2899611"/>
            <a:ext cx="10515600" cy="3277352"/>
          </a:xfrm>
        </p:spPr>
        <p:txBody>
          <a:bodyPr>
            <a:normAutofit/>
          </a:bodyPr>
          <a:lstStyle/>
          <a:p>
            <a:r>
              <a:rPr lang="en-US" dirty="0" smtClean="0"/>
              <a:t>Select item to be tested (scholarly article, </a:t>
            </a:r>
            <a:r>
              <a:rPr lang="en-US" dirty="0" err="1" smtClean="0"/>
              <a:t>ebook</a:t>
            </a:r>
            <a:r>
              <a:rPr lang="en-US" dirty="0" smtClean="0"/>
              <a:t>, government publication etc.)</a:t>
            </a:r>
          </a:p>
          <a:p>
            <a:r>
              <a:rPr lang="en-US" dirty="0" smtClean="0"/>
              <a:t>Test each of the four discovery tools to ensure metadata is present</a:t>
            </a:r>
          </a:p>
          <a:p>
            <a:r>
              <a:rPr lang="en-US" dirty="0" smtClean="0"/>
              <a:t>Test each of the four to see if they can retrieve full text (test both with and without quotes around text)</a:t>
            </a:r>
          </a:p>
          <a:p>
            <a:r>
              <a:rPr lang="en-US" dirty="0" smtClean="0"/>
              <a:t>Text should not contain gremlin characters or cross lines (line breaks)</a:t>
            </a:r>
          </a:p>
          <a:p>
            <a:r>
              <a:rPr lang="en-US" dirty="0" smtClean="0"/>
              <a:t>Use Google as a control (Google Web, Google Scholar, Google Books)</a:t>
            </a:r>
            <a:endParaRPr lang="en-US" dirty="0"/>
          </a:p>
        </p:txBody>
      </p:sp>
    </p:spTree>
    <p:extLst>
      <p:ext uri="{BB962C8B-B14F-4D97-AF65-F5344CB8AC3E}">
        <p14:creationId xmlns:p14="http://schemas.microsoft.com/office/powerpoint/2010/main" val="684230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8643447"/>
              </p:ext>
            </p:extLst>
          </p:nvPr>
        </p:nvGraphicFramePr>
        <p:xfrm>
          <a:off x="2198669" y="4048019"/>
          <a:ext cx="6958260" cy="1403244"/>
        </p:xfrm>
        <a:graphic>
          <a:graphicData uri="http://schemas.openxmlformats.org/drawingml/2006/table">
            <a:tbl>
              <a:tblPr firstRow="1" firstCol="1" bandRow="1">
                <a:tableStyleId>{5C22544A-7EE6-4342-B048-85BDC9FD1C3A}</a:tableStyleId>
              </a:tblPr>
              <a:tblGrid>
                <a:gridCol w="1159710"/>
                <a:gridCol w="1159710"/>
                <a:gridCol w="1159710"/>
                <a:gridCol w="1159710"/>
                <a:gridCol w="1159710"/>
                <a:gridCol w="1159710"/>
              </a:tblGrid>
              <a:tr h="350811">
                <a:tc>
                  <a:txBody>
                    <a:bodyPr/>
                    <a:lstStyle/>
                    <a:p>
                      <a:pPr marL="0" marR="0">
                        <a:lnSpc>
                          <a:spcPct val="115000"/>
                        </a:lnSpc>
                        <a:spcBef>
                          <a:spcPts val="0"/>
                        </a:spcBef>
                        <a:spcAft>
                          <a:spcPts val="1000"/>
                        </a:spcAft>
                      </a:pPr>
                      <a:r>
                        <a:rPr lang="en-US" sz="1100" dirty="0">
                          <a:effectLst/>
                        </a:rPr>
                        <a:t>Test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G. Scholar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Summon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EDS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Primo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WC </a:t>
                      </a:r>
                      <a:r>
                        <a:rPr lang="en-US" sz="1100" dirty="0" smtClean="0">
                          <a:effectLst/>
                        </a:rPr>
                        <a:t>Disc.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0811">
                <a:tc>
                  <a:txBody>
                    <a:bodyPr/>
                    <a:lstStyle/>
                    <a:p>
                      <a:pPr marL="0" marR="0">
                        <a:lnSpc>
                          <a:spcPct val="115000"/>
                        </a:lnSpc>
                        <a:spcBef>
                          <a:spcPts val="0"/>
                        </a:spcBef>
                        <a:spcAft>
                          <a:spcPts val="1000"/>
                        </a:spcAft>
                      </a:pPr>
                      <a:r>
                        <a:rPr lang="en-US" sz="1100">
                          <a:effectLst/>
                        </a:rPr>
                        <a:t>Citation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0811">
                <a:tc>
                  <a:txBody>
                    <a:bodyPr/>
                    <a:lstStyle/>
                    <a:p>
                      <a:pPr marL="0" marR="0">
                        <a:lnSpc>
                          <a:spcPct val="115000"/>
                        </a:lnSpc>
                        <a:spcBef>
                          <a:spcPts val="0"/>
                        </a:spcBef>
                        <a:spcAft>
                          <a:spcPts val="1000"/>
                        </a:spcAft>
                      </a:pPr>
                      <a:r>
                        <a:rPr lang="en-US" sz="1100" dirty="0">
                          <a:effectLst/>
                        </a:rPr>
                        <a:t>Text1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0811">
                <a:tc>
                  <a:txBody>
                    <a:bodyPr/>
                    <a:lstStyle/>
                    <a:p>
                      <a:pPr marL="0" marR="0">
                        <a:lnSpc>
                          <a:spcPct val="115000"/>
                        </a:lnSpc>
                        <a:spcBef>
                          <a:spcPts val="0"/>
                        </a:spcBef>
                        <a:spcAft>
                          <a:spcPts val="1000"/>
                        </a:spcAft>
                      </a:pPr>
                      <a:r>
                        <a:rPr lang="en-US" sz="1100" dirty="0">
                          <a:effectLst/>
                        </a:rPr>
                        <a:t>Text2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1097280" y="1737360"/>
            <a:ext cx="10323093"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Wood, Phillip K., Kenneth J. Sher, and Patricia C. Rutledge. "College student alcohol consumption, day of the week, and class schedule." </a:t>
            </a:r>
            <a:r>
              <a:rPr kumimoji="0" lang="en-US" altLang="en-US" b="0" i="1" u="none" strike="noStrike" cap="none" normalizeH="0" baseline="0" dirty="0" smtClean="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Alcoholism: Clinical and Experimental Research</a:t>
            </a:r>
            <a:r>
              <a:rPr kumimoji="0" lang="en-US" altLang="en-US" b="0" i="0" u="none" strike="noStrike" cap="none" normalizeH="0" baseline="0" dirty="0" smtClean="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 31, no. 7 (2007): 1195-1207.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Text 1</a:t>
            </a:r>
            <a:r>
              <a:rPr kumimoji="0" lang="en-US" altLang="en-US" b="0" i="0" u="none" strike="noStrike" cap="none" normalizeH="0" baseline="0" dirty="0" smtClean="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 drinking but based instead on the sum of the number of</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Text 2</a:t>
            </a:r>
            <a:r>
              <a:rPr kumimoji="0" lang="en-US" altLang="en-US" b="0" i="0" u="none" strike="noStrike" cap="none" normalizeH="0" baseline="0" dirty="0" smtClean="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 night of drinking. In this case, it is not the time spent</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6" name="Title 1"/>
          <p:cNvSpPr>
            <a:spLocks noGrp="1"/>
          </p:cNvSpPr>
          <p:nvPr>
            <p:ph type="title"/>
          </p:nvPr>
        </p:nvSpPr>
        <p:spPr>
          <a:xfrm>
            <a:off x="1097280" y="286603"/>
            <a:ext cx="10058400" cy="1450757"/>
          </a:xfrm>
        </p:spPr>
        <p:txBody>
          <a:bodyPr/>
          <a:lstStyle/>
          <a:p>
            <a:pPr algn="ctr"/>
            <a:r>
              <a:rPr lang="en-US" dirty="0" smtClean="0"/>
              <a:t>Test </a:t>
            </a:r>
            <a:r>
              <a:rPr lang="en-US" dirty="0"/>
              <a:t>1</a:t>
            </a:r>
            <a:endParaRPr lang="en-US" dirty="0"/>
          </a:p>
        </p:txBody>
      </p:sp>
    </p:spTree>
    <p:extLst>
      <p:ext uri="{BB962C8B-B14F-4D97-AF65-F5344CB8AC3E}">
        <p14:creationId xmlns:p14="http://schemas.microsoft.com/office/powerpoint/2010/main" val="1687573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 </a:t>
            </a:r>
            <a:r>
              <a:rPr lang="en-US" dirty="0"/>
              <a:t>2</a:t>
            </a:r>
            <a:endParaRPr lang="en-US" dirty="0"/>
          </a:p>
        </p:txBody>
      </p:sp>
      <p:sp>
        <p:nvSpPr>
          <p:cNvPr id="3" name="Content Placeholder 2"/>
          <p:cNvSpPr>
            <a:spLocks noGrp="1"/>
          </p:cNvSpPr>
          <p:nvPr>
            <p:ph idx="1"/>
          </p:nvPr>
        </p:nvSpPr>
        <p:spPr>
          <a:xfrm>
            <a:off x="838200" y="1825625"/>
            <a:ext cx="10515600" cy="1856038"/>
          </a:xfrm>
        </p:spPr>
        <p:txBody>
          <a:bodyPr>
            <a:noAutofit/>
          </a:bodyPr>
          <a:lstStyle/>
          <a:p>
            <a:pPr marL="0" indent="0">
              <a:buNone/>
            </a:pPr>
            <a:r>
              <a:rPr lang="en-US" sz="1800" dirty="0" smtClean="0"/>
              <a:t>Citation: Garcia</a:t>
            </a:r>
            <a:r>
              <a:rPr lang="en-US" sz="1800" dirty="0"/>
              <a:t>, </a:t>
            </a:r>
            <a:r>
              <a:rPr lang="en-US" sz="1800" dirty="0" err="1"/>
              <a:t>Sònia</a:t>
            </a:r>
            <a:r>
              <a:rPr lang="en-US" sz="1800" dirty="0"/>
              <a:t>, Teresa </a:t>
            </a:r>
            <a:r>
              <a:rPr lang="en-US" sz="1800" dirty="0" err="1"/>
              <a:t>Garnatje</a:t>
            </a:r>
            <a:r>
              <a:rPr lang="en-US" sz="1800" dirty="0"/>
              <a:t>, and </a:t>
            </a:r>
            <a:r>
              <a:rPr lang="en-US" sz="1800" dirty="0" err="1"/>
              <a:t>Aleš</a:t>
            </a:r>
            <a:r>
              <a:rPr lang="en-US" sz="1800" dirty="0"/>
              <a:t> </a:t>
            </a:r>
            <a:r>
              <a:rPr lang="en-US" sz="1800" dirty="0" err="1"/>
              <a:t>Kovařík</a:t>
            </a:r>
            <a:r>
              <a:rPr lang="en-US" sz="1800" dirty="0"/>
              <a:t>. "Plant rDNA database: ribosomal DNA loci information goes online." </a:t>
            </a:r>
            <a:r>
              <a:rPr lang="en-US" sz="1800" i="1" dirty="0" err="1"/>
              <a:t>Chromosoma</a:t>
            </a:r>
            <a:r>
              <a:rPr lang="en-US" sz="1800" dirty="0"/>
              <a:t> 121, no. 4 (2012): 389-394</a:t>
            </a:r>
            <a:r>
              <a:rPr lang="en-US" sz="1800" dirty="0" smtClean="0"/>
              <a:t>.</a:t>
            </a:r>
            <a:endParaRPr lang="en-US" sz="1800" dirty="0" smtClean="0"/>
          </a:p>
          <a:p>
            <a:pPr marL="0" indent="0">
              <a:buNone/>
            </a:pPr>
            <a:r>
              <a:rPr lang="en-US" sz="1800" dirty="0" smtClean="0"/>
              <a:t>Text 1</a:t>
            </a:r>
            <a:r>
              <a:rPr lang="en-US" sz="1800" dirty="0" smtClean="0"/>
              <a:t>: "FISH </a:t>
            </a:r>
            <a:r>
              <a:rPr lang="en-US" sz="1800" dirty="0"/>
              <a:t>data is stored prior to its publication, without </a:t>
            </a:r>
            <a:r>
              <a:rPr lang="en-US" sz="1800" dirty="0" smtClean="0"/>
              <a:t>being"</a:t>
            </a:r>
          </a:p>
          <a:p>
            <a:pPr marL="0" indent="0">
              <a:buNone/>
            </a:pPr>
            <a:r>
              <a:rPr lang="en-US" sz="1800" dirty="0" smtClean="0"/>
              <a:t>Text 2</a:t>
            </a:r>
            <a:r>
              <a:rPr lang="en-US" sz="1800" dirty="0"/>
              <a:t>: </a:t>
            </a:r>
            <a:r>
              <a:rPr lang="en-US" sz="1800" dirty="0" smtClean="0"/>
              <a:t>"outline </a:t>
            </a:r>
            <a:r>
              <a:rPr lang="en-US" sz="1800" dirty="0"/>
              <a:t>of how to work with the database. The </a:t>
            </a:r>
            <a:r>
              <a:rPr lang="en-US" sz="1800" dirty="0" smtClean="0"/>
              <a:t>Simple"</a:t>
            </a:r>
            <a:endParaRPr lang="en-US" sz="1800" dirty="0"/>
          </a:p>
        </p:txBody>
      </p:sp>
      <p:graphicFrame>
        <p:nvGraphicFramePr>
          <p:cNvPr id="5" name="Content Placeholder 3"/>
          <p:cNvGraphicFramePr>
            <a:graphicFrameLocks/>
          </p:cNvGraphicFramePr>
          <p:nvPr>
            <p:extLst>
              <p:ext uri="{D42A27DB-BD31-4B8C-83A1-F6EECF244321}">
                <p14:modId xmlns:p14="http://schemas.microsoft.com/office/powerpoint/2010/main" val="3530015919"/>
              </p:ext>
            </p:extLst>
          </p:nvPr>
        </p:nvGraphicFramePr>
        <p:xfrm>
          <a:off x="2568536" y="4037745"/>
          <a:ext cx="7242576" cy="1233552"/>
        </p:xfrm>
        <a:graphic>
          <a:graphicData uri="http://schemas.openxmlformats.org/drawingml/2006/table">
            <a:tbl>
              <a:tblPr firstRow="1" firstCol="1" bandRow="1">
                <a:tableStyleId>{5C22544A-7EE6-4342-B048-85BDC9FD1C3A}</a:tableStyleId>
              </a:tblPr>
              <a:tblGrid>
                <a:gridCol w="1207096"/>
                <a:gridCol w="1207096"/>
                <a:gridCol w="1207096"/>
                <a:gridCol w="1207096"/>
                <a:gridCol w="1207096"/>
                <a:gridCol w="1207096"/>
              </a:tblGrid>
              <a:tr h="308388">
                <a:tc>
                  <a:txBody>
                    <a:bodyPr/>
                    <a:lstStyle/>
                    <a:p>
                      <a:pPr marL="0" marR="0">
                        <a:lnSpc>
                          <a:spcPct val="115000"/>
                        </a:lnSpc>
                        <a:spcBef>
                          <a:spcPts val="0"/>
                        </a:spcBef>
                        <a:spcAft>
                          <a:spcPts val="1000"/>
                        </a:spcAft>
                      </a:pPr>
                      <a:r>
                        <a:rPr lang="en-US" sz="1100" dirty="0">
                          <a:effectLst/>
                        </a:rPr>
                        <a:t>Test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G. Scholar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Summon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EDS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Primo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WC </a:t>
                      </a:r>
                      <a:r>
                        <a:rPr lang="en-US" sz="1100" dirty="0" smtClean="0">
                          <a:effectLst/>
                        </a:rPr>
                        <a:t>Disc.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8388">
                <a:tc>
                  <a:txBody>
                    <a:bodyPr/>
                    <a:lstStyle/>
                    <a:p>
                      <a:pPr marL="0" marR="0">
                        <a:lnSpc>
                          <a:spcPct val="115000"/>
                        </a:lnSpc>
                        <a:spcBef>
                          <a:spcPts val="0"/>
                        </a:spcBef>
                        <a:spcAft>
                          <a:spcPts val="1000"/>
                        </a:spcAft>
                      </a:pPr>
                      <a:r>
                        <a:rPr lang="en-US" sz="1100">
                          <a:effectLst/>
                        </a:rPr>
                        <a:t>Citation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8388">
                <a:tc>
                  <a:txBody>
                    <a:bodyPr/>
                    <a:lstStyle/>
                    <a:p>
                      <a:pPr marL="0" marR="0">
                        <a:lnSpc>
                          <a:spcPct val="115000"/>
                        </a:lnSpc>
                        <a:spcBef>
                          <a:spcPts val="0"/>
                        </a:spcBef>
                        <a:spcAft>
                          <a:spcPts val="1000"/>
                        </a:spcAft>
                      </a:pPr>
                      <a:r>
                        <a:rPr lang="en-US" sz="1100">
                          <a:effectLst/>
                        </a:rPr>
                        <a:t>Text1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8388">
                <a:tc>
                  <a:txBody>
                    <a:bodyPr/>
                    <a:lstStyle/>
                    <a:p>
                      <a:pPr marL="0" marR="0">
                        <a:lnSpc>
                          <a:spcPct val="115000"/>
                        </a:lnSpc>
                        <a:spcBef>
                          <a:spcPts val="0"/>
                        </a:spcBef>
                        <a:spcAft>
                          <a:spcPts val="1000"/>
                        </a:spcAft>
                      </a:pPr>
                      <a:r>
                        <a:rPr lang="en-US" sz="1100" dirty="0">
                          <a:effectLst/>
                        </a:rPr>
                        <a:t>Text2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452241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 </a:t>
            </a:r>
            <a:r>
              <a:rPr lang="en-US" dirty="0"/>
              <a:t>3</a:t>
            </a:r>
            <a:endParaRPr lang="en-US" dirty="0"/>
          </a:p>
        </p:txBody>
      </p:sp>
      <p:sp>
        <p:nvSpPr>
          <p:cNvPr id="3" name="Content Placeholder 2"/>
          <p:cNvSpPr>
            <a:spLocks noGrp="1"/>
          </p:cNvSpPr>
          <p:nvPr>
            <p:ph idx="1"/>
          </p:nvPr>
        </p:nvSpPr>
        <p:spPr>
          <a:xfrm>
            <a:off x="838200" y="1825625"/>
            <a:ext cx="10515600" cy="1988386"/>
          </a:xfrm>
        </p:spPr>
        <p:txBody>
          <a:bodyPr>
            <a:normAutofit/>
          </a:bodyPr>
          <a:lstStyle/>
          <a:p>
            <a:pPr marL="0" indent="0">
              <a:buNone/>
            </a:pPr>
            <a:r>
              <a:rPr lang="en-US" sz="1800" dirty="0"/>
              <a:t>Pound, Pandora, Shah </a:t>
            </a:r>
            <a:r>
              <a:rPr lang="en-US" sz="1800" dirty="0" err="1"/>
              <a:t>Ebrahim</a:t>
            </a:r>
            <a:r>
              <a:rPr lang="en-US" sz="1800" dirty="0"/>
              <a:t>, Peter </a:t>
            </a:r>
            <a:r>
              <a:rPr lang="en-US" sz="1800" dirty="0" err="1"/>
              <a:t>Sandercock</a:t>
            </a:r>
            <a:r>
              <a:rPr lang="en-US" sz="1800" dirty="0"/>
              <a:t>, Michael B. Bracken, and Ian Roberts. "Where is the evidence that animal research benefits humans?." </a:t>
            </a:r>
            <a:r>
              <a:rPr lang="en-US" sz="1800" dirty="0" smtClean="0"/>
              <a:t>BMJ </a:t>
            </a:r>
            <a:r>
              <a:rPr lang="en-US" sz="1800" dirty="0"/>
              <a:t>328, no. 7438 (2004): 514-517.</a:t>
            </a:r>
          </a:p>
          <a:p>
            <a:pPr marL="0" indent="0">
              <a:buNone/>
            </a:pPr>
            <a:r>
              <a:rPr lang="en-US" sz="1800" dirty="0" smtClean="0"/>
              <a:t>Text 1: An </a:t>
            </a:r>
            <a:r>
              <a:rPr lang="en-US" sz="1800" dirty="0"/>
              <a:t>unpublished study by Ciccone and </a:t>
            </a:r>
            <a:r>
              <a:rPr lang="en-US" sz="1800" dirty="0" err="1"/>
              <a:t>Candelise</a:t>
            </a:r>
            <a:r>
              <a:rPr lang="en-US" sz="1800" dirty="0"/>
              <a:t> </a:t>
            </a:r>
            <a:endParaRPr lang="en-US" sz="1800" dirty="0" smtClean="0"/>
          </a:p>
          <a:p>
            <a:pPr marL="0" indent="0">
              <a:buNone/>
            </a:pPr>
            <a:r>
              <a:rPr lang="en-US" sz="1800" dirty="0" smtClean="0"/>
              <a:t>Text </a:t>
            </a:r>
            <a:r>
              <a:rPr lang="en-US" sz="1800" dirty="0" smtClean="0"/>
              <a:t>2: Moreover</a:t>
            </a:r>
            <a:r>
              <a:rPr lang="en-US" sz="1800" dirty="0"/>
              <a:t>, if animal experiments fail to inform </a:t>
            </a:r>
            <a:r>
              <a:rPr lang="en-US" sz="1800" dirty="0" smtClean="0"/>
              <a:t>medical</a:t>
            </a:r>
          </a:p>
          <a:p>
            <a:pPr marL="0" indent="0">
              <a:buNone/>
            </a:pPr>
            <a:r>
              <a:rPr lang="en-US" sz="1800" dirty="0" smtClean="0"/>
              <a:t>Text 3: single consultations. PP and SE applied (unsuccessfully) to the</a:t>
            </a:r>
            <a:endParaRPr lang="en-US" sz="1800" dirty="0"/>
          </a:p>
        </p:txBody>
      </p:sp>
      <p:graphicFrame>
        <p:nvGraphicFramePr>
          <p:cNvPr id="4" name="Content Placeholder 3"/>
          <p:cNvGraphicFramePr>
            <a:graphicFrameLocks/>
          </p:cNvGraphicFramePr>
          <p:nvPr>
            <p:extLst>
              <p:ext uri="{D42A27DB-BD31-4B8C-83A1-F6EECF244321}">
                <p14:modId xmlns:p14="http://schemas.microsoft.com/office/powerpoint/2010/main" val="836331587"/>
              </p:ext>
            </p:extLst>
          </p:nvPr>
        </p:nvGraphicFramePr>
        <p:xfrm>
          <a:off x="2938411" y="4263774"/>
          <a:ext cx="6977604" cy="1191120"/>
        </p:xfrm>
        <a:graphic>
          <a:graphicData uri="http://schemas.openxmlformats.org/drawingml/2006/table">
            <a:tbl>
              <a:tblPr firstRow="1" firstCol="1" bandRow="1">
                <a:tableStyleId>{5C22544A-7EE6-4342-B048-85BDC9FD1C3A}</a:tableStyleId>
              </a:tblPr>
              <a:tblGrid>
                <a:gridCol w="1162934"/>
                <a:gridCol w="1162934"/>
                <a:gridCol w="1162934"/>
                <a:gridCol w="1162934"/>
                <a:gridCol w="1162934"/>
                <a:gridCol w="1162934"/>
              </a:tblGrid>
              <a:tr h="297780">
                <a:tc>
                  <a:txBody>
                    <a:bodyPr/>
                    <a:lstStyle/>
                    <a:p>
                      <a:pPr marL="0" marR="0">
                        <a:lnSpc>
                          <a:spcPct val="115000"/>
                        </a:lnSpc>
                        <a:spcBef>
                          <a:spcPts val="0"/>
                        </a:spcBef>
                        <a:spcAft>
                          <a:spcPts val="1000"/>
                        </a:spcAft>
                      </a:pPr>
                      <a:r>
                        <a:rPr lang="en-US" sz="1100" dirty="0">
                          <a:effectLst/>
                        </a:rPr>
                        <a:t>Test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G. Scholar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Summon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EDS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Primo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WC </a:t>
                      </a:r>
                      <a:r>
                        <a:rPr lang="en-US" sz="1100" dirty="0" smtClean="0">
                          <a:effectLst/>
                        </a:rPr>
                        <a:t>Disc.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780">
                <a:tc>
                  <a:txBody>
                    <a:bodyPr/>
                    <a:lstStyle/>
                    <a:p>
                      <a:pPr marL="0" marR="0">
                        <a:lnSpc>
                          <a:spcPct val="115000"/>
                        </a:lnSpc>
                        <a:spcBef>
                          <a:spcPts val="0"/>
                        </a:spcBef>
                        <a:spcAft>
                          <a:spcPts val="1000"/>
                        </a:spcAft>
                      </a:pPr>
                      <a:r>
                        <a:rPr lang="en-US" sz="1100">
                          <a:effectLst/>
                        </a:rPr>
                        <a:t>Citation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780">
                <a:tc>
                  <a:txBody>
                    <a:bodyPr/>
                    <a:lstStyle/>
                    <a:p>
                      <a:pPr marL="0" marR="0">
                        <a:lnSpc>
                          <a:spcPct val="115000"/>
                        </a:lnSpc>
                        <a:spcBef>
                          <a:spcPts val="0"/>
                        </a:spcBef>
                        <a:spcAft>
                          <a:spcPts val="1000"/>
                        </a:spcAft>
                      </a:pPr>
                      <a:r>
                        <a:rPr lang="en-US" sz="1100">
                          <a:effectLst/>
                        </a:rPr>
                        <a:t>Text1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780">
                <a:tc>
                  <a:txBody>
                    <a:bodyPr/>
                    <a:lstStyle/>
                    <a:p>
                      <a:pPr marL="0" marR="0">
                        <a:lnSpc>
                          <a:spcPct val="115000"/>
                        </a:lnSpc>
                        <a:spcBef>
                          <a:spcPts val="0"/>
                        </a:spcBef>
                        <a:spcAft>
                          <a:spcPts val="1000"/>
                        </a:spcAft>
                      </a:pPr>
                      <a:r>
                        <a:rPr lang="en-US" sz="1100" dirty="0">
                          <a:effectLst/>
                        </a:rPr>
                        <a:t>Text2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15695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 4</a:t>
            </a:r>
            <a:endParaRPr lang="en-US" dirty="0"/>
          </a:p>
        </p:txBody>
      </p:sp>
      <p:sp>
        <p:nvSpPr>
          <p:cNvPr id="3" name="Content Placeholder 2"/>
          <p:cNvSpPr>
            <a:spLocks noGrp="1"/>
          </p:cNvSpPr>
          <p:nvPr>
            <p:ph idx="1"/>
          </p:nvPr>
        </p:nvSpPr>
        <p:spPr/>
        <p:txBody>
          <a:bodyPr/>
          <a:lstStyle/>
          <a:p>
            <a:r>
              <a:rPr lang="en-US" dirty="0" err="1"/>
              <a:t>Tartter</a:t>
            </a:r>
            <a:r>
              <a:rPr lang="en-US" dirty="0"/>
              <a:t>, Molly A., and Lara A. Ray. "A prospective study of stress and alcohol craving in heavy drinkers." </a:t>
            </a:r>
            <a:r>
              <a:rPr lang="en-US" i="1" dirty="0"/>
              <a:t>Pharmacology Biochemistry and Behavior</a:t>
            </a:r>
            <a:r>
              <a:rPr lang="en-US" dirty="0"/>
              <a:t> 101, no. 4 (2012): 625-631</a:t>
            </a:r>
            <a:r>
              <a:rPr lang="en-US" dirty="0" smtClean="0"/>
              <a:t>.</a:t>
            </a:r>
          </a:p>
          <a:p>
            <a:r>
              <a:rPr lang="en-US" dirty="0" smtClean="0"/>
              <a:t>Text 1</a:t>
            </a:r>
            <a:r>
              <a:rPr lang="en-US" dirty="0"/>
              <a:t>: "Participants were contacted for an on-line follow-up at 6 and 12 months after evaluation in the </a:t>
            </a:r>
            <a:r>
              <a:rPr lang="en-US" dirty="0" smtClean="0"/>
              <a:t>laboratory"</a:t>
            </a:r>
          </a:p>
          <a:p>
            <a:r>
              <a:rPr lang="en-US" dirty="0" smtClean="0"/>
              <a:t>Text 2</a:t>
            </a:r>
            <a:r>
              <a:rPr lang="en-US" dirty="0"/>
              <a:t>: "The ACQ was modified to encompass the four quantitative indices of alcohol use </a:t>
            </a:r>
            <a:r>
              <a:rPr lang="en-US" dirty="0" smtClean="0"/>
              <a:t>recommended"</a:t>
            </a:r>
          </a:p>
          <a:p>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273800495"/>
              </p:ext>
            </p:extLst>
          </p:nvPr>
        </p:nvGraphicFramePr>
        <p:xfrm>
          <a:off x="2938411" y="4263774"/>
          <a:ext cx="6977604" cy="1191120"/>
        </p:xfrm>
        <a:graphic>
          <a:graphicData uri="http://schemas.openxmlformats.org/drawingml/2006/table">
            <a:tbl>
              <a:tblPr firstRow="1" firstCol="1" bandRow="1">
                <a:tableStyleId>{5C22544A-7EE6-4342-B048-85BDC9FD1C3A}</a:tableStyleId>
              </a:tblPr>
              <a:tblGrid>
                <a:gridCol w="1162934"/>
                <a:gridCol w="1162934"/>
                <a:gridCol w="1162934"/>
                <a:gridCol w="1162934"/>
                <a:gridCol w="1162934"/>
                <a:gridCol w="1162934"/>
              </a:tblGrid>
              <a:tr h="297780">
                <a:tc>
                  <a:txBody>
                    <a:bodyPr/>
                    <a:lstStyle/>
                    <a:p>
                      <a:pPr marL="0" marR="0">
                        <a:lnSpc>
                          <a:spcPct val="115000"/>
                        </a:lnSpc>
                        <a:spcBef>
                          <a:spcPts val="0"/>
                        </a:spcBef>
                        <a:spcAft>
                          <a:spcPts val="1000"/>
                        </a:spcAft>
                      </a:pPr>
                      <a:r>
                        <a:rPr lang="en-US" sz="1100" dirty="0">
                          <a:effectLst/>
                        </a:rPr>
                        <a:t>Test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G. Scholar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Summon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EDS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Primo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WC </a:t>
                      </a:r>
                      <a:r>
                        <a:rPr lang="en-US" sz="1100" dirty="0" smtClean="0">
                          <a:effectLst/>
                        </a:rPr>
                        <a:t>Disc.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780">
                <a:tc>
                  <a:txBody>
                    <a:bodyPr/>
                    <a:lstStyle/>
                    <a:p>
                      <a:pPr marL="0" marR="0">
                        <a:lnSpc>
                          <a:spcPct val="115000"/>
                        </a:lnSpc>
                        <a:spcBef>
                          <a:spcPts val="0"/>
                        </a:spcBef>
                        <a:spcAft>
                          <a:spcPts val="1000"/>
                        </a:spcAft>
                      </a:pPr>
                      <a:r>
                        <a:rPr lang="en-US" sz="1100">
                          <a:effectLst/>
                        </a:rPr>
                        <a:t>Citation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780">
                <a:tc>
                  <a:txBody>
                    <a:bodyPr/>
                    <a:lstStyle/>
                    <a:p>
                      <a:pPr marL="0" marR="0">
                        <a:lnSpc>
                          <a:spcPct val="115000"/>
                        </a:lnSpc>
                        <a:spcBef>
                          <a:spcPts val="0"/>
                        </a:spcBef>
                        <a:spcAft>
                          <a:spcPts val="1000"/>
                        </a:spcAft>
                      </a:pPr>
                      <a:r>
                        <a:rPr lang="en-US" sz="1100">
                          <a:effectLst/>
                        </a:rPr>
                        <a:t>Text1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780">
                <a:tc>
                  <a:txBody>
                    <a:bodyPr/>
                    <a:lstStyle/>
                    <a:p>
                      <a:pPr marL="0" marR="0">
                        <a:lnSpc>
                          <a:spcPct val="115000"/>
                        </a:lnSpc>
                        <a:spcBef>
                          <a:spcPts val="0"/>
                        </a:spcBef>
                        <a:spcAft>
                          <a:spcPts val="1000"/>
                        </a:spcAft>
                      </a:pPr>
                      <a:r>
                        <a:rPr lang="en-US" sz="1100" dirty="0">
                          <a:effectLst/>
                        </a:rPr>
                        <a:t>Text2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12150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 5</a:t>
            </a:r>
            <a:endParaRPr lang="en-US" dirty="0"/>
          </a:p>
        </p:txBody>
      </p:sp>
      <p:sp>
        <p:nvSpPr>
          <p:cNvPr id="3" name="Content Placeholder 2"/>
          <p:cNvSpPr>
            <a:spLocks noGrp="1"/>
          </p:cNvSpPr>
          <p:nvPr>
            <p:ph idx="1"/>
          </p:nvPr>
        </p:nvSpPr>
        <p:spPr/>
        <p:txBody>
          <a:bodyPr/>
          <a:lstStyle/>
          <a:p>
            <a:r>
              <a:rPr lang="en-US" dirty="0" err="1"/>
              <a:t>Muggah</a:t>
            </a:r>
            <a:r>
              <a:rPr lang="en-US" dirty="0"/>
              <a:t>, Robert, and Keith Krause. "Closing the gap between peace operations and post-conflict insecurity: towards a violence reduction agenda." </a:t>
            </a:r>
            <a:r>
              <a:rPr lang="en-US" i="1" dirty="0"/>
              <a:t>International Peacekeeping</a:t>
            </a:r>
            <a:r>
              <a:rPr lang="en-US" dirty="0"/>
              <a:t> 16, no. 1 (2009): 136-150.</a:t>
            </a:r>
          </a:p>
          <a:p>
            <a:r>
              <a:rPr lang="en-US" dirty="0" smtClean="0"/>
              <a:t>Text 1: "armed </a:t>
            </a:r>
            <a:r>
              <a:rPr lang="en-US" dirty="0"/>
              <a:t>violence prevention and reduction </a:t>
            </a:r>
            <a:r>
              <a:rPr lang="en-US" dirty="0" err="1"/>
              <a:t>programmes</a:t>
            </a:r>
            <a:r>
              <a:rPr lang="en-US" dirty="0"/>
              <a:t> that draw </a:t>
            </a:r>
            <a:r>
              <a:rPr lang="en-US" dirty="0"/>
              <a:t>upon"</a:t>
            </a:r>
            <a:endParaRPr lang="en-US" dirty="0"/>
          </a:p>
          <a:p>
            <a:r>
              <a:rPr lang="en-US" dirty="0" smtClean="0"/>
              <a:t>Text 2: "before</a:t>
            </a:r>
            <a:r>
              <a:rPr lang="en-US" dirty="0"/>
              <a:t>, during, and after wars come to a close. Armed violence </a:t>
            </a:r>
            <a:r>
              <a:rPr lang="en-US" dirty="0"/>
              <a:t>does"</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97886189"/>
              </p:ext>
            </p:extLst>
          </p:nvPr>
        </p:nvGraphicFramePr>
        <p:xfrm>
          <a:off x="2809014" y="4160258"/>
          <a:ext cx="6977604" cy="1191120"/>
        </p:xfrm>
        <a:graphic>
          <a:graphicData uri="http://schemas.openxmlformats.org/drawingml/2006/table">
            <a:tbl>
              <a:tblPr firstRow="1" firstCol="1" bandRow="1">
                <a:tableStyleId>{5C22544A-7EE6-4342-B048-85BDC9FD1C3A}</a:tableStyleId>
              </a:tblPr>
              <a:tblGrid>
                <a:gridCol w="1162934"/>
                <a:gridCol w="1162934"/>
                <a:gridCol w="1162934"/>
                <a:gridCol w="1162934"/>
                <a:gridCol w="1162934"/>
                <a:gridCol w="1162934"/>
              </a:tblGrid>
              <a:tr h="297780">
                <a:tc>
                  <a:txBody>
                    <a:bodyPr/>
                    <a:lstStyle/>
                    <a:p>
                      <a:pPr marL="0" marR="0">
                        <a:lnSpc>
                          <a:spcPct val="115000"/>
                        </a:lnSpc>
                        <a:spcBef>
                          <a:spcPts val="0"/>
                        </a:spcBef>
                        <a:spcAft>
                          <a:spcPts val="1000"/>
                        </a:spcAft>
                      </a:pPr>
                      <a:r>
                        <a:rPr lang="en-US" sz="1100" dirty="0">
                          <a:effectLst/>
                        </a:rPr>
                        <a:t>Test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G. Scholar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Summon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EDS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Primo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WC </a:t>
                      </a:r>
                      <a:r>
                        <a:rPr lang="en-US" sz="1100" dirty="0" smtClean="0">
                          <a:effectLst/>
                        </a:rPr>
                        <a:t>Disc.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780">
                <a:tc>
                  <a:txBody>
                    <a:bodyPr/>
                    <a:lstStyle/>
                    <a:p>
                      <a:pPr marL="0" marR="0">
                        <a:lnSpc>
                          <a:spcPct val="115000"/>
                        </a:lnSpc>
                        <a:spcBef>
                          <a:spcPts val="0"/>
                        </a:spcBef>
                        <a:spcAft>
                          <a:spcPts val="1000"/>
                        </a:spcAft>
                      </a:pPr>
                      <a:r>
                        <a:rPr lang="en-US" sz="1100">
                          <a:effectLst/>
                        </a:rPr>
                        <a:t>Citation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780">
                <a:tc>
                  <a:txBody>
                    <a:bodyPr/>
                    <a:lstStyle/>
                    <a:p>
                      <a:pPr marL="0" marR="0">
                        <a:lnSpc>
                          <a:spcPct val="115000"/>
                        </a:lnSpc>
                        <a:spcBef>
                          <a:spcPts val="0"/>
                        </a:spcBef>
                        <a:spcAft>
                          <a:spcPts val="1000"/>
                        </a:spcAft>
                      </a:pPr>
                      <a:r>
                        <a:rPr lang="en-US" sz="1100">
                          <a:effectLst/>
                        </a:rPr>
                        <a:t>Text1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780">
                <a:tc>
                  <a:txBody>
                    <a:bodyPr/>
                    <a:lstStyle/>
                    <a:p>
                      <a:pPr marL="0" marR="0">
                        <a:lnSpc>
                          <a:spcPct val="115000"/>
                        </a:lnSpc>
                        <a:spcBef>
                          <a:spcPts val="0"/>
                        </a:spcBef>
                        <a:spcAft>
                          <a:spcPts val="1000"/>
                        </a:spcAft>
                      </a:pPr>
                      <a:r>
                        <a:rPr lang="en-US" sz="1100" dirty="0">
                          <a:effectLst/>
                        </a:rPr>
                        <a:t>Text2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88724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Days of Broadcast Search</a:t>
            </a:r>
            <a:endParaRPr lang="en-US" dirty="0"/>
          </a:p>
        </p:txBody>
      </p:sp>
      <p:sp>
        <p:nvSpPr>
          <p:cNvPr id="3" name="Content Placeholder 2"/>
          <p:cNvSpPr>
            <a:spLocks noGrp="1"/>
          </p:cNvSpPr>
          <p:nvPr>
            <p:ph idx="1"/>
          </p:nvPr>
        </p:nvSpPr>
        <p:spPr/>
        <p:txBody>
          <a:bodyPr/>
          <a:lstStyle/>
          <a:p>
            <a:r>
              <a:rPr lang="en-US" dirty="0" smtClean="0"/>
              <a:t>Often referred to as “federated search”, but not</a:t>
            </a:r>
          </a:p>
          <a:p>
            <a:r>
              <a:rPr lang="en-US" dirty="0" smtClean="0"/>
              <a:t>It was disintegrated search, and maybe you could say federated results</a:t>
            </a:r>
          </a:p>
          <a:p>
            <a:r>
              <a:rPr lang="en-US" dirty="0" smtClean="0"/>
              <a:t>Characterized by long waits (connection wait times, handshakes, mapping of search terms, merging and “</a:t>
            </a:r>
            <a:r>
              <a:rPr lang="en-US" dirty="0" err="1" smtClean="0"/>
              <a:t>deduping</a:t>
            </a:r>
            <a:r>
              <a:rPr lang="en-US" dirty="0" smtClean="0"/>
              <a:t>” of results, messy results)</a:t>
            </a:r>
          </a:p>
          <a:p>
            <a:r>
              <a:rPr lang="en-US" dirty="0" smtClean="0"/>
              <a:t>Searching across metadata. No FT searching.</a:t>
            </a:r>
            <a:endParaRPr lang="en-US" dirty="0"/>
          </a:p>
        </p:txBody>
      </p:sp>
    </p:spTree>
    <p:extLst>
      <p:ext uri="{BB962C8B-B14F-4D97-AF65-F5344CB8AC3E}">
        <p14:creationId xmlns:p14="http://schemas.microsoft.com/office/powerpoint/2010/main" val="839200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for Government Information</a:t>
            </a:r>
            <a:endParaRPr lang="en-US" dirty="0"/>
          </a:p>
        </p:txBody>
      </p:sp>
      <p:sp>
        <p:nvSpPr>
          <p:cNvPr id="3" name="Content Placeholder 2"/>
          <p:cNvSpPr>
            <a:spLocks noGrp="1"/>
          </p:cNvSpPr>
          <p:nvPr>
            <p:ph idx="1"/>
          </p:nvPr>
        </p:nvSpPr>
        <p:spPr>
          <a:xfrm>
            <a:off x="838200" y="1825625"/>
            <a:ext cx="10515600" cy="584200"/>
          </a:xfrm>
        </p:spPr>
        <p:txBody>
          <a:bodyPr/>
          <a:lstStyle/>
          <a:p>
            <a:r>
              <a:rPr lang="en-US" dirty="0" smtClean="0"/>
              <a:t>Choice of benchmark: </a:t>
            </a:r>
            <a:r>
              <a:rPr lang="en-US" dirty="0" err="1" smtClean="0"/>
              <a:t>Fdsys</a:t>
            </a:r>
            <a:r>
              <a:rPr lang="en-US" dirty="0"/>
              <a:t> - </a:t>
            </a:r>
            <a:r>
              <a:rPr lang="en-US" dirty="0">
                <a:hlinkClick r:id="rId2"/>
              </a:rPr>
              <a:t>http://www.gpo.gov/fdsys</a:t>
            </a:r>
            <a:r>
              <a:rPr lang="en-US" dirty="0" smtClean="0">
                <a:hlinkClick r:id="rId2"/>
              </a:rPr>
              <a:t>/</a:t>
            </a:r>
            <a:r>
              <a:rPr lang="en-US" dirty="0" smtClean="0"/>
              <a:t> </a:t>
            </a:r>
          </a:p>
          <a:p>
            <a:endParaRPr lang="en-US" dirty="0"/>
          </a:p>
        </p:txBody>
      </p:sp>
      <p:pic>
        <p:nvPicPr>
          <p:cNvPr id="4" name="Picture 3"/>
          <p:cNvPicPr>
            <a:picLocks noChangeAspect="1"/>
          </p:cNvPicPr>
          <p:nvPr/>
        </p:nvPicPr>
        <p:blipFill>
          <a:blip r:embed="rId3"/>
          <a:stretch>
            <a:fillRect/>
          </a:stretch>
        </p:blipFill>
        <p:spPr>
          <a:xfrm>
            <a:off x="2914650" y="2409825"/>
            <a:ext cx="5029199" cy="3652157"/>
          </a:xfrm>
          <a:prstGeom prst="rect">
            <a:avLst/>
          </a:prstGeom>
        </p:spPr>
      </p:pic>
    </p:spTree>
    <p:extLst>
      <p:ext uri="{BB962C8B-B14F-4D97-AF65-F5344CB8AC3E}">
        <p14:creationId xmlns:p14="http://schemas.microsoft.com/office/powerpoint/2010/main" val="3023454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for Government Information</a:t>
            </a:r>
            <a:endParaRPr lang="en-US" dirty="0"/>
          </a:p>
        </p:txBody>
      </p:sp>
      <p:sp>
        <p:nvSpPr>
          <p:cNvPr id="3" name="Content Placeholder 2"/>
          <p:cNvSpPr>
            <a:spLocks noGrp="1"/>
          </p:cNvSpPr>
          <p:nvPr>
            <p:ph idx="1"/>
          </p:nvPr>
        </p:nvSpPr>
        <p:spPr/>
        <p:txBody>
          <a:bodyPr/>
          <a:lstStyle/>
          <a:p>
            <a:pPr marL="0" indent="0">
              <a:buNone/>
            </a:pPr>
            <a:r>
              <a:rPr lang="en-US" dirty="0" smtClean="0"/>
              <a:t>The Government Publishing Office has these freely available tools:</a:t>
            </a:r>
          </a:p>
          <a:p>
            <a:r>
              <a:rPr lang="en-US" dirty="0" smtClean="0"/>
              <a:t>Catalog of Government Publications (CGP) – library catalog, </a:t>
            </a:r>
            <a:r>
              <a:rPr lang="en-US" dirty="0"/>
              <a:t>metadata only - </a:t>
            </a:r>
            <a:r>
              <a:rPr lang="en-US" dirty="0">
                <a:hlinkClick r:id="rId2"/>
              </a:rPr>
              <a:t>http://catalog.gpo.gov</a:t>
            </a:r>
            <a:r>
              <a:rPr lang="en-US" dirty="0" smtClean="0">
                <a:hlinkClick r:id="rId2"/>
              </a:rPr>
              <a:t>/</a:t>
            </a:r>
            <a:r>
              <a:rPr lang="en-US" dirty="0" smtClean="0"/>
              <a:t> </a:t>
            </a:r>
          </a:p>
          <a:p>
            <a:r>
              <a:rPr lang="en-US" dirty="0" err="1" smtClean="0"/>
              <a:t>Metalib</a:t>
            </a:r>
            <a:r>
              <a:rPr lang="en-US" dirty="0" smtClean="0"/>
              <a:t> – metasearch tools, searches metadata </a:t>
            </a:r>
            <a:r>
              <a:rPr lang="en-US" dirty="0"/>
              <a:t>only - </a:t>
            </a:r>
            <a:r>
              <a:rPr lang="en-US" dirty="0">
                <a:hlinkClick r:id="rId3"/>
              </a:rPr>
              <a:t>http://metalib.gpo.gov</a:t>
            </a:r>
            <a:r>
              <a:rPr lang="en-US" dirty="0" smtClean="0">
                <a:hlinkClick r:id="rId3"/>
              </a:rPr>
              <a:t>/</a:t>
            </a:r>
            <a:r>
              <a:rPr lang="en-US" dirty="0" smtClean="0"/>
              <a:t> </a:t>
            </a:r>
            <a:endParaRPr lang="en-US" dirty="0" smtClean="0"/>
          </a:p>
          <a:p>
            <a:r>
              <a:rPr lang="en-US" dirty="0" smtClean="0"/>
              <a:t>FDsys </a:t>
            </a:r>
            <a:r>
              <a:rPr lang="en-US" dirty="0" smtClean="0"/>
              <a:t>– Repository, searches metadata and full </a:t>
            </a:r>
            <a:r>
              <a:rPr lang="en-US" dirty="0"/>
              <a:t>text - </a:t>
            </a:r>
            <a:r>
              <a:rPr lang="en-US" dirty="0">
                <a:hlinkClick r:id="rId4"/>
              </a:rPr>
              <a:t>http://www.gpo.gov/fdsys</a:t>
            </a:r>
            <a:r>
              <a:rPr lang="en-US" dirty="0" smtClean="0">
                <a:hlinkClick r:id="rId4"/>
              </a:rPr>
              <a:t>/</a:t>
            </a:r>
            <a:endParaRPr lang="en-US" dirty="0" smtClean="0"/>
          </a:p>
          <a:p>
            <a:pPr lvl="1"/>
            <a:r>
              <a:rPr lang="en-US" dirty="0" smtClean="0"/>
              <a:t>FDsys searches full text by default.</a:t>
            </a:r>
          </a:p>
          <a:p>
            <a:pPr lvl="1"/>
            <a:r>
              <a:rPr lang="en-US" dirty="0" smtClean="0"/>
              <a:t>In 2011 FDsys officially replaced GPO Access as the official repository for Legislative, Executive, and Judicial Branch documents that GPO hosts.</a:t>
            </a:r>
          </a:p>
          <a:p>
            <a:pPr lvl="1"/>
            <a:r>
              <a:rPr lang="en-US" dirty="0" smtClean="0"/>
              <a:t>FDsys was engineered from the ground up to bring quick, faceted searching for discovery of government information.</a:t>
            </a:r>
          </a:p>
          <a:p>
            <a:pPr lvl="1"/>
            <a:r>
              <a:rPr lang="en-US" dirty="0" smtClean="0"/>
              <a:t>FDsys content is available for anyone to download and for third-party vendors to utilize.</a:t>
            </a:r>
          </a:p>
          <a:p>
            <a:pPr lvl="1"/>
            <a:endParaRPr lang="en-US" dirty="0"/>
          </a:p>
        </p:txBody>
      </p:sp>
    </p:spTree>
    <p:extLst>
      <p:ext uri="{BB962C8B-B14F-4D97-AF65-F5344CB8AC3E}">
        <p14:creationId xmlns:p14="http://schemas.microsoft.com/office/powerpoint/2010/main" val="1775027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 of Government Publications:</a:t>
            </a:r>
            <a:br>
              <a:rPr lang="en-US" dirty="0" smtClean="0"/>
            </a:br>
            <a:r>
              <a:rPr lang="en-US" dirty="0" smtClean="0"/>
              <a:t>GPO’s Online Catalog</a:t>
            </a:r>
            <a:endParaRPr lang="en-US" dirty="0"/>
          </a:p>
        </p:txBody>
      </p:sp>
      <p:pic>
        <p:nvPicPr>
          <p:cNvPr id="5" name="Content Placeholder 4"/>
          <p:cNvPicPr>
            <a:picLocks noGrp="1" noChangeAspect="1"/>
          </p:cNvPicPr>
          <p:nvPr>
            <p:ph idx="1"/>
          </p:nvPr>
        </p:nvPicPr>
        <p:blipFill>
          <a:blip r:embed="rId2"/>
          <a:stretch>
            <a:fillRect/>
          </a:stretch>
        </p:blipFill>
        <p:spPr>
          <a:xfrm>
            <a:off x="2521383" y="1846263"/>
            <a:ext cx="7209559" cy="4022725"/>
          </a:xfrm>
          <a:prstGeom prst="rect">
            <a:avLst/>
          </a:prstGeom>
        </p:spPr>
      </p:pic>
      <p:sp>
        <p:nvSpPr>
          <p:cNvPr id="4" name="Rectangle 3"/>
          <p:cNvSpPr/>
          <p:nvPr/>
        </p:nvSpPr>
        <p:spPr>
          <a:xfrm>
            <a:off x="4507801" y="6410229"/>
            <a:ext cx="2382768" cy="369332"/>
          </a:xfrm>
          <a:prstGeom prst="rect">
            <a:avLst/>
          </a:prstGeom>
        </p:spPr>
        <p:txBody>
          <a:bodyPr wrap="none">
            <a:spAutoFit/>
          </a:bodyPr>
          <a:lstStyle/>
          <a:p>
            <a:r>
              <a:rPr lang="en-US" dirty="0"/>
              <a:t>http://catalog.gpo.gov/</a:t>
            </a:r>
          </a:p>
        </p:txBody>
      </p:sp>
    </p:spTree>
    <p:extLst>
      <p:ext uri="{BB962C8B-B14F-4D97-AF65-F5344CB8AC3E}">
        <p14:creationId xmlns:p14="http://schemas.microsoft.com/office/powerpoint/2010/main" val="2346810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MetaLib</a:t>
            </a:r>
            <a:r>
              <a:rPr lang="en-US" dirty="0" smtClean="0"/>
              <a:t>: the GPO Metasearch Platform</a:t>
            </a:r>
            <a:endParaRPr lang="en-US" dirty="0"/>
          </a:p>
        </p:txBody>
      </p:sp>
      <p:sp>
        <p:nvSpPr>
          <p:cNvPr id="3" name="Content Placeholder 2"/>
          <p:cNvSpPr>
            <a:spLocks noGrp="1"/>
          </p:cNvSpPr>
          <p:nvPr>
            <p:ph idx="1"/>
          </p:nvPr>
        </p:nvSpPr>
        <p:spPr>
          <a:xfrm>
            <a:off x="838200" y="1825624"/>
            <a:ext cx="3649579" cy="4755649"/>
          </a:xfrm>
        </p:spPr>
        <p:txBody>
          <a:bodyPr/>
          <a:lstStyle/>
          <a:p>
            <a:r>
              <a:rPr lang="en-US" dirty="0" err="1" smtClean="0"/>
              <a:t>Metalib</a:t>
            </a:r>
            <a:r>
              <a:rPr lang="en-US" dirty="0" smtClean="0"/>
              <a:t> is a broadcast search for government information. No FT searching, only metadata.</a:t>
            </a:r>
            <a:endParaRPr lang="en-US" dirty="0"/>
          </a:p>
        </p:txBody>
      </p:sp>
      <p:pic>
        <p:nvPicPr>
          <p:cNvPr id="4" name="Picture 3"/>
          <p:cNvPicPr>
            <a:picLocks noChangeAspect="1"/>
          </p:cNvPicPr>
          <p:nvPr/>
        </p:nvPicPr>
        <p:blipFill>
          <a:blip r:embed="rId2"/>
          <a:stretch>
            <a:fillRect/>
          </a:stretch>
        </p:blipFill>
        <p:spPr>
          <a:xfrm>
            <a:off x="594598" y="2955176"/>
            <a:ext cx="4565735" cy="3069105"/>
          </a:xfrm>
          <a:prstGeom prst="rect">
            <a:avLst/>
          </a:prstGeom>
        </p:spPr>
      </p:pic>
      <p:sp>
        <p:nvSpPr>
          <p:cNvPr id="5" name="Rectangle 4"/>
          <p:cNvSpPr/>
          <p:nvPr/>
        </p:nvSpPr>
        <p:spPr>
          <a:xfrm>
            <a:off x="4827690" y="6488668"/>
            <a:ext cx="2425023" cy="369332"/>
          </a:xfrm>
          <a:prstGeom prst="rect">
            <a:avLst/>
          </a:prstGeom>
        </p:spPr>
        <p:txBody>
          <a:bodyPr wrap="none">
            <a:spAutoFit/>
          </a:bodyPr>
          <a:lstStyle/>
          <a:p>
            <a:r>
              <a:rPr lang="en-US" dirty="0" smtClean="0"/>
              <a:t>http://metalib.gpo.gov/</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154152787"/>
              </p:ext>
            </p:extLst>
          </p:nvPr>
        </p:nvGraphicFramePr>
        <p:xfrm>
          <a:off x="5721147" y="1835895"/>
          <a:ext cx="5752012" cy="4351340"/>
        </p:xfrm>
        <a:graphic>
          <a:graphicData uri="http://schemas.openxmlformats.org/drawingml/2006/table">
            <a:tbl>
              <a:tblPr/>
              <a:tblGrid>
                <a:gridCol w="1438003"/>
                <a:gridCol w="1438003"/>
                <a:gridCol w="1438003"/>
                <a:gridCol w="1438003"/>
              </a:tblGrid>
              <a:tr h="642747">
                <a:tc>
                  <a:txBody>
                    <a:bodyPr/>
                    <a:lstStyle/>
                    <a:p>
                      <a:r>
                        <a:rPr lang="en-US" sz="1300" b="0" dirty="0">
                          <a:solidFill>
                            <a:srgbClr val="414241"/>
                          </a:solidFill>
                          <a:effectLst/>
                        </a:rPr>
                        <a:t>Access to Archival Databases (AAD) System - NARA</a:t>
                      </a:r>
                    </a:p>
                  </a:txBody>
                  <a:tcPr marL="35550" marR="35550" marT="14220" marB="14220" anchor="ctr">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DONE</a:t>
                      </a:r>
                    </a:p>
                  </a:txBody>
                  <a:tcPr marL="35550" marR="35550" marT="14220" marB="14220" anchor="ctr">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99</a:t>
                      </a:r>
                    </a:p>
                  </a:txBody>
                  <a:tcPr marL="35550" marR="35550" marT="14220" marB="14220" anchor="ctr">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30</a:t>
                      </a:r>
                    </a:p>
                  </a:txBody>
                  <a:tcPr marL="35550" marR="35550" marT="14220" marB="14220" anchor="ctr">
                    <a:lnL>
                      <a:noFill/>
                    </a:lnL>
                    <a:lnR>
                      <a:noFill/>
                    </a:lnR>
                    <a:lnT>
                      <a:noFill/>
                    </a:lnT>
                    <a:lnB w="9525" cap="flat" cmpd="sng" algn="ctr">
                      <a:solidFill>
                        <a:srgbClr val="CCCCCC"/>
                      </a:solidFill>
                      <a:prstDash val="solid"/>
                      <a:round/>
                      <a:headEnd type="none" w="med" len="med"/>
                      <a:tailEnd type="none" w="med" len="med"/>
                    </a:lnB>
                    <a:solidFill>
                      <a:srgbClr val="FFFFFF"/>
                    </a:solidFill>
                  </a:tcPr>
                </a:tc>
              </a:tr>
              <a:tr h="233209">
                <a:tc>
                  <a:txBody>
                    <a:bodyPr/>
                    <a:lstStyle/>
                    <a:p>
                      <a:r>
                        <a:rPr lang="en-US" sz="1300" b="0">
                          <a:solidFill>
                            <a:srgbClr val="414241"/>
                          </a:solidFill>
                          <a:effectLst/>
                        </a:rPr>
                        <a:t>AGRICOLA Books</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DONE</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1</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1</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7978">
                <a:tc>
                  <a:txBody>
                    <a:bodyPr/>
                    <a:lstStyle/>
                    <a:p>
                      <a:r>
                        <a:rPr lang="en-US" sz="1300" b="0" dirty="0">
                          <a:solidFill>
                            <a:srgbClr val="414241"/>
                          </a:solidFill>
                          <a:effectLst/>
                        </a:rPr>
                        <a:t>AUL Index to Military Periodicals</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DONE</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0</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 </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642747">
                <a:tc>
                  <a:txBody>
                    <a:bodyPr/>
                    <a:lstStyle/>
                    <a:p>
                      <a:r>
                        <a:rPr lang="en-US" sz="1300" b="0">
                          <a:solidFill>
                            <a:srgbClr val="414241"/>
                          </a:solidFill>
                          <a:effectLst/>
                        </a:rPr>
                        <a:t>Catalog of U.S. Government Publications (CGP)</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DONE</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8</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8</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847516">
                <a:tc>
                  <a:txBody>
                    <a:bodyPr/>
                    <a:lstStyle/>
                    <a:p>
                      <a:r>
                        <a:rPr lang="en-US" sz="1300" b="0">
                          <a:solidFill>
                            <a:srgbClr val="414241"/>
                          </a:solidFill>
                          <a:effectLst/>
                        </a:rPr>
                        <a:t>Education Resources Information Center (ERIC)</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FETCHING</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dirty="0">
                          <a:solidFill>
                            <a:srgbClr val="414241"/>
                          </a:solidFill>
                          <a:effectLst/>
                        </a:rPr>
                        <a:t>10000</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dirty="0">
                          <a:solidFill>
                            <a:srgbClr val="414241"/>
                          </a:solidFill>
                          <a:effectLst/>
                        </a:rPr>
                        <a:t> </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7978">
                <a:tc>
                  <a:txBody>
                    <a:bodyPr/>
                    <a:lstStyle/>
                    <a:p>
                      <a:r>
                        <a:rPr lang="en-US" sz="1300" b="0">
                          <a:solidFill>
                            <a:srgbClr val="414241"/>
                          </a:solidFill>
                          <a:effectLst/>
                        </a:rPr>
                        <a:t>EPA Publications and Newsletters</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DONE</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10</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10</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7978">
                <a:tc>
                  <a:txBody>
                    <a:bodyPr/>
                    <a:lstStyle/>
                    <a:p>
                      <a:r>
                        <a:rPr lang="en-US" sz="1300" b="0">
                          <a:solidFill>
                            <a:srgbClr val="414241"/>
                          </a:solidFill>
                          <a:effectLst/>
                        </a:rPr>
                        <a:t>Federal Digital System (FDsys)</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DONE</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1352</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30</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37978">
                <a:tc>
                  <a:txBody>
                    <a:bodyPr/>
                    <a:lstStyle/>
                    <a:p>
                      <a:r>
                        <a:rPr lang="en-US" sz="1300" b="0">
                          <a:solidFill>
                            <a:srgbClr val="414241"/>
                          </a:solidFill>
                          <a:effectLst/>
                        </a:rPr>
                        <a:t>Library of Congress (LOC)</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DONE</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128</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30</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33209">
                <a:tc>
                  <a:txBody>
                    <a:bodyPr/>
                    <a:lstStyle/>
                    <a:p>
                      <a:r>
                        <a:rPr lang="en-US" sz="1300" b="0">
                          <a:solidFill>
                            <a:srgbClr val="414241"/>
                          </a:solidFill>
                          <a:effectLst/>
                        </a:rPr>
                        <a:t>PubMed</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DONE</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a:solidFill>
                            <a:srgbClr val="414241"/>
                          </a:solidFill>
                          <a:effectLst/>
                        </a:rPr>
                        <a:t>1</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b="0" dirty="0">
                          <a:solidFill>
                            <a:srgbClr val="414241"/>
                          </a:solidFill>
                          <a:effectLst/>
                        </a:rPr>
                        <a:t>1</a:t>
                      </a:r>
                    </a:p>
                  </a:txBody>
                  <a:tcPr marL="35550" marR="35550" marT="14220" marB="14220" anchor="ctr">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916494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FDsys – Default FT Searching of Official Content</a:t>
            </a:r>
            <a:endParaRPr lang="en-US" dirty="0"/>
          </a:p>
        </p:txBody>
      </p:sp>
      <p:pic>
        <p:nvPicPr>
          <p:cNvPr id="4" name="Content Placeholder 3"/>
          <p:cNvPicPr>
            <a:picLocks noGrp="1" noChangeAspect="1"/>
          </p:cNvPicPr>
          <p:nvPr>
            <p:ph idx="1"/>
          </p:nvPr>
        </p:nvPicPr>
        <p:blipFill>
          <a:blip r:embed="rId2"/>
          <a:stretch>
            <a:fillRect/>
          </a:stretch>
        </p:blipFill>
        <p:spPr>
          <a:xfrm>
            <a:off x="1192363" y="1889395"/>
            <a:ext cx="4191419" cy="4022725"/>
          </a:xfrm>
          <a:prstGeom prst="rect">
            <a:avLst/>
          </a:prstGeom>
        </p:spPr>
      </p:pic>
      <p:sp>
        <p:nvSpPr>
          <p:cNvPr id="3" name="Rectangle 2"/>
          <p:cNvSpPr/>
          <p:nvPr/>
        </p:nvSpPr>
        <p:spPr>
          <a:xfrm>
            <a:off x="4677812" y="6410228"/>
            <a:ext cx="2750112" cy="369332"/>
          </a:xfrm>
          <a:prstGeom prst="rect">
            <a:avLst/>
          </a:prstGeom>
        </p:spPr>
        <p:txBody>
          <a:bodyPr wrap="none">
            <a:spAutoFit/>
          </a:bodyPr>
          <a:lstStyle/>
          <a:p>
            <a:r>
              <a:rPr lang="en-US" dirty="0"/>
              <a:t>http://www.gpo.gov/fdsys/</a:t>
            </a:r>
          </a:p>
        </p:txBody>
      </p:sp>
      <p:sp>
        <p:nvSpPr>
          <p:cNvPr id="5" name="TextBox 4"/>
          <p:cNvSpPr txBox="1"/>
          <p:nvPr/>
        </p:nvSpPr>
        <p:spPr>
          <a:xfrm>
            <a:off x="5888966" y="2873464"/>
            <a:ext cx="5334000" cy="1200329"/>
          </a:xfrm>
          <a:prstGeom prst="rect">
            <a:avLst/>
          </a:prstGeom>
          <a:noFill/>
        </p:spPr>
        <p:txBody>
          <a:bodyPr wrap="square" rtlCol="0">
            <a:spAutoFit/>
          </a:bodyPr>
          <a:lstStyle/>
          <a:p>
            <a:r>
              <a:rPr lang="en-US" dirty="0" smtClean="0"/>
              <a:t>Although some of this content does not lend itself to inclusion in Discovery Tools, some of these subsets are essential for students to work with public policy, legislative research, and history.</a:t>
            </a:r>
            <a:endParaRPr lang="en-US" dirty="0"/>
          </a:p>
        </p:txBody>
      </p:sp>
    </p:spTree>
    <p:extLst>
      <p:ext uri="{BB962C8B-B14F-4D97-AF65-F5344CB8AC3E}">
        <p14:creationId xmlns:p14="http://schemas.microsoft.com/office/powerpoint/2010/main" val="2300050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Priorities of what Full text Government Information to Include in Discovery Tools</a:t>
            </a:r>
            <a:endParaRPr lang="en-US" dirty="0"/>
          </a:p>
        </p:txBody>
      </p:sp>
      <p:sp>
        <p:nvSpPr>
          <p:cNvPr id="3" name="Content Placeholder 2"/>
          <p:cNvSpPr>
            <a:spLocks noGrp="1"/>
          </p:cNvSpPr>
          <p:nvPr>
            <p:ph idx="1"/>
          </p:nvPr>
        </p:nvSpPr>
        <p:spPr/>
        <p:txBody>
          <a:bodyPr/>
          <a:lstStyle/>
          <a:p>
            <a:r>
              <a:rPr lang="en-US" dirty="0" smtClean="0"/>
              <a:t>Congressional Reports – legislative intent (1995-present)</a:t>
            </a:r>
          </a:p>
          <a:p>
            <a:r>
              <a:rPr lang="en-US" dirty="0" smtClean="0"/>
              <a:t>Congressional Hearings – social history and policy </a:t>
            </a:r>
            <a:r>
              <a:rPr lang="en-US" dirty="0"/>
              <a:t>making (1995-present)</a:t>
            </a:r>
          </a:p>
          <a:p>
            <a:r>
              <a:rPr lang="en-US" dirty="0" smtClean="0"/>
              <a:t>Congressional Documents – budget, treaties, special reports, and legislation-related </a:t>
            </a:r>
            <a:r>
              <a:rPr lang="en-US" dirty="0"/>
              <a:t>(1995-present)</a:t>
            </a:r>
          </a:p>
          <a:p>
            <a:r>
              <a:rPr lang="en-US" dirty="0" smtClean="0"/>
              <a:t>Public </a:t>
            </a:r>
            <a:r>
              <a:rPr lang="en-US" dirty="0"/>
              <a:t>and Private Laws (1995-present)</a:t>
            </a:r>
          </a:p>
          <a:p>
            <a:r>
              <a:rPr lang="en-US" dirty="0" smtClean="0"/>
              <a:t>Compilation of Presidential Documents (1993-present)</a:t>
            </a:r>
          </a:p>
          <a:p>
            <a:r>
              <a:rPr lang="en-US" dirty="0" smtClean="0"/>
              <a:t>Public Papers of the Presidents (1991-2010)</a:t>
            </a:r>
          </a:p>
          <a:p>
            <a:r>
              <a:rPr lang="en-US" dirty="0" smtClean="0"/>
              <a:t>Economic Report of the President (1995-present)</a:t>
            </a:r>
            <a:endParaRPr lang="en-US" dirty="0"/>
          </a:p>
        </p:txBody>
      </p:sp>
      <p:pic>
        <p:nvPicPr>
          <p:cNvPr id="4" name="Picture 3"/>
          <p:cNvPicPr>
            <a:picLocks noChangeAspect="1"/>
          </p:cNvPicPr>
          <p:nvPr/>
        </p:nvPicPr>
        <p:blipFill>
          <a:blip r:embed="rId2"/>
          <a:stretch>
            <a:fillRect/>
          </a:stretch>
        </p:blipFill>
        <p:spPr>
          <a:xfrm>
            <a:off x="2157543" y="6176963"/>
            <a:ext cx="7400925" cy="495300"/>
          </a:xfrm>
          <a:prstGeom prst="rect">
            <a:avLst/>
          </a:prstGeom>
        </p:spPr>
      </p:pic>
    </p:spTree>
    <p:extLst>
      <p:ext uri="{BB962C8B-B14F-4D97-AF65-F5344CB8AC3E}">
        <p14:creationId xmlns:p14="http://schemas.microsoft.com/office/powerpoint/2010/main" val="2028420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Summon has </a:t>
            </a:r>
            <a:r>
              <a:rPr lang="en-US" dirty="0" err="1" smtClean="0"/>
              <a:t>govdocs</a:t>
            </a:r>
            <a:r>
              <a:rPr lang="en-US" dirty="0" smtClean="0"/>
              <a:t> – but their own PQ Congressional content, not FDsys</a:t>
            </a:r>
            <a:endParaRPr lang="en-US" dirty="0"/>
          </a:p>
        </p:txBody>
      </p:sp>
      <p:pic>
        <p:nvPicPr>
          <p:cNvPr id="4" name="Content Placeholder 3"/>
          <p:cNvPicPr>
            <a:picLocks noGrp="1" noChangeAspect="1"/>
          </p:cNvPicPr>
          <p:nvPr>
            <p:ph idx="1"/>
          </p:nvPr>
        </p:nvPicPr>
        <p:blipFill>
          <a:blip r:embed="rId2"/>
          <a:stretch>
            <a:fillRect/>
          </a:stretch>
        </p:blipFill>
        <p:spPr>
          <a:xfrm>
            <a:off x="3089503" y="1846263"/>
            <a:ext cx="6073320" cy="4022725"/>
          </a:xfrm>
          <a:prstGeom prst="rect">
            <a:avLst/>
          </a:prstGeom>
        </p:spPr>
      </p:pic>
    </p:spTree>
    <p:extLst>
      <p:ext uri="{BB962C8B-B14F-4D97-AF65-F5344CB8AC3E}">
        <p14:creationId xmlns:p14="http://schemas.microsoft.com/office/powerpoint/2010/main" val="4072116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Hearings and Congressional Reports</a:t>
            </a:r>
            <a:endParaRPr lang="en-US" dirty="0"/>
          </a:p>
        </p:txBody>
      </p:sp>
      <p:pic>
        <p:nvPicPr>
          <p:cNvPr id="4" name="Content Placeholder 3"/>
          <p:cNvPicPr>
            <a:picLocks noGrp="1" noChangeAspect="1"/>
          </p:cNvPicPr>
          <p:nvPr>
            <p:ph idx="1"/>
          </p:nvPr>
        </p:nvPicPr>
        <p:blipFill>
          <a:blip r:embed="rId2"/>
          <a:stretch>
            <a:fillRect/>
          </a:stretch>
        </p:blipFill>
        <p:spPr>
          <a:xfrm>
            <a:off x="838200" y="1806575"/>
            <a:ext cx="4827827" cy="4351338"/>
          </a:xfrm>
          <a:prstGeom prst="rect">
            <a:avLst/>
          </a:prstGeom>
        </p:spPr>
      </p:pic>
      <p:sp>
        <p:nvSpPr>
          <p:cNvPr id="5" name="TextBox 4"/>
          <p:cNvSpPr txBox="1"/>
          <p:nvPr/>
        </p:nvSpPr>
        <p:spPr>
          <a:xfrm>
            <a:off x="6305550" y="1895475"/>
            <a:ext cx="5124450" cy="1200329"/>
          </a:xfrm>
          <a:prstGeom prst="rect">
            <a:avLst/>
          </a:prstGeom>
          <a:noFill/>
        </p:spPr>
        <p:txBody>
          <a:bodyPr wrap="square" rtlCol="0">
            <a:spAutoFit/>
          </a:bodyPr>
          <a:lstStyle/>
          <a:p>
            <a:r>
              <a:rPr lang="en-US" dirty="0" smtClean="0"/>
              <a:t>Hearings are important because they can provide valuable background information including statistics, scientific research, social implications, and stakeholder perspectives.</a:t>
            </a:r>
            <a:endParaRPr lang="en-US" dirty="0"/>
          </a:p>
        </p:txBody>
      </p:sp>
      <p:sp>
        <p:nvSpPr>
          <p:cNvPr id="6" name="TextBox 5"/>
          <p:cNvSpPr txBox="1"/>
          <p:nvPr/>
        </p:nvSpPr>
        <p:spPr>
          <a:xfrm>
            <a:off x="6305550" y="3382079"/>
            <a:ext cx="5124450" cy="1477328"/>
          </a:xfrm>
          <a:prstGeom prst="rect">
            <a:avLst/>
          </a:prstGeom>
          <a:noFill/>
        </p:spPr>
        <p:txBody>
          <a:bodyPr wrap="square" rtlCol="0">
            <a:spAutoFit/>
          </a:bodyPr>
          <a:lstStyle/>
          <a:p>
            <a:r>
              <a:rPr lang="en-US" dirty="0" smtClean="0"/>
              <a:t>Reports are even more important that hearings in that they can show legislative intent – why a bill is needed. They can provide majority and minority perspectives and section-by-section explication on bills.</a:t>
            </a:r>
            <a:endParaRPr lang="en-US" dirty="0"/>
          </a:p>
        </p:txBody>
      </p:sp>
    </p:spTree>
    <p:extLst>
      <p:ext uri="{BB962C8B-B14F-4D97-AF65-F5344CB8AC3E}">
        <p14:creationId xmlns:p14="http://schemas.microsoft.com/office/powerpoint/2010/main" val="2458819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cases – Congressional Hearings</a:t>
            </a:r>
            <a:endParaRPr lang="en-US" dirty="0"/>
          </a:p>
        </p:txBody>
      </p:sp>
      <p:pic>
        <p:nvPicPr>
          <p:cNvPr id="4" name="Content Placeholder 3"/>
          <p:cNvPicPr>
            <a:picLocks noGrp="1" noChangeAspect="1"/>
          </p:cNvPicPr>
          <p:nvPr>
            <p:ph idx="1"/>
          </p:nvPr>
        </p:nvPicPr>
        <p:blipFill>
          <a:blip r:embed="rId2"/>
          <a:stretch>
            <a:fillRect/>
          </a:stretch>
        </p:blipFill>
        <p:spPr>
          <a:xfrm>
            <a:off x="456160" y="1616075"/>
            <a:ext cx="8003079" cy="4351338"/>
          </a:xfrm>
          <a:prstGeom prst="rect">
            <a:avLst/>
          </a:prstGeom>
        </p:spPr>
      </p:pic>
      <p:pic>
        <p:nvPicPr>
          <p:cNvPr id="5" name="Picture 4"/>
          <p:cNvPicPr>
            <a:picLocks noChangeAspect="1"/>
          </p:cNvPicPr>
          <p:nvPr/>
        </p:nvPicPr>
        <p:blipFill>
          <a:blip r:embed="rId3"/>
          <a:stretch>
            <a:fillRect/>
          </a:stretch>
        </p:blipFill>
        <p:spPr>
          <a:xfrm>
            <a:off x="6029324" y="2114550"/>
            <a:ext cx="5667375" cy="4000500"/>
          </a:xfrm>
          <a:prstGeom prst="rect">
            <a:avLst/>
          </a:prstGeom>
        </p:spPr>
      </p:pic>
      <p:sp>
        <p:nvSpPr>
          <p:cNvPr id="6" name="TextBox 5"/>
          <p:cNvSpPr txBox="1"/>
          <p:nvPr/>
        </p:nvSpPr>
        <p:spPr>
          <a:xfrm>
            <a:off x="6365935" y="5000984"/>
            <a:ext cx="5124450" cy="1200329"/>
          </a:xfrm>
          <a:prstGeom prst="rect">
            <a:avLst/>
          </a:prstGeom>
          <a:solidFill>
            <a:schemeClr val="bg1"/>
          </a:solidFill>
        </p:spPr>
        <p:txBody>
          <a:bodyPr wrap="square" rtlCol="0">
            <a:spAutoFit/>
          </a:bodyPr>
          <a:lstStyle/>
          <a:p>
            <a:r>
              <a:rPr lang="en-US" dirty="0" smtClean="0"/>
              <a:t>Hearings are important because they can provide valuable background information including statistics, scientific research, social implications, and stakeholder perspectives.</a:t>
            </a:r>
            <a:endParaRPr lang="en-US" dirty="0"/>
          </a:p>
        </p:txBody>
      </p:sp>
    </p:spTree>
    <p:extLst>
      <p:ext uri="{BB962C8B-B14F-4D97-AF65-F5344CB8AC3E}">
        <p14:creationId xmlns:p14="http://schemas.microsoft.com/office/powerpoint/2010/main" val="2614338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Gov</a:t>
            </a:r>
            <a:r>
              <a:rPr lang="en-US" dirty="0" smtClean="0"/>
              <a:t> </a:t>
            </a:r>
            <a:r>
              <a:rPr lang="en-US" dirty="0" smtClean="0"/>
              <a:t>Test 1 </a:t>
            </a:r>
            <a:r>
              <a:rPr lang="en-US" dirty="0" smtClean="0"/>
              <a:t>– </a:t>
            </a:r>
            <a:r>
              <a:rPr lang="en-US" dirty="0"/>
              <a:t>Congressional Hearings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9410666"/>
              </p:ext>
            </p:extLst>
          </p:nvPr>
        </p:nvGraphicFramePr>
        <p:xfrm>
          <a:off x="2822256" y="4787297"/>
          <a:ext cx="6080760" cy="725932"/>
        </p:xfrm>
        <a:graphic>
          <a:graphicData uri="http://schemas.openxmlformats.org/drawingml/2006/table">
            <a:tbl>
              <a:tblPr firstRow="1" firstCol="1" bandRow="1">
                <a:tableStyleId>{5C22544A-7EE6-4342-B048-85BDC9FD1C3A}</a:tableStyleId>
              </a:tblPr>
              <a:tblGrid>
                <a:gridCol w="868680"/>
                <a:gridCol w="868680"/>
                <a:gridCol w="868680"/>
                <a:gridCol w="868680"/>
                <a:gridCol w="868680"/>
                <a:gridCol w="868680"/>
                <a:gridCol w="868680"/>
              </a:tblGrid>
              <a:tr h="0">
                <a:tc>
                  <a:txBody>
                    <a:bodyPr/>
                    <a:lstStyle/>
                    <a:p>
                      <a:pPr marL="0" marR="0">
                        <a:lnSpc>
                          <a:spcPct val="115000"/>
                        </a:lnSpc>
                        <a:spcBef>
                          <a:spcPts val="0"/>
                        </a:spcBef>
                        <a:spcAft>
                          <a:spcPts val="1000"/>
                        </a:spcAft>
                      </a:pPr>
                      <a:r>
                        <a:rPr lang="en-US" sz="1100" dirty="0">
                          <a:effectLst/>
                        </a:rPr>
                        <a:t>Test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Google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FDsys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Summon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EDS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Primo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WC </a:t>
                      </a:r>
                      <a:r>
                        <a:rPr lang="en-US" sz="1100" dirty="0" smtClean="0">
                          <a:effectLst/>
                        </a:rPr>
                        <a:t>Disc.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1000"/>
                        </a:spcAft>
                      </a:pPr>
                      <a:r>
                        <a:rPr lang="en-US" sz="1100">
                          <a:effectLst/>
                        </a:rPr>
                        <a:t>Citation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Cat rec only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dirty="0" smtClean="0">
                          <a:effectLst/>
                        </a:rPr>
                        <a:t>Cat rec only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dirty="0" smtClean="0">
                          <a:effectLst/>
                        </a:rPr>
                        <a:t>Cat rec only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dirty="0" smtClean="0">
                          <a:effectLst/>
                        </a:rPr>
                        <a:t>Cat rec only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1000"/>
                        </a:spcAft>
                      </a:pPr>
                      <a:r>
                        <a:rPr lang="en-US" sz="1100">
                          <a:effectLst/>
                        </a:rPr>
                        <a:t>Text1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1000"/>
                        </a:spcAft>
                      </a:pPr>
                      <a:r>
                        <a:rPr lang="en-US" sz="1100">
                          <a:effectLst/>
                        </a:rPr>
                        <a:t>Text2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4"/>
          <p:cNvSpPr/>
          <p:nvPr/>
        </p:nvSpPr>
        <p:spPr>
          <a:xfrm>
            <a:off x="838199" y="1838236"/>
            <a:ext cx="10048875" cy="2031325"/>
          </a:xfrm>
          <a:prstGeom prst="rect">
            <a:avLst/>
          </a:prstGeom>
        </p:spPr>
        <p:txBody>
          <a:bodyPr wrap="square">
            <a:spAutoFit/>
          </a:bodyPr>
          <a:lstStyle/>
          <a:p>
            <a:pPr lvl="0" eaLnBrk="0" fontAlgn="base" hangingPunct="0">
              <a:spcBef>
                <a:spcPct val="0"/>
              </a:spcBef>
              <a:spcAft>
                <a:spcPct val="0"/>
              </a:spcAft>
            </a:pPr>
            <a:r>
              <a:rPr lang="en-US" dirty="0" smtClean="0"/>
              <a:t>Citation: </a:t>
            </a:r>
            <a:r>
              <a:rPr lang="en-US" altLang="en-US"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United </a:t>
            </a:r>
            <a:r>
              <a:rPr lang="en-US" altLang="en-US"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States. </a:t>
            </a:r>
            <a:r>
              <a:rPr lang="en-US" altLang="en-US"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2004. </a:t>
            </a:r>
            <a:r>
              <a:rPr lang="en-US" altLang="en-US" i="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Exotic bird species and the Migratory Bird Treaty Act: oversight field hearing before the Subcommittee on Fisheries Conservation, Wildlife and Oceans of the Committee on Resources, U.S. House of Representatives, One Hundred Eighth Congress, first session, Tuesday, December 16, 2003, in Annapolis, Maryland</a:t>
            </a:r>
            <a:r>
              <a:rPr lang="en-US" altLang="en-US"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Washington: U.S. G.P.O.</a:t>
            </a:r>
            <a:endParaRPr lang="en-US" altLang="en-US" dirty="0"/>
          </a:p>
          <a:p>
            <a:endParaRPr lang="en-US" dirty="0"/>
          </a:p>
          <a:p>
            <a:r>
              <a:rPr lang="en-US" dirty="0"/>
              <a:t>Text1: "</a:t>
            </a:r>
            <a:r>
              <a:rPr lang="en-US" dirty="0" smtClean="0"/>
              <a:t>change </a:t>
            </a:r>
            <a:r>
              <a:rPr lang="en-US" dirty="0"/>
              <a:t>to the MBTA that would make clear that invasive birds are not </a:t>
            </a:r>
            <a:r>
              <a:rPr lang="en-US" dirty="0" smtClean="0"/>
              <a:t>protected</a:t>
            </a:r>
            <a:r>
              <a:rPr lang="en-US" dirty="0"/>
              <a:t>"</a:t>
            </a:r>
            <a:endParaRPr lang="en-US" dirty="0" smtClean="0"/>
          </a:p>
          <a:p>
            <a:r>
              <a:rPr lang="en-US" dirty="0"/>
              <a:t>Text2: "</a:t>
            </a:r>
            <a:r>
              <a:rPr lang="en-US" dirty="0" smtClean="0"/>
              <a:t>it </a:t>
            </a:r>
            <a:r>
              <a:rPr lang="en-US" dirty="0"/>
              <a:t>is going into the Everglades system, in and around </a:t>
            </a:r>
            <a:r>
              <a:rPr lang="en-US" dirty="0" smtClean="0"/>
              <a:t>the</a:t>
            </a:r>
            <a:r>
              <a:rPr lang="en-US" dirty="0"/>
              <a:t>"</a:t>
            </a:r>
          </a:p>
        </p:txBody>
      </p:sp>
    </p:spTree>
    <p:extLst>
      <p:ext uri="{BB962C8B-B14F-4D97-AF65-F5344CB8AC3E}">
        <p14:creationId xmlns:p14="http://schemas.microsoft.com/office/powerpoint/2010/main" val="1155693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Metasearch or </a:t>
            </a:r>
            <a:r>
              <a:rPr lang="en-US" sz="4400" dirty="0" smtClean="0"/>
              <a:t>broadcast search was a </a:t>
            </a:r>
            <a:r>
              <a:rPr lang="en-US" sz="4400" dirty="0" smtClean="0">
                <a:solidFill>
                  <a:srgbClr val="FF0000"/>
                </a:solidFill>
              </a:rPr>
              <a:t>fail</a:t>
            </a:r>
            <a:endParaRPr lang="en-US" sz="4400" dirty="0">
              <a:solidFill>
                <a:srgbClr val="FF0000"/>
              </a:solidFill>
            </a:endParaRPr>
          </a:p>
        </p:txBody>
      </p:sp>
      <p:pic>
        <p:nvPicPr>
          <p:cNvPr id="6" name="Picture 5"/>
          <p:cNvPicPr>
            <a:picLocks noChangeAspect="1"/>
          </p:cNvPicPr>
          <p:nvPr/>
        </p:nvPicPr>
        <p:blipFill>
          <a:blip r:embed="rId2"/>
          <a:stretch>
            <a:fillRect/>
          </a:stretch>
        </p:blipFill>
        <p:spPr>
          <a:xfrm>
            <a:off x="2905125" y="1814513"/>
            <a:ext cx="6591300" cy="4638563"/>
          </a:xfrm>
          <a:prstGeom prst="rect">
            <a:avLst/>
          </a:prstGeom>
        </p:spPr>
      </p:pic>
      <p:sp>
        <p:nvSpPr>
          <p:cNvPr id="3" name="TextBox 2"/>
          <p:cNvSpPr txBox="1"/>
          <p:nvPr/>
        </p:nvSpPr>
        <p:spPr>
          <a:xfrm rot="19058602">
            <a:off x="365861" y="2565046"/>
            <a:ext cx="2722652" cy="369870"/>
          </a:xfrm>
          <a:prstGeom prst="rect">
            <a:avLst/>
          </a:prstGeom>
          <a:noFill/>
        </p:spPr>
        <p:txBody>
          <a:bodyPr wrap="square" rtlCol="0">
            <a:spAutoFit/>
          </a:bodyPr>
          <a:lstStyle/>
          <a:p>
            <a:pPr algn="ctr"/>
            <a:r>
              <a:rPr lang="en-US" dirty="0" smtClean="0"/>
              <a:t>Inordinate delays</a:t>
            </a:r>
            <a:endParaRPr lang="en-US" dirty="0"/>
          </a:p>
        </p:txBody>
      </p:sp>
      <p:sp>
        <p:nvSpPr>
          <p:cNvPr id="5" name="TextBox 4"/>
          <p:cNvSpPr txBox="1"/>
          <p:nvPr/>
        </p:nvSpPr>
        <p:spPr>
          <a:xfrm rot="19058602">
            <a:off x="318494" y="3605963"/>
            <a:ext cx="2722652" cy="369870"/>
          </a:xfrm>
          <a:prstGeom prst="rect">
            <a:avLst/>
          </a:prstGeom>
          <a:noFill/>
        </p:spPr>
        <p:txBody>
          <a:bodyPr wrap="square" rtlCol="0">
            <a:spAutoFit/>
          </a:bodyPr>
          <a:lstStyle/>
          <a:p>
            <a:pPr algn="ctr"/>
            <a:r>
              <a:rPr lang="en-US" dirty="0" smtClean="0"/>
              <a:t>Messy “on the fly” merging</a:t>
            </a:r>
            <a:endParaRPr lang="en-US" dirty="0"/>
          </a:p>
        </p:txBody>
      </p:sp>
      <p:sp>
        <p:nvSpPr>
          <p:cNvPr id="7" name="TextBox 6"/>
          <p:cNvSpPr txBox="1"/>
          <p:nvPr/>
        </p:nvSpPr>
        <p:spPr>
          <a:xfrm rot="19058602">
            <a:off x="223762" y="4672735"/>
            <a:ext cx="2722652" cy="369870"/>
          </a:xfrm>
          <a:prstGeom prst="rect">
            <a:avLst/>
          </a:prstGeom>
          <a:noFill/>
        </p:spPr>
        <p:txBody>
          <a:bodyPr wrap="square" rtlCol="0">
            <a:spAutoFit/>
          </a:bodyPr>
          <a:lstStyle/>
          <a:p>
            <a:pPr algn="ctr"/>
            <a:r>
              <a:rPr lang="en-US" dirty="0" smtClean="0"/>
              <a:t>Sloppy clustering</a:t>
            </a:r>
            <a:endParaRPr lang="en-US" dirty="0"/>
          </a:p>
        </p:txBody>
      </p:sp>
      <p:sp>
        <p:nvSpPr>
          <p:cNvPr id="8" name="TextBox 7"/>
          <p:cNvSpPr txBox="1"/>
          <p:nvPr/>
        </p:nvSpPr>
        <p:spPr>
          <a:xfrm rot="19058602">
            <a:off x="9265671" y="3111062"/>
            <a:ext cx="2722652" cy="369870"/>
          </a:xfrm>
          <a:prstGeom prst="rect">
            <a:avLst/>
          </a:prstGeom>
          <a:noFill/>
        </p:spPr>
        <p:txBody>
          <a:bodyPr wrap="square" rtlCol="0">
            <a:spAutoFit/>
          </a:bodyPr>
          <a:lstStyle/>
          <a:p>
            <a:pPr algn="ctr"/>
            <a:r>
              <a:rPr lang="en-US" dirty="0" smtClean="0"/>
              <a:t>Missing results</a:t>
            </a:r>
            <a:endParaRPr lang="en-US" dirty="0"/>
          </a:p>
        </p:txBody>
      </p:sp>
      <p:sp>
        <p:nvSpPr>
          <p:cNvPr id="9" name="TextBox 8"/>
          <p:cNvSpPr txBox="1"/>
          <p:nvPr/>
        </p:nvSpPr>
        <p:spPr>
          <a:xfrm rot="19058602">
            <a:off x="9313037" y="4343960"/>
            <a:ext cx="2722652" cy="369870"/>
          </a:xfrm>
          <a:prstGeom prst="rect">
            <a:avLst/>
          </a:prstGeom>
          <a:noFill/>
        </p:spPr>
        <p:txBody>
          <a:bodyPr wrap="square" rtlCol="0">
            <a:spAutoFit/>
          </a:bodyPr>
          <a:lstStyle/>
          <a:p>
            <a:pPr algn="ctr"/>
            <a:r>
              <a:rPr lang="en-US" dirty="0"/>
              <a:t>N</a:t>
            </a:r>
            <a:r>
              <a:rPr lang="en-US" dirty="0" smtClean="0"/>
              <a:t>o FT searching</a:t>
            </a:r>
            <a:endParaRPr lang="en-US" dirty="0"/>
          </a:p>
        </p:txBody>
      </p:sp>
    </p:spTree>
    <p:extLst>
      <p:ext uri="{BB962C8B-B14F-4D97-AF65-F5344CB8AC3E}">
        <p14:creationId xmlns:p14="http://schemas.microsoft.com/office/powerpoint/2010/main" val="3963816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cases – Congressional Reports</a:t>
            </a:r>
            <a:endParaRPr lang="en-US" dirty="0"/>
          </a:p>
        </p:txBody>
      </p:sp>
      <p:pic>
        <p:nvPicPr>
          <p:cNvPr id="4" name="Content Placeholder 3"/>
          <p:cNvPicPr>
            <a:picLocks noGrp="1" noChangeAspect="1"/>
          </p:cNvPicPr>
          <p:nvPr>
            <p:ph idx="1"/>
          </p:nvPr>
        </p:nvPicPr>
        <p:blipFill>
          <a:blip r:embed="rId2"/>
          <a:stretch>
            <a:fillRect/>
          </a:stretch>
        </p:blipFill>
        <p:spPr>
          <a:xfrm>
            <a:off x="1370572" y="1858480"/>
            <a:ext cx="5342591" cy="3013352"/>
          </a:xfrm>
          <a:prstGeom prst="rect">
            <a:avLst/>
          </a:prstGeom>
        </p:spPr>
      </p:pic>
      <p:pic>
        <p:nvPicPr>
          <p:cNvPr id="5" name="Picture 4"/>
          <p:cNvPicPr>
            <a:picLocks noChangeAspect="1"/>
          </p:cNvPicPr>
          <p:nvPr/>
        </p:nvPicPr>
        <p:blipFill>
          <a:blip r:embed="rId3"/>
          <a:stretch>
            <a:fillRect/>
          </a:stretch>
        </p:blipFill>
        <p:spPr>
          <a:xfrm>
            <a:off x="7358190" y="1918181"/>
            <a:ext cx="2669388" cy="4241687"/>
          </a:xfrm>
          <a:prstGeom prst="rect">
            <a:avLst/>
          </a:prstGeom>
        </p:spPr>
      </p:pic>
      <p:sp>
        <p:nvSpPr>
          <p:cNvPr id="6" name="TextBox 5"/>
          <p:cNvSpPr txBox="1"/>
          <p:nvPr/>
        </p:nvSpPr>
        <p:spPr>
          <a:xfrm>
            <a:off x="1479643" y="4871832"/>
            <a:ext cx="5124450" cy="1477328"/>
          </a:xfrm>
          <a:prstGeom prst="rect">
            <a:avLst/>
          </a:prstGeom>
          <a:noFill/>
        </p:spPr>
        <p:txBody>
          <a:bodyPr wrap="square" rtlCol="0">
            <a:spAutoFit/>
          </a:bodyPr>
          <a:lstStyle/>
          <a:p>
            <a:r>
              <a:rPr lang="en-US" dirty="0" smtClean="0"/>
              <a:t>Reports are even more important that hearings in that they can show legislative intent – why a bill is needed. They can provide majority and minority perspectives and section-by-section explication on bills.</a:t>
            </a:r>
            <a:endParaRPr lang="en-US" dirty="0"/>
          </a:p>
        </p:txBody>
      </p:sp>
    </p:spTree>
    <p:extLst>
      <p:ext uri="{BB962C8B-B14F-4D97-AF65-F5344CB8AC3E}">
        <p14:creationId xmlns:p14="http://schemas.microsoft.com/office/powerpoint/2010/main" val="2102280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err="1" smtClean="0"/>
              <a:t>Gov</a:t>
            </a:r>
            <a:r>
              <a:rPr lang="en-US" dirty="0" smtClean="0"/>
              <a:t> Test 2 – </a:t>
            </a:r>
            <a:r>
              <a:rPr lang="en-US" dirty="0" smtClean="0"/>
              <a:t>Congressional Report</a:t>
            </a:r>
            <a:endParaRPr lang="en-US" dirty="0"/>
          </a:p>
        </p:txBody>
      </p:sp>
      <p:sp>
        <p:nvSpPr>
          <p:cNvPr id="3" name="Content Placeholder 2"/>
          <p:cNvSpPr>
            <a:spLocks noGrp="1"/>
          </p:cNvSpPr>
          <p:nvPr>
            <p:ph idx="1"/>
          </p:nvPr>
        </p:nvSpPr>
        <p:spPr>
          <a:xfrm>
            <a:off x="838200" y="1825625"/>
            <a:ext cx="10515600" cy="1593980"/>
          </a:xfrm>
        </p:spPr>
        <p:txBody>
          <a:bodyPr>
            <a:normAutofit fontScale="70000" lnSpcReduction="20000"/>
          </a:bodyPr>
          <a:lstStyle/>
          <a:p>
            <a:pPr marL="0" indent="0">
              <a:buNone/>
            </a:pPr>
            <a:r>
              <a:rPr lang="en-US" dirty="0"/>
              <a:t>United States. 2009. </a:t>
            </a:r>
            <a:r>
              <a:rPr lang="en-US" i="1" dirty="0" smtClean="0"/>
              <a:t>Authorizing the designation of national environmental research parks by the Secretary of Energy, and for other purposes report </a:t>
            </a:r>
            <a:r>
              <a:rPr lang="en-US" i="1" dirty="0"/>
              <a:t>(to accompany H.R. 2729) (including cost estimate of the Congressional Budget Office)</a:t>
            </a:r>
            <a:r>
              <a:rPr lang="en-US" dirty="0"/>
              <a:t>. Washington, D.C.: U.S. G.P.O. </a:t>
            </a:r>
            <a:r>
              <a:rPr lang="en-US" dirty="0">
                <a:hlinkClick r:id="rId2"/>
              </a:rPr>
              <a:t>http://purl.access.gpo.gov/GPO/LPS115815</a:t>
            </a:r>
            <a:r>
              <a:rPr lang="en-US" dirty="0" smtClean="0"/>
              <a:t>.</a:t>
            </a:r>
          </a:p>
          <a:p>
            <a:pPr marL="0" indent="0">
              <a:buNone/>
            </a:pPr>
            <a:endParaRPr lang="en-US" dirty="0"/>
          </a:p>
          <a:p>
            <a:pPr marL="0" indent="0">
              <a:buNone/>
            </a:pPr>
            <a:r>
              <a:rPr lang="en-US" dirty="0"/>
              <a:t>Text1: "Biggert for her co-sponsorship and Ranking Member Hall for his"</a:t>
            </a:r>
            <a:endParaRPr lang="en-US" dirty="0" smtClean="0"/>
          </a:p>
          <a:p>
            <a:pPr marL="0" indent="0">
              <a:buNone/>
            </a:pPr>
            <a:r>
              <a:rPr lang="en-US" dirty="0"/>
              <a:t>Text2: "Chair GORDON. Let me again in closing say that just because we"</a:t>
            </a:r>
          </a:p>
        </p:txBody>
      </p:sp>
      <p:pic>
        <p:nvPicPr>
          <p:cNvPr id="2" name="Picture 1"/>
          <p:cNvPicPr>
            <a:picLocks noChangeAspect="1"/>
          </p:cNvPicPr>
          <p:nvPr/>
        </p:nvPicPr>
        <p:blipFill>
          <a:blip r:embed="rId3"/>
          <a:stretch>
            <a:fillRect/>
          </a:stretch>
        </p:blipFill>
        <p:spPr>
          <a:xfrm>
            <a:off x="6632863" y="3419606"/>
            <a:ext cx="5125488" cy="2367420"/>
          </a:xfrm>
          <a:prstGeom prst="rect">
            <a:avLst/>
          </a:prstGeom>
        </p:spPr>
      </p:pic>
      <p:graphicFrame>
        <p:nvGraphicFramePr>
          <p:cNvPr id="5" name="Content Placeholder 3"/>
          <p:cNvGraphicFramePr>
            <a:graphicFrameLocks/>
          </p:cNvGraphicFramePr>
          <p:nvPr>
            <p:extLst>
              <p:ext uri="{D42A27DB-BD31-4B8C-83A1-F6EECF244321}">
                <p14:modId xmlns:p14="http://schemas.microsoft.com/office/powerpoint/2010/main" val="4196035459"/>
              </p:ext>
            </p:extLst>
          </p:nvPr>
        </p:nvGraphicFramePr>
        <p:xfrm>
          <a:off x="454837" y="4887506"/>
          <a:ext cx="6080760" cy="725932"/>
        </p:xfrm>
        <a:graphic>
          <a:graphicData uri="http://schemas.openxmlformats.org/drawingml/2006/table">
            <a:tbl>
              <a:tblPr firstRow="1" firstCol="1" bandRow="1">
                <a:tableStyleId>{5C22544A-7EE6-4342-B048-85BDC9FD1C3A}</a:tableStyleId>
              </a:tblPr>
              <a:tblGrid>
                <a:gridCol w="868680"/>
                <a:gridCol w="868680"/>
                <a:gridCol w="868680"/>
                <a:gridCol w="868680"/>
                <a:gridCol w="868680"/>
                <a:gridCol w="868680"/>
                <a:gridCol w="868680"/>
              </a:tblGrid>
              <a:tr h="0">
                <a:tc>
                  <a:txBody>
                    <a:bodyPr/>
                    <a:lstStyle/>
                    <a:p>
                      <a:pPr marL="0" marR="0">
                        <a:lnSpc>
                          <a:spcPct val="115000"/>
                        </a:lnSpc>
                        <a:spcBef>
                          <a:spcPts val="0"/>
                        </a:spcBef>
                        <a:spcAft>
                          <a:spcPts val="1000"/>
                        </a:spcAft>
                      </a:pPr>
                      <a:r>
                        <a:rPr lang="en-US" sz="1100" dirty="0">
                          <a:effectLst/>
                        </a:rPr>
                        <a:t>Test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Google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FDsys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Summon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EDS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Primo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WC </a:t>
                      </a:r>
                      <a:r>
                        <a:rPr lang="en-US" sz="1100" dirty="0" smtClean="0">
                          <a:effectLst/>
                        </a:rPr>
                        <a:t>Disc.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1000"/>
                        </a:spcAft>
                      </a:pPr>
                      <a:r>
                        <a:rPr lang="en-US" sz="1100">
                          <a:effectLst/>
                        </a:rPr>
                        <a:t>Citation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Cat rec only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dirty="0" smtClean="0">
                          <a:effectLst/>
                        </a:rPr>
                        <a:t>Cat rec only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dirty="0" smtClean="0">
                          <a:effectLst/>
                        </a:rPr>
                        <a:t>Cat rec only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dirty="0" smtClean="0">
                          <a:effectLst/>
                        </a:rPr>
                        <a:t>Cat rec only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1000"/>
                        </a:spcAft>
                      </a:pPr>
                      <a:r>
                        <a:rPr lang="en-US" sz="1100">
                          <a:effectLst/>
                        </a:rPr>
                        <a:t>Text1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1000"/>
                        </a:spcAft>
                      </a:pPr>
                      <a:r>
                        <a:rPr lang="en-US" sz="1100">
                          <a:effectLst/>
                        </a:rPr>
                        <a:t>Text2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406134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Gov</a:t>
            </a:r>
            <a:r>
              <a:rPr lang="en-US" dirty="0" smtClean="0"/>
              <a:t> Test 3: Compilation of Presidential Documents</a:t>
            </a:r>
            <a:endParaRPr lang="en-US" dirty="0"/>
          </a:p>
        </p:txBody>
      </p:sp>
      <p:sp>
        <p:nvSpPr>
          <p:cNvPr id="3" name="Content Placeholder 2"/>
          <p:cNvSpPr>
            <a:spLocks noGrp="1"/>
          </p:cNvSpPr>
          <p:nvPr>
            <p:ph idx="1"/>
          </p:nvPr>
        </p:nvSpPr>
        <p:spPr/>
        <p:txBody>
          <a:bodyPr/>
          <a:lstStyle/>
          <a:p>
            <a:r>
              <a:rPr lang="en-US" dirty="0"/>
              <a:t>Remarks on the Patient Protection and Affordable Care </a:t>
            </a:r>
            <a:r>
              <a:rPr lang="en-US" dirty="0" smtClean="0"/>
              <a:t>Act, April </a:t>
            </a:r>
            <a:r>
              <a:rPr lang="en-US" dirty="0"/>
              <a:t>1, </a:t>
            </a:r>
            <a:r>
              <a:rPr lang="en-US" dirty="0" smtClean="0"/>
              <a:t>2014. Compilation of </a:t>
            </a:r>
            <a:r>
              <a:rPr lang="en-US" dirty="0"/>
              <a:t>Presidential Documents. </a:t>
            </a:r>
            <a:r>
              <a:rPr lang="en-US" dirty="0">
                <a:hlinkClick r:id="rId2"/>
              </a:rPr>
              <a:t>http://</a:t>
            </a:r>
            <a:r>
              <a:rPr lang="en-US" dirty="0" smtClean="0">
                <a:hlinkClick r:id="rId2"/>
              </a:rPr>
              <a:t>www.gpo.gov/fdsys/pkg/DCPD-201400224/pdf/DCPD-201400224.pdf</a:t>
            </a:r>
            <a:r>
              <a:rPr lang="en-US" dirty="0" smtClean="0"/>
              <a:t>. </a:t>
            </a:r>
            <a:endParaRPr lang="en-US" dirty="0"/>
          </a:p>
          <a:p>
            <a:r>
              <a:rPr lang="en-US" dirty="0" smtClean="0"/>
              <a:t>Text 1</a:t>
            </a:r>
            <a:r>
              <a:rPr lang="en-US" dirty="0"/>
              <a:t>: "health insurance who didn't just a few years ago, and that's something to be proud </a:t>
            </a:r>
            <a:r>
              <a:rPr lang="en-US" dirty="0" smtClean="0"/>
              <a:t>of"</a:t>
            </a:r>
          </a:p>
          <a:p>
            <a:r>
              <a:rPr lang="en-US" dirty="0"/>
              <a:t>Text 2: "understand. I've got to admit, I don't get it. Why are folks working so hard for people </a:t>
            </a:r>
            <a:r>
              <a:rPr lang="en-US" dirty="0" smtClean="0"/>
              <a:t>not"</a:t>
            </a:r>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078451295"/>
              </p:ext>
            </p:extLst>
          </p:nvPr>
        </p:nvGraphicFramePr>
        <p:xfrm>
          <a:off x="2633008" y="4290373"/>
          <a:ext cx="6900705" cy="1398493"/>
        </p:xfrm>
        <a:graphic>
          <a:graphicData uri="http://schemas.openxmlformats.org/drawingml/2006/table">
            <a:tbl>
              <a:tblPr firstRow="1" firstCol="1" bandRow="1">
                <a:tableStyleId>{5C22544A-7EE6-4342-B048-85BDC9FD1C3A}</a:tableStyleId>
              </a:tblPr>
              <a:tblGrid>
                <a:gridCol w="985815"/>
                <a:gridCol w="985815"/>
                <a:gridCol w="985815"/>
                <a:gridCol w="985815"/>
                <a:gridCol w="985815"/>
                <a:gridCol w="985815"/>
                <a:gridCol w="985815"/>
              </a:tblGrid>
              <a:tr h="334021">
                <a:tc>
                  <a:txBody>
                    <a:bodyPr/>
                    <a:lstStyle/>
                    <a:p>
                      <a:pPr marL="0" marR="0">
                        <a:lnSpc>
                          <a:spcPct val="115000"/>
                        </a:lnSpc>
                        <a:spcBef>
                          <a:spcPts val="0"/>
                        </a:spcBef>
                        <a:spcAft>
                          <a:spcPts val="1000"/>
                        </a:spcAft>
                      </a:pPr>
                      <a:r>
                        <a:rPr lang="en-US" sz="1100" dirty="0">
                          <a:effectLst/>
                        </a:rPr>
                        <a:t>Test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Google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FDsys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Summon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EDS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Primo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WC </a:t>
                      </a:r>
                      <a:r>
                        <a:rPr lang="en-US" sz="1100" dirty="0" smtClean="0">
                          <a:effectLst/>
                        </a:rPr>
                        <a:t>Disc.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824">
                <a:tc>
                  <a:txBody>
                    <a:bodyPr/>
                    <a:lstStyle/>
                    <a:p>
                      <a:pPr marL="0" marR="0">
                        <a:lnSpc>
                          <a:spcPct val="115000"/>
                        </a:lnSpc>
                        <a:spcBef>
                          <a:spcPts val="0"/>
                        </a:spcBef>
                        <a:spcAft>
                          <a:spcPts val="1000"/>
                        </a:spcAft>
                      </a:pPr>
                      <a:r>
                        <a:rPr lang="en-US" sz="1100">
                          <a:effectLst/>
                        </a:rPr>
                        <a:t>Citation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Cat rec only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dirty="0" smtClean="0">
                          <a:effectLst/>
                        </a:rPr>
                        <a:t>Cat rec only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dirty="0" smtClean="0">
                          <a:effectLst/>
                        </a:rPr>
                        <a:t>No</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dirty="0" smtClean="0">
                          <a:effectLst/>
                        </a:rPr>
                        <a:t>No</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824">
                <a:tc>
                  <a:txBody>
                    <a:bodyPr/>
                    <a:lstStyle/>
                    <a:p>
                      <a:pPr marL="0" marR="0">
                        <a:lnSpc>
                          <a:spcPct val="115000"/>
                        </a:lnSpc>
                        <a:spcBef>
                          <a:spcPts val="0"/>
                        </a:spcBef>
                        <a:spcAft>
                          <a:spcPts val="1000"/>
                        </a:spcAft>
                      </a:pPr>
                      <a:r>
                        <a:rPr lang="en-US" sz="1100">
                          <a:effectLst/>
                        </a:rPr>
                        <a:t>Text1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824">
                <a:tc>
                  <a:txBody>
                    <a:bodyPr/>
                    <a:lstStyle/>
                    <a:p>
                      <a:pPr marL="0" marR="0">
                        <a:lnSpc>
                          <a:spcPct val="115000"/>
                        </a:lnSpc>
                        <a:spcBef>
                          <a:spcPts val="0"/>
                        </a:spcBef>
                        <a:spcAft>
                          <a:spcPts val="1000"/>
                        </a:spcAft>
                      </a:pPr>
                      <a:r>
                        <a:rPr lang="en-US" sz="1100">
                          <a:effectLst/>
                        </a:rPr>
                        <a:t>Text2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smtClean="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1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4" name="TextBox 13"/>
          <p:cNvSpPr txBox="1"/>
          <p:nvPr/>
        </p:nvSpPr>
        <p:spPr>
          <a:xfrm>
            <a:off x="3795622" y="5869094"/>
            <a:ext cx="4787661" cy="369332"/>
          </a:xfrm>
          <a:prstGeom prst="rect">
            <a:avLst/>
          </a:prstGeom>
          <a:noFill/>
        </p:spPr>
        <p:txBody>
          <a:bodyPr wrap="square" rtlCol="0">
            <a:spAutoFit/>
          </a:bodyPr>
          <a:lstStyle/>
          <a:p>
            <a:r>
              <a:rPr lang="en-US" dirty="0" smtClean="0"/>
              <a:t>*Not the freely available FDsys content.</a:t>
            </a:r>
            <a:endParaRPr lang="en-US" dirty="0"/>
          </a:p>
        </p:txBody>
      </p:sp>
    </p:spTree>
    <p:extLst>
      <p:ext uri="{BB962C8B-B14F-4D97-AF65-F5344CB8AC3E}">
        <p14:creationId xmlns:p14="http://schemas.microsoft.com/office/powerpoint/2010/main" val="1120698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sz="2800" dirty="0" smtClean="0"/>
              <a:t>Government information, when it is available through a Discovery Tool, is available through licensed content, not freely available sources.</a:t>
            </a:r>
          </a:p>
          <a:p>
            <a:r>
              <a:rPr lang="en-US" sz="2800" dirty="0" smtClean="0"/>
              <a:t>Government information should not be </a:t>
            </a:r>
            <a:r>
              <a:rPr lang="en-US" sz="2800" dirty="0" err="1" smtClean="0"/>
              <a:t>backgrounded</a:t>
            </a:r>
            <a:r>
              <a:rPr lang="en-US" sz="2800" dirty="0" smtClean="0"/>
              <a:t>, buried with the many other content types.</a:t>
            </a:r>
          </a:p>
          <a:p>
            <a:r>
              <a:rPr lang="en-US" sz="2800" dirty="0" smtClean="0"/>
              <a:t>Since GPO will hand over FDsys content to any vendor that wants it, vendors need to figure out how to acquire it, even if it means developing a new ingest method.</a:t>
            </a:r>
          </a:p>
          <a:p>
            <a:endParaRPr lang="en-US" sz="2800" dirty="0"/>
          </a:p>
        </p:txBody>
      </p:sp>
    </p:spTree>
    <p:extLst>
      <p:ext uri="{BB962C8B-B14F-4D97-AF65-F5344CB8AC3E}">
        <p14:creationId xmlns:p14="http://schemas.microsoft.com/office/powerpoint/2010/main" val="12655421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done?</a:t>
            </a:r>
            <a:endParaRPr lang="en-US" dirty="0"/>
          </a:p>
        </p:txBody>
      </p:sp>
      <p:sp>
        <p:nvSpPr>
          <p:cNvPr id="3" name="Content Placeholder 2"/>
          <p:cNvSpPr>
            <a:spLocks noGrp="1"/>
          </p:cNvSpPr>
          <p:nvPr>
            <p:ph idx="1"/>
          </p:nvPr>
        </p:nvSpPr>
        <p:spPr/>
        <p:txBody>
          <a:bodyPr/>
          <a:lstStyle/>
          <a:p>
            <a:r>
              <a:rPr lang="en-US" dirty="0" smtClean="0"/>
              <a:t>Ask your vendor</a:t>
            </a:r>
          </a:p>
          <a:p>
            <a:endParaRPr lang="en-US" dirty="0"/>
          </a:p>
          <a:p>
            <a:endParaRPr lang="en-US" dirty="0" smtClean="0"/>
          </a:p>
          <a:p>
            <a:endParaRPr lang="en-US" dirty="0"/>
          </a:p>
          <a:p>
            <a:endParaRPr lang="en-US" dirty="0" smtClean="0"/>
          </a:p>
          <a:p>
            <a:endParaRPr lang="en-US" dirty="0" smtClean="0"/>
          </a:p>
          <a:p>
            <a:r>
              <a:rPr lang="en-US" dirty="0" smtClean="0"/>
              <a:t>Ask GPO</a:t>
            </a:r>
            <a:endParaRPr lang="en-US" dirty="0"/>
          </a:p>
        </p:txBody>
      </p:sp>
      <p:pic>
        <p:nvPicPr>
          <p:cNvPr id="4" name="Picture 3"/>
          <p:cNvPicPr>
            <a:picLocks noChangeAspect="1"/>
          </p:cNvPicPr>
          <p:nvPr/>
        </p:nvPicPr>
        <p:blipFill>
          <a:blip r:embed="rId2"/>
          <a:stretch>
            <a:fillRect/>
          </a:stretch>
        </p:blipFill>
        <p:spPr>
          <a:xfrm>
            <a:off x="1924572" y="5571914"/>
            <a:ext cx="7400925" cy="495300"/>
          </a:xfrm>
          <a:prstGeom prst="rect">
            <a:avLst/>
          </a:prstGeom>
        </p:spPr>
      </p:pic>
      <p:pic>
        <p:nvPicPr>
          <p:cNvPr id="1026" name="Picture 2" descr="http://paratext.files.wordpress.com/2012/06/e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69" y="246762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iblioteka.lu.lv/typo3temp/pics/b8c8ab2a6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7122" y="2605740"/>
            <a:ext cx="261937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im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224" y="2524420"/>
            <a:ext cx="4587125" cy="7831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oclc.org/content/dam/oclc/worldcat-discovery/worldcat_discovery_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0581" y="3583391"/>
            <a:ext cx="5657850" cy="89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857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Charge to Vendors</a:t>
            </a:r>
            <a:endParaRPr lang="en-US" dirty="0"/>
          </a:p>
        </p:txBody>
      </p:sp>
      <p:sp>
        <p:nvSpPr>
          <p:cNvPr id="3" name="Content Placeholder 2"/>
          <p:cNvSpPr>
            <a:spLocks noGrp="1"/>
          </p:cNvSpPr>
          <p:nvPr>
            <p:ph idx="1"/>
          </p:nvPr>
        </p:nvSpPr>
        <p:spPr/>
        <p:txBody>
          <a:bodyPr/>
          <a:lstStyle/>
          <a:p>
            <a:pPr marL="0" indent="0">
              <a:buNone/>
            </a:pPr>
            <a:r>
              <a:rPr lang="en-US" dirty="0" smtClean="0"/>
              <a:t>Keep working on relevance ranking</a:t>
            </a:r>
          </a:p>
          <a:p>
            <a:pPr marL="0" indent="0">
              <a:buNone/>
            </a:pPr>
            <a:r>
              <a:rPr lang="en-US" dirty="0" smtClean="0"/>
              <a:t>All more full text into your index (include all types of content, scholarly articles, magazine articles, books and </a:t>
            </a:r>
            <a:r>
              <a:rPr lang="en-US" dirty="0" err="1" smtClean="0"/>
              <a:t>ebooks</a:t>
            </a:r>
            <a:r>
              <a:rPr lang="en-US" dirty="0" smtClean="0"/>
              <a:t>)</a:t>
            </a:r>
          </a:p>
          <a:p>
            <a:pPr marL="0" indent="0">
              <a:buNone/>
            </a:pPr>
            <a:r>
              <a:rPr lang="en-US" dirty="0" smtClean="0"/>
              <a:t>Work with GPO to acquire FDsys metadata and full text</a:t>
            </a:r>
          </a:p>
          <a:p>
            <a:pPr marL="0" indent="0">
              <a:buNone/>
            </a:pPr>
            <a:endParaRPr lang="en-US" dirty="0"/>
          </a:p>
          <a:p>
            <a:pPr marL="0" indent="0">
              <a:buNone/>
            </a:pPr>
            <a:r>
              <a:rPr lang="en-US" sz="4000" dirty="0" smtClean="0"/>
              <a:t>The vendor that figures this out first will have a competitive edge.</a:t>
            </a:r>
            <a:endParaRPr lang="en-US" sz="4000" dirty="0"/>
          </a:p>
        </p:txBody>
      </p:sp>
    </p:spTree>
    <p:extLst>
      <p:ext uri="{BB962C8B-B14F-4D97-AF65-F5344CB8AC3E}">
        <p14:creationId xmlns:p14="http://schemas.microsoft.com/office/powerpoint/2010/main" val="6926006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Christopher C. Brown, Reference Technology Integration Librarian; Government Documents Librarian</a:t>
            </a:r>
          </a:p>
          <a:p>
            <a:r>
              <a:rPr lang="en-US" dirty="0" smtClean="0"/>
              <a:t>University of Denver, </a:t>
            </a:r>
            <a:r>
              <a:rPr lang="en-US" dirty="0"/>
              <a:t>Main Library - </a:t>
            </a:r>
            <a:r>
              <a:rPr lang="en-US" dirty="0">
                <a:hlinkClick r:id="rId2"/>
              </a:rPr>
              <a:t>http://library.du.edu</a:t>
            </a:r>
            <a:r>
              <a:rPr lang="en-US" dirty="0" smtClean="0">
                <a:hlinkClick r:id="rId2"/>
              </a:rPr>
              <a:t>/</a:t>
            </a:r>
            <a:r>
              <a:rPr lang="en-US" dirty="0" smtClean="0"/>
              <a:t> </a:t>
            </a:r>
          </a:p>
          <a:p>
            <a:r>
              <a:rPr lang="en-US" dirty="0" smtClean="0">
                <a:hlinkClick r:id="rId3"/>
              </a:rPr>
              <a:t>cbrown@du.edu</a:t>
            </a:r>
            <a:endParaRPr lang="en-US" dirty="0" smtClean="0"/>
          </a:p>
          <a:p>
            <a:r>
              <a:rPr lang="en-US" dirty="0" smtClean="0"/>
              <a:t>(303) 871-3404</a:t>
            </a:r>
            <a:endParaRPr lang="en-US" dirty="0"/>
          </a:p>
        </p:txBody>
      </p:sp>
    </p:spTree>
    <p:extLst>
      <p:ext uri="{BB962C8B-B14F-4D97-AF65-F5344CB8AC3E}">
        <p14:creationId xmlns:p14="http://schemas.microsoft.com/office/powerpoint/2010/main" val="4067167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Metasearch or Broadcast Search</a:t>
            </a:r>
            <a:br>
              <a:rPr lang="en-US" dirty="0" smtClean="0"/>
            </a:br>
            <a:r>
              <a:rPr lang="en-US" sz="2700" dirty="0" smtClean="0"/>
              <a:t>Innovative technology, but never lived up to expectations</a:t>
            </a:r>
            <a:endParaRPr lang="en-US" sz="2700" dirty="0"/>
          </a:p>
        </p:txBody>
      </p:sp>
      <p:sp>
        <p:nvSpPr>
          <p:cNvPr id="3" name="Content Placeholder 2"/>
          <p:cNvSpPr>
            <a:spLocks noGrp="1"/>
          </p:cNvSpPr>
          <p:nvPr>
            <p:ph idx="1"/>
          </p:nvPr>
        </p:nvSpPr>
        <p:spPr>
          <a:xfrm>
            <a:off x="838200" y="1825625"/>
            <a:ext cx="10515600" cy="1518466"/>
          </a:xfrm>
        </p:spPr>
        <p:txBody>
          <a:bodyPr/>
          <a:lstStyle/>
          <a:p>
            <a:r>
              <a:rPr lang="en-US" dirty="0" smtClean="0"/>
              <a:t>Web Metasearch Examples: Metasearch, Dogpile</a:t>
            </a:r>
          </a:p>
          <a:p>
            <a:r>
              <a:rPr lang="en-US" dirty="0" smtClean="0"/>
              <a:t>Library Metasearch Examples: </a:t>
            </a:r>
            <a:r>
              <a:rPr lang="en-US" dirty="0" err="1" smtClean="0"/>
              <a:t>MetaLib</a:t>
            </a:r>
            <a:r>
              <a:rPr lang="en-US" dirty="0" smtClean="0"/>
              <a:t>, Research Pro, </a:t>
            </a:r>
            <a:r>
              <a:rPr lang="en-US" dirty="0" err="1" smtClean="0"/>
              <a:t>ENCompass</a:t>
            </a:r>
            <a:r>
              <a:rPr lang="en-US" dirty="0" smtClean="0"/>
              <a:t>, Central Search/360 Search, </a:t>
            </a:r>
            <a:r>
              <a:rPr lang="en-US" dirty="0" err="1" smtClean="0"/>
              <a:t>WebFeat</a:t>
            </a:r>
            <a:r>
              <a:rPr lang="en-US" dirty="0" smtClean="0"/>
              <a:t>, </a:t>
            </a:r>
            <a:r>
              <a:rPr lang="en-US" dirty="0" err="1" smtClean="0"/>
              <a:t>AGent</a:t>
            </a:r>
            <a:r>
              <a:rPr lang="en-US" dirty="0" smtClean="0"/>
              <a:t>, </a:t>
            </a:r>
            <a:r>
              <a:rPr lang="en-US" dirty="0" err="1" smtClean="0"/>
              <a:t>iBistro</a:t>
            </a:r>
            <a:endParaRPr lang="en-US" dirty="0"/>
          </a:p>
        </p:txBody>
      </p:sp>
      <p:pic>
        <p:nvPicPr>
          <p:cNvPr id="2052" name="Picture 4" descr="http://www.exlibrisgroup.com/files/LOGOS/logo_MetaLi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23" y="3681412"/>
            <a:ext cx="3514725" cy="6000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solarnavigator.net/images/dogpile_search_engine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649" y="3714750"/>
            <a:ext cx="2051232" cy="67993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4.bp.blogspot.com/-onwsyq-smXQ/TygMxjtcROI/AAAAAAAABSY/LhE9G97MGJU/s200/metasearc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484" y="5157652"/>
            <a:ext cx="19050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lms.uthm.edu.my/equip/elibrary/image/360search_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3027" y="3714750"/>
            <a:ext cx="1905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2.ebsco.com/en-us/PublishingImages/logos/webfeat-logo-gray.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2640" y="4862376"/>
            <a:ext cx="238125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dunellenlibrary.org/images/catalog/ibistr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5906" y="4761880"/>
            <a:ext cx="190500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975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rn%20Clip%20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585" y="1943842"/>
            <a:ext cx="668241" cy="4989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arn%20Clip%20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762" y="1943842"/>
            <a:ext cx="668241" cy="4989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arn%20Clip%20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939" y="1943842"/>
            <a:ext cx="668241" cy="498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87176" y="1170293"/>
            <a:ext cx="3349256" cy="646331"/>
          </a:xfrm>
          <a:prstGeom prst="rect">
            <a:avLst/>
          </a:prstGeom>
          <a:noFill/>
        </p:spPr>
        <p:txBody>
          <a:bodyPr wrap="square" rtlCol="0">
            <a:spAutoFit/>
          </a:bodyPr>
          <a:lstStyle/>
          <a:p>
            <a:r>
              <a:rPr lang="en-US" sz="1200" dirty="0" smtClean="0"/>
              <a:t>Metasearch or Broadcast Search</a:t>
            </a:r>
          </a:p>
          <a:p>
            <a:r>
              <a:rPr lang="en-US" sz="1200" dirty="0" smtClean="0"/>
              <a:t>Was often referred to as “federated search” but it was not; at best it was federated results.</a:t>
            </a:r>
            <a:endParaRPr lang="en-US" sz="1200" dirty="0"/>
          </a:p>
        </p:txBody>
      </p:sp>
      <p:sp>
        <p:nvSpPr>
          <p:cNvPr id="9" name="TextBox 8"/>
          <p:cNvSpPr txBox="1"/>
          <p:nvPr/>
        </p:nvSpPr>
        <p:spPr>
          <a:xfrm>
            <a:off x="6271827" y="1170293"/>
            <a:ext cx="3349256" cy="646331"/>
          </a:xfrm>
          <a:prstGeom prst="rect">
            <a:avLst/>
          </a:prstGeom>
          <a:noFill/>
        </p:spPr>
        <p:txBody>
          <a:bodyPr wrap="square" rtlCol="0">
            <a:spAutoFit/>
          </a:bodyPr>
          <a:lstStyle/>
          <a:p>
            <a:r>
              <a:rPr lang="en-US" sz="1200" dirty="0" smtClean="0"/>
              <a:t>Web-scale discovery tools are the real “federated search”. But since vendors already used that term, they had to invent “discovery”.</a:t>
            </a:r>
          </a:p>
        </p:txBody>
      </p:sp>
      <p:pic>
        <p:nvPicPr>
          <p:cNvPr id="10" name="Picture 2" descr="Barn%20Clip%20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1827" y="1943842"/>
            <a:ext cx="668241" cy="4989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arn%20Clip%20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004" y="1943842"/>
            <a:ext cx="668241" cy="4989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arn%20Clip%20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181" y="1943842"/>
            <a:ext cx="668241" cy="4989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nformation pot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3991" y="3108671"/>
            <a:ext cx="818133" cy="85160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48952" y="3108671"/>
            <a:ext cx="1167810" cy="259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Query</a:t>
            </a:r>
            <a:endParaRPr lang="en-US" dirty="0"/>
          </a:p>
        </p:txBody>
      </p:sp>
      <p:cxnSp>
        <p:nvCxnSpPr>
          <p:cNvPr id="14" name="Elbow Connector 13"/>
          <p:cNvCxnSpPr/>
          <p:nvPr/>
        </p:nvCxnSpPr>
        <p:spPr>
          <a:xfrm rot="5400000" flipH="1" flipV="1">
            <a:off x="1470557" y="2608673"/>
            <a:ext cx="665875" cy="334121"/>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5400000" flipH="1" flipV="1">
            <a:off x="2209036" y="2599672"/>
            <a:ext cx="665875" cy="334121"/>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330853" y="2442796"/>
            <a:ext cx="1038285" cy="656874"/>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903964" y="2433795"/>
            <a:ext cx="821085" cy="665875"/>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611714" y="2326951"/>
            <a:ext cx="511934" cy="772719"/>
          </a:xfrm>
          <a:prstGeom prst="straightConnector1">
            <a:avLst/>
          </a:prstGeom>
          <a:ln w="25400">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036" name="Picture 12" descr="http://clipartse.com/stock-clipart/5735/thumbnail-server-remix-1-clipa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0949" y="3165297"/>
            <a:ext cx="1007095" cy="1350981"/>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Elbow Connector 44"/>
          <p:cNvCxnSpPr/>
          <p:nvPr/>
        </p:nvCxnSpPr>
        <p:spPr>
          <a:xfrm flipV="1">
            <a:off x="2541973" y="2433795"/>
            <a:ext cx="827165" cy="731502"/>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636434" y="3765545"/>
            <a:ext cx="1872216" cy="230832"/>
          </a:xfrm>
          <a:prstGeom prst="rect">
            <a:avLst/>
          </a:prstGeom>
          <a:noFill/>
        </p:spPr>
        <p:txBody>
          <a:bodyPr wrap="square" rtlCol="0">
            <a:spAutoFit/>
          </a:bodyPr>
          <a:lstStyle/>
          <a:p>
            <a:r>
              <a:rPr lang="en-US" sz="900" dirty="0" smtClean="0"/>
              <a:t>Merging and de-duping on-the-fly</a:t>
            </a:r>
            <a:endParaRPr lang="en-US" sz="900" dirty="0"/>
          </a:p>
        </p:txBody>
      </p:sp>
      <p:pic>
        <p:nvPicPr>
          <p:cNvPr id="1042" name="Picture 18" descr="http://www.picgifs.com/clip-art/activities/waiting/clip-art-waiting-1983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5738" y="4394102"/>
            <a:ext cx="895512" cy="80758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6"/>
          <a:stretch>
            <a:fillRect/>
          </a:stretch>
        </p:blipFill>
        <p:spPr>
          <a:xfrm>
            <a:off x="2446096" y="4778629"/>
            <a:ext cx="1729706" cy="1217264"/>
          </a:xfrm>
          <a:prstGeom prst="rect">
            <a:avLst/>
          </a:prstGeom>
        </p:spPr>
      </p:pic>
      <p:sp>
        <p:nvSpPr>
          <p:cNvPr id="55" name="TextBox 54"/>
          <p:cNvSpPr txBox="1"/>
          <p:nvPr/>
        </p:nvSpPr>
        <p:spPr>
          <a:xfrm>
            <a:off x="2787006" y="6009254"/>
            <a:ext cx="1100470" cy="235471"/>
          </a:xfrm>
          <a:prstGeom prst="rect">
            <a:avLst/>
          </a:prstGeom>
          <a:noFill/>
        </p:spPr>
        <p:txBody>
          <a:bodyPr wrap="square" rtlCol="0">
            <a:spAutoFit/>
          </a:bodyPr>
          <a:lstStyle/>
          <a:p>
            <a:r>
              <a:rPr lang="en-US" sz="900" dirty="0" smtClean="0"/>
              <a:t>Federated Results</a:t>
            </a:r>
            <a:endParaRPr lang="en-US" sz="900" dirty="0"/>
          </a:p>
        </p:txBody>
      </p:sp>
      <p:sp>
        <p:nvSpPr>
          <p:cNvPr id="49" name="Down Arrow 48"/>
          <p:cNvSpPr/>
          <p:nvPr/>
        </p:nvSpPr>
        <p:spPr>
          <a:xfrm>
            <a:off x="3375768" y="4349522"/>
            <a:ext cx="132882" cy="415746"/>
          </a:xfrm>
          <a:prstGeom prst="downArrow">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a:stCxn id="10" idx="2"/>
          </p:cNvCxnSpPr>
          <p:nvPr/>
        </p:nvCxnSpPr>
        <p:spPr>
          <a:xfrm>
            <a:off x="6605948" y="2442796"/>
            <a:ext cx="197507" cy="66587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1" idx="2"/>
          </p:cNvCxnSpPr>
          <p:nvPr/>
        </p:nvCxnSpPr>
        <p:spPr>
          <a:xfrm flipH="1">
            <a:off x="7100000" y="2442796"/>
            <a:ext cx="282125" cy="65687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7274189" y="2442796"/>
            <a:ext cx="720112" cy="72250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67051" y="2695385"/>
            <a:ext cx="1872216" cy="230832"/>
          </a:xfrm>
          <a:prstGeom prst="rect">
            <a:avLst/>
          </a:prstGeom>
          <a:noFill/>
        </p:spPr>
        <p:txBody>
          <a:bodyPr wrap="square" rtlCol="0">
            <a:spAutoFit/>
          </a:bodyPr>
          <a:lstStyle/>
          <a:p>
            <a:r>
              <a:rPr lang="en-US" sz="900" dirty="0" smtClean="0"/>
              <a:t>Metadata and sometimes FT</a:t>
            </a:r>
            <a:endParaRPr lang="en-US" sz="900" dirty="0"/>
          </a:p>
        </p:txBody>
      </p:sp>
      <p:sp>
        <p:nvSpPr>
          <p:cNvPr id="66" name="Rectangle 65"/>
          <p:cNvSpPr/>
          <p:nvPr/>
        </p:nvSpPr>
        <p:spPr>
          <a:xfrm>
            <a:off x="8302202" y="3840787"/>
            <a:ext cx="1167810" cy="259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Query</a:t>
            </a:r>
            <a:endParaRPr lang="en-US" dirty="0"/>
          </a:p>
        </p:txBody>
      </p:sp>
      <p:cxnSp>
        <p:nvCxnSpPr>
          <p:cNvPr id="61" name="Straight Arrow Connector 60"/>
          <p:cNvCxnSpPr/>
          <p:nvPr/>
        </p:nvCxnSpPr>
        <p:spPr>
          <a:xfrm flipH="1" flipV="1">
            <a:off x="7382124" y="3654899"/>
            <a:ext cx="920078" cy="185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Down Arrow 68"/>
          <p:cNvSpPr/>
          <p:nvPr/>
        </p:nvSpPr>
        <p:spPr>
          <a:xfrm>
            <a:off x="7010936" y="4008996"/>
            <a:ext cx="132882" cy="415746"/>
          </a:xfrm>
          <a:prstGeom prst="downArrow">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p:cNvPicPr>
            <a:picLocks noChangeAspect="1"/>
          </p:cNvPicPr>
          <p:nvPr/>
        </p:nvPicPr>
        <p:blipFill>
          <a:blip r:embed="rId7"/>
          <a:stretch>
            <a:fillRect/>
          </a:stretch>
        </p:blipFill>
        <p:spPr>
          <a:xfrm>
            <a:off x="6277997" y="4601040"/>
            <a:ext cx="1678599" cy="1572442"/>
          </a:xfrm>
          <a:prstGeom prst="rect">
            <a:avLst/>
          </a:prstGeom>
        </p:spPr>
      </p:pic>
      <p:pic>
        <p:nvPicPr>
          <p:cNvPr id="63" name="Picture 62"/>
          <p:cNvPicPr>
            <a:picLocks noChangeAspect="1"/>
          </p:cNvPicPr>
          <p:nvPr/>
        </p:nvPicPr>
        <p:blipFill>
          <a:blip r:embed="rId8"/>
          <a:stretch>
            <a:fillRect/>
          </a:stretch>
        </p:blipFill>
        <p:spPr>
          <a:xfrm>
            <a:off x="7274189" y="4543189"/>
            <a:ext cx="1832620" cy="1157277"/>
          </a:xfrm>
          <a:prstGeom prst="rect">
            <a:avLst/>
          </a:prstGeom>
        </p:spPr>
      </p:pic>
      <p:pic>
        <p:nvPicPr>
          <p:cNvPr id="65" name="Picture 64"/>
          <p:cNvPicPr>
            <a:picLocks noChangeAspect="1"/>
          </p:cNvPicPr>
          <p:nvPr/>
        </p:nvPicPr>
        <p:blipFill>
          <a:blip r:embed="rId9"/>
          <a:stretch>
            <a:fillRect/>
          </a:stretch>
        </p:blipFill>
        <p:spPr>
          <a:xfrm>
            <a:off x="8610990" y="4495105"/>
            <a:ext cx="1559666" cy="1239652"/>
          </a:xfrm>
          <a:prstGeom prst="rect">
            <a:avLst/>
          </a:prstGeom>
        </p:spPr>
      </p:pic>
      <p:pic>
        <p:nvPicPr>
          <p:cNvPr id="67" name="Picture 66"/>
          <p:cNvPicPr>
            <a:picLocks noChangeAspect="1"/>
          </p:cNvPicPr>
          <p:nvPr/>
        </p:nvPicPr>
        <p:blipFill>
          <a:blip r:embed="rId10"/>
          <a:stretch>
            <a:fillRect/>
          </a:stretch>
        </p:blipFill>
        <p:spPr>
          <a:xfrm>
            <a:off x="8989816" y="5135829"/>
            <a:ext cx="1562889" cy="873425"/>
          </a:xfrm>
          <a:prstGeom prst="rect">
            <a:avLst/>
          </a:prstGeom>
        </p:spPr>
      </p:pic>
      <p:sp>
        <p:nvSpPr>
          <p:cNvPr id="74" name="TextBox 73"/>
          <p:cNvSpPr txBox="1"/>
          <p:nvPr/>
        </p:nvSpPr>
        <p:spPr>
          <a:xfrm>
            <a:off x="7534783" y="6283518"/>
            <a:ext cx="2086300" cy="230832"/>
          </a:xfrm>
          <a:prstGeom prst="rect">
            <a:avLst/>
          </a:prstGeom>
          <a:noFill/>
        </p:spPr>
        <p:txBody>
          <a:bodyPr wrap="square" rtlCol="0">
            <a:spAutoFit/>
          </a:bodyPr>
          <a:lstStyle/>
          <a:p>
            <a:r>
              <a:rPr lang="en-US" sz="900" dirty="0" smtClean="0"/>
              <a:t>Federated Search and Federated Results</a:t>
            </a:r>
            <a:endParaRPr lang="en-US" sz="900" dirty="0"/>
          </a:p>
        </p:txBody>
      </p:sp>
      <p:sp>
        <p:nvSpPr>
          <p:cNvPr id="68" name="TextBox 67"/>
          <p:cNvSpPr txBox="1"/>
          <p:nvPr/>
        </p:nvSpPr>
        <p:spPr>
          <a:xfrm>
            <a:off x="1355738" y="409303"/>
            <a:ext cx="3480694" cy="369332"/>
          </a:xfrm>
          <a:prstGeom prst="rect">
            <a:avLst/>
          </a:prstGeom>
          <a:noFill/>
        </p:spPr>
        <p:txBody>
          <a:bodyPr wrap="square" rtlCol="0">
            <a:spAutoFit/>
          </a:bodyPr>
          <a:lstStyle/>
          <a:p>
            <a:r>
              <a:rPr lang="en-US" dirty="0" smtClean="0"/>
              <a:t>Broadcast Search</a:t>
            </a:r>
            <a:endParaRPr lang="en-US" dirty="0"/>
          </a:p>
        </p:txBody>
      </p:sp>
      <p:sp>
        <p:nvSpPr>
          <p:cNvPr id="76" name="TextBox 75"/>
          <p:cNvSpPr txBox="1"/>
          <p:nvPr/>
        </p:nvSpPr>
        <p:spPr>
          <a:xfrm>
            <a:off x="6711816" y="412854"/>
            <a:ext cx="3480694" cy="369332"/>
          </a:xfrm>
          <a:prstGeom prst="rect">
            <a:avLst/>
          </a:prstGeom>
          <a:noFill/>
        </p:spPr>
        <p:txBody>
          <a:bodyPr wrap="square" rtlCol="0">
            <a:spAutoFit/>
          </a:bodyPr>
          <a:lstStyle/>
          <a:p>
            <a:r>
              <a:rPr lang="en-US" dirty="0" err="1" smtClean="0"/>
              <a:t>Webscale</a:t>
            </a:r>
            <a:r>
              <a:rPr lang="en-US" dirty="0" smtClean="0"/>
              <a:t> Discovery</a:t>
            </a:r>
            <a:endParaRPr lang="en-US" dirty="0"/>
          </a:p>
        </p:txBody>
      </p:sp>
      <p:sp>
        <p:nvSpPr>
          <p:cNvPr id="77" name="TextBox 76"/>
          <p:cNvSpPr txBox="1"/>
          <p:nvPr/>
        </p:nvSpPr>
        <p:spPr>
          <a:xfrm>
            <a:off x="3921726" y="2677601"/>
            <a:ext cx="877412" cy="230832"/>
          </a:xfrm>
          <a:prstGeom prst="rect">
            <a:avLst/>
          </a:prstGeom>
          <a:noFill/>
        </p:spPr>
        <p:txBody>
          <a:bodyPr wrap="square" rtlCol="0">
            <a:spAutoFit/>
          </a:bodyPr>
          <a:lstStyle/>
          <a:p>
            <a:r>
              <a:rPr lang="en-US" sz="900" dirty="0" smtClean="0"/>
              <a:t>Metadata only</a:t>
            </a:r>
            <a:endParaRPr lang="en-US" sz="900" dirty="0"/>
          </a:p>
        </p:txBody>
      </p:sp>
      <p:sp>
        <p:nvSpPr>
          <p:cNvPr id="78" name="TextBox 77"/>
          <p:cNvSpPr txBox="1"/>
          <p:nvPr/>
        </p:nvSpPr>
        <p:spPr>
          <a:xfrm>
            <a:off x="4712210" y="2092866"/>
            <a:ext cx="1114475" cy="230832"/>
          </a:xfrm>
          <a:prstGeom prst="rect">
            <a:avLst/>
          </a:prstGeom>
          <a:noFill/>
        </p:spPr>
        <p:txBody>
          <a:bodyPr wrap="square" rtlCol="0">
            <a:spAutoFit/>
          </a:bodyPr>
          <a:lstStyle/>
          <a:p>
            <a:r>
              <a:rPr lang="en-US" sz="900" dirty="0" smtClean="0"/>
              <a:t>Information Silos</a:t>
            </a:r>
          </a:p>
        </p:txBody>
      </p:sp>
    </p:spTree>
    <p:extLst>
      <p:ext uri="{BB962C8B-B14F-4D97-AF65-F5344CB8AC3E}">
        <p14:creationId xmlns:p14="http://schemas.microsoft.com/office/powerpoint/2010/main" val="173974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Breadth and Depth</a:t>
            </a:r>
            <a:endParaRPr lang="en-US" dirty="0"/>
          </a:p>
        </p:txBody>
      </p:sp>
      <p:sp>
        <p:nvSpPr>
          <p:cNvPr id="3" name="Content Placeholder 2"/>
          <p:cNvSpPr>
            <a:spLocks noGrp="1"/>
          </p:cNvSpPr>
          <p:nvPr>
            <p:ph idx="1"/>
          </p:nvPr>
        </p:nvSpPr>
        <p:spPr>
          <a:xfrm>
            <a:off x="549442" y="1690688"/>
            <a:ext cx="4082716" cy="4351338"/>
          </a:xfrm>
        </p:spPr>
        <p:txBody>
          <a:bodyPr>
            <a:normAutofit/>
          </a:bodyPr>
          <a:lstStyle/>
          <a:p>
            <a:pPr marL="0" indent="0">
              <a:buNone/>
            </a:pPr>
            <a:r>
              <a:rPr lang="en-US" sz="2000" dirty="0" smtClean="0"/>
              <a:t>Breadth refers to the number and kinds of resources covered. Google Scholar is rather narrow in breadth, covering scholarly articles, selected technical reports, and Google Books “</a:t>
            </a:r>
            <a:r>
              <a:rPr lang="en-US" sz="2000" dirty="0" err="1" smtClean="0"/>
              <a:t>bleadthrough</a:t>
            </a:r>
            <a:r>
              <a:rPr lang="en-US" sz="2000" dirty="0" smtClean="0"/>
              <a:t>”. Discovery tools are much broader in scope, covering books and </a:t>
            </a:r>
            <a:r>
              <a:rPr lang="en-US" sz="2000" dirty="0" err="1" smtClean="0"/>
              <a:t>ebooks</a:t>
            </a:r>
            <a:r>
              <a:rPr lang="en-US" sz="2000" dirty="0" smtClean="0"/>
              <a:t>, magazine articles, scholarly articles, trade publications, newsletters, newspapers, dissertations, technical reports, maps, audio-visual materials, institutional repositories, and many other sources.</a:t>
            </a:r>
            <a:endParaRPr lang="en-US" sz="2000" dirty="0"/>
          </a:p>
        </p:txBody>
      </p:sp>
      <p:sp>
        <p:nvSpPr>
          <p:cNvPr id="4" name="Content Placeholder 2"/>
          <p:cNvSpPr txBox="1">
            <a:spLocks/>
          </p:cNvSpPr>
          <p:nvPr/>
        </p:nvSpPr>
        <p:spPr>
          <a:xfrm>
            <a:off x="4632158" y="1690688"/>
            <a:ext cx="408271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Depth refers to how deeply a search tool goes down into the resource. Google (Google Web, Google Scholar, and Google Books) usually indexes full text of nearly everything. Discovery tools vary greatly in their full text search reach. Sometimes they don’t have access to the full text, only metadata. Other times they have access but choose not to provide full text search access.</a:t>
            </a:r>
            <a:endParaRPr lang="en-US" sz="2000" dirty="0"/>
          </a:p>
        </p:txBody>
      </p:sp>
      <p:cxnSp>
        <p:nvCxnSpPr>
          <p:cNvPr id="6" name="Straight Arrow Connector 5"/>
          <p:cNvCxnSpPr/>
          <p:nvPr/>
        </p:nvCxnSpPr>
        <p:spPr>
          <a:xfrm>
            <a:off x="6352674" y="1287379"/>
            <a:ext cx="4475747" cy="0"/>
          </a:xfrm>
          <a:prstGeom prst="straightConnector1">
            <a:avLst/>
          </a:prstGeom>
          <a:ln w="88900" cmpd="thickThin">
            <a:solidFill>
              <a:srgbClr val="C00000">
                <a:alpha val="5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0443410" y="1287379"/>
            <a:ext cx="0" cy="2442410"/>
          </a:xfrm>
          <a:prstGeom prst="straightConnector1">
            <a:avLst/>
          </a:prstGeom>
          <a:ln w="88900">
            <a:solidFill>
              <a:srgbClr val="92D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889957" y="1287379"/>
            <a:ext cx="24064" cy="1221205"/>
          </a:xfrm>
          <a:prstGeom prst="straightConnector1">
            <a:avLst/>
          </a:prstGeom>
          <a:ln w="88900">
            <a:solidFill>
              <a:srgbClr val="92D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324474" y="1287379"/>
            <a:ext cx="0" cy="2442410"/>
          </a:xfrm>
          <a:prstGeom prst="straightConnector1">
            <a:avLst/>
          </a:prstGeom>
          <a:ln w="88900">
            <a:solidFill>
              <a:srgbClr val="92D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714874" y="1287379"/>
            <a:ext cx="0" cy="2442410"/>
          </a:xfrm>
          <a:prstGeom prst="straightConnector1">
            <a:avLst/>
          </a:prstGeom>
          <a:ln w="88900">
            <a:solidFill>
              <a:srgbClr val="92D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073189" y="1287379"/>
            <a:ext cx="12032" cy="403309"/>
          </a:xfrm>
          <a:prstGeom prst="straightConnector1">
            <a:avLst/>
          </a:prstGeom>
          <a:ln w="88900">
            <a:solidFill>
              <a:srgbClr val="92D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447547" y="1287379"/>
            <a:ext cx="12032" cy="1864895"/>
          </a:xfrm>
          <a:prstGeom prst="straightConnector1">
            <a:avLst/>
          </a:prstGeom>
          <a:ln w="88900">
            <a:solidFill>
              <a:srgbClr val="92D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58000" y="1287379"/>
            <a:ext cx="0" cy="1443789"/>
          </a:xfrm>
          <a:prstGeom prst="straightConnector1">
            <a:avLst/>
          </a:prstGeom>
          <a:ln w="88900">
            <a:solidFill>
              <a:srgbClr val="92D05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745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Metasearch tools were weak, but they searched rather evenly</a:t>
            </a:r>
            <a:endParaRPr lang="en-US" dirty="0"/>
          </a:p>
        </p:txBody>
      </p:sp>
      <p:sp>
        <p:nvSpPr>
          <p:cNvPr id="4" name="Rectangle 3"/>
          <p:cNvSpPr/>
          <p:nvPr/>
        </p:nvSpPr>
        <p:spPr>
          <a:xfrm>
            <a:off x="8213558" y="2241885"/>
            <a:ext cx="1295400" cy="1447800"/>
          </a:xfrm>
          <a:prstGeom prst="rect">
            <a:avLst/>
          </a:prstGeom>
          <a:solidFill>
            <a:schemeClr val="accent6">
              <a:lumMod val="60000"/>
              <a:lumOff val="4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08558" y="2241885"/>
            <a:ext cx="762000" cy="1447800"/>
          </a:xfrm>
          <a:prstGeom prst="rect">
            <a:avLst/>
          </a:prstGeom>
          <a:solidFill>
            <a:srgbClr val="92D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98758" y="2241885"/>
            <a:ext cx="1066800" cy="1447800"/>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32358" y="2394285"/>
            <a:ext cx="1447800" cy="261610"/>
          </a:xfrm>
          <a:prstGeom prst="rect">
            <a:avLst/>
          </a:prstGeom>
          <a:noFill/>
        </p:spPr>
        <p:txBody>
          <a:bodyPr wrap="square" rtlCol="0">
            <a:spAutoFit/>
          </a:bodyPr>
          <a:lstStyle/>
          <a:p>
            <a:r>
              <a:rPr lang="en-US" sz="1100" dirty="0">
                <a:latin typeface="Arial Black" pitchFamily="34" charset="0"/>
              </a:rPr>
              <a:t>Magazines</a:t>
            </a:r>
          </a:p>
        </p:txBody>
      </p:sp>
      <p:sp>
        <p:nvSpPr>
          <p:cNvPr id="8" name="TextBox 7"/>
          <p:cNvSpPr txBox="1"/>
          <p:nvPr/>
        </p:nvSpPr>
        <p:spPr>
          <a:xfrm>
            <a:off x="8442158" y="2318086"/>
            <a:ext cx="1447800" cy="430887"/>
          </a:xfrm>
          <a:prstGeom prst="rect">
            <a:avLst/>
          </a:prstGeom>
          <a:noFill/>
        </p:spPr>
        <p:txBody>
          <a:bodyPr wrap="square" rtlCol="0">
            <a:spAutoFit/>
          </a:bodyPr>
          <a:lstStyle/>
          <a:p>
            <a:r>
              <a:rPr lang="en-US" sz="1100" dirty="0">
                <a:latin typeface="Arial Black" pitchFamily="34" charset="0"/>
              </a:rPr>
              <a:t>Scholarly Journals</a:t>
            </a:r>
          </a:p>
        </p:txBody>
      </p:sp>
      <p:sp>
        <p:nvSpPr>
          <p:cNvPr id="9" name="TextBox 8"/>
          <p:cNvSpPr txBox="1"/>
          <p:nvPr/>
        </p:nvSpPr>
        <p:spPr>
          <a:xfrm>
            <a:off x="4022558" y="2394285"/>
            <a:ext cx="1447800" cy="261610"/>
          </a:xfrm>
          <a:prstGeom prst="rect">
            <a:avLst/>
          </a:prstGeom>
          <a:noFill/>
        </p:spPr>
        <p:txBody>
          <a:bodyPr wrap="square" rtlCol="0">
            <a:spAutoFit/>
          </a:bodyPr>
          <a:lstStyle/>
          <a:p>
            <a:r>
              <a:rPr lang="en-US" sz="1100" dirty="0">
                <a:latin typeface="Arial Black" pitchFamily="34" charset="0"/>
              </a:rPr>
              <a:t>Dissertations</a:t>
            </a:r>
          </a:p>
        </p:txBody>
      </p:sp>
      <p:sp>
        <p:nvSpPr>
          <p:cNvPr id="10" name="TextBox 9"/>
          <p:cNvSpPr txBox="1"/>
          <p:nvPr/>
        </p:nvSpPr>
        <p:spPr>
          <a:xfrm>
            <a:off x="1431758" y="3080086"/>
            <a:ext cx="1219200" cy="430887"/>
          </a:xfrm>
          <a:prstGeom prst="rect">
            <a:avLst/>
          </a:prstGeom>
          <a:noFill/>
        </p:spPr>
        <p:txBody>
          <a:bodyPr wrap="square" rtlCol="0">
            <a:spAutoFit/>
          </a:bodyPr>
          <a:lstStyle/>
          <a:p>
            <a:r>
              <a:rPr lang="en-US" sz="1100" dirty="0">
                <a:latin typeface="Arial Black" pitchFamily="34" charset="0"/>
              </a:rPr>
              <a:t>Surface Searching</a:t>
            </a:r>
          </a:p>
        </p:txBody>
      </p:sp>
      <p:sp>
        <p:nvSpPr>
          <p:cNvPr id="11" name="Rectangle 10"/>
          <p:cNvSpPr/>
          <p:nvPr/>
        </p:nvSpPr>
        <p:spPr>
          <a:xfrm>
            <a:off x="7222958" y="2241885"/>
            <a:ext cx="838200" cy="1447800"/>
          </a:xfrm>
          <a:prstGeom prst="rect">
            <a:avLst/>
          </a:prstGeom>
          <a:solidFill>
            <a:srgbClr val="7030A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17958" y="2241885"/>
            <a:ext cx="762000" cy="1447800"/>
          </a:xfrm>
          <a:prstGeom prst="rect">
            <a:avLst/>
          </a:prstGeom>
          <a:solidFill>
            <a:srgbClr val="92D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65558" y="2394285"/>
            <a:ext cx="1447800" cy="261610"/>
          </a:xfrm>
          <a:prstGeom prst="rect">
            <a:avLst/>
          </a:prstGeom>
          <a:noFill/>
        </p:spPr>
        <p:txBody>
          <a:bodyPr wrap="square" rtlCol="0">
            <a:spAutoFit/>
          </a:bodyPr>
          <a:lstStyle/>
          <a:p>
            <a:r>
              <a:rPr lang="en-US" sz="1100" dirty="0">
                <a:latin typeface="Arial Black" pitchFamily="34" charset="0"/>
              </a:rPr>
              <a:t>Newspapers</a:t>
            </a:r>
          </a:p>
        </p:txBody>
      </p:sp>
      <p:sp>
        <p:nvSpPr>
          <p:cNvPr id="14" name="Rectangle 13"/>
          <p:cNvSpPr/>
          <p:nvPr/>
        </p:nvSpPr>
        <p:spPr>
          <a:xfrm>
            <a:off x="2803358" y="2241885"/>
            <a:ext cx="1066800" cy="1447800"/>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03358" y="2318086"/>
            <a:ext cx="1447800" cy="430887"/>
          </a:xfrm>
          <a:prstGeom prst="rect">
            <a:avLst/>
          </a:prstGeom>
          <a:noFill/>
        </p:spPr>
        <p:txBody>
          <a:bodyPr wrap="square" rtlCol="0">
            <a:spAutoFit/>
          </a:bodyPr>
          <a:lstStyle/>
          <a:p>
            <a:r>
              <a:rPr lang="en-US" sz="1100" dirty="0">
                <a:latin typeface="Arial Black" pitchFamily="34" charset="0"/>
              </a:rPr>
              <a:t>eBooks</a:t>
            </a:r>
          </a:p>
          <a:p>
            <a:r>
              <a:rPr lang="en-US" sz="1100" dirty="0">
                <a:latin typeface="Arial Black" pitchFamily="34" charset="0"/>
              </a:rPr>
              <a:t>Print Books</a:t>
            </a:r>
          </a:p>
        </p:txBody>
      </p:sp>
      <p:sp>
        <p:nvSpPr>
          <p:cNvPr id="28" name="TextBox 27"/>
          <p:cNvSpPr txBox="1"/>
          <p:nvPr/>
        </p:nvSpPr>
        <p:spPr>
          <a:xfrm>
            <a:off x="7226966" y="2414342"/>
            <a:ext cx="1066800" cy="261610"/>
          </a:xfrm>
          <a:prstGeom prst="rect">
            <a:avLst/>
          </a:prstGeom>
          <a:noFill/>
        </p:spPr>
        <p:txBody>
          <a:bodyPr wrap="square" rtlCol="0">
            <a:spAutoFit/>
          </a:bodyPr>
          <a:lstStyle/>
          <a:p>
            <a:r>
              <a:rPr lang="en-US" sz="1100" dirty="0" err="1" smtClean="0">
                <a:latin typeface="Arial Black" pitchFamily="34" charset="0"/>
              </a:rPr>
              <a:t>Gov</a:t>
            </a:r>
            <a:r>
              <a:rPr lang="en-US" sz="1100" dirty="0" smtClean="0">
                <a:latin typeface="Arial Black" pitchFamily="34" charset="0"/>
              </a:rPr>
              <a:t> Info</a:t>
            </a:r>
            <a:endParaRPr lang="en-US" sz="1100" dirty="0">
              <a:latin typeface="Arial Black" pitchFamily="34" charset="0"/>
            </a:endParaRPr>
          </a:p>
        </p:txBody>
      </p:sp>
      <p:sp>
        <p:nvSpPr>
          <p:cNvPr id="31" name="Freeform 30"/>
          <p:cNvSpPr/>
          <p:nvPr/>
        </p:nvSpPr>
        <p:spPr>
          <a:xfrm>
            <a:off x="2851484" y="3007009"/>
            <a:ext cx="6629400" cy="349802"/>
          </a:xfrm>
          <a:custGeom>
            <a:avLst/>
            <a:gdLst>
              <a:gd name="connsiteX0" fmla="*/ 0 w 6629400"/>
              <a:gd name="connsiteY0" fmla="*/ 229486 h 349802"/>
              <a:gd name="connsiteX1" fmla="*/ 60158 w 6629400"/>
              <a:gd name="connsiteY1" fmla="*/ 217454 h 349802"/>
              <a:gd name="connsiteX2" fmla="*/ 96253 w 6629400"/>
              <a:gd name="connsiteY2" fmla="*/ 193391 h 349802"/>
              <a:gd name="connsiteX3" fmla="*/ 132348 w 6629400"/>
              <a:gd name="connsiteY3" fmla="*/ 181359 h 349802"/>
              <a:gd name="connsiteX4" fmla="*/ 216569 w 6629400"/>
              <a:gd name="connsiteY4" fmla="*/ 145265 h 349802"/>
              <a:gd name="connsiteX5" fmla="*/ 252663 w 6629400"/>
              <a:gd name="connsiteY5" fmla="*/ 121202 h 349802"/>
              <a:gd name="connsiteX6" fmla="*/ 300790 w 6629400"/>
              <a:gd name="connsiteY6" fmla="*/ 109170 h 349802"/>
              <a:gd name="connsiteX7" fmla="*/ 372979 w 6629400"/>
              <a:gd name="connsiteY7" fmla="*/ 85107 h 349802"/>
              <a:gd name="connsiteX8" fmla="*/ 409074 w 6629400"/>
              <a:gd name="connsiteY8" fmla="*/ 73075 h 349802"/>
              <a:gd name="connsiteX9" fmla="*/ 445169 w 6629400"/>
              <a:gd name="connsiteY9" fmla="*/ 49012 h 349802"/>
              <a:gd name="connsiteX10" fmla="*/ 529390 w 6629400"/>
              <a:gd name="connsiteY10" fmla="*/ 24949 h 349802"/>
              <a:gd name="connsiteX11" fmla="*/ 613611 w 6629400"/>
              <a:gd name="connsiteY11" fmla="*/ 886 h 349802"/>
              <a:gd name="connsiteX12" fmla="*/ 842211 w 6629400"/>
              <a:gd name="connsiteY12" fmla="*/ 12917 h 349802"/>
              <a:gd name="connsiteX13" fmla="*/ 914400 w 6629400"/>
              <a:gd name="connsiteY13" fmla="*/ 24949 h 349802"/>
              <a:gd name="connsiteX14" fmla="*/ 950495 w 6629400"/>
              <a:gd name="connsiteY14" fmla="*/ 49012 h 349802"/>
              <a:gd name="connsiteX15" fmla="*/ 986590 w 6629400"/>
              <a:gd name="connsiteY15" fmla="*/ 61044 h 349802"/>
              <a:gd name="connsiteX16" fmla="*/ 1070811 w 6629400"/>
              <a:gd name="connsiteY16" fmla="*/ 157296 h 349802"/>
              <a:gd name="connsiteX17" fmla="*/ 1118937 w 6629400"/>
              <a:gd name="connsiteY17" fmla="*/ 205423 h 349802"/>
              <a:gd name="connsiteX18" fmla="*/ 1155032 w 6629400"/>
              <a:gd name="connsiteY18" fmla="*/ 241517 h 349802"/>
              <a:gd name="connsiteX19" fmla="*/ 1191127 w 6629400"/>
              <a:gd name="connsiteY19" fmla="*/ 253549 h 349802"/>
              <a:gd name="connsiteX20" fmla="*/ 1275348 w 6629400"/>
              <a:gd name="connsiteY20" fmla="*/ 301675 h 349802"/>
              <a:gd name="connsiteX21" fmla="*/ 1311442 w 6629400"/>
              <a:gd name="connsiteY21" fmla="*/ 325738 h 349802"/>
              <a:gd name="connsiteX22" fmla="*/ 1383632 w 6629400"/>
              <a:gd name="connsiteY22" fmla="*/ 349802 h 349802"/>
              <a:gd name="connsiteX23" fmla="*/ 1792705 w 6629400"/>
              <a:gd name="connsiteY23" fmla="*/ 337770 h 349802"/>
              <a:gd name="connsiteX24" fmla="*/ 1876927 w 6629400"/>
              <a:gd name="connsiteY24" fmla="*/ 325738 h 349802"/>
              <a:gd name="connsiteX25" fmla="*/ 1985211 w 6629400"/>
              <a:gd name="connsiteY25" fmla="*/ 313707 h 349802"/>
              <a:gd name="connsiteX26" fmla="*/ 2081463 w 6629400"/>
              <a:gd name="connsiteY26" fmla="*/ 289644 h 349802"/>
              <a:gd name="connsiteX27" fmla="*/ 2165684 w 6629400"/>
              <a:gd name="connsiteY27" fmla="*/ 253549 h 349802"/>
              <a:gd name="connsiteX28" fmla="*/ 2237874 w 6629400"/>
              <a:gd name="connsiteY28" fmla="*/ 229486 h 349802"/>
              <a:gd name="connsiteX29" fmla="*/ 2322095 w 6629400"/>
              <a:gd name="connsiteY29" fmla="*/ 193391 h 349802"/>
              <a:gd name="connsiteX30" fmla="*/ 2358190 w 6629400"/>
              <a:gd name="connsiteY30" fmla="*/ 169328 h 349802"/>
              <a:gd name="connsiteX31" fmla="*/ 2430379 w 6629400"/>
              <a:gd name="connsiteY31" fmla="*/ 145265 h 349802"/>
              <a:gd name="connsiteX32" fmla="*/ 2466474 w 6629400"/>
              <a:gd name="connsiteY32" fmla="*/ 133233 h 349802"/>
              <a:gd name="connsiteX33" fmla="*/ 2598821 w 6629400"/>
              <a:gd name="connsiteY33" fmla="*/ 97138 h 349802"/>
              <a:gd name="connsiteX34" fmla="*/ 3260558 w 6629400"/>
              <a:gd name="connsiteY34" fmla="*/ 109170 h 349802"/>
              <a:gd name="connsiteX35" fmla="*/ 3332748 w 6629400"/>
              <a:gd name="connsiteY35" fmla="*/ 121202 h 349802"/>
              <a:gd name="connsiteX36" fmla="*/ 3429000 w 6629400"/>
              <a:gd name="connsiteY36" fmla="*/ 145265 h 349802"/>
              <a:gd name="connsiteX37" fmla="*/ 3922295 w 6629400"/>
              <a:gd name="connsiteY37" fmla="*/ 133233 h 349802"/>
              <a:gd name="connsiteX38" fmla="*/ 3970421 w 6629400"/>
              <a:gd name="connsiteY38" fmla="*/ 121202 h 349802"/>
              <a:gd name="connsiteX39" fmla="*/ 4042611 w 6629400"/>
              <a:gd name="connsiteY39" fmla="*/ 109170 h 349802"/>
              <a:gd name="connsiteX40" fmla="*/ 4078705 w 6629400"/>
              <a:gd name="connsiteY40" fmla="*/ 97138 h 349802"/>
              <a:gd name="connsiteX41" fmla="*/ 4174958 w 6629400"/>
              <a:gd name="connsiteY41" fmla="*/ 73075 h 349802"/>
              <a:gd name="connsiteX42" fmla="*/ 4379495 w 6629400"/>
              <a:gd name="connsiteY42" fmla="*/ 85107 h 349802"/>
              <a:gd name="connsiteX43" fmla="*/ 4463716 w 6629400"/>
              <a:gd name="connsiteY43" fmla="*/ 121202 h 349802"/>
              <a:gd name="connsiteX44" fmla="*/ 4499811 w 6629400"/>
              <a:gd name="connsiteY44" fmla="*/ 133233 h 349802"/>
              <a:gd name="connsiteX45" fmla="*/ 4547937 w 6629400"/>
              <a:gd name="connsiteY45" fmla="*/ 157296 h 349802"/>
              <a:gd name="connsiteX46" fmla="*/ 4656221 w 6629400"/>
              <a:gd name="connsiteY46" fmla="*/ 193391 h 349802"/>
              <a:gd name="connsiteX47" fmla="*/ 4764505 w 6629400"/>
              <a:gd name="connsiteY47" fmla="*/ 265580 h 349802"/>
              <a:gd name="connsiteX48" fmla="*/ 4848727 w 6629400"/>
              <a:gd name="connsiteY48" fmla="*/ 313707 h 349802"/>
              <a:gd name="connsiteX49" fmla="*/ 4896853 w 6629400"/>
              <a:gd name="connsiteY49" fmla="*/ 325738 h 349802"/>
              <a:gd name="connsiteX50" fmla="*/ 4981074 w 6629400"/>
              <a:gd name="connsiteY50" fmla="*/ 349802 h 349802"/>
              <a:gd name="connsiteX51" fmla="*/ 5113421 w 6629400"/>
              <a:gd name="connsiteY51" fmla="*/ 337770 h 349802"/>
              <a:gd name="connsiteX52" fmla="*/ 5161548 w 6629400"/>
              <a:gd name="connsiteY52" fmla="*/ 301675 h 349802"/>
              <a:gd name="connsiteX53" fmla="*/ 5197642 w 6629400"/>
              <a:gd name="connsiteY53" fmla="*/ 289644 h 349802"/>
              <a:gd name="connsiteX54" fmla="*/ 5269832 w 6629400"/>
              <a:gd name="connsiteY54" fmla="*/ 253549 h 349802"/>
              <a:gd name="connsiteX55" fmla="*/ 5342021 w 6629400"/>
              <a:gd name="connsiteY55" fmla="*/ 205423 h 349802"/>
              <a:gd name="connsiteX56" fmla="*/ 5414211 w 6629400"/>
              <a:gd name="connsiteY56" fmla="*/ 169328 h 349802"/>
              <a:gd name="connsiteX57" fmla="*/ 5450305 w 6629400"/>
              <a:gd name="connsiteY57" fmla="*/ 157296 h 349802"/>
              <a:gd name="connsiteX58" fmla="*/ 5498432 w 6629400"/>
              <a:gd name="connsiteY58" fmla="*/ 145265 h 349802"/>
              <a:gd name="connsiteX59" fmla="*/ 5558590 w 6629400"/>
              <a:gd name="connsiteY59" fmla="*/ 133233 h 349802"/>
              <a:gd name="connsiteX60" fmla="*/ 5630779 w 6629400"/>
              <a:gd name="connsiteY60" fmla="*/ 109170 h 349802"/>
              <a:gd name="connsiteX61" fmla="*/ 5666874 w 6629400"/>
              <a:gd name="connsiteY61" fmla="*/ 97138 h 349802"/>
              <a:gd name="connsiteX62" fmla="*/ 5715000 w 6629400"/>
              <a:gd name="connsiteY62" fmla="*/ 85107 h 349802"/>
              <a:gd name="connsiteX63" fmla="*/ 5859379 w 6629400"/>
              <a:gd name="connsiteY63" fmla="*/ 73075 h 349802"/>
              <a:gd name="connsiteX64" fmla="*/ 5907505 w 6629400"/>
              <a:gd name="connsiteY64" fmla="*/ 61044 h 349802"/>
              <a:gd name="connsiteX65" fmla="*/ 5967663 w 6629400"/>
              <a:gd name="connsiteY65" fmla="*/ 49012 h 349802"/>
              <a:gd name="connsiteX66" fmla="*/ 6003758 w 6629400"/>
              <a:gd name="connsiteY66" fmla="*/ 36980 h 349802"/>
              <a:gd name="connsiteX67" fmla="*/ 6436895 w 6629400"/>
              <a:gd name="connsiteY67" fmla="*/ 24949 h 349802"/>
              <a:gd name="connsiteX68" fmla="*/ 6509084 w 6629400"/>
              <a:gd name="connsiteY68" fmla="*/ 12917 h 349802"/>
              <a:gd name="connsiteX69" fmla="*/ 6569242 w 6629400"/>
              <a:gd name="connsiteY69" fmla="*/ 886 h 349802"/>
              <a:gd name="connsiteX70" fmla="*/ 6629400 w 6629400"/>
              <a:gd name="connsiteY70" fmla="*/ 886 h 34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629400" h="349802">
                <a:moveTo>
                  <a:pt x="0" y="229486"/>
                </a:moveTo>
                <a:cubicBezTo>
                  <a:pt x="20053" y="225475"/>
                  <a:pt x="41010" y="224634"/>
                  <a:pt x="60158" y="217454"/>
                </a:cubicBezTo>
                <a:cubicBezTo>
                  <a:pt x="73698" y="212377"/>
                  <a:pt x="83319" y="199858"/>
                  <a:pt x="96253" y="193391"/>
                </a:cubicBezTo>
                <a:cubicBezTo>
                  <a:pt x="107597" y="187719"/>
                  <a:pt x="121004" y="187031"/>
                  <a:pt x="132348" y="181359"/>
                </a:cubicBezTo>
                <a:cubicBezTo>
                  <a:pt x="215433" y="139816"/>
                  <a:pt x="116410" y="170303"/>
                  <a:pt x="216569" y="145265"/>
                </a:cubicBezTo>
                <a:cubicBezTo>
                  <a:pt x="228600" y="137244"/>
                  <a:pt x="239372" y="126898"/>
                  <a:pt x="252663" y="121202"/>
                </a:cubicBezTo>
                <a:cubicBezTo>
                  <a:pt x="267862" y="114688"/>
                  <a:pt x="284951" y="113922"/>
                  <a:pt x="300790" y="109170"/>
                </a:cubicBezTo>
                <a:cubicBezTo>
                  <a:pt x="325085" y="101881"/>
                  <a:pt x="348916" y="93128"/>
                  <a:pt x="372979" y="85107"/>
                </a:cubicBezTo>
                <a:cubicBezTo>
                  <a:pt x="385011" y="81096"/>
                  <a:pt x="398521" y="80110"/>
                  <a:pt x="409074" y="73075"/>
                </a:cubicBezTo>
                <a:cubicBezTo>
                  <a:pt x="421106" y="65054"/>
                  <a:pt x="432235" y="55479"/>
                  <a:pt x="445169" y="49012"/>
                </a:cubicBezTo>
                <a:cubicBezTo>
                  <a:pt x="464408" y="39393"/>
                  <a:pt x="511391" y="30092"/>
                  <a:pt x="529390" y="24949"/>
                </a:cubicBezTo>
                <a:cubicBezTo>
                  <a:pt x="650216" y="-9572"/>
                  <a:pt x="463156" y="38498"/>
                  <a:pt x="613611" y="886"/>
                </a:cubicBezTo>
                <a:cubicBezTo>
                  <a:pt x="689811" y="4896"/>
                  <a:pt x="766149" y="6832"/>
                  <a:pt x="842211" y="12917"/>
                </a:cubicBezTo>
                <a:cubicBezTo>
                  <a:pt x="866528" y="14862"/>
                  <a:pt x="891257" y="17235"/>
                  <a:pt x="914400" y="24949"/>
                </a:cubicBezTo>
                <a:cubicBezTo>
                  <a:pt x="928118" y="29522"/>
                  <a:pt x="937561" y="42545"/>
                  <a:pt x="950495" y="49012"/>
                </a:cubicBezTo>
                <a:cubicBezTo>
                  <a:pt x="961839" y="54684"/>
                  <a:pt x="974558" y="57033"/>
                  <a:pt x="986590" y="61044"/>
                </a:cubicBezTo>
                <a:cubicBezTo>
                  <a:pt x="1026384" y="120735"/>
                  <a:pt x="1000427" y="86911"/>
                  <a:pt x="1070811" y="157296"/>
                </a:cubicBezTo>
                <a:lnTo>
                  <a:pt x="1118937" y="205423"/>
                </a:lnTo>
                <a:cubicBezTo>
                  <a:pt x="1130969" y="217455"/>
                  <a:pt x="1138890" y="236136"/>
                  <a:pt x="1155032" y="241517"/>
                </a:cubicBezTo>
                <a:lnTo>
                  <a:pt x="1191127" y="253549"/>
                </a:lnTo>
                <a:cubicBezTo>
                  <a:pt x="1307499" y="340829"/>
                  <a:pt x="1183484" y="255743"/>
                  <a:pt x="1275348" y="301675"/>
                </a:cubicBezTo>
                <a:cubicBezTo>
                  <a:pt x="1288281" y="308142"/>
                  <a:pt x="1298228" y="319865"/>
                  <a:pt x="1311442" y="325738"/>
                </a:cubicBezTo>
                <a:cubicBezTo>
                  <a:pt x="1334621" y="336040"/>
                  <a:pt x="1383632" y="349802"/>
                  <a:pt x="1383632" y="349802"/>
                </a:cubicBezTo>
                <a:lnTo>
                  <a:pt x="1792705" y="337770"/>
                </a:lnTo>
                <a:cubicBezTo>
                  <a:pt x="1821030" y="336388"/>
                  <a:pt x="1848787" y="329255"/>
                  <a:pt x="1876927" y="325738"/>
                </a:cubicBezTo>
                <a:cubicBezTo>
                  <a:pt x="1912963" y="321234"/>
                  <a:pt x="1949116" y="317717"/>
                  <a:pt x="1985211" y="313707"/>
                </a:cubicBezTo>
                <a:cubicBezTo>
                  <a:pt x="2067715" y="286204"/>
                  <a:pt x="1965317" y="318680"/>
                  <a:pt x="2081463" y="289644"/>
                </a:cubicBezTo>
                <a:cubicBezTo>
                  <a:pt x="2133099" y="276735"/>
                  <a:pt x="2108299" y="276503"/>
                  <a:pt x="2165684" y="253549"/>
                </a:cubicBezTo>
                <a:cubicBezTo>
                  <a:pt x="2189235" y="244129"/>
                  <a:pt x="2237874" y="229486"/>
                  <a:pt x="2237874" y="229486"/>
                </a:cubicBezTo>
                <a:cubicBezTo>
                  <a:pt x="2328493" y="169074"/>
                  <a:pt x="2213324" y="240007"/>
                  <a:pt x="2322095" y="193391"/>
                </a:cubicBezTo>
                <a:cubicBezTo>
                  <a:pt x="2335386" y="187695"/>
                  <a:pt x="2344976" y="175201"/>
                  <a:pt x="2358190" y="169328"/>
                </a:cubicBezTo>
                <a:cubicBezTo>
                  <a:pt x="2381369" y="159026"/>
                  <a:pt x="2406316" y="153286"/>
                  <a:pt x="2430379" y="145265"/>
                </a:cubicBezTo>
                <a:cubicBezTo>
                  <a:pt x="2442411" y="141254"/>
                  <a:pt x="2454170" y="136309"/>
                  <a:pt x="2466474" y="133233"/>
                </a:cubicBezTo>
                <a:cubicBezTo>
                  <a:pt x="2575031" y="106094"/>
                  <a:pt x="2531353" y="119629"/>
                  <a:pt x="2598821" y="97138"/>
                </a:cubicBezTo>
                <a:lnTo>
                  <a:pt x="3260558" y="109170"/>
                </a:lnTo>
                <a:cubicBezTo>
                  <a:pt x="3284940" y="109969"/>
                  <a:pt x="3308746" y="116838"/>
                  <a:pt x="3332748" y="121202"/>
                </a:cubicBezTo>
                <a:cubicBezTo>
                  <a:pt x="3396633" y="132818"/>
                  <a:pt x="3378905" y="128566"/>
                  <a:pt x="3429000" y="145265"/>
                </a:cubicBezTo>
                <a:cubicBezTo>
                  <a:pt x="3593432" y="141254"/>
                  <a:pt x="3757977" y="140536"/>
                  <a:pt x="3922295" y="133233"/>
                </a:cubicBezTo>
                <a:cubicBezTo>
                  <a:pt x="3938814" y="132499"/>
                  <a:pt x="3954206" y="124445"/>
                  <a:pt x="3970421" y="121202"/>
                </a:cubicBezTo>
                <a:cubicBezTo>
                  <a:pt x="3994343" y="116418"/>
                  <a:pt x="4018548" y="113181"/>
                  <a:pt x="4042611" y="109170"/>
                </a:cubicBezTo>
                <a:cubicBezTo>
                  <a:pt x="4054642" y="105159"/>
                  <a:pt x="4066401" y="100214"/>
                  <a:pt x="4078705" y="97138"/>
                </a:cubicBezTo>
                <a:lnTo>
                  <a:pt x="4174958" y="73075"/>
                </a:lnTo>
                <a:cubicBezTo>
                  <a:pt x="4243137" y="77086"/>
                  <a:pt x="4311537" y="78311"/>
                  <a:pt x="4379495" y="85107"/>
                </a:cubicBezTo>
                <a:cubicBezTo>
                  <a:pt x="4404036" y="87561"/>
                  <a:pt x="4444649" y="113030"/>
                  <a:pt x="4463716" y="121202"/>
                </a:cubicBezTo>
                <a:cubicBezTo>
                  <a:pt x="4475373" y="126198"/>
                  <a:pt x="4488154" y="128237"/>
                  <a:pt x="4499811" y="133233"/>
                </a:cubicBezTo>
                <a:cubicBezTo>
                  <a:pt x="4516296" y="140298"/>
                  <a:pt x="4531547" y="150012"/>
                  <a:pt x="4547937" y="157296"/>
                </a:cubicBezTo>
                <a:cubicBezTo>
                  <a:pt x="4606187" y="183185"/>
                  <a:pt x="4600358" y="179425"/>
                  <a:pt x="4656221" y="193391"/>
                </a:cubicBezTo>
                <a:lnTo>
                  <a:pt x="4764505" y="265580"/>
                </a:lnTo>
                <a:cubicBezTo>
                  <a:pt x="4794428" y="285529"/>
                  <a:pt x="4813832" y="300622"/>
                  <a:pt x="4848727" y="313707"/>
                </a:cubicBezTo>
                <a:cubicBezTo>
                  <a:pt x="4864210" y="319513"/>
                  <a:pt x="4880954" y="321195"/>
                  <a:pt x="4896853" y="325738"/>
                </a:cubicBezTo>
                <a:cubicBezTo>
                  <a:pt x="5017717" y="360270"/>
                  <a:pt x="4830573" y="312175"/>
                  <a:pt x="4981074" y="349802"/>
                </a:cubicBezTo>
                <a:cubicBezTo>
                  <a:pt x="5025190" y="345791"/>
                  <a:pt x="5070619" y="349184"/>
                  <a:pt x="5113421" y="337770"/>
                </a:cubicBezTo>
                <a:cubicBezTo>
                  <a:pt x="5132797" y="332603"/>
                  <a:pt x="5144137" y="311624"/>
                  <a:pt x="5161548" y="301675"/>
                </a:cubicBezTo>
                <a:cubicBezTo>
                  <a:pt x="5172559" y="295383"/>
                  <a:pt x="5185611" y="293654"/>
                  <a:pt x="5197642" y="289644"/>
                </a:cubicBezTo>
                <a:cubicBezTo>
                  <a:pt x="5357863" y="182827"/>
                  <a:pt x="5120410" y="336560"/>
                  <a:pt x="5269832" y="253549"/>
                </a:cubicBezTo>
                <a:cubicBezTo>
                  <a:pt x="5295113" y="239504"/>
                  <a:pt x="5314585" y="214569"/>
                  <a:pt x="5342021" y="205423"/>
                </a:cubicBezTo>
                <a:cubicBezTo>
                  <a:pt x="5432744" y="175181"/>
                  <a:pt x="5320920" y="215974"/>
                  <a:pt x="5414211" y="169328"/>
                </a:cubicBezTo>
                <a:cubicBezTo>
                  <a:pt x="5425554" y="163656"/>
                  <a:pt x="5438111" y="160780"/>
                  <a:pt x="5450305" y="157296"/>
                </a:cubicBezTo>
                <a:cubicBezTo>
                  <a:pt x="5466205" y="152753"/>
                  <a:pt x="5482290" y="148852"/>
                  <a:pt x="5498432" y="145265"/>
                </a:cubicBezTo>
                <a:cubicBezTo>
                  <a:pt x="5518395" y="140829"/>
                  <a:pt x="5538861" y="138614"/>
                  <a:pt x="5558590" y="133233"/>
                </a:cubicBezTo>
                <a:cubicBezTo>
                  <a:pt x="5583061" y="126559"/>
                  <a:pt x="5606716" y="117191"/>
                  <a:pt x="5630779" y="109170"/>
                </a:cubicBezTo>
                <a:cubicBezTo>
                  <a:pt x="5642811" y="105159"/>
                  <a:pt x="5654570" y="100214"/>
                  <a:pt x="5666874" y="97138"/>
                </a:cubicBezTo>
                <a:cubicBezTo>
                  <a:pt x="5682916" y="93128"/>
                  <a:pt x="5698592" y="87158"/>
                  <a:pt x="5715000" y="85107"/>
                </a:cubicBezTo>
                <a:cubicBezTo>
                  <a:pt x="5762920" y="79117"/>
                  <a:pt x="5811253" y="77086"/>
                  <a:pt x="5859379" y="73075"/>
                </a:cubicBezTo>
                <a:cubicBezTo>
                  <a:pt x="5875421" y="69065"/>
                  <a:pt x="5891363" y="64631"/>
                  <a:pt x="5907505" y="61044"/>
                </a:cubicBezTo>
                <a:cubicBezTo>
                  <a:pt x="5927468" y="56608"/>
                  <a:pt x="5947824" y="53972"/>
                  <a:pt x="5967663" y="49012"/>
                </a:cubicBezTo>
                <a:cubicBezTo>
                  <a:pt x="5979967" y="45936"/>
                  <a:pt x="5991092" y="37630"/>
                  <a:pt x="6003758" y="36980"/>
                </a:cubicBezTo>
                <a:cubicBezTo>
                  <a:pt x="6148003" y="29583"/>
                  <a:pt x="6292516" y="28959"/>
                  <a:pt x="6436895" y="24949"/>
                </a:cubicBezTo>
                <a:lnTo>
                  <a:pt x="6509084" y="12917"/>
                </a:lnTo>
                <a:cubicBezTo>
                  <a:pt x="6529204" y="9259"/>
                  <a:pt x="6548894" y="2921"/>
                  <a:pt x="6569242" y="886"/>
                </a:cubicBezTo>
                <a:cubicBezTo>
                  <a:pt x="6589195" y="-1109"/>
                  <a:pt x="6609347" y="886"/>
                  <a:pt x="6629400" y="8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7753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9532" y="2438400"/>
            <a:ext cx="5553972" cy="685800"/>
          </a:xfrm>
          <a:prstGeom prst="rect">
            <a:avLst/>
          </a:prstGeom>
          <a:gradFill>
            <a:gsLst>
              <a:gs pos="0">
                <a:srgbClr val="FFEFD1"/>
              </a:gs>
              <a:gs pos="64999">
                <a:srgbClr val="F0EBD5"/>
              </a:gs>
              <a:gs pos="100000">
                <a:srgbClr val="D1C39F"/>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Indexing: title, author, keywords, abstract</a:t>
            </a:r>
          </a:p>
        </p:txBody>
      </p:sp>
      <p:sp>
        <p:nvSpPr>
          <p:cNvPr id="18" name="Rectangle 17"/>
          <p:cNvSpPr/>
          <p:nvPr/>
        </p:nvSpPr>
        <p:spPr>
          <a:xfrm>
            <a:off x="4676990" y="1676400"/>
            <a:ext cx="843935" cy="1447800"/>
          </a:xfrm>
          <a:prstGeom prst="rect">
            <a:avLst/>
          </a:prstGeom>
          <a:solidFill>
            <a:schemeClr val="accent6">
              <a:lumMod val="60000"/>
              <a:lumOff val="4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764029" y="1676400"/>
            <a:ext cx="762000" cy="1447800"/>
          </a:xfrm>
          <a:prstGeom prst="rect">
            <a:avLst/>
          </a:prstGeom>
          <a:solidFill>
            <a:srgbClr val="92D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73404" y="1676400"/>
            <a:ext cx="838200" cy="1447800"/>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19532" y="3326488"/>
            <a:ext cx="5553972" cy="3200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6" name="TextBox 5"/>
          <p:cNvSpPr txBox="1"/>
          <p:nvPr/>
        </p:nvSpPr>
        <p:spPr>
          <a:xfrm>
            <a:off x="5639548" y="1812364"/>
            <a:ext cx="1066800" cy="261610"/>
          </a:xfrm>
          <a:prstGeom prst="rect">
            <a:avLst/>
          </a:prstGeom>
          <a:noFill/>
        </p:spPr>
        <p:txBody>
          <a:bodyPr wrap="square" rtlCol="0">
            <a:spAutoFit/>
          </a:bodyPr>
          <a:lstStyle/>
          <a:p>
            <a:r>
              <a:rPr lang="en-US" sz="1100" dirty="0" err="1" smtClean="0">
                <a:latin typeface="Arial Black" pitchFamily="34" charset="0"/>
              </a:rPr>
              <a:t>Gov</a:t>
            </a:r>
            <a:r>
              <a:rPr lang="en-US" sz="1100" dirty="0" smtClean="0">
                <a:latin typeface="Arial Black" pitchFamily="34" charset="0"/>
              </a:rPr>
              <a:t> Info</a:t>
            </a:r>
            <a:endParaRPr lang="en-US" sz="1100" dirty="0">
              <a:latin typeface="Arial Black" pitchFamily="34" charset="0"/>
            </a:endParaRPr>
          </a:p>
        </p:txBody>
      </p:sp>
      <p:sp>
        <p:nvSpPr>
          <p:cNvPr id="7" name="TextBox 6"/>
          <p:cNvSpPr txBox="1"/>
          <p:nvPr/>
        </p:nvSpPr>
        <p:spPr>
          <a:xfrm>
            <a:off x="3661226" y="1821773"/>
            <a:ext cx="1022211" cy="261610"/>
          </a:xfrm>
          <a:prstGeom prst="rect">
            <a:avLst/>
          </a:prstGeom>
          <a:noFill/>
        </p:spPr>
        <p:txBody>
          <a:bodyPr wrap="square" rtlCol="0">
            <a:spAutoFit/>
          </a:bodyPr>
          <a:lstStyle/>
          <a:p>
            <a:pPr algn="ctr"/>
            <a:r>
              <a:rPr lang="en-US" sz="1100" dirty="0">
                <a:latin typeface="Arial Black" pitchFamily="34" charset="0"/>
              </a:rPr>
              <a:t>Magazines</a:t>
            </a:r>
          </a:p>
        </p:txBody>
      </p:sp>
      <p:sp>
        <p:nvSpPr>
          <p:cNvPr id="8" name="TextBox 7"/>
          <p:cNvSpPr txBox="1"/>
          <p:nvPr/>
        </p:nvSpPr>
        <p:spPr>
          <a:xfrm>
            <a:off x="4664050" y="1752601"/>
            <a:ext cx="934513" cy="430887"/>
          </a:xfrm>
          <a:prstGeom prst="rect">
            <a:avLst/>
          </a:prstGeom>
          <a:noFill/>
        </p:spPr>
        <p:txBody>
          <a:bodyPr wrap="square" rtlCol="0">
            <a:spAutoFit/>
          </a:bodyPr>
          <a:lstStyle/>
          <a:p>
            <a:r>
              <a:rPr lang="en-US" sz="1100" dirty="0">
                <a:latin typeface="Arial Black" pitchFamily="34" charset="0"/>
              </a:rPr>
              <a:t>Scholarly Journals</a:t>
            </a:r>
          </a:p>
        </p:txBody>
      </p:sp>
      <p:sp>
        <p:nvSpPr>
          <p:cNvPr id="9" name="TextBox 8"/>
          <p:cNvSpPr txBox="1"/>
          <p:nvPr/>
        </p:nvSpPr>
        <p:spPr>
          <a:xfrm>
            <a:off x="1710939" y="1828800"/>
            <a:ext cx="1447800" cy="261610"/>
          </a:xfrm>
          <a:prstGeom prst="rect">
            <a:avLst/>
          </a:prstGeom>
          <a:noFill/>
        </p:spPr>
        <p:txBody>
          <a:bodyPr wrap="square" rtlCol="0">
            <a:spAutoFit/>
          </a:bodyPr>
          <a:lstStyle/>
          <a:p>
            <a:r>
              <a:rPr lang="en-US" sz="1100" dirty="0">
                <a:latin typeface="Arial Black" pitchFamily="34" charset="0"/>
              </a:rPr>
              <a:t>Dissertations</a:t>
            </a:r>
          </a:p>
        </p:txBody>
      </p:sp>
      <p:sp>
        <p:nvSpPr>
          <p:cNvPr id="10" name="TextBox 9"/>
          <p:cNvSpPr txBox="1"/>
          <p:nvPr/>
        </p:nvSpPr>
        <p:spPr>
          <a:xfrm>
            <a:off x="1655572" y="934216"/>
            <a:ext cx="3581400" cy="338554"/>
          </a:xfrm>
          <a:prstGeom prst="rect">
            <a:avLst/>
          </a:prstGeom>
          <a:noFill/>
        </p:spPr>
        <p:txBody>
          <a:bodyPr wrap="square" rtlCol="0">
            <a:spAutoFit/>
          </a:bodyPr>
          <a:lstStyle/>
          <a:p>
            <a:pPr algn="ctr"/>
            <a:r>
              <a:rPr lang="en-US" sz="1600" dirty="0">
                <a:latin typeface="Arial Black" pitchFamily="34" charset="0"/>
              </a:rPr>
              <a:t>Discovery Tools</a:t>
            </a:r>
          </a:p>
        </p:txBody>
      </p:sp>
      <p:sp>
        <p:nvSpPr>
          <p:cNvPr id="12" name="TextBox 11"/>
          <p:cNvSpPr txBox="1"/>
          <p:nvPr/>
        </p:nvSpPr>
        <p:spPr>
          <a:xfrm>
            <a:off x="6768169" y="2597592"/>
            <a:ext cx="1219200" cy="430887"/>
          </a:xfrm>
          <a:prstGeom prst="rect">
            <a:avLst/>
          </a:prstGeom>
          <a:noFill/>
        </p:spPr>
        <p:txBody>
          <a:bodyPr wrap="square" rtlCol="0">
            <a:spAutoFit/>
          </a:bodyPr>
          <a:lstStyle/>
          <a:p>
            <a:pPr algn="ctr"/>
            <a:r>
              <a:rPr lang="en-US" sz="1100" dirty="0">
                <a:latin typeface="Arial Black" pitchFamily="34" charset="0"/>
              </a:rPr>
              <a:t>Surface Searching</a:t>
            </a:r>
          </a:p>
        </p:txBody>
      </p:sp>
      <p:sp>
        <p:nvSpPr>
          <p:cNvPr id="13" name="TextBox 12"/>
          <p:cNvSpPr txBox="1"/>
          <p:nvPr/>
        </p:nvSpPr>
        <p:spPr>
          <a:xfrm>
            <a:off x="6954024" y="5862891"/>
            <a:ext cx="1295400" cy="430887"/>
          </a:xfrm>
          <a:prstGeom prst="rect">
            <a:avLst/>
          </a:prstGeom>
          <a:noFill/>
        </p:spPr>
        <p:txBody>
          <a:bodyPr wrap="square" rtlCol="0">
            <a:spAutoFit/>
          </a:bodyPr>
          <a:lstStyle/>
          <a:p>
            <a:r>
              <a:rPr lang="en-US" sz="1100" dirty="0">
                <a:latin typeface="Arial Black" pitchFamily="34" charset="0"/>
              </a:rPr>
              <a:t>Deep Searching</a:t>
            </a:r>
          </a:p>
        </p:txBody>
      </p:sp>
      <p:pic>
        <p:nvPicPr>
          <p:cNvPr id="10242" name="Picture 2" descr="http://t0.gstatic.com/images?q=tbn:ANd9GcTOkz2LNNz1aIWi9zPWrkBWJ45JZ7YFkWbk9kMAAxUloRe_Mt_PFw"/>
          <p:cNvPicPr>
            <a:picLocks noChangeAspect="1" noChangeArrowheads="1"/>
          </p:cNvPicPr>
          <p:nvPr/>
        </p:nvPicPr>
        <p:blipFill>
          <a:blip r:embed="rId2" cstate="print"/>
          <a:srcRect/>
          <a:stretch>
            <a:fillRect/>
          </a:stretch>
        </p:blipFill>
        <p:spPr bwMode="auto">
          <a:xfrm>
            <a:off x="6924867" y="3644227"/>
            <a:ext cx="1295400" cy="1295400"/>
          </a:xfrm>
          <a:prstGeom prst="rect">
            <a:avLst/>
          </a:prstGeom>
          <a:noFill/>
        </p:spPr>
      </p:pic>
      <p:sp>
        <p:nvSpPr>
          <p:cNvPr id="21" name="Rectangle 20"/>
          <p:cNvSpPr/>
          <p:nvPr/>
        </p:nvSpPr>
        <p:spPr>
          <a:xfrm>
            <a:off x="1922272" y="767992"/>
            <a:ext cx="3081068" cy="762000"/>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868301" y="1676400"/>
            <a:ext cx="762000" cy="1447800"/>
          </a:xfrm>
          <a:prstGeom prst="rect">
            <a:avLst/>
          </a:prstGeom>
          <a:solidFill>
            <a:srgbClr val="92D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698658" y="2139348"/>
            <a:ext cx="1143000" cy="261610"/>
          </a:xfrm>
          <a:prstGeom prst="rect">
            <a:avLst/>
          </a:prstGeom>
          <a:noFill/>
        </p:spPr>
        <p:txBody>
          <a:bodyPr wrap="square" rtlCol="0">
            <a:spAutoFit/>
          </a:bodyPr>
          <a:lstStyle/>
          <a:p>
            <a:pPr algn="ctr"/>
            <a:r>
              <a:rPr lang="en-US" sz="1100" dirty="0">
                <a:latin typeface="Arial Black" pitchFamily="34" charset="0"/>
              </a:rPr>
              <a:t>Newspapers</a:t>
            </a:r>
          </a:p>
        </p:txBody>
      </p:sp>
      <p:sp>
        <p:nvSpPr>
          <p:cNvPr id="27" name="Rectangle 26"/>
          <p:cNvSpPr/>
          <p:nvPr/>
        </p:nvSpPr>
        <p:spPr>
          <a:xfrm>
            <a:off x="819532" y="1676400"/>
            <a:ext cx="900022" cy="1447800"/>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9532" y="1752601"/>
            <a:ext cx="976234" cy="600164"/>
          </a:xfrm>
          <a:prstGeom prst="rect">
            <a:avLst/>
          </a:prstGeom>
          <a:noFill/>
        </p:spPr>
        <p:txBody>
          <a:bodyPr wrap="square" rtlCol="0">
            <a:spAutoFit/>
          </a:bodyPr>
          <a:lstStyle/>
          <a:p>
            <a:pPr algn="ctr"/>
            <a:r>
              <a:rPr lang="en-US" sz="1100" dirty="0">
                <a:latin typeface="Arial Black" pitchFamily="34" charset="0"/>
              </a:rPr>
              <a:t>eBooks</a:t>
            </a:r>
          </a:p>
          <a:p>
            <a:pPr algn="ctr"/>
            <a:r>
              <a:rPr lang="en-US" sz="1100" dirty="0">
                <a:latin typeface="Arial Black" pitchFamily="34" charset="0"/>
              </a:rPr>
              <a:t>Print Books</a:t>
            </a:r>
          </a:p>
        </p:txBody>
      </p:sp>
      <p:sp>
        <p:nvSpPr>
          <p:cNvPr id="17" name="Rectangle 16"/>
          <p:cNvSpPr/>
          <p:nvPr/>
        </p:nvSpPr>
        <p:spPr>
          <a:xfrm>
            <a:off x="5687704" y="1676400"/>
            <a:ext cx="685800" cy="1447800"/>
          </a:xfrm>
          <a:prstGeom prst="rect">
            <a:avLst/>
          </a:prstGeom>
          <a:solidFill>
            <a:srgbClr val="7030A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 name="TextBox 1"/>
          <p:cNvSpPr txBox="1"/>
          <p:nvPr/>
        </p:nvSpPr>
        <p:spPr>
          <a:xfrm>
            <a:off x="1543432" y="6093127"/>
            <a:ext cx="4348408" cy="338554"/>
          </a:xfrm>
          <a:prstGeom prst="rect">
            <a:avLst/>
          </a:prstGeom>
          <a:noFill/>
        </p:spPr>
        <p:txBody>
          <a:bodyPr wrap="square" rtlCol="0">
            <a:spAutoFit/>
          </a:bodyPr>
          <a:lstStyle/>
          <a:p>
            <a:pPr algn="ctr"/>
            <a:r>
              <a:rPr lang="en-US" sz="1600" b="1" dirty="0" smtClean="0"/>
              <a:t>Full text of content – Every last word</a:t>
            </a:r>
            <a:endParaRPr lang="en-US" sz="1600" b="1" dirty="0"/>
          </a:p>
        </p:txBody>
      </p:sp>
      <p:sp>
        <p:nvSpPr>
          <p:cNvPr id="29" name="TextBox 28"/>
          <p:cNvSpPr txBox="1"/>
          <p:nvPr/>
        </p:nvSpPr>
        <p:spPr>
          <a:xfrm>
            <a:off x="8220267" y="934216"/>
            <a:ext cx="3581400" cy="338554"/>
          </a:xfrm>
          <a:prstGeom prst="rect">
            <a:avLst/>
          </a:prstGeom>
          <a:noFill/>
        </p:spPr>
        <p:txBody>
          <a:bodyPr wrap="square" rtlCol="0">
            <a:spAutoFit/>
          </a:bodyPr>
          <a:lstStyle/>
          <a:p>
            <a:pPr algn="ctr"/>
            <a:r>
              <a:rPr lang="en-US" sz="1600" dirty="0" smtClean="0">
                <a:latin typeface="Arial Black" pitchFamily="34" charset="0"/>
              </a:rPr>
              <a:t>Google Scholar</a:t>
            </a:r>
            <a:endParaRPr lang="en-US" sz="1600" dirty="0">
              <a:latin typeface="Arial Black" pitchFamily="34" charset="0"/>
            </a:endParaRPr>
          </a:p>
        </p:txBody>
      </p:sp>
      <p:sp>
        <p:nvSpPr>
          <p:cNvPr id="30" name="Rectangle 29"/>
          <p:cNvSpPr/>
          <p:nvPr/>
        </p:nvSpPr>
        <p:spPr>
          <a:xfrm>
            <a:off x="8486967" y="767992"/>
            <a:ext cx="3081068" cy="762000"/>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486967" y="3339427"/>
            <a:ext cx="3081068" cy="3200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2" name="TextBox 31"/>
          <p:cNvSpPr txBox="1"/>
          <p:nvPr/>
        </p:nvSpPr>
        <p:spPr>
          <a:xfrm>
            <a:off x="7845389" y="6126778"/>
            <a:ext cx="4348408" cy="338554"/>
          </a:xfrm>
          <a:prstGeom prst="rect">
            <a:avLst/>
          </a:prstGeom>
          <a:noFill/>
        </p:spPr>
        <p:txBody>
          <a:bodyPr wrap="square" rtlCol="0">
            <a:spAutoFit/>
          </a:bodyPr>
          <a:lstStyle/>
          <a:p>
            <a:pPr algn="ctr"/>
            <a:r>
              <a:rPr lang="en-US" sz="1600" b="1" dirty="0" smtClean="0"/>
              <a:t>Full text of content – Every last word</a:t>
            </a:r>
            <a:endParaRPr lang="en-US" sz="1600" b="1" dirty="0"/>
          </a:p>
        </p:txBody>
      </p:sp>
      <p:sp>
        <p:nvSpPr>
          <p:cNvPr id="33" name="Rectangle 32"/>
          <p:cNvSpPr/>
          <p:nvPr/>
        </p:nvSpPr>
        <p:spPr>
          <a:xfrm>
            <a:off x="8486967" y="1676400"/>
            <a:ext cx="843935" cy="1447800"/>
          </a:xfrm>
          <a:prstGeom prst="rect">
            <a:avLst/>
          </a:prstGeom>
          <a:solidFill>
            <a:schemeClr val="accent6">
              <a:lumMod val="60000"/>
              <a:lumOff val="4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441677" y="1752601"/>
            <a:ext cx="934513" cy="430887"/>
          </a:xfrm>
          <a:prstGeom prst="rect">
            <a:avLst/>
          </a:prstGeom>
          <a:noFill/>
        </p:spPr>
        <p:txBody>
          <a:bodyPr wrap="square" rtlCol="0">
            <a:spAutoFit/>
          </a:bodyPr>
          <a:lstStyle/>
          <a:p>
            <a:r>
              <a:rPr lang="en-US" sz="1100" dirty="0">
                <a:latin typeface="Arial Black" pitchFamily="34" charset="0"/>
              </a:rPr>
              <a:t>Scholarly Journals</a:t>
            </a:r>
          </a:p>
        </p:txBody>
      </p:sp>
      <p:sp>
        <p:nvSpPr>
          <p:cNvPr id="35" name="Rectangle 34"/>
          <p:cNvSpPr/>
          <p:nvPr/>
        </p:nvSpPr>
        <p:spPr>
          <a:xfrm>
            <a:off x="9577490" y="1669713"/>
            <a:ext cx="900022" cy="1447800"/>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357503" y="1752601"/>
            <a:ext cx="1447800" cy="600164"/>
          </a:xfrm>
          <a:prstGeom prst="rect">
            <a:avLst/>
          </a:prstGeom>
          <a:noFill/>
        </p:spPr>
        <p:txBody>
          <a:bodyPr wrap="square" rtlCol="0">
            <a:spAutoFit/>
          </a:bodyPr>
          <a:lstStyle/>
          <a:p>
            <a:pPr algn="ctr"/>
            <a:r>
              <a:rPr lang="en-US" sz="1100" dirty="0" smtClean="0">
                <a:latin typeface="Arial Black" pitchFamily="34" charset="0"/>
              </a:rPr>
              <a:t>Google </a:t>
            </a:r>
          </a:p>
          <a:p>
            <a:pPr algn="ctr"/>
            <a:r>
              <a:rPr lang="en-US" sz="1100" dirty="0" smtClean="0">
                <a:latin typeface="Arial Black" pitchFamily="34" charset="0"/>
              </a:rPr>
              <a:t>Books “</a:t>
            </a:r>
            <a:r>
              <a:rPr lang="en-US" sz="1100" dirty="0" err="1" smtClean="0">
                <a:latin typeface="Arial Black" pitchFamily="34" charset="0"/>
              </a:rPr>
              <a:t>bleedthrough</a:t>
            </a:r>
            <a:r>
              <a:rPr lang="en-US" sz="1100" dirty="0" smtClean="0">
                <a:latin typeface="Arial Black" pitchFamily="34" charset="0"/>
              </a:rPr>
              <a:t>”</a:t>
            </a:r>
            <a:endParaRPr lang="en-US" sz="1100" dirty="0">
              <a:latin typeface="Arial Black" pitchFamily="34" charset="0"/>
            </a:endParaRPr>
          </a:p>
        </p:txBody>
      </p:sp>
      <p:cxnSp>
        <p:nvCxnSpPr>
          <p:cNvPr id="14" name="Straight Arrow Connector 13"/>
          <p:cNvCxnSpPr/>
          <p:nvPr/>
        </p:nvCxnSpPr>
        <p:spPr>
          <a:xfrm>
            <a:off x="8669547" y="3339427"/>
            <a:ext cx="0" cy="2854339"/>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907091" y="3339427"/>
            <a:ext cx="0" cy="2854339"/>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174219" y="3339427"/>
            <a:ext cx="0" cy="1237872"/>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9749572" y="3326488"/>
            <a:ext cx="0" cy="2854339"/>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0027501" y="3326488"/>
            <a:ext cx="0" cy="1250811"/>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0304903" y="3326488"/>
            <a:ext cx="0" cy="2854339"/>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0724100" y="1669713"/>
            <a:ext cx="900022" cy="1447800"/>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0450211" y="1752601"/>
            <a:ext cx="1447800" cy="600164"/>
          </a:xfrm>
          <a:prstGeom prst="rect">
            <a:avLst/>
          </a:prstGeom>
          <a:noFill/>
        </p:spPr>
        <p:txBody>
          <a:bodyPr wrap="square" rtlCol="0">
            <a:spAutoFit/>
          </a:bodyPr>
          <a:lstStyle/>
          <a:p>
            <a:pPr algn="ctr"/>
            <a:r>
              <a:rPr lang="en-US" sz="1100" dirty="0" err="1" smtClean="0">
                <a:latin typeface="Arial Black" pitchFamily="34" charset="0"/>
              </a:rPr>
              <a:t>Misc</a:t>
            </a:r>
            <a:r>
              <a:rPr lang="en-US" sz="1100" dirty="0" smtClean="0">
                <a:latin typeface="Arial Black" pitchFamily="34" charset="0"/>
              </a:rPr>
              <a:t>: </a:t>
            </a:r>
          </a:p>
          <a:p>
            <a:pPr algn="ctr"/>
            <a:r>
              <a:rPr lang="en-US" sz="1100" dirty="0" smtClean="0">
                <a:latin typeface="Arial Black" pitchFamily="34" charset="0"/>
              </a:rPr>
              <a:t>tech </a:t>
            </a:r>
            <a:r>
              <a:rPr lang="en-US" sz="1100" dirty="0" err="1" smtClean="0">
                <a:latin typeface="Arial Black" pitchFamily="34" charset="0"/>
              </a:rPr>
              <a:t>rpts</a:t>
            </a:r>
            <a:r>
              <a:rPr lang="en-US" sz="1100" dirty="0" smtClean="0">
                <a:latin typeface="Arial Black" pitchFamily="34" charset="0"/>
              </a:rPr>
              <a:t>,</a:t>
            </a:r>
          </a:p>
          <a:p>
            <a:pPr algn="ctr"/>
            <a:r>
              <a:rPr lang="en-US" sz="1100" dirty="0" smtClean="0">
                <a:latin typeface="Arial Black" pitchFamily="34" charset="0"/>
              </a:rPr>
              <a:t>other</a:t>
            </a:r>
            <a:endParaRPr lang="en-US" sz="1100" dirty="0">
              <a:latin typeface="Arial Black" pitchFamily="34" charset="0"/>
            </a:endParaRPr>
          </a:p>
        </p:txBody>
      </p:sp>
      <p:cxnSp>
        <p:nvCxnSpPr>
          <p:cNvPr id="44" name="Straight Arrow Connector 43"/>
          <p:cNvCxnSpPr/>
          <p:nvPr/>
        </p:nvCxnSpPr>
        <p:spPr>
          <a:xfrm>
            <a:off x="9461895" y="3339426"/>
            <a:ext cx="0" cy="2475746"/>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0592579" y="3326487"/>
            <a:ext cx="0" cy="2854339"/>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0972723" y="3326487"/>
            <a:ext cx="0" cy="2854339"/>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1342592" y="3331786"/>
            <a:ext cx="0" cy="1255787"/>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043334" y="3339426"/>
            <a:ext cx="0" cy="304801"/>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998831" y="3331786"/>
            <a:ext cx="0" cy="304801"/>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995424" y="3321512"/>
            <a:ext cx="0" cy="304801"/>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847302" y="3321512"/>
            <a:ext cx="0" cy="304801"/>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792524" y="3331786"/>
            <a:ext cx="0" cy="304801"/>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809666" y="3331786"/>
            <a:ext cx="0" cy="304801"/>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133962" y="3321512"/>
            <a:ext cx="0" cy="2854339"/>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250384" y="3339427"/>
            <a:ext cx="0" cy="2854339"/>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422607" y="3339427"/>
            <a:ext cx="0" cy="2854339"/>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434839" y="3321511"/>
            <a:ext cx="0" cy="2854339"/>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307649" y="3339427"/>
            <a:ext cx="0" cy="1427169"/>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543615" y="205544"/>
            <a:ext cx="8196966" cy="369332"/>
          </a:xfrm>
          <a:prstGeom prst="rect">
            <a:avLst/>
          </a:prstGeom>
          <a:noFill/>
        </p:spPr>
        <p:txBody>
          <a:bodyPr wrap="square" rtlCol="0">
            <a:spAutoFit/>
          </a:bodyPr>
          <a:lstStyle/>
          <a:p>
            <a:pPr algn="ctr"/>
            <a:r>
              <a:rPr lang="en-US" b="1" dirty="0" smtClean="0"/>
              <a:t>Let’s Face It: Google Scholar Does It Better: There is Room for Improvement</a:t>
            </a:r>
            <a:endParaRPr lang="en-US" b="1" dirty="0"/>
          </a:p>
        </p:txBody>
      </p:sp>
      <p:cxnSp>
        <p:nvCxnSpPr>
          <p:cNvPr id="65" name="Straight Arrow Connector 64"/>
          <p:cNvCxnSpPr/>
          <p:nvPr/>
        </p:nvCxnSpPr>
        <p:spPr>
          <a:xfrm>
            <a:off x="6055919" y="3331786"/>
            <a:ext cx="0" cy="304801"/>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437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Scholar: Setting the Bar</a:t>
            </a:r>
            <a:endParaRPr lang="en-US" dirty="0"/>
          </a:p>
        </p:txBody>
      </p:sp>
      <p:pic>
        <p:nvPicPr>
          <p:cNvPr id="4" name="Content Placeholder 3"/>
          <p:cNvPicPr>
            <a:picLocks noGrp="1" noChangeAspect="1"/>
          </p:cNvPicPr>
          <p:nvPr>
            <p:ph idx="1"/>
          </p:nvPr>
        </p:nvPicPr>
        <p:blipFill>
          <a:blip r:embed="rId2"/>
          <a:stretch>
            <a:fillRect/>
          </a:stretch>
        </p:blipFill>
        <p:spPr>
          <a:xfrm>
            <a:off x="974030" y="2077984"/>
            <a:ext cx="3925604" cy="2863640"/>
          </a:xfrm>
          <a:prstGeom prst="rect">
            <a:avLst/>
          </a:prstGeom>
        </p:spPr>
      </p:pic>
      <p:pic>
        <p:nvPicPr>
          <p:cNvPr id="5" name="Picture 4"/>
          <p:cNvPicPr>
            <a:picLocks noChangeAspect="1"/>
          </p:cNvPicPr>
          <p:nvPr/>
        </p:nvPicPr>
        <p:blipFill>
          <a:blip r:embed="rId3"/>
          <a:stretch>
            <a:fillRect/>
          </a:stretch>
        </p:blipFill>
        <p:spPr>
          <a:xfrm>
            <a:off x="5035464" y="2077984"/>
            <a:ext cx="5388410" cy="2418068"/>
          </a:xfrm>
          <a:prstGeom prst="rect">
            <a:avLst/>
          </a:prstGeom>
        </p:spPr>
      </p:pic>
      <p:pic>
        <p:nvPicPr>
          <p:cNvPr id="6" name="Picture 5"/>
          <p:cNvPicPr>
            <a:picLocks noChangeAspect="1"/>
          </p:cNvPicPr>
          <p:nvPr/>
        </p:nvPicPr>
        <p:blipFill>
          <a:blip r:embed="rId4"/>
          <a:stretch>
            <a:fillRect/>
          </a:stretch>
        </p:blipFill>
        <p:spPr>
          <a:xfrm>
            <a:off x="2806614" y="3913480"/>
            <a:ext cx="7505700" cy="2371725"/>
          </a:xfrm>
          <a:prstGeom prst="rect">
            <a:avLst/>
          </a:prstGeom>
        </p:spPr>
      </p:pic>
    </p:spTree>
    <p:extLst>
      <p:ext uri="{BB962C8B-B14F-4D97-AF65-F5344CB8AC3E}">
        <p14:creationId xmlns:p14="http://schemas.microsoft.com/office/powerpoint/2010/main" val="1896449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12007</TotalTime>
  <Words>2023</Words>
  <Application>Microsoft Office PowerPoint</Application>
  <PresentationFormat>Widescreen</PresentationFormat>
  <Paragraphs>438</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 Unicode MS</vt:lpstr>
      <vt:lpstr>Arial</vt:lpstr>
      <vt:lpstr>Arial Black</vt:lpstr>
      <vt:lpstr>Calibri</vt:lpstr>
      <vt:lpstr>Calibri Light</vt:lpstr>
      <vt:lpstr>Times New Roman</vt:lpstr>
      <vt:lpstr>Retrospect</vt:lpstr>
      <vt:lpstr>Web-scale Discovery Tools and the Backgrounding of Government Information</vt:lpstr>
      <vt:lpstr>The Days of Broadcast Search</vt:lpstr>
      <vt:lpstr>Metasearch or broadcast search was a fail</vt:lpstr>
      <vt:lpstr>Metasearch or Broadcast Search Innovative technology, but never lived up to expectations</vt:lpstr>
      <vt:lpstr>PowerPoint Presentation</vt:lpstr>
      <vt:lpstr>Breadth and Depth</vt:lpstr>
      <vt:lpstr>Metasearch tools were weak, but they searched rather evenly</vt:lpstr>
      <vt:lpstr>PowerPoint Presentation</vt:lpstr>
      <vt:lpstr>Google Scholar: Setting the Bar</vt:lpstr>
      <vt:lpstr>Discovery Tools are not very good at exposing primary sources </vt:lpstr>
      <vt:lpstr>Why do Discovery Tools succeed more than metasearch tools? The Information Access Anomaly</vt:lpstr>
      <vt:lpstr>Relevance vs. Discovery</vt:lpstr>
      <vt:lpstr>Unique Library of Congress Trials A unique opportunity in 2012</vt:lpstr>
      <vt:lpstr>Testing Discovery Systems</vt:lpstr>
      <vt:lpstr>Test 1</vt:lpstr>
      <vt:lpstr>Test 2</vt:lpstr>
      <vt:lpstr>Test 3</vt:lpstr>
      <vt:lpstr>Test 4</vt:lpstr>
      <vt:lpstr>Test 5</vt:lpstr>
      <vt:lpstr>Testing for Government Information</vt:lpstr>
      <vt:lpstr>Sources for Government Information</vt:lpstr>
      <vt:lpstr>Catalog of Government Publications: GPO’s Online Catalog</vt:lpstr>
      <vt:lpstr>MetaLib: the GPO Metasearch Platform</vt:lpstr>
      <vt:lpstr>FDsys – Default FT Searching of Official Content</vt:lpstr>
      <vt:lpstr>Priorities of what Full text Government Information to Include in Discovery Tools</vt:lpstr>
      <vt:lpstr>Summon has govdocs – but their own PQ Congressional content, not FDsys</vt:lpstr>
      <vt:lpstr>Congressional Hearings and Congressional Reports</vt:lpstr>
      <vt:lpstr>Test cases – Congressional Hearings</vt:lpstr>
      <vt:lpstr>Gov Test 1 – Congressional Hearings</vt:lpstr>
      <vt:lpstr>Test cases – Congressional Reports</vt:lpstr>
      <vt:lpstr>Gov Test 2 – Congressional Report</vt:lpstr>
      <vt:lpstr>Gov Test 3: Compilation of Presidential Documents</vt:lpstr>
      <vt:lpstr>Conclusions</vt:lpstr>
      <vt:lpstr>What can be done?</vt:lpstr>
      <vt:lpstr>A Charge to Vendors</vt:lpstr>
      <vt:lpstr>Questions?</vt:lpstr>
    </vt:vector>
  </TitlesOfParts>
  <Company>University of Denver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Web-scale Discovery Tools and the Backgrounding of Government Information</dc:title>
  <dc:creator>Chris Brown</dc:creator>
  <cp:lastModifiedBy>Chris Brown</cp:lastModifiedBy>
  <cp:revision>117</cp:revision>
  <cp:lastPrinted>2015-02-16T20:28:22Z</cp:lastPrinted>
  <dcterms:created xsi:type="dcterms:W3CDTF">2014-12-18T20:39:04Z</dcterms:created>
  <dcterms:modified xsi:type="dcterms:W3CDTF">2015-02-16T21:44:25Z</dcterms:modified>
</cp:coreProperties>
</file>