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19"/>
  </p:notesMasterIdLst>
  <p:handoutMasterIdLst>
    <p:handoutMasterId r:id="rId20"/>
  </p:handoutMasterIdLst>
  <p:sldIdLst>
    <p:sldId id="297" r:id="rId2"/>
    <p:sldId id="318" r:id="rId3"/>
    <p:sldId id="321" r:id="rId4"/>
    <p:sldId id="319" r:id="rId5"/>
    <p:sldId id="320" r:id="rId6"/>
    <p:sldId id="322" r:id="rId7"/>
    <p:sldId id="311" r:id="rId8"/>
    <p:sldId id="312" r:id="rId9"/>
    <p:sldId id="316" r:id="rId10"/>
    <p:sldId id="317" r:id="rId11"/>
    <p:sldId id="315" r:id="rId12"/>
    <p:sldId id="307" r:id="rId13"/>
    <p:sldId id="300" r:id="rId14"/>
    <p:sldId id="308" r:id="rId15"/>
    <p:sldId id="309" r:id="rId16"/>
    <p:sldId id="310" r:id="rId17"/>
    <p:sldId id="291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052" cy="46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60" y="0"/>
            <a:ext cx="3038052" cy="46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356"/>
            <a:ext cx="3038052" cy="46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60" y="8829356"/>
            <a:ext cx="3038052" cy="46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E386753-78EF-4A9D-9550-03275F2BB22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460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052" cy="46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60" y="0"/>
            <a:ext cx="3038052" cy="46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166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6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1" y="4416267"/>
            <a:ext cx="5607367" cy="4182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6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356"/>
            <a:ext cx="3038052" cy="46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166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60" y="8829356"/>
            <a:ext cx="3038052" cy="46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84FEFF-3952-4B2D-97BA-66365FDF6E6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959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Approved June 24, 2014</a:t>
            </a:r>
          </a:p>
          <a:p>
            <a:pPr rtl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Model should allow for DDA programs that meet local budget and collection needs, allow for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consortial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participation, support cross-aggregator implementation,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Aacount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for how DDA impacts all functional areas of the library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4FEFF-3952-4B2D-97BA-66365FDF6E6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54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Transferring publisher: digital content files, access to title, subscriber and non-subscriber access, other content and data types, journal URL, communication, identifier information</a:t>
            </a:r>
          </a:p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Receiving publisher: access to title, licensing terms, communication, subscription lists, identifier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74AC7-886E-3D41-869D-424C08CED4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44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Enhanced Transfer Alerting Service – designed to facilitate communication of journal transfers</a:t>
            </a:r>
          </a:p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Database serves as archive of transfer information supplied by publishers using the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74AC7-886E-3D41-869D-424C08CED41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443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74AC7-886E-3D41-869D-424C08CED41A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044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Best practices – include methods</a:t>
            </a:r>
            <a:r>
              <a:rPr lang="en-US" baseline="0" dirty="0" smtClean="0"/>
              <a:t> for automated updating and removal of records</a:t>
            </a:r>
          </a:p>
          <a:p>
            <a:r>
              <a:rPr lang="en-US" baseline="0" dirty="0" smtClean="0"/>
              <a:t>3 basic aspects of DDA – free discovery to prevent inadvertent transactions, temporary lease, purchase</a:t>
            </a:r>
          </a:p>
          <a:p>
            <a:r>
              <a:rPr lang="en-US" baseline="0" dirty="0" smtClean="0"/>
              <a:t>DDA most commonly used </a:t>
            </a:r>
            <a:r>
              <a:rPr lang="en-US" baseline="0" dirty="0" err="1" smtClean="0"/>
              <a:t>fpr</a:t>
            </a:r>
            <a:r>
              <a:rPr lang="en-US" baseline="0" dirty="0" smtClean="0"/>
              <a:t> e-books but method can also be applied to print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4FEFF-3952-4B2D-97BA-66365FDF6E6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028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dirty="0" smtClean="0"/>
              <a:t>DDA models -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Mix of auto-purchase and STL based on goals of program</a:t>
            </a:r>
          </a:p>
          <a:p>
            <a:pPr rtl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Profiling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should be relevant to goals of program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4FEFF-3952-4B2D-97BA-66365FDF6E6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23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Consortial</a:t>
            </a:r>
            <a:r>
              <a:rPr lang="en-US" dirty="0" smtClean="0"/>
              <a:t> DDA – 3 models: Multiplier, Limited Use, Buying Club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4FEFF-3952-4B2D-97BA-66365FDF6E6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23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aseline="0" dirty="0" smtClean="0"/>
              <a:t>UKSG = United Kingdom Serials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74AC7-886E-3D41-869D-424C08CED4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44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335ACD-8DDD-8C46-8479-6BB28FDBE567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4300" dirty="0">
                <a:solidFill>
                  <a:srgbClr val="1F497D"/>
                </a:solidFill>
                <a:latin typeface="+mn-lt"/>
                <a:ea typeface="ＭＳ Ｐゴシック" charset="0"/>
                <a:cs typeface="Calibri"/>
              </a:rPr>
              <a:t>Proper attribution – this slide is taken from a NISO presentation at the NASIG 2014 conference</a:t>
            </a:r>
          </a:p>
          <a:p>
            <a:pPr eaLnBrk="1" hangingPunct="1">
              <a:lnSpc>
                <a:spcPct val="80000"/>
              </a:lnSpc>
            </a:pPr>
            <a:r>
              <a:rPr lang="en-GB" sz="4300" dirty="0">
                <a:solidFill>
                  <a:srgbClr val="1F497D"/>
                </a:solidFill>
                <a:latin typeface="+mn-lt"/>
                <a:ea typeface="ＭＳ Ｐゴシック" charset="0"/>
                <a:cs typeface="Calibri"/>
              </a:rPr>
              <a:t>A database contains information about web resources (e.g. what journal holdings are available in JSTOR), how you link to articles in them, what resources a library has licensed/owns</a:t>
            </a:r>
          </a:p>
          <a:p>
            <a:pPr eaLnBrk="1" hangingPunct="1">
              <a:lnSpc>
                <a:spcPct val="80000"/>
              </a:lnSpc>
            </a:pPr>
            <a:r>
              <a:rPr lang="en-GB" sz="4300" dirty="0">
                <a:solidFill>
                  <a:srgbClr val="1F497D"/>
                </a:solidFill>
                <a:latin typeface="+mn-lt"/>
                <a:ea typeface="ＭＳ Ｐゴシック" charset="0"/>
                <a:cs typeface="Calibri"/>
              </a:rPr>
              <a:t>Link resolver/knowledgebase know what content the library can access and where </a:t>
            </a:r>
            <a:endParaRPr lang="en-GB" sz="4500" dirty="0">
              <a:solidFill>
                <a:srgbClr val="1F497D"/>
              </a:solidFill>
              <a:latin typeface="+mn-lt"/>
              <a:ea typeface="ＭＳ Ｐゴシック" charset="0"/>
              <a:cs typeface="Calibri"/>
            </a:endParaRPr>
          </a:p>
          <a:p>
            <a:r>
              <a:rPr lang="en-GB" sz="4500" dirty="0">
                <a:solidFill>
                  <a:srgbClr val="1F497D"/>
                </a:solidFill>
                <a:latin typeface="+mn-lt"/>
                <a:ea typeface="ＭＳ Ｐゴシック" charset="0"/>
                <a:cs typeface="Calibri"/>
              </a:rPr>
              <a:t>This gets users to the “appropriate copy” – content they can use</a:t>
            </a:r>
          </a:p>
          <a:p>
            <a:endParaRPr lang="en-GB" sz="4500" dirty="0">
              <a:solidFill>
                <a:srgbClr val="1F497D"/>
              </a:solidFill>
              <a:latin typeface="+mn-lt"/>
              <a:ea typeface="ＭＳ Ｐゴシック" charset="0"/>
              <a:cs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Endorsement = agree to format and exchange content availability data according to guidelines</a:t>
            </a:r>
          </a:p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</a:rPr>
              <a:t>Interest Group List – anyone can participate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74AC7-886E-3D41-869D-424C08CED4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44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aseline="0" dirty="0" smtClean="0"/>
              <a:t>UKSG = United Kingdom Serials Group</a:t>
            </a:r>
            <a:endParaRPr lang="en-US" dirty="0" smtClean="0"/>
          </a:p>
          <a:p>
            <a:r>
              <a:rPr lang="en-US" dirty="0" smtClean="0"/>
              <a:t>Guidelines</a:t>
            </a:r>
            <a:r>
              <a:rPr lang="en-US" baseline="0" dirty="0" smtClean="0"/>
              <a:t> to help ensure continued accessibility to journal content when there is a transfer between parties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74AC7-886E-3D41-869D-424C08CED4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44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4FEFF-3952-4B2D-97BA-66365FDF6E6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645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31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14131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13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3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41318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319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320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41321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41322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323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324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325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326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327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14132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132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1330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41331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41332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5ABB7BE-7100-4D4F-9C45-F2D151839A2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AE163-8586-47BB-97C8-A1800EB389E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1D1212-E61E-4A91-BE49-E9C7AAE1014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8C9EB-1D4A-4F38-AD0F-279655F1E6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A67EB-A2C7-42DF-8B81-3BA52A663A7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BDB93-08A4-42DC-B8F4-395168C8A7A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8FE4A-320D-4796-A528-D13AC523931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C87ED-8248-4C32-A13B-A3597074DE2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F2098-D62E-4CE6-8A39-497172FDF4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FCE2E-52B5-409D-8668-CE90E307D33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47A22-BFE9-42A0-B56D-5045188ECAB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29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4029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29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40293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4029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029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029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029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029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029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030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030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030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14030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030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030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030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030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95BCC638-16B7-47E3-87E5-BD5740D605F2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so.org/publications/rp/rp-9-2014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iso.org/lists/kbart_interest/" TargetMode="External"/><Relationship Id="rId5" Type="http://schemas.openxmlformats.org/officeDocument/2006/relationships/hyperlink" Target="https://sites.google.com/site/kbartregistry/" TargetMode="External"/><Relationship Id="rId4" Type="http://schemas.openxmlformats.org/officeDocument/2006/relationships/hyperlink" Target="http://www.niso.org/workrooms/kbart/endorsement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sg.org/transfer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sg.org/sites/uksg.org/files/TRANSFER_Code_of_Practice_3%200_FINAL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ksg.org/Transfer/Code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sg.org/transfer/transfer_publisher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jiscmail.ac.uk/cgi-bin/webadmin?A0=TRANSFER" TargetMode="External"/><Relationship Id="rId5" Type="http://schemas.openxmlformats.org/officeDocument/2006/relationships/hyperlink" Target="http://uksg-transfer.blogspot.com/" TargetMode="External"/><Relationship Id="rId4" Type="http://schemas.openxmlformats.org/officeDocument/2006/relationships/hyperlink" Target="http://etas.jusp.mimas.ac.uk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so.org/apps/group_public/download.php/14411/rp-24-2015_Transfer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iso.org/workrooms/transfer/transfer_publishers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so.org/publications/rp/rp-20-201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so.org/workrooms/dda/roster/" TargetMode="External"/><Relationship Id="rId2" Type="http://schemas.openxmlformats.org/officeDocument/2006/relationships/hyperlink" Target="http://www.niso.org/publications/rp/rp-20-201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iso.org/apps/group_public/download.php/12541/DDA_Survey_Results.pdf" TargetMode="External"/><Relationship Id="rId4" Type="http://schemas.openxmlformats.org/officeDocument/2006/relationships/hyperlink" Target="http://www.niso.org/lists/dda-info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533400" y="304800"/>
            <a:ext cx="8116455" cy="1431925"/>
          </a:xfrm>
        </p:spPr>
        <p:txBody>
          <a:bodyPr/>
          <a:lstStyle/>
          <a:p>
            <a:pPr algn="ctr"/>
            <a:r>
              <a:rPr lang="en-US" dirty="0" smtClean="0"/>
              <a:t>Making Sense of the Alphabet Soup of Standards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447800" y="2209800"/>
            <a:ext cx="6629400" cy="2590800"/>
          </a:xfrm>
        </p:spPr>
        <p:txBody>
          <a:bodyPr/>
          <a:lstStyle/>
          <a:p>
            <a:r>
              <a:rPr lang="en-US" dirty="0" smtClean="0"/>
              <a:t>Practical Support for Managing Electronic Resources</a:t>
            </a:r>
          </a:p>
          <a:p>
            <a:endParaRPr lang="en-US" dirty="0" smtClean="0"/>
          </a:p>
          <a:p>
            <a:r>
              <a:rPr lang="en-US" dirty="0" smtClean="0"/>
              <a:t>DDA</a:t>
            </a:r>
          </a:p>
          <a:p>
            <a:r>
              <a:rPr lang="en-US" dirty="0" smtClean="0"/>
              <a:t>KBART</a:t>
            </a:r>
          </a:p>
          <a:p>
            <a:r>
              <a:rPr lang="en-US" dirty="0" smtClean="0"/>
              <a:t>Transfer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92800" y="56388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+mn-lt"/>
              </a:rPr>
              <a:t>Betty Landesman</a:t>
            </a:r>
          </a:p>
          <a:p>
            <a:pPr algn="r"/>
            <a:r>
              <a:rPr lang="en-US" dirty="0" smtClean="0">
                <a:latin typeface="+mn-lt"/>
              </a:rPr>
              <a:t>ER&amp;L Conference</a:t>
            </a:r>
          </a:p>
          <a:p>
            <a:pPr algn="r"/>
            <a:r>
              <a:rPr lang="en-US" dirty="0" smtClean="0">
                <a:latin typeface="+mn-lt"/>
              </a:rPr>
              <a:t>February 24, 2015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Hence, </a:t>
            </a:r>
            <a:r>
              <a:rPr lang="en-US" dirty="0" err="1"/>
              <a:t>KBart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077200" cy="4114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Provides simple metadata exchange format – e.g., </a:t>
            </a:r>
            <a:r>
              <a:rPr lang="en-US" sz="2800" dirty="0" err="1" smtClean="0"/>
              <a:t>publication_title</a:t>
            </a:r>
            <a:r>
              <a:rPr lang="en-US" sz="2800" dirty="0" smtClean="0"/>
              <a:t>, </a:t>
            </a:r>
            <a:r>
              <a:rPr lang="en-US" sz="2800" dirty="0" err="1" smtClean="0"/>
              <a:t>date_first_issue_online</a:t>
            </a:r>
            <a:endParaRPr lang="en-US" sz="2800" dirty="0" smtClean="0"/>
          </a:p>
          <a:p>
            <a:r>
              <a:rPr lang="en-US" sz="2800" dirty="0" smtClean="0"/>
              <a:t>First </a:t>
            </a:r>
            <a:r>
              <a:rPr lang="en-US" sz="2800" dirty="0"/>
              <a:t>adopted as NISO Recommended Practice (RP-9) in 2010, with focus on metadata formatting for journal </a:t>
            </a:r>
            <a:r>
              <a:rPr lang="en-US" sz="2800" dirty="0" smtClean="0"/>
              <a:t>resources</a:t>
            </a:r>
          </a:p>
          <a:p>
            <a:r>
              <a:rPr lang="en-US" sz="2800" dirty="0"/>
              <a:t>Updated in 2014 to include more complex issues in metadata supply – consortia-specific metadata; metadata transfer for open access publications, e-books, and conference </a:t>
            </a:r>
            <a:r>
              <a:rPr lang="en-US" sz="2800" dirty="0" smtClean="0"/>
              <a:t>proceedings</a:t>
            </a:r>
            <a:endParaRPr lang="en-US" sz="2800" b="1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83709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38200" y="16764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Want to Learn More?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Text of </a:t>
            </a:r>
            <a:r>
              <a:rPr lang="en-US" dirty="0"/>
              <a:t>RP-9-2014 available at </a:t>
            </a:r>
            <a:r>
              <a:rPr lang="en-US" dirty="0">
                <a:hlinkClick r:id="rId3"/>
              </a:rPr>
              <a:t>http://www.niso.org/publications/rp/rp-9-2014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KBART Endorsement (requirements, list of </a:t>
            </a:r>
            <a:r>
              <a:rPr lang="en-US" dirty="0"/>
              <a:t>formal endorsers): </a:t>
            </a:r>
            <a:r>
              <a:rPr lang="en-US" dirty="0">
                <a:hlinkClick r:id="rId4"/>
              </a:rPr>
              <a:t>http://www.niso.org/workrooms/kbart/endorsement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KBART Registry (contacts, URLs</a:t>
            </a:r>
            <a:r>
              <a:rPr lang="en-US" dirty="0"/>
              <a:t>, instructions): </a:t>
            </a:r>
            <a:r>
              <a:rPr lang="en-US" dirty="0">
                <a:hlinkClick r:id="rId5"/>
              </a:rPr>
              <a:t>https://sites.google.com/site/kbartregistry</a:t>
            </a:r>
            <a:r>
              <a:rPr lang="en-US" dirty="0" smtClean="0">
                <a:hlinkClick r:id="rId5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Interest Group List (get updates, </a:t>
            </a:r>
            <a:r>
              <a:rPr lang="en-US" dirty="0"/>
              <a:t>provide feedback): </a:t>
            </a:r>
            <a:r>
              <a:rPr lang="en-US" dirty="0">
                <a:hlinkClick r:id="rId6"/>
              </a:rPr>
              <a:t>http://</a:t>
            </a:r>
            <a:r>
              <a:rPr lang="en-US" sz="3600" dirty="0">
                <a:hlinkClick r:id="rId6"/>
              </a:rPr>
              <a:t>www.niso.org/lists/kbart_interest</a:t>
            </a:r>
            <a:r>
              <a:rPr lang="en-US" dirty="0" smtClean="0">
                <a:hlinkClick r:id="rId6"/>
              </a:rPr>
              <a:t>/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777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38200" y="16764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95300" y="1861066"/>
            <a:ext cx="82296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2800" dirty="0" smtClean="0"/>
              <a:t>Transfer Code of Practice - set of voluntary best practice guidelines for publishers involved in the transfer of a journal between publishers</a:t>
            </a:r>
          </a:p>
          <a:p>
            <a:r>
              <a:rPr lang="en-US" sz="2800" dirty="0" smtClean="0"/>
              <a:t>Includes:</a:t>
            </a:r>
          </a:p>
          <a:p>
            <a:pPr lvl="1"/>
            <a:r>
              <a:rPr lang="en-US" sz="2400" dirty="0" smtClean="0"/>
              <a:t>Provision of ongoing access to online content</a:t>
            </a:r>
          </a:p>
          <a:p>
            <a:pPr lvl="1"/>
            <a:r>
              <a:rPr lang="en-US" sz="2400" dirty="0" smtClean="0"/>
              <a:t>Exchange of subscriber lists</a:t>
            </a:r>
          </a:p>
          <a:p>
            <a:pPr lvl="1"/>
            <a:r>
              <a:rPr lang="en-US" sz="2400" dirty="0" smtClean="0"/>
              <a:t>DOI and URL transfer</a:t>
            </a:r>
          </a:p>
          <a:p>
            <a:pPr lvl="1"/>
            <a:r>
              <a:rPr lang="en-US" sz="2400" dirty="0" smtClean="0"/>
              <a:t>Perpetual access rights to journal content</a:t>
            </a:r>
          </a:p>
          <a:p>
            <a:r>
              <a:rPr lang="en-US" sz="2800" dirty="0"/>
              <a:t>UKSG Transfer Working </a:t>
            </a:r>
            <a:r>
              <a:rPr lang="en-US" sz="2800" dirty="0" smtClean="0"/>
              <a:t>Group released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version of the Code of Practice in 2006; version 2.0 September 2008; version 3.0 March 2014</a:t>
            </a:r>
          </a:p>
          <a:p>
            <a:r>
              <a:rPr lang="en-US" sz="2800" dirty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www.uksg.org/transfer</a:t>
            </a:r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3076" name="Picture 4" descr="http://www.uksg.org/sites/uksg.org/files/TRANSF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172" y="609600"/>
            <a:ext cx="233362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68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COUNTER (2)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9812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800" dirty="0" smtClean="0"/>
              <a:t> Launched March 2002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170708" y="3544907"/>
            <a:ext cx="70588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800" dirty="0" smtClean="0"/>
              <a:t>Code of Practice for online books and reference works March 2006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170709" y="2590800"/>
            <a:ext cx="72874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800" dirty="0" smtClean="0"/>
              <a:t>First COUNTER Code of Practice (online journals and databases) published 2003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203035" y="4499014"/>
            <a:ext cx="79409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800" dirty="0" smtClean="0"/>
              <a:t>Journals and databases (Release 3) August 2008 – protocols to mitigate potential inflationary effects of federated searching, reports for consortia, improved reporting for archives</a:t>
            </a:r>
          </a:p>
        </p:txBody>
      </p:sp>
      <p:sp>
        <p:nvSpPr>
          <p:cNvPr id="7" name="Rectangle 6"/>
          <p:cNvSpPr/>
          <p:nvPr/>
        </p:nvSpPr>
        <p:spPr>
          <a:xfrm>
            <a:off x="1993594" y="6440078"/>
            <a:ext cx="71504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Hosted by ALCTS, Association for Library Collections and Technical Services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5994" y="6592478"/>
            <a:ext cx="71504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Hosted by ALCTS, Association for Library Collections and Technical Services</a:t>
            </a:r>
          </a:p>
        </p:txBody>
      </p:sp>
    </p:spTree>
    <p:extLst>
      <p:ext uri="{BB962C8B-B14F-4D97-AF65-F5344CB8AC3E}">
        <p14:creationId xmlns:p14="http://schemas.microsoft.com/office/powerpoint/2010/main" val="102439990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38200" y="16764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Transfer Work?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85800" y="1647371"/>
            <a:ext cx="82296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Transfer Code of Practice containing roles and responsibilities of transferring and receiving publishers</a:t>
            </a:r>
            <a:r>
              <a:rPr lang="en-US" sz="3400" dirty="0" smtClean="0"/>
              <a:t> is available on the UKSG </a:t>
            </a:r>
            <a:r>
              <a:rPr lang="en-US" sz="3400" dirty="0"/>
              <a:t>web site at </a:t>
            </a:r>
            <a:r>
              <a:rPr lang="en-US" sz="3400" dirty="0">
                <a:hlinkClick r:id="rId3"/>
              </a:rPr>
              <a:t>http://</a:t>
            </a:r>
            <a:r>
              <a:rPr lang="en-US" sz="3400" dirty="0" smtClean="0">
                <a:hlinkClick r:id="rId3"/>
              </a:rPr>
              <a:t>www.uksg.org/sites/uksg.org/files/TRANSFER_Code_of_Practice_3%200_FINAL.pdf</a:t>
            </a:r>
            <a:r>
              <a:rPr lang="en-US" sz="3400" dirty="0" smtClean="0"/>
              <a:t> </a:t>
            </a:r>
          </a:p>
          <a:p>
            <a:r>
              <a:rPr lang="en-US" sz="3400" dirty="0" smtClean="0"/>
              <a:t>Supplementary information and glossary documents (not part of Code itself) </a:t>
            </a:r>
            <a:r>
              <a:rPr lang="en-US" sz="3400" dirty="0"/>
              <a:t>are available at </a:t>
            </a:r>
            <a:r>
              <a:rPr lang="en-US" sz="3400" dirty="0">
                <a:hlinkClick r:id="rId4"/>
              </a:rPr>
              <a:t>http://</a:t>
            </a:r>
            <a:r>
              <a:rPr lang="en-US" sz="3400" dirty="0" smtClean="0">
                <a:hlinkClick r:id="rId4"/>
              </a:rPr>
              <a:t>www.uksg.org/Transfer/Code</a:t>
            </a:r>
            <a:r>
              <a:rPr lang="en-US" sz="3400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66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38200" y="16764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Want to Learn More?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743857" y="1661886"/>
            <a:ext cx="83820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List of the publishers endorsing the code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www.uksg.org/transfer/transfer_publishers</a:t>
            </a:r>
            <a:r>
              <a:rPr lang="en-US" dirty="0" smtClean="0"/>
              <a:t>  (but see also next slide)</a:t>
            </a:r>
          </a:p>
          <a:p>
            <a:r>
              <a:rPr lang="en-US" dirty="0" smtClean="0"/>
              <a:t>Enhanced Transfer Alerting Service</a:t>
            </a:r>
          </a:p>
          <a:p>
            <a:pPr lvl="1"/>
            <a:r>
              <a:rPr lang="en-US" dirty="0" smtClean="0"/>
              <a:t>Journal Transfer </a:t>
            </a:r>
            <a:r>
              <a:rPr lang="en-US" dirty="0"/>
              <a:t>Notification Database - </a:t>
            </a:r>
            <a:r>
              <a:rPr lang="en-US" dirty="0">
                <a:hlinkClick r:id="rId4"/>
              </a:rPr>
              <a:t>http://etas.jusp.mimas.ac.uk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Journal Transfer Notification Form (for </a:t>
            </a:r>
            <a:r>
              <a:rPr lang="en-US" sz="3400" dirty="0"/>
              <a:t>participating</a:t>
            </a:r>
            <a:r>
              <a:rPr lang="en-US" dirty="0"/>
              <a:t> publishers) - </a:t>
            </a:r>
            <a:r>
              <a:rPr lang="en-US" dirty="0">
                <a:hlinkClick r:id="rId4"/>
              </a:rPr>
              <a:t>http://etas.jusp.mimas.ac.uk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Transfer </a:t>
            </a:r>
            <a:r>
              <a:rPr lang="en-US" sz="3400" dirty="0"/>
              <a:t>Notification</a:t>
            </a:r>
            <a:r>
              <a:rPr lang="en-US" dirty="0"/>
              <a:t> Blog - </a:t>
            </a:r>
            <a:r>
              <a:rPr lang="en-US" dirty="0">
                <a:hlinkClick r:id="rId5"/>
              </a:rPr>
              <a:t>http://uksg-transfer.blogspot.com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And for your up-to-date notification pleasure -</a:t>
            </a:r>
          </a:p>
          <a:p>
            <a:r>
              <a:rPr lang="en-US" dirty="0" smtClean="0"/>
              <a:t>Join the Transfer Notification List to get e-mail alerts when a journal transfer is announced</a:t>
            </a:r>
            <a:r>
              <a:rPr lang="en-US" dirty="0"/>
              <a:t> - </a:t>
            </a: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www.jiscmail.ac.uk/cgi-bin/webadmin?A0=TRANSFER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013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93594" y="6440078"/>
            <a:ext cx="71504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Hosted by ALCTS, Association for Library Collections and Technical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16764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NISO Fit In?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868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sz="3400" dirty="0" smtClean="0"/>
              <a:t>February 9, 2015 – press release announced </a:t>
            </a:r>
            <a:r>
              <a:rPr lang="en-US" sz="3400" i="1" dirty="0" smtClean="0"/>
              <a:t>Transfer Code of Practice</a:t>
            </a:r>
            <a:r>
              <a:rPr lang="en-US" sz="3400" dirty="0" smtClean="0"/>
              <a:t> now supported and maintained by NISO</a:t>
            </a:r>
          </a:p>
          <a:p>
            <a:r>
              <a:rPr lang="en-US" sz="3600" dirty="0" smtClean="0"/>
              <a:t>Transfer 3.0 </a:t>
            </a:r>
            <a:r>
              <a:rPr lang="en-US" sz="3600" dirty="0"/>
              <a:t>republished as NISO RP-24-2015 (</a:t>
            </a:r>
            <a:r>
              <a:rPr lang="en-US" sz="3600" dirty="0">
                <a:hlinkClick r:id="rId3"/>
              </a:rPr>
              <a:t>http://</a:t>
            </a:r>
            <a:r>
              <a:rPr lang="en-US" sz="3600" dirty="0" smtClean="0">
                <a:hlinkClick r:id="rId3"/>
              </a:rPr>
              <a:t>www.niso.org/apps/group_public/download.php/14411/rp-24-2015_Transfer.pdf</a:t>
            </a:r>
            <a:r>
              <a:rPr lang="en-US" sz="3600" dirty="0" smtClean="0"/>
              <a:t>) </a:t>
            </a:r>
            <a:endParaRPr lang="en-US" sz="3600" dirty="0"/>
          </a:p>
          <a:p>
            <a:r>
              <a:rPr lang="en-US" sz="3400" dirty="0" smtClean="0"/>
              <a:t>A NISO Standing Committee has been formed to manage ongoing support of the </a:t>
            </a:r>
            <a:r>
              <a:rPr lang="en-US" sz="3400" i="1" dirty="0" smtClean="0"/>
              <a:t>Code of Practice</a:t>
            </a:r>
          </a:p>
          <a:p>
            <a:r>
              <a:rPr lang="en-US" sz="3400" dirty="0" smtClean="0"/>
              <a:t>List of Transfer publishers </a:t>
            </a:r>
            <a:r>
              <a:rPr lang="en-US" sz="3400" dirty="0"/>
              <a:t>now also at </a:t>
            </a:r>
            <a:r>
              <a:rPr lang="en-US" sz="3400" dirty="0">
                <a:hlinkClick r:id="rId4"/>
              </a:rPr>
              <a:t>http://www.niso.org/workrooms/transfer/transfer_publishers</a:t>
            </a:r>
            <a:r>
              <a:rPr lang="en-US" sz="3400" dirty="0" smtClean="0">
                <a:hlinkClick r:id="rId4"/>
              </a:rPr>
              <a:t>/</a:t>
            </a:r>
            <a:r>
              <a:rPr lang="en-US" sz="3400" dirty="0" smtClean="0"/>
              <a:t> </a:t>
            </a:r>
          </a:p>
          <a:p>
            <a:endParaRPr lang="en-US" sz="34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092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2133600"/>
            <a:ext cx="693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Betty Landesman</a:t>
            </a:r>
          </a:p>
          <a:p>
            <a:endParaRPr lang="en-US" sz="2800" dirty="0"/>
          </a:p>
          <a:p>
            <a:r>
              <a:rPr lang="en-US" sz="2800" dirty="0" smtClean="0"/>
              <a:t>blandesman@ubalt.edu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125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0"/>
            <a:ext cx="7924800" cy="4114800"/>
          </a:xfrm>
        </p:spPr>
        <p:txBody>
          <a:bodyPr/>
          <a:lstStyle/>
          <a:p>
            <a:r>
              <a:rPr lang="en-US" dirty="0" smtClean="0"/>
              <a:t>Demand Driven Acquisition of Monographs</a:t>
            </a:r>
          </a:p>
          <a:p>
            <a:r>
              <a:rPr lang="en-US" dirty="0"/>
              <a:t>Recommended practice (NISO </a:t>
            </a:r>
            <a:r>
              <a:rPr lang="en-US" dirty="0" smtClean="0"/>
              <a:t>RP-20-2014) for publishers, vendors, aggregators, and libraries</a:t>
            </a:r>
          </a:p>
          <a:p>
            <a:r>
              <a:rPr lang="en-US" dirty="0" smtClean="0"/>
              <a:t>Charge was to develop flexible model for DDA programs</a:t>
            </a:r>
          </a:p>
          <a:p>
            <a:r>
              <a:rPr lang="en-US" dirty="0">
                <a:effectLst/>
                <a:hlinkClick r:id="rId3"/>
              </a:rPr>
              <a:t>http://</a:t>
            </a:r>
            <a:r>
              <a:rPr lang="en-US" dirty="0" smtClean="0">
                <a:effectLst/>
                <a:hlinkClick r:id="rId3"/>
              </a:rPr>
              <a:t>www.niso.org/publications/rp/rp-20-2014</a:t>
            </a:r>
            <a:r>
              <a:rPr lang="en-US" dirty="0" smtClean="0">
                <a:effectLst/>
              </a:rPr>
              <a:t> </a:t>
            </a:r>
            <a:endParaRPr lang="en-US" dirty="0">
              <a:effectLst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806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Charge to Working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5438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Develop recommendations </a:t>
            </a:r>
            <a:r>
              <a:rPr lang="en-US" sz="2800" dirty="0"/>
              <a:t>on:</a:t>
            </a:r>
          </a:p>
          <a:p>
            <a:r>
              <a:rPr lang="en-US" sz="2800" dirty="0"/>
              <a:t>Best practices for populating and managing the pool of titles under consideration for potential </a:t>
            </a:r>
            <a:r>
              <a:rPr lang="en-US" sz="2800" dirty="0" smtClean="0"/>
              <a:t>purchase</a:t>
            </a:r>
          </a:p>
          <a:p>
            <a:r>
              <a:rPr lang="en-US" sz="2800" dirty="0" smtClean="0"/>
              <a:t>Development </a:t>
            </a:r>
            <a:r>
              <a:rPr lang="en-US" sz="2800" dirty="0"/>
              <a:t>of consistent models for the three basic aspects of e-book DDA </a:t>
            </a:r>
            <a:r>
              <a:rPr lang="en-US" sz="2800" dirty="0" smtClean="0"/>
              <a:t>that </a:t>
            </a:r>
            <a:r>
              <a:rPr lang="en-US" sz="2800" dirty="0"/>
              <a:t>work for publishers and libraries;</a:t>
            </a:r>
          </a:p>
          <a:p>
            <a:r>
              <a:rPr lang="en-US" sz="2800" dirty="0"/>
              <a:t>Methods for managing DDA of multiple </a:t>
            </a:r>
            <a:r>
              <a:rPr lang="en-US" sz="2800" dirty="0" smtClean="0"/>
              <a:t>formats</a:t>
            </a:r>
          </a:p>
          <a:p>
            <a:r>
              <a:rPr lang="en-US" sz="2800" dirty="0" smtClean="0"/>
              <a:t>Ways </a:t>
            </a:r>
            <a:r>
              <a:rPr lang="en-US" sz="2800" dirty="0"/>
              <a:t>in which print-on-demand solutions can be linked to </a:t>
            </a:r>
            <a:r>
              <a:rPr lang="en-US" sz="2800" dirty="0" smtClean="0"/>
              <a:t>DDA</a:t>
            </a:r>
            <a:endParaRPr lang="en-US" sz="28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700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Areas of Recommended Practice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and objectives</a:t>
            </a:r>
          </a:p>
          <a:p>
            <a:r>
              <a:rPr lang="en-US" dirty="0" smtClean="0"/>
              <a:t>Choosing content to be made available</a:t>
            </a:r>
          </a:p>
          <a:p>
            <a:r>
              <a:rPr lang="en-US" dirty="0" smtClean="0"/>
              <a:t>Choosing DDA models (auto-purchase, STL</a:t>
            </a:r>
          </a:p>
          <a:p>
            <a:r>
              <a:rPr lang="en-US" dirty="0" smtClean="0"/>
              <a:t>Profiling</a:t>
            </a:r>
          </a:p>
          <a:p>
            <a:r>
              <a:rPr lang="en-US" dirty="0" smtClean="0"/>
              <a:t>Loading records</a:t>
            </a:r>
          </a:p>
        </p:txBody>
      </p:sp>
    </p:spTree>
    <p:extLst>
      <p:ext uri="{BB962C8B-B14F-4D97-AF65-F5344CB8AC3E}">
        <p14:creationId xmlns:p14="http://schemas.microsoft.com/office/powerpoint/2010/main" val="3361700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Areas of Recommended Practice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content</a:t>
            </a:r>
          </a:p>
          <a:p>
            <a:r>
              <a:rPr lang="en-US" dirty="0" smtClean="0"/>
              <a:t>Assessment</a:t>
            </a:r>
          </a:p>
          <a:p>
            <a:r>
              <a:rPr lang="en-US" dirty="0" smtClean="0"/>
              <a:t>Preservation</a:t>
            </a:r>
          </a:p>
          <a:p>
            <a:r>
              <a:rPr lang="en-US" dirty="0" err="1" smtClean="0"/>
              <a:t>Consortial</a:t>
            </a:r>
            <a:r>
              <a:rPr lang="en-US" dirty="0" smtClean="0"/>
              <a:t> DDA </a:t>
            </a:r>
          </a:p>
          <a:p>
            <a:r>
              <a:rPr lang="en-US" dirty="0" smtClean="0"/>
              <a:t>Public library DDA</a:t>
            </a:r>
          </a:p>
        </p:txBody>
      </p:sp>
    </p:spTree>
    <p:extLst>
      <p:ext uri="{BB962C8B-B14F-4D97-AF65-F5344CB8AC3E}">
        <p14:creationId xmlns:p14="http://schemas.microsoft.com/office/powerpoint/2010/main" val="4012874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Want to Learn More?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543800" cy="4114800"/>
          </a:xfrm>
        </p:spPr>
        <p:txBody>
          <a:bodyPr/>
          <a:lstStyle/>
          <a:p>
            <a:r>
              <a:rPr lang="en-US" sz="2800" dirty="0"/>
              <a:t>Full text of RP-20-2014: </a:t>
            </a:r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www.niso.org/publications/rp/rp-20-2014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Working </a:t>
            </a:r>
            <a:r>
              <a:rPr lang="en-US" sz="2800" dirty="0"/>
              <a:t>Group roster: </a:t>
            </a:r>
            <a:r>
              <a:rPr lang="en-US" sz="2800" dirty="0">
                <a:hlinkClick r:id="rId3"/>
              </a:rPr>
              <a:t>http://www.niso.org/workrooms/dda/roster</a:t>
            </a:r>
            <a:r>
              <a:rPr lang="en-US" sz="2800" dirty="0" smtClean="0">
                <a:hlinkClick r:id="rId3"/>
              </a:rPr>
              <a:t>/</a:t>
            </a:r>
            <a:r>
              <a:rPr lang="en-US" sz="2800" dirty="0" smtClean="0"/>
              <a:t> </a:t>
            </a:r>
          </a:p>
          <a:p>
            <a:r>
              <a:rPr lang="en-US" sz="2800" dirty="0"/>
              <a:t>Interest Group E-mail list: </a:t>
            </a:r>
            <a:r>
              <a:rPr lang="en-US" sz="2800" dirty="0">
                <a:hlinkClick r:id="rId4"/>
              </a:rPr>
              <a:t>http://</a:t>
            </a:r>
            <a:r>
              <a:rPr lang="en-US" sz="2800" dirty="0" smtClean="0">
                <a:hlinkClick r:id="rId4"/>
              </a:rPr>
              <a:t>www.niso.org/lists/dda-info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Results of </a:t>
            </a:r>
            <a:r>
              <a:rPr lang="en-US" sz="2800" dirty="0"/>
              <a:t>2013 survey: </a:t>
            </a:r>
            <a:r>
              <a:rPr lang="en-US" sz="2800" dirty="0">
                <a:hlinkClick r:id="rId5"/>
              </a:rPr>
              <a:t>http://</a:t>
            </a:r>
            <a:r>
              <a:rPr lang="en-US" sz="2800" dirty="0" smtClean="0">
                <a:hlinkClick r:id="rId5"/>
              </a:rPr>
              <a:t>www.niso.org/apps/group_public/download.php/12541/DDA_Survey_Results.pdf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252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38200" y="21336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11464" y="1925660"/>
            <a:ext cx="8229600" cy="45259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3600" dirty="0" smtClean="0"/>
              <a:t>Knowledge Bases and Related Tools</a:t>
            </a:r>
          </a:p>
          <a:p>
            <a:r>
              <a:rPr lang="en-ZA" sz="3600" dirty="0" smtClean="0"/>
              <a:t>Joint NISO/UKSG Working Group</a:t>
            </a:r>
          </a:p>
          <a:p>
            <a:r>
              <a:rPr lang="en-US" sz="3600" dirty="0" smtClean="0"/>
              <a:t>Recommended practice (NISO </a:t>
            </a:r>
            <a:r>
              <a:rPr lang="en-US" sz="3600" dirty="0" smtClean="0"/>
              <a:t>RP-9-2014) </a:t>
            </a:r>
            <a:r>
              <a:rPr lang="en-US" sz="3600" dirty="0" smtClean="0"/>
              <a:t>to provide guidance for accurate metadata exchange between content providers and knowledge base developers</a:t>
            </a:r>
          </a:p>
          <a:p>
            <a:r>
              <a:rPr lang="en-US" sz="3600" dirty="0" smtClean="0"/>
              <a:t>What’s the problem being addressed?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3" name="Picture 12" descr="KBART 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04800"/>
            <a:ext cx="3108960" cy="166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17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162800" y="2057400"/>
            <a:ext cx="1562100" cy="674688"/>
            <a:chOff x="6934200" y="1828800"/>
            <a:chExt cx="1562100" cy="674688"/>
          </a:xfrm>
        </p:grpSpPr>
        <p:grpSp>
          <p:nvGrpSpPr>
            <p:cNvPr id="19460" name="Group 4"/>
            <p:cNvGrpSpPr>
              <a:grpSpLocks/>
            </p:cNvGrpSpPr>
            <p:nvPr/>
          </p:nvGrpSpPr>
          <p:grpSpPr bwMode="auto">
            <a:xfrm>
              <a:off x="6934200" y="1828800"/>
              <a:ext cx="663575" cy="674688"/>
              <a:chOff x="1776" y="1392"/>
              <a:chExt cx="418" cy="425"/>
            </a:xfrm>
          </p:grpSpPr>
          <p:sp>
            <p:nvSpPr>
              <p:cNvPr id="19461" name="AutoShape 5"/>
              <p:cNvSpPr>
                <a:spLocks noChangeArrowheads="1"/>
              </p:cNvSpPr>
              <p:nvPr/>
            </p:nvSpPr>
            <p:spPr bwMode="auto">
              <a:xfrm>
                <a:off x="1776" y="1392"/>
                <a:ext cx="418" cy="425"/>
              </a:xfrm>
              <a:prstGeom prst="flowChartDocument">
                <a:avLst/>
              </a:prstGeom>
              <a:gradFill rotWithShape="0">
                <a:gsLst>
                  <a:gs pos="0">
                    <a:srgbClr val="D0D0D0"/>
                  </a:gs>
                  <a:gs pos="50000">
                    <a:srgbClr val="FFFFFF"/>
                  </a:gs>
                  <a:gs pos="100000">
                    <a:srgbClr val="D0D0D0"/>
                  </a:gs>
                </a:gsLst>
                <a:lin ang="0" scaled="1"/>
              </a:gradFill>
              <a:ln w="9525">
                <a:solidFill>
                  <a:srgbClr val="808080"/>
                </a:solidFill>
                <a:miter lim="800000"/>
                <a:headEnd/>
                <a:tailEnd/>
              </a:ln>
              <a:effectLst>
                <a:outerShdw blurRad="63500" dist="38099" dir="2700000" algn="ctr" rotWithShape="0">
                  <a:schemeClr val="folHlink">
                    <a:alpha val="74998"/>
                  </a:schemeClr>
                </a:outerShdw>
              </a:effec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62" name="Line 6"/>
              <p:cNvSpPr>
                <a:spLocks noChangeShapeType="1"/>
              </p:cNvSpPr>
              <p:nvPr/>
            </p:nvSpPr>
            <p:spPr bwMode="auto">
              <a:xfrm>
                <a:off x="1814" y="1424"/>
                <a:ext cx="3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63" name="Line 7"/>
              <p:cNvSpPr>
                <a:spLocks noChangeShapeType="1"/>
              </p:cNvSpPr>
              <p:nvPr/>
            </p:nvSpPr>
            <p:spPr bwMode="auto">
              <a:xfrm>
                <a:off x="1814" y="1456"/>
                <a:ext cx="3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64" name="Line 8"/>
              <p:cNvSpPr>
                <a:spLocks noChangeShapeType="1"/>
              </p:cNvSpPr>
              <p:nvPr/>
            </p:nvSpPr>
            <p:spPr bwMode="auto">
              <a:xfrm>
                <a:off x="1814" y="1488"/>
                <a:ext cx="3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65" name="Line 9"/>
              <p:cNvSpPr>
                <a:spLocks noChangeShapeType="1"/>
              </p:cNvSpPr>
              <p:nvPr/>
            </p:nvSpPr>
            <p:spPr bwMode="auto">
              <a:xfrm>
                <a:off x="1814" y="1520"/>
                <a:ext cx="3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66" name="Line 10"/>
              <p:cNvSpPr>
                <a:spLocks noChangeShapeType="1"/>
              </p:cNvSpPr>
              <p:nvPr/>
            </p:nvSpPr>
            <p:spPr bwMode="auto">
              <a:xfrm>
                <a:off x="1814" y="1584"/>
                <a:ext cx="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67" name="Line 11"/>
              <p:cNvSpPr>
                <a:spLocks noChangeShapeType="1"/>
              </p:cNvSpPr>
              <p:nvPr/>
            </p:nvSpPr>
            <p:spPr bwMode="auto">
              <a:xfrm>
                <a:off x="1814" y="1616"/>
                <a:ext cx="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68" name="Line 12"/>
              <p:cNvSpPr>
                <a:spLocks noChangeShapeType="1"/>
              </p:cNvSpPr>
              <p:nvPr/>
            </p:nvSpPr>
            <p:spPr bwMode="auto">
              <a:xfrm>
                <a:off x="1814" y="1648"/>
                <a:ext cx="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69" name="Line 13"/>
              <p:cNvSpPr>
                <a:spLocks noChangeShapeType="1"/>
              </p:cNvSpPr>
              <p:nvPr/>
            </p:nvSpPr>
            <p:spPr bwMode="auto">
              <a:xfrm>
                <a:off x="1814" y="1681"/>
                <a:ext cx="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70" name="Line 14"/>
              <p:cNvSpPr>
                <a:spLocks noChangeShapeType="1"/>
              </p:cNvSpPr>
              <p:nvPr/>
            </p:nvSpPr>
            <p:spPr bwMode="auto">
              <a:xfrm>
                <a:off x="1814" y="1717"/>
                <a:ext cx="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71" name="Line 15"/>
              <p:cNvSpPr>
                <a:spLocks noChangeShapeType="1"/>
              </p:cNvSpPr>
              <p:nvPr/>
            </p:nvSpPr>
            <p:spPr bwMode="auto">
              <a:xfrm>
                <a:off x="1814" y="1753"/>
                <a:ext cx="1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algn="ctr" rotWithShape="0">
                  <a:schemeClr val="bg2">
                    <a:alpha val="74998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9472" name="Text Box 16"/>
            <p:cNvSpPr txBox="1">
              <a:spLocks noChangeArrowheads="1"/>
            </p:cNvSpPr>
            <p:nvPr/>
          </p:nvSpPr>
          <p:spPr bwMode="auto">
            <a:xfrm>
              <a:off x="7337425" y="2057400"/>
              <a:ext cx="1158875" cy="249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>
              <a:spAutoFit/>
            </a:bodyPr>
            <a:lstStyle>
              <a:lvl1pPr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813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7468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01282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4937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8065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637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7209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781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article citation</a:t>
              </a:r>
            </a:p>
          </p:txBody>
        </p:sp>
      </p:grpSp>
      <p:grpSp>
        <p:nvGrpSpPr>
          <p:cNvPr id="19473" name="Group 17"/>
          <p:cNvGrpSpPr>
            <a:grpSpLocks/>
          </p:cNvGrpSpPr>
          <p:nvPr/>
        </p:nvGrpSpPr>
        <p:grpSpPr bwMode="auto">
          <a:xfrm>
            <a:off x="4648200" y="2889248"/>
            <a:ext cx="2249497" cy="927103"/>
            <a:chOff x="2872" y="2033"/>
            <a:chExt cx="1440" cy="392"/>
          </a:xfrm>
        </p:grpSpPr>
        <p:sp>
          <p:nvSpPr>
            <p:cNvPr id="19474" name="AutoShape 18"/>
            <p:cNvSpPr>
              <a:spLocks noChangeArrowheads="1"/>
            </p:cNvSpPr>
            <p:nvPr/>
          </p:nvSpPr>
          <p:spPr bwMode="auto">
            <a:xfrm rot="9115972">
              <a:off x="2872" y="2237"/>
              <a:ext cx="1440" cy="150"/>
            </a:xfrm>
            <a:custGeom>
              <a:avLst/>
              <a:gdLst>
                <a:gd name="G0" fmla="+- 19059 0 0"/>
                <a:gd name="G1" fmla="+- 6595 0 0"/>
                <a:gd name="G2" fmla="+- 21600 0 6595"/>
                <a:gd name="G3" fmla="+- 10800 0 6595"/>
                <a:gd name="G4" fmla="+- 21600 0 19059"/>
                <a:gd name="G5" fmla="*/ G4 G3 10800"/>
                <a:gd name="G6" fmla="+- 21600 0 G5"/>
                <a:gd name="T0" fmla="*/ 19059 w 21600"/>
                <a:gd name="T1" fmla="*/ 0 h 21600"/>
                <a:gd name="T2" fmla="*/ 0 w 21600"/>
                <a:gd name="T3" fmla="*/ 10800 h 21600"/>
                <a:gd name="T4" fmla="*/ 19059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9059" y="0"/>
                  </a:moveTo>
                  <a:lnTo>
                    <a:pt x="19059" y="6595"/>
                  </a:lnTo>
                  <a:lnTo>
                    <a:pt x="3375" y="6595"/>
                  </a:lnTo>
                  <a:lnTo>
                    <a:pt x="3375" y="15005"/>
                  </a:lnTo>
                  <a:lnTo>
                    <a:pt x="19059" y="15005"/>
                  </a:lnTo>
                  <a:lnTo>
                    <a:pt x="19059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6595"/>
                  </a:moveTo>
                  <a:lnTo>
                    <a:pt x="1350" y="15005"/>
                  </a:lnTo>
                  <a:lnTo>
                    <a:pt x="2700" y="15005"/>
                  </a:lnTo>
                  <a:lnTo>
                    <a:pt x="2700" y="6595"/>
                  </a:lnTo>
                  <a:close/>
                </a:path>
                <a:path w="21600" h="21600">
                  <a:moveTo>
                    <a:pt x="0" y="6595"/>
                  </a:moveTo>
                  <a:lnTo>
                    <a:pt x="0" y="15005"/>
                  </a:lnTo>
                  <a:lnTo>
                    <a:pt x="675" y="15005"/>
                  </a:lnTo>
                  <a:lnTo>
                    <a:pt x="675" y="6595"/>
                  </a:lnTo>
                  <a:close/>
                </a:path>
              </a:pathLst>
            </a:custGeom>
            <a:gradFill rotWithShape="0">
              <a:gsLst>
                <a:gs pos="0">
                  <a:srgbClr val="D0D0D0"/>
                </a:gs>
                <a:gs pos="50000">
                  <a:srgbClr val="FFFFFF"/>
                </a:gs>
                <a:gs pos="100000">
                  <a:srgbClr val="D0D0D0"/>
                </a:gs>
              </a:gsLst>
              <a:lin ang="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71842" dir="2700000" algn="ctr" rotWithShape="0">
                      <a:schemeClr val="folHlink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 anchor="ctr"/>
            <a:lstStyle/>
            <a:p>
              <a:pPr algn="ctr" defTabSz="674688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75" name="Text Box 19"/>
            <p:cNvSpPr txBox="1">
              <a:spLocks noChangeArrowheads="1"/>
            </p:cNvSpPr>
            <p:nvPr/>
          </p:nvSpPr>
          <p:spPr bwMode="auto">
            <a:xfrm>
              <a:off x="3030" y="2033"/>
              <a:ext cx="923" cy="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>
              <a:spAutoFit/>
            </a:bodyPr>
            <a:lstStyle>
              <a:lvl1pPr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813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7468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01282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4937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8065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637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7209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781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1200" b="1" dirty="0" err="1" smtClean="0">
                  <a:solidFill>
                    <a:prstClr val="black"/>
                  </a:solidFill>
                  <a:latin typeface="AlineaIncise" charset="0"/>
                </a:rPr>
                <a:t>OpenURL</a:t>
              </a:r>
              <a:r>
                <a:rPr lang="en-GB" sz="1200" b="1" dirty="0" smtClean="0">
                  <a:solidFill>
                    <a:prstClr val="black"/>
                  </a:solidFill>
                  <a:latin typeface="AlineaIncise" charset="0"/>
                </a:rPr>
                <a:t> </a:t>
              </a:r>
              <a:br>
                <a:rPr lang="en-GB" sz="1200" b="1" dirty="0" smtClean="0">
                  <a:solidFill>
                    <a:prstClr val="black"/>
                  </a:solidFill>
                  <a:latin typeface="AlineaIncise" charset="0"/>
                </a:rPr>
              </a:br>
              <a:r>
                <a:rPr lang="en-GB" sz="1200" b="1" dirty="0" smtClean="0">
                  <a:solidFill>
                    <a:prstClr val="black"/>
                  </a:solidFill>
                  <a:latin typeface="AlineaIncise" charset="0"/>
                </a:rPr>
                <a:t>query </a:t>
              </a: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(base URL</a:t>
              </a:r>
              <a:b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</a:b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+ metadata string)</a:t>
              </a:r>
            </a:p>
          </p:txBody>
        </p:sp>
      </p:grpSp>
      <p:grpSp>
        <p:nvGrpSpPr>
          <p:cNvPr id="19476" name="Group 20"/>
          <p:cNvGrpSpPr>
            <a:grpSpLocks/>
          </p:cNvGrpSpPr>
          <p:nvPr/>
        </p:nvGrpSpPr>
        <p:grpSpPr bwMode="auto">
          <a:xfrm>
            <a:off x="3352800" y="4114800"/>
            <a:ext cx="2325688" cy="609600"/>
            <a:chOff x="1872" y="2688"/>
            <a:chExt cx="1465" cy="384"/>
          </a:xfrm>
        </p:grpSpPr>
        <p:sp>
          <p:nvSpPr>
            <p:cNvPr id="19477" name="AutoShape 2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872" y="2688"/>
              <a:ext cx="624" cy="384"/>
            </a:xfrm>
            <a:prstGeom prst="actionButtonInformation">
              <a:avLst/>
            </a:prstGeom>
            <a:gradFill rotWithShape="0">
              <a:gsLst>
                <a:gs pos="0">
                  <a:srgbClr val="D0D0D0"/>
                </a:gs>
                <a:gs pos="50000">
                  <a:srgbClr val="FFFFFF"/>
                </a:gs>
                <a:gs pos="100000">
                  <a:srgbClr val="D0D0D0"/>
                </a:gs>
              </a:gsLst>
              <a:lin ang="0" scaled="1"/>
            </a:gra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chemeClr val="folHlink">
                  <a:alpha val="74998"/>
                </a:schemeClr>
              </a:outerShdw>
            </a:effectLst>
          </p:spPr>
          <p:txBody>
            <a:bodyPr lIns="0" tIns="0" rIns="0" bIns="0" anchor="b" anchorCtr="1"/>
            <a:lstStyle/>
            <a:p>
              <a:pPr algn="ctr" defTabSz="674688"/>
              <a:endParaRPr lang="en-US" sz="1200" b="1">
                <a:solidFill>
                  <a:srgbClr val="EEECE1"/>
                </a:solidFill>
                <a:latin typeface="Verdana" charset="0"/>
              </a:endParaRPr>
            </a:p>
          </p:txBody>
        </p:sp>
        <p:sp>
          <p:nvSpPr>
            <p:cNvPr id="19478" name="Text Box 22"/>
            <p:cNvSpPr txBox="1">
              <a:spLocks noChangeArrowheads="1"/>
            </p:cNvSpPr>
            <p:nvPr/>
          </p:nvSpPr>
          <p:spPr bwMode="auto">
            <a:xfrm>
              <a:off x="2544" y="2736"/>
              <a:ext cx="793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>
              <a:spAutoFit/>
            </a:bodyPr>
            <a:lstStyle>
              <a:lvl1pPr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813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7468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01282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4937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8065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637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7209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781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link resolver/</a:t>
              </a:r>
              <a:b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</a:b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knowledge base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24000" y="4876800"/>
            <a:ext cx="1655069" cy="1464551"/>
            <a:chOff x="1752600" y="4606049"/>
            <a:chExt cx="1655069" cy="1464551"/>
          </a:xfrm>
        </p:grpSpPr>
        <p:sp>
          <p:nvSpPr>
            <p:cNvPr id="19480" name="AutoShape 24"/>
            <p:cNvSpPr>
              <a:spLocks noChangeArrowheads="1"/>
            </p:cNvSpPr>
            <p:nvPr/>
          </p:nvSpPr>
          <p:spPr bwMode="auto">
            <a:xfrm rot="9037220">
              <a:off x="2417069" y="4606049"/>
              <a:ext cx="990600" cy="238125"/>
            </a:xfrm>
            <a:custGeom>
              <a:avLst/>
              <a:gdLst>
                <a:gd name="G0" fmla="+- 16171 0 0"/>
                <a:gd name="G1" fmla="+- 7390 0 0"/>
                <a:gd name="G2" fmla="+- 21600 0 7390"/>
                <a:gd name="G3" fmla="+- 10800 0 7390"/>
                <a:gd name="G4" fmla="+- 21600 0 16171"/>
                <a:gd name="G5" fmla="*/ G4 G3 10800"/>
                <a:gd name="G6" fmla="+- 21600 0 G5"/>
                <a:gd name="T0" fmla="*/ 16171 w 21600"/>
                <a:gd name="T1" fmla="*/ 0 h 21600"/>
                <a:gd name="T2" fmla="*/ 0 w 21600"/>
                <a:gd name="T3" fmla="*/ 10800 h 21600"/>
                <a:gd name="T4" fmla="*/ 16171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171" y="0"/>
                  </a:moveTo>
                  <a:lnTo>
                    <a:pt x="16171" y="7390"/>
                  </a:lnTo>
                  <a:lnTo>
                    <a:pt x="3375" y="7390"/>
                  </a:lnTo>
                  <a:lnTo>
                    <a:pt x="3375" y="14210"/>
                  </a:lnTo>
                  <a:lnTo>
                    <a:pt x="16171" y="14210"/>
                  </a:lnTo>
                  <a:lnTo>
                    <a:pt x="16171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7390"/>
                  </a:moveTo>
                  <a:lnTo>
                    <a:pt x="1350" y="14210"/>
                  </a:lnTo>
                  <a:lnTo>
                    <a:pt x="2700" y="14210"/>
                  </a:lnTo>
                  <a:lnTo>
                    <a:pt x="2700" y="7390"/>
                  </a:lnTo>
                  <a:close/>
                </a:path>
                <a:path w="21600" h="21600">
                  <a:moveTo>
                    <a:pt x="0" y="7390"/>
                  </a:moveTo>
                  <a:lnTo>
                    <a:pt x="0" y="14210"/>
                  </a:lnTo>
                  <a:lnTo>
                    <a:pt x="675" y="14210"/>
                  </a:lnTo>
                  <a:lnTo>
                    <a:pt x="675" y="7390"/>
                  </a:lnTo>
                  <a:close/>
                </a:path>
              </a:pathLst>
            </a:custGeom>
            <a:gradFill rotWithShape="0">
              <a:gsLst>
                <a:gs pos="0">
                  <a:srgbClr val="D0D0D0"/>
                </a:gs>
                <a:gs pos="50000">
                  <a:srgbClr val="FFFFFF"/>
                </a:gs>
                <a:gs pos="100000">
                  <a:srgbClr val="D0D0D0"/>
                </a:gs>
              </a:gsLst>
              <a:lin ang="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71842" dir="2700000" algn="ctr" rotWithShape="0">
                      <a:schemeClr val="folHlink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 anchor="ctr"/>
            <a:lstStyle/>
            <a:p>
              <a:pPr algn="ctr" defTabSz="674688"/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19481" name="Group 25"/>
            <p:cNvGrpSpPr>
              <a:grpSpLocks/>
            </p:cNvGrpSpPr>
            <p:nvPr/>
          </p:nvGrpSpPr>
          <p:grpSpPr bwMode="auto">
            <a:xfrm>
              <a:off x="1752600" y="4953000"/>
              <a:ext cx="1316038" cy="1117600"/>
              <a:chOff x="4670" y="3072"/>
              <a:chExt cx="829" cy="704"/>
            </a:xfrm>
          </p:grpSpPr>
          <p:grpSp>
            <p:nvGrpSpPr>
              <p:cNvPr id="19482" name="Group 26"/>
              <p:cNvGrpSpPr>
                <a:grpSpLocks/>
              </p:cNvGrpSpPr>
              <p:nvPr/>
            </p:nvGrpSpPr>
            <p:grpSpPr bwMode="auto">
              <a:xfrm>
                <a:off x="4670" y="3072"/>
                <a:ext cx="418" cy="445"/>
                <a:chOff x="4670" y="3072"/>
                <a:chExt cx="418" cy="445"/>
              </a:xfrm>
            </p:grpSpPr>
            <p:sp>
              <p:nvSpPr>
                <p:cNvPr id="19483" name="AutoShape 27"/>
                <p:cNvSpPr>
                  <a:spLocks noChangeArrowheads="1"/>
                </p:cNvSpPr>
                <p:nvPr/>
              </p:nvSpPr>
              <p:spPr bwMode="auto">
                <a:xfrm>
                  <a:off x="4670" y="3072"/>
                  <a:ext cx="418" cy="445"/>
                </a:xfrm>
                <a:prstGeom prst="flowChartDocument">
                  <a:avLst/>
                </a:prstGeom>
                <a:gradFill rotWithShape="0">
                  <a:gsLst>
                    <a:gs pos="0">
                      <a:srgbClr val="D0D0D0"/>
                    </a:gs>
                    <a:gs pos="50000">
                      <a:srgbClr val="FFFFFF"/>
                    </a:gs>
                    <a:gs pos="100000">
                      <a:srgbClr val="D0D0D0"/>
                    </a:gs>
                  </a:gsLst>
                  <a:lin ang="0" scaled="1"/>
                </a:gradFill>
                <a:ln w="9525">
                  <a:solidFill>
                    <a:srgbClr val="808080"/>
                  </a:solidFill>
                  <a:miter lim="800000"/>
                  <a:headEnd/>
                  <a:tailEnd/>
                </a:ln>
                <a:effectLst>
                  <a:outerShdw blurRad="63500" dist="38099" dir="2700000" algn="ctr" rotWithShape="0">
                    <a:schemeClr val="folHlink">
                      <a:alpha val="74998"/>
                    </a:schemeClr>
                  </a:outerShdw>
                </a:effectLst>
              </p:spPr>
              <p:txBody>
                <a:bodyPr lIns="67461" tIns="33730" rIns="67461" bIns="33730">
                  <a:spAutoFit/>
                </a:bodyPr>
                <a:lstStyle/>
                <a:p>
                  <a:pPr defTabSz="457200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84" name="Line 28"/>
                <p:cNvSpPr>
                  <a:spLocks noChangeShapeType="1"/>
                </p:cNvSpPr>
                <p:nvPr/>
              </p:nvSpPr>
              <p:spPr bwMode="auto">
                <a:xfrm>
                  <a:off x="4708" y="3277"/>
                  <a:ext cx="34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67461" tIns="33730" rIns="67461" bIns="33730">
                  <a:spAutoFit/>
                </a:bodyPr>
                <a:lstStyle/>
                <a:p>
                  <a:pPr defTabSz="457200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85" name="Line 29"/>
                <p:cNvSpPr>
                  <a:spLocks noChangeShapeType="1"/>
                </p:cNvSpPr>
                <p:nvPr/>
              </p:nvSpPr>
              <p:spPr bwMode="auto">
                <a:xfrm>
                  <a:off x="4880" y="3309"/>
                  <a:ext cx="17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67461" tIns="33730" rIns="67461" bIns="33730">
                  <a:spAutoFit/>
                </a:bodyPr>
                <a:lstStyle/>
                <a:p>
                  <a:pPr defTabSz="457200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86" name="Line 30"/>
                <p:cNvSpPr>
                  <a:spLocks noChangeShapeType="1"/>
                </p:cNvSpPr>
                <p:nvPr/>
              </p:nvSpPr>
              <p:spPr bwMode="auto">
                <a:xfrm>
                  <a:off x="4880" y="3341"/>
                  <a:ext cx="17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67461" tIns="33730" rIns="67461" bIns="33730">
                  <a:spAutoFit/>
                </a:bodyPr>
                <a:lstStyle/>
                <a:p>
                  <a:pPr defTabSz="457200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87" name="Line 31"/>
                <p:cNvSpPr>
                  <a:spLocks noChangeShapeType="1"/>
                </p:cNvSpPr>
                <p:nvPr/>
              </p:nvSpPr>
              <p:spPr bwMode="auto">
                <a:xfrm>
                  <a:off x="4880" y="3373"/>
                  <a:ext cx="17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67461" tIns="33730" rIns="67461" bIns="33730">
                  <a:spAutoFit/>
                </a:bodyPr>
                <a:lstStyle/>
                <a:p>
                  <a:pPr defTabSz="457200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88" name="Line 32"/>
                <p:cNvSpPr>
                  <a:spLocks noChangeShapeType="1"/>
                </p:cNvSpPr>
                <p:nvPr/>
              </p:nvSpPr>
              <p:spPr bwMode="auto">
                <a:xfrm>
                  <a:off x="4708" y="3136"/>
                  <a:ext cx="34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67461" tIns="33730" rIns="67461" bIns="33730">
                  <a:spAutoFit/>
                </a:bodyPr>
                <a:lstStyle/>
                <a:p>
                  <a:pPr defTabSz="457200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89" name="Line 33"/>
                <p:cNvSpPr>
                  <a:spLocks noChangeShapeType="1"/>
                </p:cNvSpPr>
                <p:nvPr/>
              </p:nvSpPr>
              <p:spPr bwMode="auto">
                <a:xfrm>
                  <a:off x="4708" y="3168"/>
                  <a:ext cx="34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67461" tIns="33730" rIns="67461" bIns="33730">
                  <a:spAutoFit/>
                </a:bodyPr>
                <a:lstStyle/>
                <a:p>
                  <a:pPr defTabSz="457200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90" name="Line 34"/>
                <p:cNvSpPr>
                  <a:spLocks noChangeShapeType="1"/>
                </p:cNvSpPr>
                <p:nvPr/>
              </p:nvSpPr>
              <p:spPr bwMode="auto">
                <a:xfrm>
                  <a:off x="4708" y="3245"/>
                  <a:ext cx="34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67461" tIns="33730" rIns="67461" bIns="33730">
                  <a:spAutoFit/>
                </a:bodyPr>
                <a:lstStyle/>
                <a:p>
                  <a:pPr defTabSz="457200"/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91" name="Line 35"/>
                <p:cNvSpPr>
                  <a:spLocks noChangeShapeType="1"/>
                </p:cNvSpPr>
                <p:nvPr/>
              </p:nvSpPr>
              <p:spPr bwMode="auto">
                <a:xfrm>
                  <a:off x="4708" y="3215"/>
                  <a:ext cx="34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67461" tIns="33730" rIns="67461" bIns="33730">
                  <a:spAutoFit/>
                </a:bodyPr>
                <a:lstStyle/>
                <a:p>
                  <a:pPr defTabSz="457200"/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9492" name="Text Box 36"/>
              <p:cNvSpPr txBox="1">
                <a:spLocks noChangeArrowheads="1"/>
              </p:cNvSpPr>
              <p:nvPr/>
            </p:nvSpPr>
            <p:spPr bwMode="auto">
              <a:xfrm>
                <a:off x="4824" y="3504"/>
                <a:ext cx="675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67461" tIns="33730" rIns="67461" bIns="33730">
                <a:spAutoFit/>
              </a:bodyPr>
              <a:lstStyle>
                <a:lvl1pPr algn="l" defTabSz="674688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1pPr>
                <a:lvl2pPr marL="338138" algn="l" defTabSz="674688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674688" algn="l" defTabSz="674688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012825" algn="l" defTabSz="674688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1349375" algn="l" defTabSz="674688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1806575" defTabSz="6746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263775" defTabSz="6746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2720975" defTabSz="6746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178175" defTabSz="6746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GB" sz="1200" b="1">
                    <a:solidFill>
                      <a:prstClr val="black"/>
                    </a:solidFill>
                    <a:latin typeface="AlineaIncise" charset="0"/>
                  </a:rPr>
                  <a:t>target (cited)</a:t>
                </a:r>
                <a:br>
                  <a:rPr lang="en-GB" sz="1200" b="1">
                    <a:solidFill>
                      <a:prstClr val="black"/>
                    </a:solidFill>
                    <a:latin typeface="AlineaIncise" charset="0"/>
                  </a:rPr>
                </a:br>
                <a:r>
                  <a:rPr lang="en-GB" sz="1200" b="1">
                    <a:solidFill>
                      <a:prstClr val="black"/>
                    </a:solidFill>
                    <a:latin typeface="AlineaIncise" charset="0"/>
                  </a:rPr>
                  <a:t>article</a:t>
                </a:r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609600" y="3444875"/>
            <a:ext cx="1485900" cy="552450"/>
            <a:chOff x="304800" y="3149600"/>
            <a:chExt cx="1485900" cy="552450"/>
          </a:xfrm>
        </p:grpSpPr>
        <p:sp>
          <p:nvSpPr>
            <p:cNvPr id="19496" name="laptop"/>
            <p:cNvSpPr>
              <a:spLocks noEditPoints="1" noChangeArrowheads="1"/>
            </p:cNvSpPr>
            <p:nvPr/>
          </p:nvSpPr>
          <p:spPr bwMode="auto">
            <a:xfrm>
              <a:off x="1066800" y="3200400"/>
              <a:ext cx="723900" cy="501650"/>
            </a:xfrm>
            <a:custGeom>
              <a:avLst/>
              <a:gdLst>
                <a:gd name="T0" fmla="*/ 3362 w 21600"/>
                <a:gd name="T1" fmla="*/ 0 h 21600"/>
                <a:gd name="T2" fmla="*/ 3362 w 21600"/>
                <a:gd name="T3" fmla="*/ 7173 h 21600"/>
                <a:gd name="T4" fmla="*/ 18327 w 21600"/>
                <a:gd name="T5" fmla="*/ 0 h 21600"/>
                <a:gd name="T6" fmla="*/ 18327 w 21600"/>
                <a:gd name="T7" fmla="*/ 7173 h 21600"/>
                <a:gd name="T8" fmla="*/ 10800 w 21600"/>
                <a:gd name="T9" fmla="*/ 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21600 w 21600"/>
                <a:gd name="T15" fmla="*/ 21600 h 21600"/>
                <a:gd name="T16" fmla="*/ 4445 w 21600"/>
                <a:gd name="T17" fmla="*/ 1858 h 21600"/>
                <a:gd name="T18" fmla="*/ 17311 w 21600"/>
                <a:gd name="T19" fmla="*/ 123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0C0C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chemeClr val="folHlink">
                  <a:alpha val="74998"/>
                </a:schemeClr>
              </a:outerShdw>
            </a:effectLst>
          </p:spPr>
          <p:txBody>
            <a:bodyPr lIns="49770" tIns="24885" rIns="49770" bIns="24885"/>
            <a:lstStyle/>
            <a:p>
              <a:pPr defTabSz="674688"/>
              <a:endParaRPr lang="en-US">
                <a:solidFill>
                  <a:srgbClr val="EEECE1"/>
                </a:solidFill>
              </a:endParaRPr>
            </a:p>
          </p:txBody>
        </p:sp>
        <p:sp>
          <p:nvSpPr>
            <p:cNvPr id="19497" name="Text Box 41"/>
            <p:cNvSpPr txBox="1">
              <a:spLocks noChangeArrowheads="1"/>
            </p:cNvSpPr>
            <p:nvPr/>
          </p:nvSpPr>
          <p:spPr bwMode="auto">
            <a:xfrm>
              <a:off x="304800" y="3149600"/>
              <a:ext cx="792162" cy="431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>
              <a:spAutoFit/>
            </a:bodyPr>
            <a:lstStyle>
              <a:lvl1pPr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813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7468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01282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4937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8065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637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7209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781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publisher</a:t>
              </a:r>
              <a:b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</a:b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website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81000" y="2667000"/>
            <a:ext cx="1260475" cy="457200"/>
            <a:chOff x="152400" y="2286000"/>
            <a:chExt cx="1260475" cy="457200"/>
          </a:xfrm>
        </p:grpSpPr>
        <p:sp>
          <p:nvSpPr>
            <p:cNvPr id="19501" name="AutoShape 45"/>
            <p:cNvSpPr>
              <a:spLocks noChangeArrowheads="1"/>
            </p:cNvSpPr>
            <p:nvPr/>
          </p:nvSpPr>
          <p:spPr bwMode="auto">
            <a:xfrm>
              <a:off x="990600" y="2286000"/>
              <a:ext cx="422275" cy="457200"/>
            </a:xfrm>
            <a:prstGeom prst="can">
              <a:avLst>
                <a:gd name="adj" fmla="val 27068"/>
              </a:avLst>
            </a:prstGeom>
            <a:gradFill rotWithShape="0">
              <a:gsLst>
                <a:gs pos="0">
                  <a:srgbClr val="D0D0D0"/>
                </a:gs>
                <a:gs pos="50000">
                  <a:srgbClr val="FFFFFF"/>
                </a:gs>
                <a:gs pos="100000">
                  <a:srgbClr val="D0D0D0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  <a:effectLst>
              <a:outerShdw blurRad="63500" dist="38099" dir="2700000" algn="ctr" rotWithShape="0">
                <a:schemeClr val="folHlink">
                  <a:alpha val="74998"/>
                </a:schemeClr>
              </a:outerShdw>
            </a:effectLst>
          </p:spPr>
          <p:txBody>
            <a:bodyPr lIns="67461" tIns="33730" rIns="67461" bIns="33730">
              <a:spAutoFit/>
            </a:bodyPr>
            <a:lstStyle/>
            <a:p>
              <a:pPr defTabSz="45720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02" name="Text Box 46"/>
            <p:cNvSpPr txBox="1">
              <a:spLocks noChangeArrowheads="1"/>
            </p:cNvSpPr>
            <p:nvPr/>
          </p:nvSpPr>
          <p:spPr bwMode="auto">
            <a:xfrm>
              <a:off x="152400" y="2438400"/>
              <a:ext cx="762000" cy="249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>
              <a:spAutoFit/>
            </a:bodyPr>
            <a:lstStyle>
              <a:lvl1pPr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813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7468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01282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4937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8065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637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7209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781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database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676400" y="1447800"/>
            <a:ext cx="881062" cy="1016000"/>
            <a:chOff x="1600200" y="1295400"/>
            <a:chExt cx="881062" cy="1016000"/>
          </a:xfrm>
        </p:grpSpPr>
        <p:grpSp>
          <p:nvGrpSpPr>
            <p:cNvPr id="19506" name="Group 50"/>
            <p:cNvGrpSpPr>
              <a:grpSpLocks/>
            </p:cNvGrpSpPr>
            <p:nvPr/>
          </p:nvGrpSpPr>
          <p:grpSpPr bwMode="auto">
            <a:xfrm>
              <a:off x="1782762" y="1752600"/>
              <a:ext cx="422275" cy="558800"/>
              <a:chOff x="1104" y="864"/>
              <a:chExt cx="266" cy="352"/>
            </a:xfrm>
          </p:grpSpPr>
          <p:sp>
            <p:nvSpPr>
              <p:cNvPr id="19507" name="AutoShape 51"/>
              <p:cNvSpPr>
                <a:spLocks noChangeArrowheads="1"/>
              </p:cNvSpPr>
              <p:nvPr/>
            </p:nvSpPr>
            <p:spPr bwMode="auto">
              <a:xfrm>
                <a:off x="1104" y="864"/>
                <a:ext cx="266" cy="352"/>
              </a:xfrm>
              <a:prstGeom prst="cube">
                <a:avLst>
                  <a:gd name="adj" fmla="val 12500"/>
                </a:avLst>
              </a:prstGeom>
              <a:gradFill rotWithShape="0">
                <a:gsLst>
                  <a:gs pos="0">
                    <a:srgbClr val="D0D0D0"/>
                  </a:gs>
                  <a:gs pos="50000">
                    <a:srgbClr val="FFFFFF"/>
                  </a:gs>
                  <a:gs pos="100000">
                    <a:srgbClr val="D0D0D0"/>
                  </a:gs>
                </a:gsLst>
                <a:lin ang="0" scaled="1"/>
              </a:gradFill>
              <a:ln w="9525">
                <a:solidFill>
                  <a:srgbClr val="808080"/>
                </a:solidFill>
                <a:miter lim="800000"/>
                <a:headEnd/>
                <a:tailEnd/>
              </a:ln>
              <a:effectLst>
                <a:outerShdw blurRad="63500" dist="38099" dir="2700000" algn="ctr" rotWithShape="0">
                  <a:schemeClr val="folHlink">
                    <a:alpha val="74998"/>
                  </a:schemeClr>
                </a:outerShdw>
              </a:effec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08" name="Line 52"/>
              <p:cNvSpPr>
                <a:spLocks noChangeShapeType="1"/>
              </p:cNvSpPr>
              <p:nvPr/>
            </p:nvSpPr>
            <p:spPr bwMode="auto">
              <a:xfrm>
                <a:off x="1108" y="952"/>
                <a:ext cx="2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09" name="Line 53"/>
              <p:cNvSpPr>
                <a:spLocks noChangeShapeType="1"/>
              </p:cNvSpPr>
              <p:nvPr/>
            </p:nvSpPr>
            <p:spPr bwMode="auto">
              <a:xfrm>
                <a:off x="1126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0" name="Line 54"/>
              <p:cNvSpPr>
                <a:spLocks noChangeShapeType="1"/>
              </p:cNvSpPr>
              <p:nvPr/>
            </p:nvSpPr>
            <p:spPr bwMode="auto">
              <a:xfrm>
                <a:off x="1148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1" name="Line 55"/>
              <p:cNvSpPr>
                <a:spLocks noChangeShapeType="1"/>
              </p:cNvSpPr>
              <p:nvPr/>
            </p:nvSpPr>
            <p:spPr bwMode="auto">
              <a:xfrm>
                <a:off x="1171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2" name="Line 56"/>
              <p:cNvSpPr>
                <a:spLocks noChangeShapeType="1"/>
              </p:cNvSpPr>
              <p:nvPr/>
            </p:nvSpPr>
            <p:spPr bwMode="auto">
              <a:xfrm>
                <a:off x="1193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3" name="Line 57"/>
              <p:cNvSpPr>
                <a:spLocks noChangeShapeType="1"/>
              </p:cNvSpPr>
              <p:nvPr/>
            </p:nvSpPr>
            <p:spPr bwMode="auto">
              <a:xfrm>
                <a:off x="1215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4" name="Line 58"/>
              <p:cNvSpPr>
                <a:spLocks noChangeShapeType="1"/>
              </p:cNvSpPr>
              <p:nvPr/>
            </p:nvSpPr>
            <p:spPr bwMode="auto">
              <a:xfrm>
                <a:off x="1237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5" name="Line 59"/>
              <p:cNvSpPr>
                <a:spLocks noChangeShapeType="1"/>
              </p:cNvSpPr>
              <p:nvPr/>
            </p:nvSpPr>
            <p:spPr bwMode="auto">
              <a:xfrm>
                <a:off x="1259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6" name="Line 60"/>
              <p:cNvSpPr>
                <a:spLocks noChangeShapeType="1"/>
              </p:cNvSpPr>
              <p:nvPr/>
            </p:nvSpPr>
            <p:spPr bwMode="auto">
              <a:xfrm>
                <a:off x="1281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7" name="Line 61"/>
              <p:cNvSpPr>
                <a:spLocks noChangeShapeType="1"/>
              </p:cNvSpPr>
              <p:nvPr/>
            </p:nvSpPr>
            <p:spPr bwMode="auto">
              <a:xfrm>
                <a:off x="1304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8" name="Line 62"/>
              <p:cNvSpPr>
                <a:spLocks noChangeShapeType="1"/>
              </p:cNvSpPr>
              <p:nvPr/>
            </p:nvSpPr>
            <p:spPr bwMode="auto">
              <a:xfrm>
                <a:off x="1326" y="908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19" name="Line 63"/>
              <p:cNvSpPr>
                <a:spLocks noChangeShapeType="1"/>
              </p:cNvSpPr>
              <p:nvPr/>
            </p:nvSpPr>
            <p:spPr bwMode="auto">
              <a:xfrm>
                <a:off x="1104" y="1018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0" name="Line 64"/>
              <p:cNvSpPr>
                <a:spLocks noChangeShapeType="1"/>
              </p:cNvSpPr>
              <p:nvPr/>
            </p:nvSpPr>
            <p:spPr bwMode="auto">
              <a:xfrm>
                <a:off x="1122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1" name="Line 65"/>
              <p:cNvSpPr>
                <a:spLocks noChangeShapeType="1"/>
              </p:cNvSpPr>
              <p:nvPr/>
            </p:nvSpPr>
            <p:spPr bwMode="auto">
              <a:xfrm>
                <a:off x="1144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2" name="Line 66"/>
              <p:cNvSpPr>
                <a:spLocks noChangeShapeType="1"/>
              </p:cNvSpPr>
              <p:nvPr/>
            </p:nvSpPr>
            <p:spPr bwMode="auto">
              <a:xfrm>
                <a:off x="1167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3" name="Line 67"/>
              <p:cNvSpPr>
                <a:spLocks noChangeShapeType="1"/>
              </p:cNvSpPr>
              <p:nvPr/>
            </p:nvSpPr>
            <p:spPr bwMode="auto">
              <a:xfrm>
                <a:off x="1189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4" name="Line 68"/>
              <p:cNvSpPr>
                <a:spLocks noChangeShapeType="1"/>
              </p:cNvSpPr>
              <p:nvPr/>
            </p:nvSpPr>
            <p:spPr bwMode="auto">
              <a:xfrm>
                <a:off x="1211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5" name="Line 69"/>
              <p:cNvSpPr>
                <a:spLocks noChangeShapeType="1"/>
              </p:cNvSpPr>
              <p:nvPr/>
            </p:nvSpPr>
            <p:spPr bwMode="auto">
              <a:xfrm>
                <a:off x="1233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6" name="Line 70"/>
              <p:cNvSpPr>
                <a:spLocks noChangeShapeType="1"/>
              </p:cNvSpPr>
              <p:nvPr/>
            </p:nvSpPr>
            <p:spPr bwMode="auto">
              <a:xfrm>
                <a:off x="1255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7" name="Line 71"/>
              <p:cNvSpPr>
                <a:spLocks noChangeShapeType="1"/>
              </p:cNvSpPr>
              <p:nvPr/>
            </p:nvSpPr>
            <p:spPr bwMode="auto">
              <a:xfrm>
                <a:off x="1277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8" name="Line 72"/>
              <p:cNvSpPr>
                <a:spLocks noChangeShapeType="1"/>
              </p:cNvSpPr>
              <p:nvPr/>
            </p:nvSpPr>
            <p:spPr bwMode="auto">
              <a:xfrm>
                <a:off x="1300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29" name="Line 73"/>
              <p:cNvSpPr>
                <a:spLocks noChangeShapeType="1"/>
              </p:cNvSpPr>
              <p:nvPr/>
            </p:nvSpPr>
            <p:spPr bwMode="auto">
              <a:xfrm>
                <a:off x="1322" y="97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0" name="Line 74"/>
              <p:cNvSpPr>
                <a:spLocks noChangeShapeType="1"/>
              </p:cNvSpPr>
              <p:nvPr/>
            </p:nvSpPr>
            <p:spPr bwMode="auto">
              <a:xfrm>
                <a:off x="1122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1" name="Line 75"/>
              <p:cNvSpPr>
                <a:spLocks noChangeShapeType="1"/>
              </p:cNvSpPr>
              <p:nvPr/>
            </p:nvSpPr>
            <p:spPr bwMode="auto">
              <a:xfrm>
                <a:off x="1144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2" name="Line 76"/>
              <p:cNvSpPr>
                <a:spLocks noChangeShapeType="1"/>
              </p:cNvSpPr>
              <p:nvPr/>
            </p:nvSpPr>
            <p:spPr bwMode="auto">
              <a:xfrm>
                <a:off x="1167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3" name="Line 77"/>
              <p:cNvSpPr>
                <a:spLocks noChangeShapeType="1"/>
              </p:cNvSpPr>
              <p:nvPr/>
            </p:nvSpPr>
            <p:spPr bwMode="auto">
              <a:xfrm>
                <a:off x="1189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4" name="Line 78"/>
              <p:cNvSpPr>
                <a:spLocks noChangeShapeType="1"/>
              </p:cNvSpPr>
              <p:nvPr/>
            </p:nvSpPr>
            <p:spPr bwMode="auto">
              <a:xfrm>
                <a:off x="1104" y="1150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5" name="Line 79"/>
              <p:cNvSpPr>
                <a:spLocks noChangeShapeType="1"/>
              </p:cNvSpPr>
              <p:nvPr/>
            </p:nvSpPr>
            <p:spPr bwMode="auto">
              <a:xfrm>
                <a:off x="1122" y="1106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6" name="Line 80"/>
              <p:cNvSpPr>
                <a:spLocks noChangeShapeType="1"/>
              </p:cNvSpPr>
              <p:nvPr/>
            </p:nvSpPr>
            <p:spPr bwMode="auto">
              <a:xfrm>
                <a:off x="1144" y="1106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7" name="Line 81"/>
              <p:cNvSpPr>
                <a:spLocks noChangeShapeType="1"/>
              </p:cNvSpPr>
              <p:nvPr/>
            </p:nvSpPr>
            <p:spPr bwMode="auto">
              <a:xfrm>
                <a:off x="1167" y="1106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8" name="Line 82"/>
              <p:cNvSpPr>
                <a:spLocks noChangeShapeType="1"/>
              </p:cNvSpPr>
              <p:nvPr/>
            </p:nvSpPr>
            <p:spPr bwMode="auto">
              <a:xfrm>
                <a:off x="1189" y="1106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39" name="Line 83"/>
              <p:cNvSpPr>
                <a:spLocks noChangeShapeType="1"/>
              </p:cNvSpPr>
              <p:nvPr/>
            </p:nvSpPr>
            <p:spPr bwMode="auto">
              <a:xfrm>
                <a:off x="1104" y="1216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0" name="Line 84"/>
              <p:cNvSpPr>
                <a:spLocks noChangeShapeType="1"/>
              </p:cNvSpPr>
              <p:nvPr/>
            </p:nvSpPr>
            <p:spPr bwMode="auto">
              <a:xfrm>
                <a:off x="1122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1" name="Line 85"/>
              <p:cNvSpPr>
                <a:spLocks noChangeShapeType="1"/>
              </p:cNvSpPr>
              <p:nvPr/>
            </p:nvSpPr>
            <p:spPr bwMode="auto">
              <a:xfrm>
                <a:off x="1144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2" name="Line 86"/>
              <p:cNvSpPr>
                <a:spLocks noChangeShapeType="1"/>
              </p:cNvSpPr>
              <p:nvPr/>
            </p:nvSpPr>
            <p:spPr bwMode="auto">
              <a:xfrm>
                <a:off x="1167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3" name="Line 87"/>
              <p:cNvSpPr>
                <a:spLocks noChangeShapeType="1"/>
              </p:cNvSpPr>
              <p:nvPr/>
            </p:nvSpPr>
            <p:spPr bwMode="auto">
              <a:xfrm>
                <a:off x="1189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4" name="Line 88"/>
              <p:cNvSpPr>
                <a:spLocks noChangeShapeType="1"/>
              </p:cNvSpPr>
              <p:nvPr/>
            </p:nvSpPr>
            <p:spPr bwMode="auto">
              <a:xfrm>
                <a:off x="1212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5" name="Line 89"/>
              <p:cNvSpPr>
                <a:spLocks noChangeShapeType="1"/>
              </p:cNvSpPr>
              <p:nvPr/>
            </p:nvSpPr>
            <p:spPr bwMode="auto">
              <a:xfrm>
                <a:off x="1234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6" name="Line 90"/>
              <p:cNvSpPr>
                <a:spLocks noChangeShapeType="1"/>
              </p:cNvSpPr>
              <p:nvPr/>
            </p:nvSpPr>
            <p:spPr bwMode="auto">
              <a:xfrm>
                <a:off x="1256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7" name="Line 91"/>
              <p:cNvSpPr>
                <a:spLocks noChangeShapeType="1"/>
              </p:cNvSpPr>
              <p:nvPr/>
            </p:nvSpPr>
            <p:spPr bwMode="auto">
              <a:xfrm>
                <a:off x="1278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8" name="Line 92"/>
              <p:cNvSpPr>
                <a:spLocks noChangeShapeType="1"/>
              </p:cNvSpPr>
              <p:nvPr/>
            </p:nvSpPr>
            <p:spPr bwMode="auto">
              <a:xfrm>
                <a:off x="1300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49" name="Line 93"/>
              <p:cNvSpPr>
                <a:spLocks noChangeShapeType="1"/>
              </p:cNvSpPr>
              <p:nvPr/>
            </p:nvSpPr>
            <p:spPr bwMode="auto">
              <a:xfrm>
                <a:off x="1323" y="1172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0" name="Line 94"/>
              <p:cNvSpPr>
                <a:spLocks noChangeShapeType="1"/>
              </p:cNvSpPr>
              <p:nvPr/>
            </p:nvSpPr>
            <p:spPr bwMode="auto">
              <a:xfrm>
                <a:off x="1213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1" name="Line 95"/>
              <p:cNvSpPr>
                <a:spLocks noChangeShapeType="1"/>
              </p:cNvSpPr>
              <p:nvPr/>
            </p:nvSpPr>
            <p:spPr bwMode="auto">
              <a:xfrm>
                <a:off x="1235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2" name="Line 96"/>
              <p:cNvSpPr>
                <a:spLocks noChangeShapeType="1"/>
              </p:cNvSpPr>
              <p:nvPr/>
            </p:nvSpPr>
            <p:spPr bwMode="auto">
              <a:xfrm>
                <a:off x="1258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3" name="Line 97"/>
              <p:cNvSpPr>
                <a:spLocks noChangeShapeType="1"/>
              </p:cNvSpPr>
              <p:nvPr/>
            </p:nvSpPr>
            <p:spPr bwMode="auto">
              <a:xfrm>
                <a:off x="1280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4" name="Line 98"/>
              <p:cNvSpPr>
                <a:spLocks noChangeShapeType="1"/>
              </p:cNvSpPr>
              <p:nvPr/>
            </p:nvSpPr>
            <p:spPr bwMode="auto">
              <a:xfrm>
                <a:off x="1213" y="1106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5" name="Line 99"/>
              <p:cNvSpPr>
                <a:spLocks noChangeShapeType="1"/>
              </p:cNvSpPr>
              <p:nvPr/>
            </p:nvSpPr>
            <p:spPr bwMode="auto">
              <a:xfrm>
                <a:off x="1235" y="1106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6" name="Line 100"/>
              <p:cNvSpPr>
                <a:spLocks noChangeShapeType="1"/>
              </p:cNvSpPr>
              <p:nvPr/>
            </p:nvSpPr>
            <p:spPr bwMode="auto">
              <a:xfrm>
                <a:off x="1258" y="1106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7" name="Line 101"/>
              <p:cNvSpPr>
                <a:spLocks noChangeShapeType="1"/>
              </p:cNvSpPr>
              <p:nvPr/>
            </p:nvSpPr>
            <p:spPr bwMode="auto">
              <a:xfrm>
                <a:off x="1280" y="1106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8" name="Line 102"/>
              <p:cNvSpPr>
                <a:spLocks noChangeShapeType="1"/>
              </p:cNvSpPr>
              <p:nvPr/>
            </p:nvSpPr>
            <p:spPr bwMode="auto">
              <a:xfrm>
                <a:off x="1104" y="1088"/>
                <a:ext cx="225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59" name="Line 103"/>
              <p:cNvSpPr>
                <a:spLocks noChangeShapeType="1"/>
              </p:cNvSpPr>
              <p:nvPr/>
            </p:nvSpPr>
            <p:spPr bwMode="auto">
              <a:xfrm>
                <a:off x="1302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60" name="Line 104"/>
              <p:cNvSpPr>
                <a:spLocks noChangeShapeType="1"/>
              </p:cNvSpPr>
              <p:nvPr/>
            </p:nvSpPr>
            <p:spPr bwMode="auto">
              <a:xfrm>
                <a:off x="1324" y="1040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61" name="Line 105"/>
              <p:cNvSpPr>
                <a:spLocks noChangeShapeType="1"/>
              </p:cNvSpPr>
              <p:nvPr/>
            </p:nvSpPr>
            <p:spPr bwMode="auto">
              <a:xfrm>
                <a:off x="1300" y="110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62" name="Line 106"/>
              <p:cNvSpPr>
                <a:spLocks noChangeShapeType="1"/>
              </p:cNvSpPr>
              <p:nvPr/>
            </p:nvSpPr>
            <p:spPr bwMode="auto">
              <a:xfrm>
                <a:off x="1322" y="1104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9563" name="Text Box 107"/>
            <p:cNvSpPr txBox="1">
              <a:spLocks noChangeArrowheads="1"/>
            </p:cNvSpPr>
            <p:nvPr/>
          </p:nvSpPr>
          <p:spPr bwMode="auto">
            <a:xfrm>
              <a:off x="1600200" y="1295400"/>
              <a:ext cx="881062" cy="431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>
              <a:spAutoFit/>
            </a:bodyPr>
            <a:lstStyle>
              <a:lvl1pPr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813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7468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01282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4937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8065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637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7209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781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print</a:t>
              </a:r>
              <a:b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</a:b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collections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819400" y="1752600"/>
            <a:ext cx="776287" cy="735013"/>
            <a:chOff x="2997200" y="1422400"/>
            <a:chExt cx="776287" cy="735013"/>
          </a:xfrm>
        </p:grpSpPr>
        <p:grpSp>
          <p:nvGrpSpPr>
            <p:cNvPr id="19567" name="Group 111"/>
            <p:cNvGrpSpPr>
              <a:grpSpLocks/>
            </p:cNvGrpSpPr>
            <p:nvPr/>
          </p:nvGrpSpPr>
          <p:grpSpPr bwMode="auto">
            <a:xfrm>
              <a:off x="3074987" y="1687513"/>
              <a:ext cx="603250" cy="469900"/>
              <a:chOff x="1008" y="3168"/>
              <a:chExt cx="624" cy="528"/>
            </a:xfrm>
          </p:grpSpPr>
          <p:sp>
            <p:nvSpPr>
              <p:cNvPr id="19568" name="AutoShape 112"/>
              <p:cNvSpPr>
                <a:spLocks noChangeArrowheads="1"/>
              </p:cNvSpPr>
              <p:nvPr/>
            </p:nvSpPr>
            <p:spPr bwMode="auto">
              <a:xfrm rot="16200000">
                <a:off x="768" y="3408"/>
                <a:ext cx="528" cy="48"/>
              </a:xfrm>
              <a:prstGeom prst="homePlate">
                <a:avLst>
                  <a:gd name="adj" fmla="val 108574"/>
                </a:avLst>
              </a:prstGeom>
              <a:gradFill rotWithShape="0">
                <a:gsLst>
                  <a:gs pos="0">
                    <a:srgbClr val="D0D0D0"/>
                  </a:gs>
                  <a:gs pos="50000">
                    <a:srgbClr val="FFFFFF"/>
                  </a:gs>
                  <a:gs pos="100000">
                    <a:srgbClr val="D0D0D0"/>
                  </a:gs>
                </a:gsLst>
                <a:lin ang="0" scaled="1"/>
              </a:gradFill>
              <a:ln w="9525">
                <a:solidFill>
                  <a:srgbClr val="808080"/>
                </a:solidFill>
                <a:miter lim="800000"/>
                <a:headEnd/>
                <a:tailEnd/>
              </a:ln>
              <a:effectLst>
                <a:outerShdw blurRad="63500" dist="29783" dir="1514402" algn="ctr" rotWithShape="0">
                  <a:schemeClr val="folHlink">
                    <a:alpha val="74998"/>
                  </a:schemeClr>
                </a:outerShdw>
              </a:effec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69" name="Rectangle 113"/>
              <p:cNvSpPr>
                <a:spLocks noChangeArrowheads="1"/>
              </p:cNvSpPr>
              <p:nvPr/>
            </p:nvSpPr>
            <p:spPr bwMode="auto">
              <a:xfrm>
                <a:off x="1056" y="3264"/>
                <a:ext cx="528" cy="48"/>
              </a:xfrm>
              <a:prstGeom prst="rect">
                <a:avLst/>
              </a:prstGeom>
              <a:gradFill rotWithShape="0">
                <a:gsLst>
                  <a:gs pos="0">
                    <a:srgbClr val="D0D0D0"/>
                  </a:gs>
                  <a:gs pos="50000">
                    <a:srgbClr val="FFFFFF"/>
                  </a:gs>
                  <a:gs pos="100000">
                    <a:srgbClr val="D0D0D0"/>
                  </a:gs>
                </a:gsLst>
                <a:lin ang="0" scaled="1"/>
              </a:gradFill>
              <a:ln w="9525">
                <a:solidFill>
                  <a:srgbClr val="808080"/>
                </a:solidFill>
                <a:miter lim="800000"/>
                <a:headEnd/>
                <a:tailEnd/>
              </a:ln>
              <a:effectLst>
                <a:outerShdw blurRad="63500" dist="29783" dir="1514402" algn="ctr" rotWithShape="0">
                  <a:schemeClr val="folHlink">
                    <a:alpha val="74998"/>
                  </a:schemeClr>
                </a:outerShdw>
              </a:effec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70" name="Rectangle 114"/>
              <p:cNvSpPr>
                <a:spLocks noChangeArrowheads="1"/>
              </p:cNvSpPr>
              <p:nvPr/>
            </p:nvSpPr>
            <p:spPr bwMode="auto">
              <a:xfrm>
                <a:off x="1056" y="3360"/>
                <a:ext cx="528" cy="48"/>
              </a:xfrm>
              <a:prstGeom prst="rect">
                <a:avLst/>
              </a:prstGeom>
              <a:gradFill rotWithShape="0">
                <a:gsLst>
                  <a:gs pos="0">
                    <a:srgbClr val="D0D0D0"/>
                  </a:gs>
                  <a:gs pos="50000">
                    <a:srgbClr val="FFFFFF"/>
                  </a:gs>
                  <a:gs pos="100000">
                    <a:srgbClr val="D0D0D0"/>
                  </a:gs>
                </a:gsLst>
                <a:lin ang="0" scaled="1"/>
              </a:gradFill>
              <a:ln w="9525">
                <a:solidFill>
                  <a:srgbClr val="808080"/>
                </a:solidFill>
                <a:miter lim="800000"/>
                <a:headEnd/>
                <a:tailEnd/>
              </a:ln>
              <a:effectLst>
                <a:outerShdw blurRad="63500" dist="29783" dir="1514402" algn="ctr" rotWithShape="0">
                  <a:schemeClr val="folHlink">
                    <a:alpha val="74998"/>
                  </a:schemeClr>
                </a:outerShdw>
              </a:effec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71" name="Rectangle 115"/>
              <p:cNvSpPr>
                <a:spLocks noChangeArrowheads="1"/>
              </p:cNvSpPr>
              <p:nvPr/>
            </p:nvSpPr>
            <p:spPr bwMode="auto">
              <a:xfrm>
                <a:off x="1056" y="3456"/>
                <a:ext cx="528" cy="48"/>
              </a:xfrm>
              <a:prstGeom prst="rect">
                <a:avLst/>
              </a:prstGeom>
              <a:gradFill rotWithShape="0">
                <a:gsLst>
                  <a:gs pos="0">
                    <a:srgbClr val="D0D0D0"/>
                  </a:gs>
                  <a:gs pos="50000">
                    <a:srgbClr val="FFFFFF"/>
                  </a:gs>
                  <a:gs pos="100000">
                    <a:srgbClr val="D0D0D0"/>
                  </a:gs>
                </a:gsLst>
                <a:lin ang="0" scaled="1"/>
              </a:gradFill>
              <a:ln w="9525">
                <a:solidFill>
                  <a:srgbClr val="808080"/>
                </a:solidFill>
                <a:miter lim="800000"/>
                <a:headEnd/>
                <a:tailEnd/>
              </a:ln>
              <a:effectLst>
                <a:outerShdw blurRad="63500" dist="29783" dir="1514402" algn="ctr" rotWithShape="0">
                  <a:schemeClr val="folHlink">
                    <a:alpha val="74998"/>
                  </a:schemeClr>
                </a:outerShdw>
              </a:effec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72" name="Rectangle 116"/>
              <p:cNvSpPr>
                <a:spLocks noChangeArrowheads="1"/>
              </p:cNvSpPr>
              <p:nvPr/>
            </p:nvSpPr>
            <p:spPr bwMode="auto">
              <a:xfrm>
                <a:off x="1056" y="3552"/>
                <a:ext cx="528" cy="48"/>
              </a:xfrm>
              <a:prstGeom prst="rect">
                <a:avLst/>
              </a:prstGeom>
              <a:gradFill rotWithShape="0">
                <a:gsLst>
                  <a:gs pos="0">
                    <a:srgbClr val="D0D0D0"/>
                  </a:gs>
                  <a:gs pos="50000">
                    <a:srgbClr val="FFFFFF"/>
                  </a:gs>
                  <a:gs pos="100000">
                    <a:srgbClr val="D0D0D0"/>
                  </a:gs>
                </a:gsLst>
                <a:lin ang="0" scaled="1"/>
              </a:gradFill>
              <a:ln w="9525">
                <a:solidFill>
                  <a:srgbClr val="808080"/>
                </a:solidFill>
                <a:miter lim="800000"/>
                <a:headEnd/>
                <a:tailEnd/>
              </a:ln>
              <a:effectLst>
                <a:outerShdw blurRad="63500" dist="29783" dir="1514402" algn="ctr" rotWithShape="0">
                  <a:schemeClr val="folHlink">
                    <a:alpha val="74998"/>
                  </a:schemeClr>
                </a:outerShdw>
              </a:effec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73" name="AutoShape 117"/>
              <p:cNvSpPr>
                <a:spLocks noChangeArrowheads="1"/>
              </p:cNvSpPr>
              <p:nvPr/>
            </p:nvSpPr>
            <p:spPr bwMode="auto">
              <a:xfrm flipH="1">
                <a:off x="1056" y="3360"/>
                <a:ext cx="556" cy="192"/>
              </a:xfrm>
              <a:prstGeom prst="parallelogram">
                <a:avLst>
                  <a:gd name="adj" fmla="val 238638"/>
                </a:avLst>
              </a:prstGeom>
              <a:gradFill rotWithShape="0">
                <a:gsLst>
                  <a:gs pos="0">
                    <a:srgbClr val="D0D0D0"/>
                  </a:gs>
                  <a:gs pos="50000">
                    <a:srgbClr val="FFFFFF"/>
                  </a:gs>
                  <a:gs pos="100000">
                    <a:srgbClr val="D0D0D0"/>
                  </a:gs>
                </a:gsLst>
                <a:lin ang="0" scaled="1"/>
              </a:gradFill>
              <a:ln w="9525">
                <a:solidFill>
                  <a:srgbClr val="808080"/>
                </a:solidFill>
                <a:miter lim="800000"/>
                <a:headEnd/>
                <a:tailEnd/>
              </a:ln>
              <a:effectLst>
                <a:outerShdw blurRad="63500" dist="29783" dir="1514402" algn="ctr" rotWithShape="0">
                  <a:schemeClr val="folHlink">
                    <a:alpha val="74998"/>
                  </a:schemeClr>
                </a:outerShdw>
              </a:effec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574" name="AutoShape 118"/>
              <p:cNvSpPr>
                <a:spLocks noChangeArrowheads="1"/>
              </p:cNvSpPr>
              <p:nvPr/>
            </p:nvSpPr>
            <p:spPr bwMode="auto">
              <a:xfrm rot="16200000">
                <a:off x="1344" y="3408"/>
                <a:ext cx="528" cy="48"/>
              </a:xfrm>
              <a:prstGeom prst="homePlate">
                <a:avLst>
                  <a:gd name="adj" fmla="val 108574"/>
                </a:avLst>
              </a:prstGeom>
              <a:gradFill rotWithShape="0">
                <a:gsLst>
                  <a:gs pos="0">
                    <a:srgbClr val="D0D0D0"/>
                  </a:gs>
                  <a:gs pos="50000">
                    <a:srgbClr val="FFFFFF"/>
                  </a:gs>
                  <a:gs pos="100000">
                    <a:srgbClr val="D0D0D0"/>
                  </a:gs>
                </a:gsLst>
                <a:lin ang="0" scaled="1"/>
              </a:gradFill>
              <a:ln w="9525">
                <a:solidFill>
                  <a:srgbClr val="808080"/>
                </a:solidFill>
                <a:miter lim="800000"/>
                <a:headEnd/>
                <a:tailEnd/>
              </a:ln>
              <a:effectLst>
                <a:outerShdw blurRad="63500" dist="29783" dir="1514402" algn="ctr" rotWithShape="0">
                  <a:schemeClr val="folHlink">
                    <a:alpha val="74998"/>
                  </a:schemeClr>
                </a:outerShdw>
              </a:effectLst>
            </p:spPr>
            <p:txBody>
              <a:bodyPr lIns="67461" tIns="33730" rIns="67461" bIns="33730">
                <a:spAutoFit/>
              </a:bodyPr>
              <a:lstStyle/>
              <a:p>
                <a:pPr defTabSz="457200"/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9575" name="Text Box 119"/>
            <p:cNvSpPr txBox="1">
              <a:spLocks noChangeArrowheads="1"/>
            </p:cNvSpPr>
            <p:nvPr/>
          </p:nvSpPr>
          <p:spPr bwMode="auto">
            <a:xfrm>
              <a:off x="2997200" y="1422400"/>
              <a:ext cx="776287" cy="2059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>
              <a:spAutoFit/>
            </a:bodyPr>
            <a:lstStyle>
              <a:lvl1pPr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813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7468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01282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4937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8065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637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7209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781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gateways</a:t>
              </a:r>
            </a:p>
          </p:txBody>
        </p:sp>
      </p:grpSp>
      <p:sp>
        <p:nvSpPr>
          <p:cNvPr id="19584" name="Text Box 128"/>
          <p:cNvSpPr txBox="1">
            <a:spLocks noChangeArrowheads="1"/>
          </p:cNvSpPr>
          <p:nvPr/>
        </p:nvSpPr>
        <p:spPr bwMode="auto">
          <a:xfrm>
            <a:off x="3124200" y="3272367"/>
            <a:ext cx="147194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67461" tIns="33730" rIns="67461" bIns="33730">
            <a:spAutoFit/>
          </a:bodyPr>
          <a:lstStyle>
            <a:lvl1pPr algn="l" defTabSz="6746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338138" algn="l" defTabSz="6746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74688" algn="l" defTabSz="6746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012825" algn="l" defTabSz="6746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349375" algn="l" defTabSz="67468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1806575" defTabSz="6746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263775" defTabSz="6746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2720975" defTabSz="6746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178175" defTabSz="6746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1200" b="1" dirty="0">
                <a:solidFill>
                  <a:prstClr val="black"/>
                </a:solidFill>
                <a:latin typeface="AlineaIncise" charset="0"/>
              </a:rPr>
              <a:t>publisher/provider</a:t>
            </a:r>
            <a:br>
              <a:rPr lang="en-GB" sz="1200" b="1" dirty="0">
                <a:solidFill>
                  <a:prstClr val="black"/>
                </a:solidFill>
                <a:latin typeface="AlineaIncise" charset="0"/>
              </a:rPr>
            </a:br>
            <a:r>
              <a:rPr lang="en-GB" sz="1200" b="1" dirty="0">
                <a:solidFill>
                  <a:prstClr val="black"/>
                </a:solidFill>
                <a:latin typeface="AlineaIncise" charset="0"/>
              </a:rPr>
              <a:t>holdings data</a:t>
            </a:r>
          </a:p>
        </p:txBody>
      </p:sp>
      <p:grpSp>
        <p:nvGrpSpPr>
          <p:cNvPr id="19588" name="Group 132"/>
          <p:cNvGrpSpPr>
            <a:grpSpLocks/>
          </p:cNvGrpSpPr>
          <p:nvPr/>
        </p:nvGrpSpPr>
        <p:grpSpPr bwMode="auto">
          <a:xfrm>
            <a:off x="2171700" y="2865437"/>
            <a:ext cx="842962" cy="538163"/>
            <a:chOff x="1326" y="2170"/>
            <a:chExt cx="531" cy="339"/>
          </a:xfrm>
        </p:grpSpPr>
        <p:sp>
          <p:nvSpPr>
            <p:cNvPr id="19589" name="modem"/>
            <p:cNvSpPr>
              <a:spLocks noEditPoints="1" noChangeArrowheads="1"/>
            </p:cNvSpPr>
            <p:nvPr/>
          </p:nvSpPr>
          <p:spPr bwMode="auto">
            <a:xfrm>
              <a:off x="1344" y="2170"/>
              <a:ext cx="494" cy="169"/>
            </a:xfrm>
            <a:custGeom>
              <a:avLst/>
              <a:gdLst>
                <a:gd name="T0" fmla="*/ 0 w 21600"/>
                <a:gd name="T1" fmla="*/ 5152 h 21600"/>
                <a:gd name="T2" fmla="*/ 2941 w 21600"/>
                <a:gd name="T3" fmla="*/ 0 h 21600"/>
                <a:gd name="T4" fmla="*/ 18625 w 21600"/>
                <a:gd name="T5" fmla="*/ 0 h 21600"/>
                <a:gd name="T6" fmla="*/ 21600 w 21600"/>
                <a:gd name="T7" fmla="*/ 5152 h 21600"/>
                <a:gd name="T8" fmla="*/ 21600 w 21600"/>
                <a:gd name="T9" fmla="*/ 21600 h 21600"/>
                <a:gd name="T10" fmla="*/ 0 w 21600"/>
                <a:gd name="T11" fmla="*/ 21600 h 21600"/>
                <a:gd name="T12" fmla="*/ 10800 w 21600"/>
                <a:gd name="T13" fmla="*/ 0 h 21600"/>
                <a:gd name="T14" fmla="*/ 10800 w 21600"/>
                <a:gd name="T15" fmla="*/ 21600 h 21600"/>
                <a:gd name="T16" fmla="*/ 0 w 21600"/>
                <a:gd name="T17" fmla="*/ 13376 h 21600"/>
                <a:gd name="T18" fmla="*/ 21600 w 21600"/>
                <a:gd name="T19" fmla="*/ 13376 h 21600"/>
                <a:gd name="T20" fmla="*/ 400 w 21600"/>
                <a:gd name="T21" fmla="*/ 22400 h 21600"/>
                <a:gd name="T22" fmla="*/ 21200 w 21600"/>
                <a:gd name="T23" fmla="*/ 30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0" y="5152"/>
                  </a:moveTo>
                  <a:lnTo>
                    <a:pt x="2941" y="0"/>
                  </a:lnTo>
                  <a:lnTo>
                    <a:pt x="18625" y="0"/>
                  </a:lnTo>
                  <a:lnTo>
                    <a:pt x="21600" y="5152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5152"/>
                  </a:lnTo>
                  <a:close/>
                </a:path>
                <a:path w="21600" h="21600" extrusionOk="0">
                  <a:moveTo>
                    <a:pt x="0" y="5251"/>
                  </a:moveTo>
                  <a:lnTo>
                    <a:pt x="21600" y="5251"/>
                  </a:lnTo>
                  <a:moveTo>
                    <a:pt x="1961" y="11791"/>
                  </a:moveTo>
                  <a:lnTo>
                    <a:pt x="1961" y="14268"/>
                  </a:lnTo>
                  <a:lnTo>
                    <a:pt x="2806" y="14268"/>
                  </a:lnTo>
                  <a:lnTo>
                    <a:pt x="2806" y="11791"/>
                  </a:lnTo>
                  <a:lnTo>
                    <a:pt x="1961" y="11791"/>
                  </a:lnTo>
                  <a:close/>
                </a:path>
                <a:path w="21600" h="21600" extrusionOk="0">
                  <a:moveTo>
                    <a:pt x="3685" y="11791"/>
                  </a:moveTo>
                  <a:lnTo>
                    <a:pt x="3685" y="14268"/>
                  </a:lnTo>
                  <a:lnTo>
                    <a:pt x="4530" y="14268"/>
                  </a:lnTo>
                  <a:lnTo>
                    <a:pt x="4530" y="11791"/>
                  </a:lnTo>
                  <a:lnTo>
                    <a:pt x="3685" y="11791"/>
                  </a:lnTo>
                  <a:close/>
                </a:path>
                <a:path w="21600" h="21600" extrusionOk="0">
                  <a:moveTo>
                    <a:pt x="5408" y="11791"/>
                  </a:moveTo>
                  <a:lnTo>
                    <a:pt x="5408" y="14268"/>
                  </a:lnTo>
                  <a:lnTo>
                    <a:pt x="6254" y="14268"/>
                  </a:lnTo>
                  <a:lnTo>
                    <a:pt x="6254" y="11791"/>
                  </a:lnTo>
                  <a:lnTo>
                    <a:pt x="5408" y="11791"/>
                  </a:lnTo>
                  <a:close/>
                </a:path>
                <a:path w="21600" h="21600" extrusionOk="0">
                  <a:moveTo>
                    <a:pt x="7132" y="11791"/>
                  </a:moveTo>
                  <a:lnTo>
                    <a:pt x="7132" y="14268"/>
                  </a:lnTo>
                  <a:lnTo>
                    <a:pt x="7977" y="14268"/>
                  </a:lnTo>
                  <a:lnTo>
                    <a:pt x="7977" y="11791"/>
                  </a:lnTo>
                  <a:lnTo>
                    <a:pt x="7132" y="11791"/>
                  </a:lnTo>
                  <a:close/>
                </a:path>
              </a:pathLst>
            </a:custGeom>
            <a:gradFill rotWithShape="0">
              <a:gsLst>
                <a:gs pos="0">
                  <a:srgbClr val="C0C0C0"/>
                </a:gs>
                <a:gs pos="50000">
                  <a:srgbClr val="FFFFFF"/>
                </a:gs>
                <a:gs pos="100000">
                  <a:srgbClr val="C0C0C0"/>
                </a:gs>
              </a:gsLst>
              <a:lin ang="18900000" scaled="1"/>
            </a:gradFill>
            <a:ln w="9525">
              <a:solidFill>
                <a:srgbClr val="808080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chemeClr val="folHlink">
                  <a:alpha val="74998"/>
                </a:schemeClr>
              </a:outerShdw>
            </a:effectLst>
          </p:spPr>
          <p:txBody>
            <a:bodyPr lIns="67461" tIns="33730" rIns="67461" bIns="33730">
              <a:spAutoFit/>
            </a:bodyPr>
            <a:lstStyle/>
            <a:p>
              <a:pPr defTabSz="457200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90" name="Text Box 134"/>
            <p:cNvSpPr txBox="1">
              <a:spLocks noChangeArrowheads="1"/>
            </p:cNvSpPr>
            <p:nvPr/>
          </p:nvSpPr>
          <p:spPr bwMode="auto">
            <a:xfrm>
              <a:off x="1326" y="2352"/>
              <a:ext cx="531" cy="1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67461" tIns="33730" rIns="67461" bIns="33730">
              <a:spAutoFit/>
            </a:bodyPr>
            <a:lstStyle>
              <a:lvl1pPr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33813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674688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01282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349375" algn="l" defTabSz="67468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18065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2637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27209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178175" defTabSz="6746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GB" sz="1200" b="1" dirty="0">
                  <a:solidFill>
                    <a:prstClr val="black"/>
                  </a:solidFill>
                  <a:latin typeface="AlineaIncise" charset="0"/>
                </a:rPr>
                <a:t>repository</a:t>
              </a:r>
            </a:p>
          </p:txBody>
        </p:sp>
      </p:grpSp>
      <p:sp>
        <p:nvSpPr>
          <p:cNvPr id="12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>
            <a:normAutofit fontScale="90000"/>
          </a:bodyPr>
          <a:lstStyle/>
          <a:p>
            <a:r>
              <a:rPr lang="en-GB" b="1" dirty="0" err="1" smtClean="0">
                <a:solidFill>
                  <a:srgbClr val="C15D05"/>
                </a:solidFill>
                <a:latin typeface="+mn-lt"/>
              </a:rPr>
              <a:t>OpenURL</a:t>
            </a:r>
            <a:r>
              <a:rPr lang="en-GB" b="1" dirty="0" smtClean="0">
                <a:solidFill>
                  <a:srgbClr val="C15D05"/>
                </a:solidFill>
                <a:latin typeface="+mn-lt"/>
              </a:rPr>
              <a:t> basics</a:t>
            </a:r>
            <a:endParaRPr lang="en-GB" b="1" dirty="0">
              <a:solidFill>
                <a:srgbClr val="C15D05"/>
              </a:solidFill>
              <a:latin typeface="+mn-lt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5067300" y="2057400"/>
            <a:ext cx="1052239" cy="901416"/>
          </a:xfrm>
          <a:custGeom>
            <a:avLst/>
            <a:gdLst>
              <a:gd name="connsiteX0" fmla="*/ 0 w 1052239"/>
              <a:gd name="connsiteY0" fmla="*/ 0 h 901416"/>
              <a:gd name="connsiteX1" fmla="*/ 977900 w 1052239"/>
              <a:gd name="connsiteY1" fmla="*/ 533400 h 901416"/>
              <a:gd name="connsiteX2" fmla="*/ 990600 w 1052239"/>
              <a:gd name="connsiteY2" fmla="*/ 698500 h 90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2239" h="901416">
                <a:moveTo>
                  <a:pt x="0" y="0"/>
                </a:moveTo>
                <a:cubicBezTo>
                  <a:pt x="406400" y="208491"/>
                  <a:pt x="812800" y="416983"/>
                  <a:pt x="977900" y="533400"/>
                </a:cubicBezTo>
                <a:cubicBezTo>
                  <a:pt x="1143000" y="649817"/>
                  <a:pt x="980017" y="1189567"/>
                  <a:pt x="990600" y="69850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9131" y="1092198"/>
            <a:ext cx="6371669" cy="5422297"/>
            <a:chOff x="29131" y="1092198"/>
            <a:chExt cx="6371669" cy="5422297"/>
          </a:xfrm>
        </p:grpSpPr>
        <p:sp>
          <p:nvSpPr>
            <p:cNvPr id="28" name="Arc 27"/>
            <p:cNvSpPr/>
            <p:nvPr/>
          </p:nvSpPr>
          <p:spPr bwMode="auto">
            <a:xfrm>
              <a:off x="152400" y="1092198"/>
              <a:ext cx="6248400" cy="5168900"/>
            </a:xfrm>
            <a:prstGeom prst="arc">
              <a:avLst>
                <a:gd name="adj1" fmla="val 11764106"/>
                <a:gd name="adj2" fmla="val 20317763"/>
              </a:avLst>
            </a:prstGeom>
            <a:noFill/>
            <a:ln w="571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ln>
                  <a:solidFill>
                    <a:prstClr val="black"/>
                  </a:solidFill>
                  <a:prstDash val="sysDash"/>
                </a:ln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53" name="Arc 152"/>
            <p:cNvSpPr/>
            <p:nvPr/>
          </p:nvSpPr>
          <p:spPr bwMode="auto">
            <a:xfrm rot="13183474">
              <a:off x="29131" y="1491412"/>
              <a:ext cx="5014745" cy="5023083"/>
            </a:xfrm>
            <a:prstGeom prst="arc">
              <a:avLst>
                <a:gd name="adj1" fmla="val 11764106"/>
                <a:gd name="adj2" fmla="val 21058441"/>
              </a:avLst>
            </a:prstGeom>
            <a:noFill/>
            <a:ln w="571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8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L 0.00295 0.06922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9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84" grpId="0"/>
      <p:bldP spid="1958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Go Wrong?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077200" cy="4114800"/>
          </a:xfrm>
        </p:spPr>
        <p:txBody>
          <a:bodyPr>
            <a:normAutofit lnSpcReduction="10000"/>
          </a:bodyPr>
          <a:lstStyle/>
          <a:p>
            <a:r>
              <a:rPr lang="en-US" sz="3400" dirty="0" smtClean="0"/>
              <a:t>Publisher gives wrong metadata for title to knowledgebase</a:t>
            </a:r>
          </a:p>
          <a:p>
            <a:r>
              <a:rPr lang="en-US" dirty="0" smtClean="0"/>
              <a:t>Link resolver uses bad metadata to make link</a:t>
            </a:r>
          </a:p>
          <a:p>
            <a:r>
              <a:rPr lang="en-US" dirty="0" smtClean="0"/>
              <a:t>Link does not resolve to correct target</a:t>
            </a:r>
          </a:p>
          <a:p>
            <a:r>
              <a:rPr lang="en-US" dirty="0" smtClean="0"/>
              <a:t>Data not current</a:t>
            </a:r>
          </a:p>
          <a:p>
            <a:pPr lvl="1"/>
            <a:r>
              <a:rPr lang="en-US" dirty="0" smtClean="0"/>
              <a:t>Issue has been removed</a:t>
            </a:r>
          </a:p>
          <a:p>
            <a:pPr lvl="1"/>
            <a:r>
              <a:rPr lang="en-US" dirty="0" smtClean="0"/>
              <a:t>Provider hasn’t notified that issue is live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1082474"/>
      </p:ext>
    </p:extLst>
  </p:cSld>
  <p:clrMapOvr>
    <a:masterClrMapping/>
  </p:clrMapOvr>
</p:sld>
</file>

<file path=ppt/theme/theme1.xml><?xml version="1.0" encoding="utf-8"?>
<a:theme xmlns:a="http://schemas.openxmlformats.org/drawingml/2006/main" name="Shimmer design template">
  <a:themeElements>
    <a:clrScheme name="Shimmer design template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 desig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himmer design template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design template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design template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design template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design template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design template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design template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design template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design template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1748</TotalTime>
  <Words>1089</Words>
  <Application>Microsoft Office PowerPoint</Application>
  <PresentationFormat>On-screen Show (4:3)</PresentationFormat>
  <Paragraphs>141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Shimmer design template</vt:lpstr>
      <vt:lpstr>Making Sense of the Alphabet Soup of Standards</vt:lpstr>
      <vt:lpstr>DDA</vt:lpstr>
      <vt:lpstr>Charge to Working Group</vt:lpstr>
      <vt:lpstr>Areas of Recommended Practice (1)</vt:lpstr>
      <vt:lpstr>Areas of Recommended Practice (2)</vt:lpstr>
      <vt:lpstr>Want to Learn More?</vt:lpstr>
      <vt:lpstr>PowerPoint Presentation</vt:lpstr>
      <vt:lpstr>OpenURL basics</vt:lpstr>
      <vt:lpstr>What Can Go Wrong?</vt:lpstr>
      <vt:lpstr>Hence, KBart</vt:lpstr>
      <vt:lpstr>Want to Learn More?</vt:lpstr>
      <vt:lpstr>PowerPoint Presentation</vt:lpstr>
      <vt:lpstr>COUNTER (2)</vt:lpstr>
      <vt:lpstr>How Does Transfer Work?</vt:lpstr>
      <vt:lpstr>Want to Learn More?</vt:lpstr>
      <vt:lpstr>Where Does NISO Fit In?</vt:lpstr>
      <vt:lpstr>PowerPoint Presentation</vt:lpstr>
    </vt:vector>
  </TitlesOfParts>
  <Company>NIH Library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BALTIMORE HEAD OF TECHNICAL SERVICES 3-27-12</dc:title>
  <dc:creator>landesb</dc:creator>
  <cp:lastModifiedBy>updater</cp:lastModifiedBy>
  <cp:revision>114</cp:revision>
  <cp:lastPrinted>1601-01-01T00:00:00Z</cp:lastPrinted>
  <dcterms:created xsi:type="dcterms:W3CDTF">2009-03-18T23:18:02Z</dcterms:created>
  <dcterms:modified xsi:type="dcterms:W3CDTF">2015-02-17T19:39:54Z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TC102037921033</vt:lpwstr>
  </property>
</Properties>
</file>