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9.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5.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Lst>
  <p:notesMasterIdLst>
    <p:notesMasterId r:id="rId34"/>
  </p:notesMasterIdLst>
  <p:handoutMasterIdLst>
    <p:handoutMasterId r:id="rId35"/>
  </p:handoutMasterIdLst>
  <p:sldIdLst>
    <p:sldId id="256" r:id="rId2"/>
    <p:sldId id="274" r:id="rId3"/>
    <p:sldId id="275" r:id="rId4"/>
    <p:sldId id="276" r:id="rId5"/>
    <p:sldId id="257" r:id="rId6"/>
    <p:sldId id="258" r:id="rId7"/>
    <p:sldId id="273" r:id="rId8"/>
    <p:sldId id="259" r:id="rId9"/>
    <p:sldId id="260" r:id="rId10"/>
    <p:sldId id="304" r:id="rId11"/>
    <p:sldId id="270" r:id="rId12"/>
    <p:sldId id="277" r:id="rId13"/>
    <p:sldId id="278" r:id="rId14"/>
    <p:sldId id="307" r:id="rId15"/>
    <p:sldId id="280" r:id="rId16"/>
    <p:sldId id="308" r:id="rId17"/>
    <p:sldId id="282" r:id="rId18"/>
    <p:sldId id="301" r:id="rId19"/>
    <p:sldId id="302" r:id="rId20"/>
    <p:sldId id="303" r:id="rId21"/>
    <p:sldId id="293" r:id="rId22"/>
    <p:sldId id="290" r:id="rId23"/>
    <p:sldId id="309" r:id="rId24"/>
    <p:sldId id="286" r:id="rId25"/>
    <p:sldId id="311" r:id="rId26"/>
    <p:sldId id="310" r:id="rId27"/>
    <p:sldId id="268" r:id="rId28"/>
    <p:sldId id="272" r:id="rId29"/>
    <p:sldId id="271" r:id="rId30"/>
    <p:sldId id="289" r:id="rId31"/>
    <p:sldId id="294" r:id="rId32"/>
    <p:sldId id="269"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909" autoAdjust="0"/>
  </p:normalViewPr>
  <p:slideViewPr>
    <p:cSldViewPr>
      <p:cViewPr varScale="1">
        <p:scale>
          <a:sx n="98" d="100"/>
          <a:sy n="98" d="100"/>
        </p:scale>
        <p:origin x="360" y="84"/>
      </p:cViewPr>
      <p:guideLst>
        <p:guide orient="horz" pos="2160"/>
        <p:guide pos="2880"/>
      </p:guideLst>
    </p:cSldViewPr>
  </p:slideViewPr>
  <p:notesTextViewPr>
    <p:cViewPr>
      <p:scale>
        <a:sx n="1" d="1"/>
        <a:sy n="1" d="1"/>
      </p:scale>
      <p:origin x="0" y="-36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gradFill rotWithShape="1">
              <a:gsLst>
                <a:gs pos="0">
                  <a:schemeClr val="accent1">
                    <a:tint val="65000"/>
                    <a:lumMod val="110000"/>
                  </a:schemeClr>
                </a:gs>
                <a:gs pos="88000">
                  <a:schemeClr val="accent1">
                    <a:tint val="90000"/>
                  </a:schemeClr>
                </a:gs>
              </a:gsLst>
              <a:lin ang="5400000" scaled="0"/>
            </a:gradFill>
            <a:ln w="9525" cap="flat" cmpd="sng" algn="ctr">
              <a:solidFill>
                <a:schemeClr val="accent1">
                  <a:shade val="95000"/>
                </a:schemeClr>
              </a:solidFill>
              <a:round/>
            </a:ln>
            <a:effectLst/>
          </c:spPr>
          <c:invertIfNegative val="0"/>
          <c:dLbls>
            <c:dLbl>
              <c:idx val="0"/>
              <c:tx>
                <c:rich>
                  <a:bodyPr/>
                  <a:lstStyle/>
                  <a:p>
                    <a:r>
                      <a:rPr lang="en-US" smtClean="0"/>
                      <a:t>15.5%</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mtClean="0"/>
                      <a:t>89.7%</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mtClean="0"/>
                      <a:t>26.4%</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smtClean="0"/>
                      <a:t>5.9%</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smtClean="0"/>
                      <a:t>27.9%</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smtClean="0"/>
                      <a:t>1.5%</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en-US" smtClean="0"/>
                      <a:t>3.6%</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65000"/>
                        <a:lumOff val="3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Sheet1!$A$2:$A$8</c:f>
              <c:strCache>
                <c:ptCount val="7"/>
                <c:pt idx="0">
                  <c:v>Desktop </c:v>
                </c:pt>
                <c:pt idx="1">
                  <c:v>Laptop </c:v>
                </c:pt>
                <c:pt idx="2">
                  <c:v>iPad/Tablet</c:v>
                </c:pt>
                <c:pt idx="3">
                  <c:v>Dedicated E-reader</c:v>
                </c:pt>
                <c:pt idx="4">
                  <c:v>Phone</c:v>
                </c:pt>
                <c:pt idx="5">
                  <c:v>W/audio app</c:v>
                </c:pt>
                <c:pt idx="6">
                  <c:v>Never read electronic </c:v>
                </c:pt>
              </c:strCache>
            </c:strRef>
          </c:cat>
          <c:val>
            <c:numRef>
              <c:f>Sheet1!$B$2:$B$8</c:f>
              <c:numCache>
                <c:formatCode>0.00%</c:formatCode>
                <c:ptCount val="7"/>
                <c:pt idx="0">
                  <c:v>0.155</c:v>
                </c:pt>
                <c:pt idx="1">
                  <c:v>0.89700000000000002</c:v>
                </c:pt>
                <c:pt idx="2">
                  <c:v>0.26400000000000001</c:v>
                </c:pt>
                <c:pt idx="3">
                  <c:v>5.8999999999999997E-2</c:v>
                </c:pt>
                <c:pt idx="4">
                  <c:v>0.27900000000000003</c:v>
                </c:pt>
                <c:pt idx="5">
                  <c:v>1.4999999999999999E-2</c:v>
                </c:pt>
                <c:pt idx="6">
                  <c:v>3.5999999999999997E-2</c:v>
                </c:pt>
              </c:numCache>
            </c:numRef>
          </c:val>
        </c:ser>
        <c:dLbls>
          <c:dLblPos val="inEnd"/>
          <c:showLegendKey val="0"/>
          <c:showVal val="1"/>
          <c:showCatName val="0"/>
          <c:showSerName val="0"/>
          <c:showPercent val="0"/>
          <c:showBubbleSize val="0"/>
        </c:dLbls>
        <c:gapWidth val="100"/>
        <c:overlap val="-24"/>
        <c:axId val="2636016"/>
        <c:axId val="2636408"/>
      </c:barChart>
      <c:catAx>
        <c:axId val="2636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636408"/>
        <c:crosses val="autoZero"/>
        <c:auto val="1"/>
        <c:lblAlgn val="ctr"/>
        <c:lblOffset val="100"/>
        <c:noMultiLvlLbl val="0"/>
      </c:catAx>
      <c:valAx>
        <c:axId val="2636408"/>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2636016"/>
        <c:crosses val="autoZero"/>
        <c:crossBetween val="between"/>
      </c:valAx>
      <c:spPr>
        <a:solidFill>
          <a:schemeClr val="lt1"/>
        </a:solidFill>
        <a:ln w="19050" cap="rnd" cmpd="sng" algn="ctr">
          <a:solidFill>
            <a:schemeClr val="dk1"/>
          </a:solidFill>
          <a:prstDash val="solid"/>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agree</c:v>
                </c:pt>
                <c:pt idx="1">
                  <c:v>Agree</c:v>
                </c:pt>
                <c:pt idx="2">
                  <c:v>Depends</c:v>
                </c:pt>
                <c:pt idx="3">
                  <c:v>Disagree</c:v>
                </c:pt>
                <c:pt idx="4">
                  <c:v>Strongly disagree</c:v>
                </c:pt>
              </c:strCache>
            </c:strRef>
          </c:cat>
          <c:val>
            <c:numRef>
              <c:f>Sheet1!$B$2:$B$6</c:f>
              <c:numCache>
                <c:formatCode>0.00%</c:formatCode>
                <c:ptCount val="5"/>
                <c:pt idx="0">
                  <c:v>0.35899999999999999</c:v>
                </c:pt>
                <c:pt idx="1">
                  <c:v>0.39700000000000002</c:v>
                </c:pt>
                <c:pt idx="2">
                  <c:v>4.5999999999999999E-2</c:v>
                </c:pt>
                <c:pt idx="3">
                  <c:v>0.154</c:v>
                </c:pt>
                <c:pt idx="4">
                  <c:v>4.3999999999999997E-2</c:v>
                </c:pt>
              </c:numCache>
            </c:numRef>
          </c:val>
        </c:ser>
        <c:ser>
          <c:idx val="1"/>
          <c:order val="1"/>
          <c:tx>
            <c:strRef>
              <c:f>Sheet1!$C$1</c:f>
              <c:strCache>
                <c:ptCount val="1"/>
                <c:pt idx="0">
                  <c:v>Column2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agree</c:v>
                </c:pt>
                <c:pt idx="1">
                  <c:v>Agree</c:v>
                </c:pt>
                <c:pt idx="2">
                  <c:v>Depends</c:v>
                </c:pt>
                <c:pt idx="3">
                  <c:v>Disagree</c:v>
                </c:pt>
                <c:pt idx="4">
                  <c:v>Strongly disagree</c:v>
                </c:pt>
              </c:strCache>
            </c:strRef>
          </c:cat>
          <c:val>
            <c:numRef>
              <c:f>Sheet1!$C$2:$C$6</c:f>
              <c:numCache>
                <c:formatCode>General</c:formatCode>
                <c:ptCount val="5"/>
              </c:numCache>
            </c:numRef>
          </c:val>
        </c:ser>
        <c:ser>
          <c:idx val="2"/>
          <c:order val="2"/>
          <c:tx>
            <c:strRef>
              <c:f>Sheet1!$D$1</c:f>
              <c:strCache>
                <c:ptCount val="1"/>
                <c:pt idx="0">
                  <c:v>Column1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agree</c:v>
                </c:pt>
                <c:pt idx="1">
                  <c:v>Agree</c:v>
                </c:pt>
                <c:pt idx="2">
                  <c:v>Depends</c:v>
                </c:pt>
                <c:pt idx="3">
                  <c:v>Disagree</c:v>
                </c:pt>
                <c:pt idx="4">
                  <c:v>Strongly disagree</c:v>
                </c:pt>
              </c:strCache>
            </c:strRef>
          </c:cat>
          <c:val>
            <c:numRef>
              <c:f>Sheet1!$D$2:$D$6</c:f>
              <c:numCache>
                <c:formatCode>General</c:formatCode>
                <c:ptCount val="5"/>
              </c:numCache>
            </c:numRef>
          </c:val>
        </c:ser>
        <c:dLbls>
          <c:dLblPos val="outEnd"/>
          <c:showLegendKey val="0"/>
          <c:showVal val="1"/>
          <c:showCatName val="0"/>
          <c:showSerName val="0"/>
          <c:showPercent val="0"/>
          <c:showBubbleSize val="0"/>
        </c:dLbls>
        <c:gapWidth val="219"/>
        <c:overlap val="-27"/>
        <c:axId val="91425712"/>
        <c:axId val="91427680"/>
      </c:barChart>
      <c:catAx>
        <c:axId val="91425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accent2">
                    <a:lumMod val="75000"/>
                  </a:schemeClr>
                </a:solidFill>
                <a:latin typeface="+mn-lt"/>
                <a:ea typeface="+mn-ea"/>
                <a:cs typeface="+mn-cs"/>
              </a:defRPr>
            </a:pPr>
            <a:endParaRPr lang="en-US"/>
          </a:p>
        </c:txPr>
        <c:crossAx val="91427680"/>
        <c:crosses val="autoZero"/>
        <c:auto val="1"/>
        <c:lblAlgn val="ctr"/>
        <c:lblOffset val="100"/>
        <c:noMultiLvlLbl val="0"/>
      </c:catAx>
      <c:valAx>
        <c:axId val="91427680"/>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91425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492016622922135E-2"/>
          <c:y val="0.28912496354622336"/>
          <c:w val="0.92223020559930013"/>
          <c:h val="0.60048468941382327"/>
        </c:manualLayout>
      </c:layout>
      <c:barChart>
        <c:barDir val="col"/>
        <c:grouping val="clustered"/>
        <c:varyColors val="0"/>
        <c:ser>
          <c:idx val="0"/>
          <c:order val="0"/>
          <c:tx>
            <c:strRef>
              <c:f>Sheet1!$B$2</c:f>
              <c:strCache>
                <c:ptCount val="1"/>
                <c:pt idx="0">
                  <c:v>Prefer print</c:v>
                </c:pt>
              </c:strCache>
            </c:strRef>
          </c:tx>
          <c:spPr>
            <a:solidFill>
              <a:schemeClr val="accent1"/>
            </a:solidFill>
            <a:ln>
              <a:noFill/>
            </a:ln>
            <a:effectLst/>
          </c:spPr>
          <c:invertIfNegative val="0"/>
          <c:cat>
            <c:strRef>
              <c:f>Sheet1!$A$3:$A$7</c:f>
              <c:strCache>
                <c:ptCount val="5"/>
                <c:pt idx="0">
                  <c:v>Strongly Agree</c:v>
                </c:pt>
                <c:pt idx="1">
                  <c:v>Agree</c:v>
                </c:pt>
                <c:pt idx="2">
                  <c:v>Depends </c:v>
                </c:pt>
                <c:pt idx="3">
                  <c:v>Disagree</c:v>
                </c:pt>
                <c:pt idx="4">
                  <c:v>Strongly Disagree</c:v>
                </c:pt>
              </c:strCache>
            </c:strRef>
          </c:cat>
          <c:val>
            <c:numRef>
              <c:f>Sheet1!$B$3:$B$7</c:f>
              <c:numCache>
                <c:formatCode>0%</c:formatCode>
                <c:ptCount val="5"/>
                <c:pt idx="0">
                  <c:v>0.35399999999999998</c:v>
                </c:pt>
                <c:pt idx="1">
                  <c:v>0.32299999999999995</c:v>
                </c:pt>
                <c:pt idx="2">
                  <c:v>0.13100000000000001</c:v>
                </c:pt>
                <c:pt idx="3">
                  <c:v>0.16200000000000001</c:v>
                </c:pt>
                <c:pt idx="4">
                  <c:v>3.1E-2</c:v>
                </c:pt>
              </c:numCache>
            </c:numRef>
          </c:val>
        </c:ser>
        <c:ser>
          <c:idx val="1"/>
          <c:order val="1"/>
          <c:tx>
            <c:strRef>
              <c:f>Sheet1!$C$2</c:f>
              <c:strCache>
                <c:ptCount val="1"/>
                <c:pt idx="0">
                  <c:v>Prefer electronic</c:v>
                </c:pt>
              </c:strCache>
            </c:strRef>
          </c:tx>
          <c:spPr>
            <a:solidFill>
              <a:schemeClr val="accent2"/>
            </a:solidFill>
            <a:ln>
              <a:noFill/>
            </a:ln>
            <a:effectLst/>
          </c:spPr>
          <c:invertIfNegative val="0"/>
          <c:cat>
            <c:strRef>
              <c:f>Sheet1!$A$3:$A$7</c:f>
              <c:strCache>
                <c:ptCount val="5"/>
                <c:pt idx="0">
                  <c:v>Strongly Agree</c:v>
                </c:pt>
                <c:pt idx="1">
                  <c:v>Agree</c:v>
                </c:pt>
                <c:pt idx="2">
                  <c:v>Depends </c:v>
                </c:pt>
                <c:pt idx="3">
                  <c:v>Disagree</c:v>
                </c:pt>
                <c:pt idx="4">
                  <c:v>Strongly Disagree</c:v>
                </c:pt>
              </c:strCache>
            </c:strRef>
          </c:cat>
          <c:val>
            <c:numRef>
              <c:f>Sheet1!$C$3:$C$7</c:f>
              <c:numCache>
                <c:formatCode>0%</c:formatCode>
                <c:ptCount val="5"/>
                <c:pt idx="0">
                  <c:v>5.9000000000000004E-2</c:v>
                </c:pt>
                <c:pt idx="1">
                  <c:v>0.121</c:v>
                </c:pt>
                <c:pt idx="2">
                  <c:v>0.13300000000000001</c:v>
                </c:pt>
                <c:pt idx="3">
                  <c:v>0.40500000000000003</c:v>
                </c:pt>
                <c:pt idx="4">
                  <c:v>0.28199999999999997</c:v>
                </c:pt>
              </c:numCache>
            </c:numRef>
          </c:val>
        </c:ser>
        <c:dLbls>
          <c:showLegendKey val="0"/>
          <c:showVal val="0"/>
          <c:showCatName val="0"/>
          <c:showSerName val="0"/>
          <c:showPercent val="0"/>
          <c:showBubbleSize val="0"/>
        </c:dLbls>
        <c:gapWidth val="219"/>
        <c:overlap val="-27"/>
        <c:axId val="2637192"/>
        <c:axId val="2637584"/>
      </c:barChart>
      <c:catAx>
        <c:axId val="2637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637584"/>
        <c:crosses val="autoZero"/>
        <c:auto val="1"/>
        <c:lblAlgn val="ctr"/>
        <c:lblOffset val="100"/>
        <c:noMultiLvlLbl val="0"/>
      </c:catAx>
      <c:valAx>
        <c:axId val="263758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637192"/>
        <c:crosses val="autoZero"/>
        <c:crossBetween val="between"/>
      </c:valAx>
      <c:spPr>
        <a:noFill/>
        <a:ln w="25400">
          <a:noFill/>
        </a:ln>
      </c:spPr>
    </c:plotArea>
    <c:legend>
      <c:legendPos val="t"/>
      <c:layout>
        <c:manualLayout>
          <c:xMode val="edge"/>
          <c:yMode val="edge"/>
          <c:x val="0.25376433985077707"/>
          <c:y val="9.5890410958904104E-2"/>
          <c:w val="0.49247132029844581"/>
          <c:h val="0.12349872361845178"/>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Agree</c:v>
                </c:pt>
                <c:pt idx="1">
                  <c:v>Agree</c:v>
                </c:pt>
                <c:pt idx="2">
                  <c:v>Depends</c:v>
                </c:pt>
                <c:pt idx="3">
                  <c:v>Disagree</c:v>
                </c:pt>
                <c:pt idx="4">
                  <c:v>Strongly Disagree</c:v>
                </c:pt>
              </c:strCache>
            </c:strRef>
          </c:cat>
          <c:val>
            <c:numRef>
              <c:f>Sheet1!$B$2:$B$6</c:f>
              <c:numCache>
                <c:formatCode>0.00%</c:formatCode>
                <c:ptCount val="5"/>
                <c:pt idx="0">
                  <c:v>0.14099999999999999</c:v>
                </c:pt>
                <c:pt idx="1">
                  <c:v>0.26900000000000002</c:v>
                </c:pt>
                <c:pt idx="2">
                  <c:v>0.182</c:v>
                </c:pt>
                <c:pt idx="3">
                  <c:v>0.28699999999999998</c:v>
                </c:pt>
                <c:pt idx="4">
                  <c:v>0.121</c:v>
                </c:pt>
              </c:numCache>
            </c:numRef>
          </c:val>
        </c:ser>
        <c:dLbls>
          <c:dLblPos val="outEnd"/>
          <c:showLegendKey val="0"/>
          <c:showVal val="1"/>
          <c:showCatName val="0"/>
          <c:showSerName val="0"/>
          <c:showPercent val="0"/>
          <c:showBubbleSize val="0"/>
        </c:dLbls>
        <c:gapWidth val="219"/>
        <c:overlap val="-27"/>
        <c:axId val="2638368"/>
        <c:axId val="2638760"/>
      </c:barChart>
      <c:catAx>
        <c:axId val="2638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accent2">
                    <a:lumMod val="50000"/>
                  </a:schemeClr>
                </a:solidFill>
                <a:latin typeface="+mn-lt"/>
                <a:ea typeface="+mn-ea"/>
                <a:cs typeface="+mn-cs"/>
              </a:defRPr>
            </a:pPr>
            <a:endParaRPr lang="en-US"/>
          </a:p>
        </c:txPr>
        <c:crossAx val="2638760"/>
        <c:crosses val="autoZero"/>
        <c:auto val="1"/>
        <c:lblAlgn val="ctr"/>
        <c:lblOffset val="100"/>
        <c:noMultiLvlLbl val="0"/>
      </c:catAx>
      <c:valAx>
        <c:axId val="2638760"/>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2638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Print material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Agree</c:v>
                </c:pt>
                <c:pt idx="1">
                  <c:v>Agree</c:v>
                </c:pt>
                <c:pt idx="2">
                  <c:v>Depends</c:v>
                </c:pt>
                <c:pt idx="3">
                  <c:v>Disagree</c:v>
                </c:pt>
                <c:pt idx="4">
                  <c:v>Strongly Disagree</c:v>
                </c:pt>
              </c:strCache>
            </c:strRef>
          </c:cat>
          <c:val>
            <c:numRef>
              <c:f>Sheet1!$B$2:$B$6</c:f>
              <c:numCache>
                <c:formatCode>0.0%</c:formatCode>
                <c:ptCount val="5"/>
                <c:pt idx="0">
                  <c:v>0.30299999999999999</c:v>
                </c:pt>
                <c:pt idx="1">
                  <c:v>0.26700000000000002</c:v>
                </c:pt>
                <c:pt idx="2">
                  <c:v>0.126</c:v>
                </c:pt>
                <c:pt idx="3">
                  <c:v>0.218</c:v>
                </c:pt>
                <c:pt idx="4">
                  <c:v>8.6999999999999994E-2</c:v>
                </c:pt>
              </c:numCache>
            </c:numRef>
          </c:val>
        </c:ser>
        <c:ser>
          <c:idx val="1"/>
          <c:order val="1"/>
          <c:tx>
            <c:strRef>
              <c:f>Sheet1!$C$1</c:f>
              <c:strCache>
                <c:ptCount val="1"/>
                <c:pt idx="0">
                  <c:v>Digitize material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Agree</c:v>
                </c:pt>
                <c:pt idx="1">
                  <c:v>Agree</c:v>
                </c:pt>
                <c:pt idx="2">
                  <c:v>Depends</c:v>
                </c:pt>
                <c:pt idx="3">
                  <c:v>Disagree</c:v>
                </c:pt>
                <c:pt idx="4">
                  <c:v>Strongly Disagree</c:v>
                </c:pt>
              </c:strCache>
            </c:strRef>
          </c:cat>
          <c:val>
            <c:numRef>
              <c:f>Sheet1!$C$2:$C$6</c:f>
              <c:numCache>
                <c:formatCode>0.0%</c:formatCode>
                <c:ptCount val="5"/>
                <c:pt idx="0">
                  <c:v>5.9000000000000004E-2</c:v>
                </c:pt>
                <c:pt idx="1">
                  <c:v>0.17699999999999999</c:v>
                </c:pt>
                <c:pt idx="2">
                  <c:v>5.9000000000000004E-2</c:v>
                </c:pt>
                <c:pt idx="3">
                  <c:v>0.42100000000000004</c:v>
                </c:pt>
                <c:pt idx="4">
                  <c:v>0.28499999999999998</c:v>
                </c:pt>
              </c:numCache>
            </c:numRef>
          </c:val>
        </c:ser>
        <c:dLbls>
          <c:dLblPos val="outEnd"/>
          <c:showLegendKey val="0"/>
          <c:showVal val="1"/>
          <c:showCatName val="0"/>
          <c:showSerName val="0"/>
          <c:showPercent val="0"/>
          <c:showBubbleSize val="0"/>
        </c:dLbls>
        <c:gapWidth val="219"/>
        <c:overlap val="-27"/>
        <c:axId val="152484240"/>
        <c:axId val="152484632"/>
      </c:barChart>
      <c:catAx>
        <c:axId val="152484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accent2">
                    <a:lumMod val="75000"/>
                  </a:schemeClr>
                </a:solidFill>
                <a:latin typeface="+mn-lt"/>
                <a:ea typeface="+mn-ea"/>
                <a:cs typeface="+mn-cs"/>
              </a:defRPr>
            </a:pPr>
            <a:endParaRPr lang="en-US"/>
          </a:p>
        </c:txPr>
        <c:crossAx val="152484632"/>
        <c:crosses val="autoZero"/>
        <c:auto val="1"/>
        <c:lblAlgn val="ctr"/>
        <c:lblOffset val="100"/>
        <c:noMultiLvlLbl val="0"/>
      </c:catAx>
      <c:valAx>
        <c:axId val="152484632"/>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152484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Over 5 pages</c:v>
                </c:pt>
              </c:strCache>
            </c:strRef>
          </c:tx>
          <c:spPr>
            <a:solidFill>
              <a:schemeClr val="accent1"/>
            </a:solidFill>
            <a:ln>
              <a:noFill/>
            </a:ln>
            <a:effectLst/>
          </c:spPr>
          <c:invertIfNegative val="0"/>
          <c:cat>
            <c:strRef>
              <c:f>Sheet1!$A$2:$A$6</c:f>
              <c:strCache>
                <c:ptCount val="5"/>
                <c:pt idx="0">
                  <c:v>Strongly agree</c:v>
                </c:pt>
                <c:pt idx="1">
                  <c:v>Agree</c:v>
                </c:pt>
                <c:pt idx="2">
                  <c:v>Depends</c:v>
                </c:pt>
                <c:pt idx="3">
                  <c:v>Disagree</c:v>
                </c:pt>
                <c:pt idx="4">
                  <c:v>Strongly disagree</c:v>
                </c:pt>
              </c:strCache>
            </c:strRef>
          </c:cat>
          <c:val>
            <c:numRef>
              <c:f>Sheet1!$B$2:$B$6</c:f>
              <c:numCache>
                <c:formatCode>0%</c:formatCode>
                <c:ptCount val="5"/>
                <c:pt idx="0">
                  <c:v>0.43</c:v>
                </c:pt>
                <c:pt idx="1">
                  <c:v>0.28999999999999998</c:v>
                </c:pt>
                <c:pt idx="2">
                  <c:v>7.0000000000000007E-2</c:v>
                </c:pt>
                <c:pt idx="3">
                  <c:v>0.17</c:v>
                </c:pt>
                <c:pt idx="4">
                  <c:v>0.03</c:v>
                </c:pt>
              </c:numCache>
            </c:numRef>
          </c:val>
        </c:ser>
        <c:ser>
          <c:idx val="1"/>
          <c:order val="1"/>
          <c:tx>
            <c:strRef>
              <c:f>Sheet1!$C$1</c:f>
              <c:strCache>
                <c:ptCount val="1"/>
                <c:pt idx="0">
                  <c:v>Over 10 pages</c:v>
                </c:pt>
              </c:strCache>
            </c:strRef>
          </c:tx>
          <c:spPr>
            <a:solidFill>
              <a:schemeClr val="accent2"/>
            </a:solidFill>
            <a:ln>
              <a:noFill/>
            </a:ln>
            <a:effectLst/>
          </c:spPr>
          <c:invertIfNegative val="0"/>
          <c:cat>
            <c:strRef>
              <c:f>Sheet1!$A$2:$A$6</c:f>
              <c:strCache>
                <c:ptCount val="5"/>
                <c:pt idx="0">
                  <c:v>Strongly agree</c:v>
                </c:pt>
                <c:pt idx="1">
                  <c:v>Agree</c:v>
                </c:pt>
                <c:pt idx="2">
                  <c:v>Depends</c:v>
                </c:pt>
                <c:pt idx="3">
                  <c:v>Disagree</c:v>
                </c:pt>
                <c:pt idx="4">
                  <c:v>Strongly disagree</c:v>
                </c:pt>
              </c:strCache>
            </c:strRef>
          </c:cat>
          <c:val>
            <c:numRef>
              <c:f>Sheet1!$C$2:$C$6</c:f>
              <c:numCache>
                <c:formatCode>0%</c:formatCode>
                <c:ptCount val="5"/>
                <c:pt idx="0">
                  <c:v>0.45</c:v>
                </c:pt>
                <c:pt idx="1">
                  <c:v>0.3</c:v>
                </c:pt>
                <c:pt idx="2">
                  <c:v>7.0000000000000007E-2</c:v>
                </c:pt>
                <c:pt idx="3">
                  <c:v>0.14000000000000001</c:v>
                </c:pt>
                <c:pt idx="4">
                  <c:v>0.04</c:v>
                </c:pt>
              </c:numCache>
            </c:numRef>
          </c:val>
        </c:ser>
        <c:ser>
          <c:idx val="2"/>
          <c:order val="2"/>
          <c:tx>
            <c:strRef>
              <c:f>Sheet1!$I$2</c:f>
              <c:strCache>
                <c:ptCount val="1"/>
              </c:strCache>
            </c:strRef>
          </c:tx>
          <c:spPr>
            <a:solidFill>
              <a:schemeClr val="accent3"/>
            </a:solidFill>
            <a:ln>
              <a:noFill/>
            </a:ln>
            <a:effectLst/>
          </c:spPr>
          <c:invertIfNegative val="0"/>
          <c:cat>
            <c:strRef>
              <c:f>Sheet1!$A$2:$A$6</c:f>
              <c:strCache>
                <c:ptCount val="5"/>
                <c:pt idx="0">
                  <c:v>Strongly agree</c:v>
                </c:pt>
                <c:pt idx="1">
                  <c:v>Agree</c:v>
                </c:pt>
                <c:pt idx="2">
                  <c:v>Depends</c:v>
                </c:pt>
                <c:pt idx="3">
                  <c:v>Disagree</c:v>
                </c:pt>
                <c:pt idx="4">
                  <c:v>Strongly disagree</c:v>
                </c:pt>
              </c:strCache>
            </c:strRef>
          </c:cat>
          <c:val>
            <c:numRef>
              <c:f>Sheet1!$D$2:$D$6</c:f>
              <c:numCache>
                <c:formatCode>General</c:formatCode>
                <c:ptCount val="5"/>
              </c:numCache>
            </c:numRef>
          </c:val>
        </c:ser>
        <c:dLbls>
          <c:showLegendKey val="0"/>
          <c:showVal val="0"/>
          <c:showCatName val="0"/>
          <c:showSerName val="0"/>
          <c:showPercent val="0"/>
          <c:showBubbleSize val="0"/>
        </c:dLbls>
        <c:gapWidth val="219"/>
        <c:overlap val="-27"/>
        <c:axId val="152485024"/>
        <c:axId val="152485416"/>
      </c:barChart>
      <c:catAx>
        <c:axId val="15248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52485416"/>
        <c:crosses val="autoZero"/>
        <c:auto val="1"/>
        <c:lblAlgn val="ctr"/>
        <c:lblOffset val="100"/>
        <c:noMultiLvlLbl val="0"/>
      </c:catAx>
      <c:valAx>
        <c:axId val="152485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2485024"/>
        <c:crosses val="autoZero"/>
        <c:crossBetween val="between"/>
      </c:valAx>
      <c:spPr>
        <a:noFill/>
        <a:ln>
          <a:noFill/>
        </a:ln>
        <a:effectLst/>
      </c:spPr>
    </c:plotArea>
    <c:legend>
      <c:legendPos val="t"/>
      <c:legendEntry>
        <c:idx val="2"/>
        <c:delete val="1"/>
      </c:legendEntry>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Agree</c:v>
                </c:pt>
                <c:pt idx="1">
                  <c:v>Agree</c:v>
                </c:pt>
                <c:pt idx="2">
                  <c:v>Depends </c:v>
                </c:pt>
                <c:pt idx="3">
                  <c:v>Disagree</c:v>
                </c:pt>
                <c:pt idx="4">
                  <c:v>Strongly Disagree</c:v>
                </c:pt>
              </c:strCache>
            </c:strRef>
          </c:cat>
          <c:val>
            <c:numRef>
              <c:f>Sheet1!$B$2:$B$6</c:f>
              <c:numCache>
                <c:formatCode>0.00%</c:formatCode>
                <c:ptCount val="5"/>
                <c:pt idx="0">
                  <c:v>0.123</c:v>
                </c:pt>
                <c:pt idx="1">
                  <c:v>0.35399999999999998</c:v>
                </c:pt>
                <c:pt idx="2">
                  <c:v>0.13600000000000001</c:v>
                </c:pt>
                <c:pt idx="3">
                  <c:v>0.30299999999999999</c:v>
                </c:pt>
                <c:pt idx="4">
                  <c:v>8.5000000000000006E-2</c:v>
                </c:pt>
              </c:numCache>
            </c:numRef>
          </c:val>
        </c:ser>
        <c:dLbls>
          <c:dLblPos val="outEnd"/>
          <c:showLegendKey val="0"/>
          <c:showVal val="1"/>
          <c:showCatName val="0"/>
          <c:showSerName val="0"/>
          <c:showPercent val="0"/>
          <c:showBubbleSize val="0"/>
        </c:dLbls>
        <c:gapWidth val="219"/>
        <c:overlap val="-27"/>
        <c:axId val="152485808"/>
        <c:axId val="152486200"/>
      </c:barChart>
      <c:catAx>
        <c:axId val="152485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accent2">
                    <a:lumMod val="75000"/>
                  </a:schemeClr>
                </a:solidFill>
                <a:latin typeface="+mn-lt"/>
                <a:ea typeface="+mn-ea"/>
                <a:cs typeface="+mn-cs"/>
              </a:defRPr>
            </a:pPr>
            <a:endParaRPr lang="en-US"/>
          </a:p>
        </c:txPr>
        <c:crossAx val="152486200"/>
        <c:crosses val="autoZero"/>
        <c:auto val="1"/>
        <c:lblAlgn val="ctr"/>
        <c:lblOffset val="100"/>
        <c:noMultiLvlLbl val="0"/>
      </c:catAx>
      <c:valAx>
        <c:axId val="152486200"/>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152485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tx>
                <c:rich>
                  <a:bodyPr/>
                  <a:lstStyle/>
                  <a:p>
                    <a:r>
                      <a:rPr lang="en-US" smtClean="0"/>
                      <a:t>7.4%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dirty="0" smtClean="0"/>
                      <a:t>11.8%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mtClean="0"/>
                      <a:t>12.8%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smtClean="0"/>
                      <a:t>34.1%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smtClean="0"/>
                      <a:t>33.8%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Agree</c:v>
                </c:pt>
                <c:pt idx="1">
                  <c:v>Agree</c:v>
                </c:pt>
                <c:pt idx="2">
                  <c:v>Depends </c:v>
                </c:pt>
                <c:pt idx="3">
                  <c:v>Disagree</c:v>
                </c:pt>
                <c:pt idx="4">
                  <c:v>Strongly Disagree</c:v>
                </c:pt>
              </c:strCache>
            </c:strRef>
          </c:cat>
          <c:val>
            <c:numRef>
              <c:f>Sheet1!$B$2:$B$6</c:f>
              <c:numCache>
                <c:formatCode>0.00%</c:formatCode>
                <c:ptCount val="5"/>
                <c:pt idx="0">
                  <c:v>7.3999999999999996E-2</c:v>
                </c:pt>
                <c:pt idx="1">
                  <c:v>0.11799999999999999</c:v>
                </c:pt>
                <c:pt idx="2">
                  <c:v>0.128</c:v>
                </c:pt>
                <c:pt idx="3">
                  <c:v>0.34100000000000003</c:v>
                </c:pt>
                <c:pt idx="4">
                  <c:v>0.33800000000000002</c:v>
                </c:pt>
              </c:numCache>
            </c:numRef>
          </c:val>
        </c:ser>
        <c:dLbls>
          <c:dLblPos val="outEnd"/>
          <c:showLegendKey val="0"/>
          <c:showVal val="1"/>
          <c:showCatName val="0"/>
          <c:showSerName val="0"/>
          <c:showPercent val="0"/>
          <c:showBubbleSize val="0"/>
        </c:dLbls>
        <c:gapWidth val="219"/>
        <c:overlap val="-27"/>
        <c:axId val="91252112"/>
        <c:axId val="156431224"/>
      </c:barChart>
      <c:catAx>
        <c:axId val="91252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accent2">
                    <a:lumMod val="75000"/>
                  </a:schemeClr>
                </a:solidFill>
                <a:latin typeface="+mn-lt"/>
                <a:ea typeface="+mn-ea"/>
                <a:cs typeface="+mn-cs"/>
              </a:defRPr>
            </a:pPr>
            <a:endParaRPr lang="en-US"/>
          </a:p>
        </c:txPr>
        <c:crossAx val="156431224"/>
        <c:crosses val="autoZero"/>
        <c:auto val="1"/>
        <c:lblAlgn val="ctr"/>
        <c:lblOffset val="100"/>
        <c:noMultiLvlLbl val="0"/>
      </c:catAx>
      <c:valAx>
        <c:axId val="156431224"/>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91252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Remember best</c:v>
                </c:pt>
              </c:strCache>
            </c:strRef>
          </c:tx>
          <c:spPr>
            <a:solidFill>
              <a:schemeClr val="accent1"/>
            </a:solidFill>
            <a:ln>
              <a:noFill/>
            </a:ln>
            <a:effectLst/>
          </c:spPr>
          <c:invertIfNegative val="0"/>
          <c:cat>
            <c:strRef>
              <c:f>Sheet1!$A$2:$A$6</c:f>
              <c:strCache>
                <c:ptCount val="5"/>
                <c:pt idx="0">
                  <c:v>Strongly Agree</c:v>
                </c:pt>
                <c:pt idx="1">
                  <c:v>Agree</c:v>
                </c:pt>
                <c:pt idx="2">
                  <c:v>Depends </c:v>
                </c:pt>
                <c:pt idx="3">
                  <c:v>Disagree</c:v>
                </c:pt>
                <c:pt idx="4">
                  <c:v>Strongly Disagree</c:v>
                </c:pt>
              </c:strCache>
            </c:strRef>
          </c:cat>
          <c:val>
            <c:numRef>
              <c:f>Sheet1!$B$2:$B$6</c:f>
              <c:numCache>
                <c:formatCode>0.00%</c:formatCode>
                <c:ptCount val="5"/>
                <c:pt idx="0">
                  <c:v>0.42799999999999999</c:v>
                </c:pt>
                <c:pt idx="1">
                  <c:v>0.39200000000000002</c:v>
                </c:pt>
                <c:pt idx="2">
                  <c:v>6.7000000000000004E-2</c:v>
                </c:pt>
                <c:pt idx="3">
                  <c:v>0.108</c:v>
                </c:pt>
                <c:pt idx="4">
                  <c:v>5.0000000000000001E-3</c:v>
                </c:pt>
              </c:numCache>
            </c:numRef>
          </c:val>
        </c:ser>
        <c:ser>
          <c:idx val="1"/>
          <c:order val="1"/>
          <c:tx>
            <c:strRef>
              <c:f>Sheet1!$C$1</c:f>
              <c:strCache>
                <c:ptCount val="1"/>
                <c:pt idx="0">
                  <c:v>Focus best</c:v>
                </c:pt>
              </c:strCache>
            </c:strRef>
          </c:tx>
          <c:spPr>
            <a:solidFill>
              <a:schemeClr val="accent2"/>
            </a:solidFill>
            <a:ln>
              <a:noFill/>
            </a:ln>
            <a:effectLst/>
          </c:spPr>
          <c:invertIfNegative val="0"/>
          <c:cat>
            <c:strRef>
              <c:f>Sheet1!$A$2:$A$6</c:f>
              <c:strCache>
                <c:ptCount val="5"/>
                <c:pt idx="0">
                  <c:v>Strongly Agree</c:v>
                </c:pt>
                <c:pt idx="1">
                  <c:v>Agree</c:v>
                </c:pt>
                <c:pt idx="2">
                  <c:v>Depends </c:v>
                </c:pt>
                <c:pt idx="3">
                  <c:v>Disagree</c:v>
                </c:pt>
                <c:pt idx="4">
                  <c:v>Strongly Disagree</c:v>
                </c:pt>
              </c:strCache>
            </c:strRef>
          </c:cat>
          <c:val>
            <c:numRef>
              <c:f>Sheet1!$C$2:$C$6</c:f>
              <c:numCache>
                <c:formatCode>0.00%</c:formatCode>
                <c:ptCount val="5"/>
                <c:pt idx="0">
                  <c:v>0.47199999999999998</c:v>
                </c:pt>
                <c:pt idx="1">
                  <c:v>0.34599999999999997</c:v>
                </c:pt>
                <c:pt idx="2">
                  <c:v>4.3999999999999997E-2</c:v>
                </c:pt>
                <c:pt idx="3">
                  <c:v>0.126</c:v>
                </c:pt>
                <c:pt idx="4">
                  <c:v>1.2999999999999999E-2</c:v>
                </c:pt>
              </c:numCache>
            </c:numRef>
          </c:val>
        </c:ser>
        <c:ser>
          <c:idx val="2"/>
          <c:order val="2"/>
          <c:tx>
            <c:strRef>
              <c:f>Sheet1!$D$1</c:f>
              <c:strCache>
                <c:ptCount val="1"/>
                <c:pt idx="0">
                  <c:v>Series 3</c:v>
                </c:pt>
              </c:strCache>
            </c:strRef>
          </c:tx>
          <c:spPr>
            <a:solidFill>
              <a:schemeClr val="accent3"/>
            </a:solidFill>
            <a:ln>
              <a:noFill/>
            </a:ln>
            <a:effectLst/>
          </c:spPr>
          <c:invertIfNegative val="0"/>
          <c:cat>
            <c:strRef>
              <c:f>Sheet1!$A$2:$A$6</c:f>
              <c:strCache>
                <c:ptCount val="5"/>
                <c:pt idx="0">
                  <c:v>Strongly Agree</c:v>
                </c:pt>
                <c:pt idx="1">
                  <c:v>Agree</c:v>
                </c:pt>
                <c:pt idx="2">
                  <c:v>Depends </c:v>
                </c:pt>
                <c:pt idx="3">
                  <c:v>Disagree</c:v>
                </c:pt>
                <c:pt idx="4">
                  <c:v>Strongly Disagree</c:v>
                </c:pt>
              </c:strCache>
            </c:strRef>
          </c:cat>
          <c:val>
            <c:numRef>
              <c:f>Sheet1!$D$2:$D$6</c:f>
              <c:numCache>
                <c:formatCode>General</c:formatCode>
                <c:ptCount val="5"/>
              </c:numCache>
            </c:numRef>
          </c:val>
        </c:ser>
        <c:dLbls>
          <c:showLegendKey val="0"/>
          <c:showVal val="0"/>
          <c:showCatName val="0"/>
          <c:showSerName val="0"/>
          <c:showPercent val="0"/>
          <c:showBubbleSize val="0"/>
        </c:dLbls>
        <c:gapWidth val="219"/>
        <c:overlap val="-27"/>
        <c:axId val="156432008"/>
        <c:axId val="156432400"/>
      </c:barChart>
      <c:catAx>
        <c:axId val="156432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2">
                    <a:lumMod val="75000"/>
                  </a:schemeClr>
                </a:solidFill>
                <a:latin typeface="+mn-lt"/>
                <a:ea typeface="+mn-ea"/>
                <a:cs typeface="+mn-cs"/>
              </a:defRPr>
            </a:pPr>
            <a:endParaRPr lang="en-US"/>
          </a:p>
        </c:txPr>
        <c:crossAx val="156432400"/>
        <c:crosses val="autoZero"/>
        <c:auto val="1"/>
        <c:lblAlgn val="ctr"/>
        <c:lblOffset val="100"/>
        <c:noMultiLvlLbl val="0"/>
      </c:catAx>
      <c:valAx>
        <c:axId val="1564324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2">
                    <a:lumMod val="75000"/>
                  </a:schemeClr>
                </a:solidFill>
                <a:latin typeface="+mn-lt"/>
                <a:ea typeface="+mn-ea"/>
                <a:cs typeface="+mn-cs"/>
              </a:defRPr>
            </a:pPr>
            <a:endParaRPr lang="en-US"/>
          </a:p>
        </c:txPr>
        <c:crossAx val="156432008"/>
        <c:crosses val="autoZero"/>
        <c:crossBetween val="between"/>
      </c:valAx>
      <c:spPr>
        <a:noFill/>
        <a:ln>
          <a:noFill/>
        </a:ln>
        <a:effectLst/>
      </c:spPr>
    </c:plotArea>
    <c:legend>
      <c:legendPos val="t"/>
      <c:legendEntry>
        <c:idx val="2"/>
        <c:delete val="1"/>
      </c:legendEntry>
      <c:overlay val="0"/>
      <c:spPr>
        <a:noFill/>
        <a:ln>
          <a:noFill/>
        </a:ln>
        <a:effectLst/>
      </c:spPr>
      <c:txPr>
        <a:bodyPr rot="0" spcFirstLastPara="1" vertOverflow="ellipsis" vert="horz" wrap="square" anchor="ctr" anchorCtr="1"/>
        <a:lstStyle/>
        <a:p>
          <a:pPr>
            <a:defRPr sz="1600" b="1" i="0" u="none" strike="noStrike" kern="1200" baseline="0">
              <a:solidFill>
                <a:schemeClr val="accent2">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Print</c:v>
                </c:pt>
              </c:strCache>
            </c:strRef>
          </c:tx>
          <c:spPr>
            <a:solidFill>
              <a:schemeClr val="accent1"/>
            </a:solidFill>
            <a:ln>
              <a:noFill/>
            </a:ln>
            <a:effectLst/>
          </c:spPr>
          <c:invertIfNegative val="0"/>
          <c:cat>
            <c:strRef>
              <c:f>Sheet1!$A$2:$A$6</c:f>
              <c:strCache>
                <c:ptCount val="5"/>
                <c:pt idx="0">
                  <c:v>Strongly Agree</c:v>
                </c:pt>
                <c:pt idx="1">
                  <c:v>Agree</c:v>
                </c:pt>
                <c:pt idx="2">
                  <c:v>Depends</c:v>
                </c:pt>
                <c:pt idx="3">
                  <c:v>Disagree</c:v>
                </c:pt>
                <c:pt idx="4">
                  <c:v>Strongly Disagree</c:v>
                </c:pt>
              </c:strCache>
            </c:strRef>
          </c:cat>
          <c:val>
            <c:numRef>
              <c:f>Sheet1!$B$2:$B$6</c:f>
              <c:numCache>
                <c:formatCode>0.0%</c:formatCode>
                <c:ptCount val="5"/>
                <c:pt idx="0">
                  <c:v>0.42299999999999999</c:v>
                </c:pt>
                <c:pt idx="1">
                  <c:v>0.38700000000000001</c:v>
                </c:pt>
                <c:pt idx="2">
                  <c:v>6.2E-2</c:v>
                </c:pt>
                <c:pt idx="3">
                  <c:v>9.5000000000000001E-2</c:v>
                </c:pt>
                <c:pt idx="4">
                  <c:v>3.3000000000000002E-2</c:v>
                </c:pt>
              </c:numCache>
            </c:numRef>
          </c:val>
        </c:ser>
        <c:ser>
          <c:idx val="1"/>
          <c:order val="1"/>
          <c:tx>
            <c:strRef>
              <c:f>Sheet1!$C$1</c:f>
              <c:strCache>
                <c:ptCount val="1"/>
                <c:pt idx="0">
                  <c:v>Electronic</c:v>
                </c:pt>
              </c:strCache>
            </c:strRef>
          </c:tx>
          <c:spPr>
            <a:solidFill>
              <a:schemeClr val="accent2"/>
            </a:solidFill>
            <a:ln>
              <a:noFill/>
            </a:ln>
            <a:effectLst/>
          </c:spPr>
          <c:invertIfNegative val="0"/>
          <c:cat>
            <c:strRef>
              <c:f>Sheet1!$A$2:$A$6</c:f>
              <c:strCache>
                <c:ptCount val="5"/>
                <c:pt idx="0">
                  <c:v>Strongly Agree</c:v>
                </c:pt>
                <c:pt idx="1">
                  <c:v>Agree</c:v>
                </c:pt>
                <c:pt idx="2">
                  <c:v>Depends</c:v>
                </c:pt>
                <c:pt idx="3">
                  <c:v>Disagree</c:v>
                </c:pt>
                <c:pt idx="4">
                  <c:v>Strongly Disagree</c:v>
                </c:pt>
              </c:strCache>
            </c:strRef>
          </c:cat>
          <c:val>
            <c:numRef>
              <c:f>Sheet1!$C$2:$C$6</c:f>
              <c:numCache>
                <c:formatCode>0.0%</c:formatCode>
                <c:ptCount val="5"/>
                <c:pt idx="0">
                  <c:v>7.2000000000000008E-2</c:v>
                </c:pt>
                <c:pt idx="1">
                  <c:v>0.26400000000000001</c:v>
                </c:pt>
                <c:pt idx="2">
                  <c:v>5.4000000000000006E-2</c:v>
                </c:pt>
                <c:pt idx="3">
                  <c:v>0.33100000000000002</c:v>
                </c:pt>
                <c:pt idx="4">
                  <c:v>0.27899999999999997</c:v>
                </c:pt>
              </c:numCache>
            </c:numRef>
          </c:val>
        </c:ser>
        <c:dLbls>
          <c:showLegendKey val="0"/>
          <c:showVal val="0"/>
          <c:showCatName val="0"/>
          <c:showSerName val="0"/>
          <c:showPercent val="0"/>
          <c:showBubbleSize val="0"/>
        </c:dLbls>
        <c:gapWidth val="219"/>
        <c:overlap val="-27"/>
        <c:axId val="156433184"/>
        <c:axId val="156433576"/>
      </c:barChart>
      <c:catAx>
        <c:axId val="156433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accent2">
                    <a:lumMod val="75000"/>
                  </a:schemeClr>
                </a:solidFill>
                <a:latin typeface="+mn-lt"/>
                <a:ea typeface="+mn-ea"/>
                <a:cs typeface="+mn-cs"/>
              </a:defRPr>
            </a:pPr>
            <a:endParaRPr lang="en-US"/>
          </a:p>
        </c:txPr>
        <c:crossAx val="156433576"/>
        <c:crosses val="autoZero"/>
        <c:auto val="1"/>
        <c:lblAlgn val="ctr"/>
        <c:lblOffset val="100"/>
        <c:noMultiLvlLbl val="0"/>
      </c:catAx>
      <c:valAx>
        <c:axId val="1564335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accent2">
                    <a:lumMod val="75000"/>
                  </a:schemeClr>
                </a:solidFill>
                <a:latin typeface="+mn-lt"/>
                <a:ea typeface="+mn-ea"/>
                <a:cs typeface="+mn-cs"/>
              </a:defRPr>
            </a:pPr>
            <a:endParaRPr lang="en-US"/>
          </a:p>
        </c:txPr>
        <c:crossAx val="1564331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1" i="0" u="none" strike="noStrike" kern="1200" baseline="0">
              <a:solidFill>
                <a:schemeClr val="accent2">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4C4D622-8DE8-43C0-B40E-28000040C505}" type="datetimeFigureOut">
              <a:rPr lang="en-US" smtClean="0"/>
              <a:t>2/17/2015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146BF5C-8E34-453F-9B98-893FA0B82C21}" type="slidenum">
              <a:rPr lang="en-US" smtClean="0"/>
              <a:t>‹#›</a:t>
            </a:fld>
            <a:endParaRPr lang="en-US"/>
          </a:p>
        </p:txBody>
      </p:sp>
    </p:spTree>
    <p:extLst>
      <p:ext uri="{BB962C8B-B14F-4D97-AF65-F5344CB8AC3E}">
        <p14:creationId xmlns:p14="http://schemas.microsoft.com/office/powerpoint/2010/main" val="2022327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E5CCC267-917C-4C1A-B537-732899CD5D16}" type="datetimeFigureOut">
              <a:rPr lang="en-US" smtClean="0"/>
              <a:t>2/17/2015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CA3B79DF-294F-43DE-828A-C42FFF3DB858}" type="slidenum">
              <a:rPr lang="en-US" smtClean="0"/>
              <a:t>‹#›</a:t>
            </a:fld>
            <a:endParaRPr lang="en-US"/>
          </a:p>
        </p:txBody>
      </p:sp>
    </p:spTree>
    <p:extLst>
      <p:ext uri="{BB962C8B-B14F-4D97-AF65-F5344CB8AC3E}">
        <p14:creationId xmlns:p14="http://schemas.microsoft.com/office/powerpoint/2010/main" val="1853433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CA3B79DF-294F-43DE-828A-C42FFF3DB858}" type="slidenum">
              <a:rPr lang="en-US" smtClean="0"/>
              <a:t>1</a:t>
            </a:fld>
            <a:endParaRPr lang="en-US"/>
          </a:p>
        </p:txBody>
      </p:sp>
    </p:spTree>
    <p:extLst>
      <p:ext uri="{BB962C8B-B14F-4D97-AF65-F5344CB8AC3E}">
        <p14:creationId xmlns:p14="http://schemas.microsoft.com/office/powerpoint/2010/main" val="722599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study:</a:t>
            </a:r>
            <a:r>
              <a:rPr lang="en-US" baseline="0" dirty="0" smtClean="0"/>
              <a:t> http://www.surveymonkey.com  ARQ </a:t>
            </a:r>
          </a:p>
          <a:p>
            <a:endParaRPr lang="en-US" baseline="0" dirty="0" smtClean="0"/>
          </a:p>
          <a:p>
            <a:r>
              <a:rPr lang="en-US" baseline="0" dirty="0" smtClean="0"/>
              <a:t>Of 14 questions, 9 investigate students’ format preferences &amp; their behaviors that reflect those preferences; </a:t>
            </a:r>
          </a:p>
          <a:p>
            <a:endParaRPr lang="en-US" baseline="0" dirty="0" smtClean="0"/>
          </a:p>
          <a:p>
            <a:r>
              <a:rPr lang="en-US" baseline="0" dirty="0" smtClean="0"/>
              <a:t>Skip to slide #14</a:t>
            </a:r>
          </a:p>
          <a:p>
            <a:r>
              <a:rPr lang="en-US" b="1" baseline="0" dirty="0" smtClean="0"/>
              <a:t>Q1 L</a:t>
            </a:r>
            <a:r>
              <a:rPr lang="en-US" baseline="0" dirty="0" smtClean="0"/>
              <a:t> – 82% Agree/SA   </a:t>
            </a:r>
            <a:r>
              <a:rPr lang="en-US" b="1" baseline="0" dirty="0" smtClean="0"/>
              <a:t>Q2P</a:t>
            </a:r>
            <a:r>
              <a:rPr lang="en-US" baseline="0" dirty="0" smtClean="0"/>
              <a:t> – 41% Agree; slightly less than 41% Disagree</a:t>
            </a:r>
          </a:p>
          <a:p>
            <a:r>
              <a:rPr lang="en-US" b="1" baseline="0" dirty="0" smtClean="0"/>
              <a:t>Q3P</a:t>
            </a:r>
            <a:r>
              <a:rPr lang="en-US" baseline="0" dirty="0" smtClean="0"/>
              <a:t> – 67.69% Agree    </a:t>
            </a:r>
            <a:r>
              <a:rPr lang="en-US" b="1" baseline="0" dirty="0" smtClean="0"/>
              <a:t>Q4P –</a:t>
            </a:r>
            <a:r>
              <a:rPr lang="en-US" baseline="0" dirty="0" smtClean="0"/>
              <a:t> most agree    </a:t>
            </a:r>
            <a:r>
              <a:rPr lang="en-US" b="1" baseline="0" dirty="0" smtClean="0"/>
              <a:t>Q5P – </a:t>
            </a:r>
            <a:r>
              <a:rPr lang="en-US" b="0" baseline="0" dirty="0" smtClean="0"/>
              <a:t>majority agree</a:t>
            </a:r>
          </a:p>
          <a:p>
            <a:r>
              <a:rPr lang="en-US" b="1" baseline="0" dirty="0" smtClean="0"/>
              <a:t>Q6P </a:t>
            </a:r>
            <a:r>
              <a:rPr lang="en-US" b="0" baseline="0" dirty="0" smtClean="0"/>
              <a:t>– most don’t         </a:t>
            </a:r>
            <a:r>
              <a:rPr lang="en-US" b="1" baseline="0" dirty="0" smtClean="0"/>
              <a:t>Q7LB </a:t>
            </a:r>
            <a:r>
              <a:rPr lang="en-US" b="0" baseline="0" dirty="0" smtClean="0"/>
              <a:t>– Most agree   </a:t>
            </a:r>
            <a:r>
              <a:rPr lang="en-US" b="1" baseline="0" dirty="0" smtClean="0"/>
              <a:t>Q8P</a:t>
            </a:r>
            <a:r>
              <a:rPr lang="en-US" b="0" baseline="0" dirty="0" smtClean="0"/>
              <a:t> – almost split: 47.69 agree; 38.72 da</a:t>
            </a:r>
          </a:p>
          <a:p>
            <a:r>
              <a:rPr lang="en-US" b="1" baseline="0" dirty="0" smtClean="0"/>
              <a:t>Q9LB</a:t>
            </a:r>
            <a:r>
              <a:rPr lang="en-US" b="0" baseline="0" dirty="0" smtClean="0"/>
              <a:t> - agree               </a:t>
            </a:r>
            <a:r>
              <a:rPr lang="en-US" b="1" baseline="0" dirty="0" smtClean="0"/>
              <a:t>Q10P</a:t>
            </a:r>
            <a:r>
              <a:rPr lang="en-US" b="0" baseline="0" dirty="0" smtClean="0"/>
              <a:t> – most agree   </a:t>
            </a:r>
            <a:r>
              <a:rPr lang="en-US" b="1" baseline="0" dirty="0" smtClean="0"/>
              <a:t>Q11P</a:t>
            </a:r>
            <a:r>
              <a:rPr lang="en-US" b="0" baseline="0" dirty="0" smtClean="0"/>
              <a:t> -  Definite da 77.95%</a:t>
            </a:r>
          </a:p>
          <a:p>
            <a:r>
              <a:rPr lang="en-US" b="1" baseline="0" dirty="0" smtClean="0"/>
              <a:t>Q12LB</a:t>
            </a:r>
            <a:r>
              <a:rPr lang="en-US" b="0" baseline="0" dirty="0" smtClean="0"/>
              <a:t> - no                 </a:t>
            </a:r>
            <a:r>
              <a:rPr lang="en-US" b="1" baseline="0" dirty="0" smtClean="0"/>
              <a:t>Q13L</a:t>
            </a:r>
            <a:r>
              <a:rPr lang="en-US" b="0" baseline="0" dirty="0" smtClean="0"/>
              <a:t> –Agree            </a:t>
            </a:r>
            <a:r>
              <a:rPr lang="en-US" b="1" baseline="0" dirty="0" smtClean="0"/>
              <a:t>Q14P</a:t>
            </a:r>
            <a:r>
              <a:rPr lang="en-US" b="0" baseline="0" dirty="0" smtClean="0"/>
              <a:t> – Definite DA</a:t>
            </a:r>
            <a:endParaRPr lang="en-US" b="1" dirty="0" smtClean="0"/>
          </a:p>
        </p:txBody>
      </p:sp>
      <p:sp>
        <p:nvSpPr>
          <p:cNvPr id="4" name="Slide Number Placeholder 3"/>
          <p:cNvSpPr>
            <a:spLocks noGrp="1"/>
          </p:cNvSpPr>
          <p:nvPr>
            <p:ph type="sldNum" sz="quarter" idx="10"/>
          </p:nvPr>
        </p:nvSpPr>
        <p:spPr/>
        <p:txBody>
          <a:bodyPr/>
          <a:lstStyle/>
          <a:p>
            <a:fld id="{CA3B79DF-294F-43DE-828A-C42FFF3DB858}" type="slidenum">
              <a:rPr lang="en-US" smtClean="0"/>
              <a:t>11</a:t>
            </a:fld>
            <a:endParaRPr lang="en-US"/>
          </a:p>
        </p:txBody>
      </p:sp>
    </p:spTree>
    <p:extLst>
      <p:ext uri="{BB962C8B-B14F-4D97-AF65-F5344CB8AC3E}">
        <p14:creationId xmlns:p14="http://schemas.microsoft.com/office/powerpoint/2010/main" val="2238901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Q3=  I prefer to have all my course materials</a:t>
            </a:r>
            <a:r>
              <a:rPr lang="en-US" baseline="0" dirty="0" smtClean="0"/>
              <a:t> in print format (e.g. book, course reader, handouts) [light blue]</a:t>
            </a:r>
          </a:p>
          <a:p>
            <a:r>
              <a:rPr lang="en-US" baseline="0" dirty="0" smtClean="0"/>
              <a:t>Q14=I prefer to read my course readings electronically [dark blue]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67.7 percent of the respondents agree or strongly agree with Question 3, showing a preference for all course material in print format. Only about 18 percent agreed or strongly agreed with a preference for reading electronically while 69 percent disagreed/strongly disagreed. </a:t>
            </a:r>
          </a:p>
          <a:p>
            <a:endParaRPr lang="en-US" dirty="0"/>
          </a:p>
        </p:txBody>
      </p:sp>
      <p:sp>
        <p:nvSpPr>
          <p:cNvPr id="4" name="Slide Number Placeholder 3"/>
          <p:cNvSpPr>
            <a:spLocks noGrp="1"/>
          </p:cNvSpPr>
          <p:nvPr>
            <p:ph type="sldNum" sz="quarter" idx="10"/>
          </p:nvPr>
        </p:nvSpPr>
        <p:spPr/>
        <p:txBody>
          <a:bodyPr/>
          <a:lstStyle/>
          <a:p>
            <a:fld id="{CA3B79DF-294F-43DE-828A-C42FFF3DB858}" type="slidenum">
              <a:rPr lang="en-US" smtClean="0"/>
              <a:t>12</a:t>
            </a:fld>
            <a:endParaRPr lang="en-US"/>
          </a:p>
        </p:txBody>
      </p:sp>
    </p:spTree>
    <p:extLst>
      <p:ext uri="{BB962C8B-B14F-4D97-AF65-F5344CB8AC3E}">
        <p14:creationId xmlns:p14="http://schemas.microsoft.com/office/powerpoint/2010/main" val="3036377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100 comments for these two questions expand on these answers including:</a:t>
            </a:r>
            <a:endParaRPr lang="en-US" dirty="0"/>
          </a:p>
        </p:txBody>
      </p:sp>
      <p:sp>
        <p:nvSpPr>
          <p:cNvPr id="4" name="Slide Number Placeholder 3"/>
          <p:cNvSpPr>
            <a:spLocks noGrp="1"/>
          </p:cNvSpPr>
          <p:nvPr>
            <p:ph type="sldNum" sz="quarter" idx="10"/>
          </p:nvPr>
        </p:nvSpPr>
        <p:spPr/>
        <p:txBody>
          <a:bodyPr/>
          <a:lstStyle/>
          <a:p>
            <a:fld id="{CA3B79DF-294F-43DE-828A-C42FFF3DB858}" type="slidenum">
              <a:rPr lang="en-US" smtClean="0"/>
              <a:t>13</a:t>
            </a:fld>
            <a:endParaRPr lang="en-US"/>
          </a:p>
        </p:txBody>
      </p:sp>
    </p:spTree>
    <p:extLst>
      <p:ext uri="{BB962C8B-B14F-4D97-AF65-F5344CB8AC3E}">
        <p14:creationId xmlns:p14="http://schemas.microsoft.com/office/powerpoint/2010/main" val="2208168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Q2 – It is more convenient to read my assigned readings electronically than to read them in print.</a:t>
            </a:r>
          </a:p>
          <a:p>
            <a:r>
              <a:rPr lang="en-US" dirty="0" smtClean="0"/>
              <a:t>Students appear split on whether reading their assignments is more convenient electronically; 41 percent agree or strongly agree that it is, and 40.8 disagree or strongly disagree. </a:t>
            </a:r>
          </a:p>
          <a:p>
            <a:endParaRPr lang="en-US" dirty="0" smtClean="0"/>
          </a:p>
          <a:p>
            <a:r>
              <a:rPr lang="en-US" dirty="0" smtClean="0"/>
              <a:t>Library’s hours of operation may affect convenience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A3B79DF-294F-43DE-828A-C42FFF3DB858}" type="slidenum">
              <a:rPr lang="en-US" smtClean="0"/>
              <a:t>14</a:t>
            </a:fld>
            <a:endParaRPr lang="en-US"/>
          </a:p>
        </p:txBody>
      </p:sp>
    </p:spTree>
    <p:extLst>
      <p:ext uri="{BB962C8B-B14F-4D97-AF65-F5344CB8AC3E}">
        <p14:creationId xmlns:p14="http://schemas.microsoft.com/office/powerpoint/2010/main" val="3792728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85 comments</a:t>
            </a:r>
            <a:r>
              <a:rPr lang="en-US" baseline="0" dirty="0" smtClean="0"/>
              <a:t> recorded</a:t>
            </a:r>
            <a:endParaRPr lang="en-US" dirty="0"/>
          </a:p>
        </p:txBody>
      </p:sp>
      <p:sp>
        <p:nvSpPr>
          <p:cNvPr id="4" name="Slide Number Placeholder 3"/>
          <p:cNvSpPr>
            <a:spLocks noGrp="1"/>
          </p:cNvSpPr>
          <p:nvPr>
            <p:ph type="sldNum" sz="quarter" idx="10"/>
          </p:nvPr>
        </p:nvSpPr>
        <p:spPr/>
        <p:txBody>
          <a:bodyPr/>
          <a:lstStyle/>
          <a:p>
            <a:fld id="{CA3B79DF-294F-43DE-828A-C42FFF3DB858}" type="slidenum">
              <a:rPr lang="en-US" smtClean="0"/>
              <a:t>15</a:t>
            </a:fld>
            <a:endParaRPr lang="en-US"/>
          </a:p>
        </p:txBody>
      </p:sp>
    </p:spTree>
    <p:extLst>
      <p:ext uri="{BB962C8B-B14F-4D97-AF65-F5344CB8AC3E}">
        <p14:creationId xmlns:p14="http://schemas.microsoft.com/office/powerpoint/2010/main" val="1816755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Q5 – I prefer to print out my course readings rather than read them electronically [light blue]</a:t>
            </a:r>
          </a:p>
          <a:p>
            <a:r>
              <a:rPr lang="en-US" dirty="0" smtClean="0"/>
              <a:t>Q6 – I like to make digital copies of my printed course materials [dark blue]</a:t>
            </a:r>
          </a:p>
          <a:p>
            <a:r>
              <a:rPr lang="en-US" dirty="0" smtClean="0"/>
              <a:t>Question 5 inquires about a behavior which demonstrates a preference for print format, and nearly 57 percent of the respondents agreed or strongly agreed. Question 6 does not specify that the purpose of digitizing material is for reading so it cannot be compared to Question 5, but it does indicate a small behavioral trend. </a:t>
            </a:r>
          </a:p>
          <a:p>
            <a:endParaRPr lang="en-US" dirty="0"/>
          </a:p>
        </p:txBody>
      </p:sp>
      <p:sp>
        <p:nvSpPr>
          <p:cNvPr id="4" name="Slide Number Placeholder 3"/>
          <p:cNvSpPr>
            <a:spLocks noGrp="1"/>
          </p:cNvSpPr>
          <p:nvPr>
            <p:ph type="sldNum" sz="quarter" idx="10"/>
          </p:nvPr>
        </p:nvSpPr>
        <p:spPr/>
        <p:txBody>
          <a:bodyPr/>
          <a:lstStyle/>
          <a:p>
            <a:fld id="{CA3B79DF-294F-43DE-828A-C42FFF3DB858}" type="slidenum">
              <a:rPr lang="en-US" smtClean="0"/>
              <a:t>16</a:t>
            </a:fld>
            <a:endParaRPr lang="en-US"/>
          </a:p>
        </p:txBody>
      </p:sp>
    </p:spTree>
    <p:extLst>
      <p:ext uri="{BB962C8B-B14F-4D97-AF65-F5344CB8AC3E}">
        <p14:creationId xmlns:p14="http://schemas.microsoft.com/office/powerpoint/2010/main" val="3735677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3B79DF-294F-43DE-828A-C42FFF3DB858}" type="slidenum">
              <a:rPr lang="en-US" smtClean="0"/>
              <a:t>17</a:t>
            </a:fld>
            <a:endParaRPr lang="en-US"/>
          </a:p>
        </p:txBody>
      </p:sp>
    </p:spTree>
    <p:extLst>
      <p:ext uri="{BB962C8B-B14F-4D97-AF65-F5344CB8AC3E}">
        <p14:creationId xmlns:p14="http://schemas.microsoft.com/office/powerpoint/2010/main" val="3048324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Depends on length. </a:t>
            </a:r>
          </a:p>
          <a:p>
            <a:r>
              <a:rPr lang="en-US" dirty="0" smtClean="0"/>
              <a:t>Q 4 –   If an assigned reading is more than 5 pages long, I prefer to read it in print [light blue]</a:t>
            </a:r>
          </a:p>
          <a:p>
            <a:r>
              <a:rPr lang="en-US" dirty="0" smtClean="0"/>
              <a:t>Q 10 – If an assigned reading is longer than 10 pages, I prefer to read it in print [dark blue]</a:t>
            </a:r>
          </a:p>
          <a:p>
            <a:endParaRPr lang="en-US" dirty="0" smtClean="0"/>
          </a:p>
          <a:p>
            <a:r>
              <a:rPr lang="en-US" dirty="0" smtClean="0"/>
              <a:t>In earlier studies students often stated that their format preference could depend on the length of the reading. Questions 4, 8, and 10 – tried to establish an approximate length at which point their format preference was impacted, less than five pages, more than five or more than ten pages. Nearly 75 percent of the respondents agreed/strongly agreed that they prefer to read material in print when it is longer than ten pages, which is comparable to the 72.3 percent who agreed/strongly agreed that they prefer print when the text is over five pages. </a:t>
            </a:r>
          </a:p>
          <a:p>
            <a:endParaRPr lang="en-US" dirty="0"/>
          </a:p>
        </p:txBody>
      </p:sp>
      <p:sp>
        <p:nvSpPr>
          <p:cNvPr id="4" name="Slide Number Placeholder 3"/>
          <p:cNvSpPr>
            <a:spLocks noGrp="1"/>
          </p:cNvSpPr>
          <p:nvPr>
            <p:ph type="sldNum" sz="quarter" idx="10"/>
          </p:nvPr>
        </p:nvSpPr>
        <p:spPr/>
        <p:txBody>
          <a:bodyPr/>
          <a:lstStyle/>
          <a:p>
            <a:fld id="{CA3B79DF-294F-43DE-828A-C42FFF3DB858}" type="slidenum">
              <a:rPr lang="en-US" smtClean="0"/>
              <a:t>18</a:t>
            </a:fld>
            <a:endParaRPr lang="en-US"/>
          </a:p>
        </p:txBody>
      </p:sp>
    </p:spTree>
    <p:extLst>
      <p:ext uri="{BB962C8B-B14F-4D97-AF65-F5344CB8AC3E}">
        <p14:creationId xmlns:p14="http://schemas.microsoft.com/office/powerpoint/2010/main" val="332208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8: If an assigned reading is less than 5 pages long, I prefer to read it electronically</a:t>
            </a:r>
          </a:p>
          <a:p>
            <a:endParaRPr lang="en-US" dirty="0"/>
          </a:p>
        </p:txBody>
      </p:sp>
      <p:sp>
        <p:nvSpPr>
          <p:cNvPr id="4" name="Slide Number Placeholder 3"/>
          <p:cNvSpPr>
            <a:spLocks noGrp="1"/>
          </p:cNvSpPr>
          <p:nvPr>
            <p:ph type="sldNum" sz="quarter" idx="10"/>
          </p:nvPr>
        </p:nvSpPr>
        <p:spPr/>
        <p:txBody>
          <a:bodyPr/>
          <a:lstStyle/>
          <a:p>
            <a:fld id="{CA3B79DF-294F-43DE-828A-C42FFF3DB858}" type="slidenum">
              <a:rPr lang="en-US" smtClean="0"/>
              <a:t>19</a:t>
            </a:fld>
            <a:endParaRPr lang="en-US"/>
          </a:p>
        </p:txBody>
      </p:sp>
    </p:spTree>
    <p:extLst>
      <p:ext uri="{BB962C8B-B14F-4D97-AF65-F5344CB8AC3E}">
        <p14:creationId xmlns:p14="http://schemas.microsoft.com/office/powerpoint/2010/main" val="2362230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 11 – I prefer</a:t>
            </a:r>
            <a:r>
              <a:rPr lang="en-US" baseline="0" dirty="0" smtClean="0"/>
              <a:t> electronic textbooks over print textbooks.</a:t>
            </a:r>
          </a:p>
          <a:p>
            <a:endParaRPr lang="en-US" dirty="0" smtClean="0"/>
          </a:p>
          <a:p>
            <a:r>
              <a:rPr lang="en-US" sz="1200" kern="1200" dirty="0" smtClean="0">
                <a:solidFill>
                  <a:schemeClr val="tx1"/>
                </a:solidFill>
                <a:effectLst/>
                <a:latin typeface="+mn-lt"/>
                <a:ea typeface="+mn-ea"/>
                <a:cs typeface="+mn-cs"/>
              </a:rPr>
              <a:t>This was the only inquiry about a specific source of academic reading. </a:t>
            </a:r>
          </a:p>
          <a:p>
            <a:r>
              <a:rPr lang="en-US" sz="1200" kern="1200" dirty="0" smtClean="0">
                <a:solidFill>
                  <a:schemeClr val="tx1"/>
                </a:solidFill>
                <a:effectLst/>
                <a:latin typeface="+mn-lt"/>
                <a:ea typeface="+mn-ea"/>
                <a:cs typeface="+mn-cs"/>
              </a:rPr>
              <a:t>Nearly 68 percent of the respondents disagreed/strongly disagreed with this statement on preference for electronic textbooks </a:t>
            </a:r>
            <a:endParaRPr lang="en-US" dirty="0"/>
          </a:p>
        </p:txBody>
      </p:sp>
      <p:sp>
        <p:nvSpPr>
          <p:cNvPr id="4" name="Slide Number Placeholder 3"/>
          <p:cNvSpPr>
            <a:spLocks noGrp="1"/>
          </p:cNvSpPr>
          <p:nvPr>
            <p:ph type="sldNum" sz="quarter" idx="10"/>
          </p:nvPr>
        </p:nvSpPr>
        <p:spPr/>
        <p:txBody>
          <a:bodyPr/>
          <a:lstStyle/>
          <a:p>
            <a:fld id="{CA3B79DF-294F-43DE-828A-C42FFF3DB858}" type="slidenum">
              <a:rPr lang="en-US" smtClean="0"/>
              <a:t>20</a:t>
            </a:fld>
            <a:endParaRPr lang="en-US"/>
          </a:p>
        </p:txBody>
      </p:sp>
    </p:spTree>
    <p:extLst>
      <p:ext uri="{BB962C8B-B14F-4D97-AF65-F5344CB8AC3E}">
        <p14:creationId xmlns:p14="http://schemas.microsoft.com/office/powerpoint/2010/main" val="2952731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3B79DF-294F-43DE-828A-C42FFF3DB858}" type="slidenum">
              <a:rPr lang="en-US" smtClean="0"/>
              <a:t>2</a:t>
            </a:fld>
            <a:endParaRPr lang="en-US"/>
          </a:p>
        </p:txBody>
      </p:sp>
    </p:spTree>
    <p:extLst>
      <p:ext uri="{BB962C8B-B14F-4D97-AF65-F5344CB8AC3E}">
        <p14:creationId xmlns:p14="http://schemas.microsoft.com/office/powerpoint/2010/main" val="3885665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62 comments, including:</a:t>
            </a:r>
            <a:endParaRPr lang="en-US" dirty="0"/>
          </a:p>
        </p:txBody>
      </p:sp>
      <p:sp>
        <p:nvSpPr>
          <p:cNvPr id="4" name="Slide Number Placeholder 3"/>
          <p:cNvSpPr>
            <a:spLocks noGrp="1"/>
          </p:cNvSpPr>
          <p:nvPr>
            <p:ph type="sldNum" sz="quarter" idx="10"/>
          </p:nvPr>
        </p:nvSpPr>
        <p:spPr/>
        <p:txBody>
          <a:bodyPr/>
          <a:lstStyle/>
          <a:p>
            <a:fld id="{CA3B79DF-294F-43DE-828A-C42FFF3DB858}" type="slidenum">
              <a:rPr lang="en-US" smtClean="0"/>
              <a:t>21</a:t>
            </a:fld>
            <a:endParaRPr lang="en-US"/>
          </a:p>
        </p:txBody>
      </p:sp>
    </p:spTree>
    <p:extLst>
      <p:ext uri="{BB962C8B-B14F-4D97-AF65-F5344CB8AC3E}">
        <p14:creationId xmlns:p14="http://schemas.microsoft.com/office/powerpoint/2010/main" val="692200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questions refer to learning factors and behaviors that reflect learning engagement</a:t>
            </a:r>
            <a:endParaRPr lang="en-US" dirty="0"/>
          </a:p>
        </p:txBody>
      </p:sp>
      <p:sp>
        <p:nvSpPr>
          <p:cNvPr id="4" name="Slide Number Placeholder 3"/>
          <p:cNvSpPr>
            <a:spLocks noGrp="1"/>
          </p:cNvSpPr>
          <p:nvPr>
            <p:ph type="sldNum" sz="quarter" idx="10"/>
          </p:nvPr>
        </p:nvSpPr>
        <p:spPr/>
        <p:txBody>
          <a:bodyPr/>
          <a:lstStyle/>
          <a:p>
            <a:fld id="{CA3B79DF-294F-43DE-828A-C42FFF3DB858}" type="slidenum">
              <a:rPr lang="en-US" smtClean="0"/>
              <a:t>22</a:t>
            </a:fld>
            <a:endParaRPr lang="en-US"/>
          </a:p>
        </p:txBody>
      </p:sp>
    </p:spTree>
    <p:extLst>
      <p:ext uri="{BB962C8B-B14F-4D97-AF65-F5344CB8AC3E}">
        <p14:creationId xmlns:p14="http://schemas.microsoft.com/office/powerpoint/2010/main" val="2572838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Q1 - I remember information from my course readings best when I read them from printed pages.</a:t>
            </a:r>
          </a:p>
          <a:p>
            <a:r>
              <a:rPr lang="en-US" dirty="0" smtClean="0"/>
              <a:t>Q13 - I can focus on the material better when I read it in print.</a:t>
            </a:r>
          </a:p>
          <a:p>
            <a:endParaRPr lang="en-US" dirty="0" smtClean="0"/>
          </a:p>
          <a:p>
            <a:r>
              <a:rPr lang="en-US" dirty="0" smtClean="0"/>
              <a:t>Look at the abilities to focus and remember material. Results show that over 80 percent of the students in this study either agree or strongly agree with these statements, indicating that students’ recognition of their optimal learning environment is consistent with most studies of the cognitive process of reading and learning. </a:t>
            </a:r>
          </a:p>
          <a:p>
            <a:endParaRPr lang="en-US" dirty="0"/>
          </a:p>
        </p:txBody>
      </p:sp>
      <p:sp>
        <p:nvSpPr>
          <p:cNvPr id="4" name="Slide Number Placeholder 3"/>
          <p:cNvSpPr>
            <a:spLocks noGrp="1"/>
          </p:cNvSpPr>
          <p:nvPr>
            <p:ph type="sldNum" sz="quarter" idx="10"/>
          </p:nvPr>
        </p:nvSpPr>
        <p:spPr/>
        <p:txBody>
          <a:bodyPr/>
          <a:lstStyle/>
          <a:p>
            <a:fld id="{CA3B79DF-294F-43DE-828A-C42FFF3DB858}" type="slidenum">
              <a:rPr lang="en-US" smtClean="0"/>
              <a:t>23</a:t>
            </a:fld>
            <a:endParaRPr lang="en-US"/>
          </a:p>
        </p:txBody>
      </p:sp>
    </p:spTree>
    <p:extLst>
      <p:ext uri="{BB962C8B-B14F-4D97-AF65-F5344CB8AC3E}">
        <p14:creationId xmlns:p14="http://schemas.microsoft.com/office/powerpoint/2010/main" val="19824677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two questions generated a total of 78 comments by the participants. Here is a selection of these comments.</a:t>
            </a:r>
          </a:p>
          <a:p>
            <a:endParaRPr lang="en-US" dirty="0"/>
          </a:p>
        </p:txBody>
      </p:sp>
      <p:sp>
        <p:nvSpPr>
          <p:cNvPr id="4" name="Slide Number Placeholder 3"/>
          <p:cNvSpPr>
            <a:spLocks noGrp="1"/>
          </p:cNvSpPr>
          <p:nvPr>
            <p:ph type="sldNum" sz="quarter" idx="10"/>
          </p:nvPr>
        </p:nvSpPr>
        <p:spPr/>
        <p:txBody>
          <a:bodyPr/>
          <a:lstStyle/>
          <a:p>
            <a:fld id="{CA3B79DF-294F-43DE-828A-C42FFF3DB858}" type="slidenum">
              <a:rPr lang="en-US" smtClean="0"/>
              <a:t>24</a:t>
            </a:fld>
            <a:endParaRPr lang="en-US"/>
          </a:p>
        </p:txBody>
      </p:sp>
    </p:spTree>
    <p:extLst>
      <p:ext uri="{BB962C8B-B14F-4D97-AF65-F5344CB8AC3E}">
        <p14:creationId xmlns:p14="http://schemas.microsoft.com/office/powerpoint/2010/main" val="2682789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Highlighting and annotating are behaviors that reflect active engagement with a text in an effort to learn and retain information. Over 80 percent (n=316) of the students agree or strongly agree that they highlight and annotate their print readings (Question 7), but only about a third of them (33.6 percent, n=131) agree or strongly agree that they annotate and highlight their electronic texts (Question 12). Comments indicate that more would do so if they knew how or if the particular format allowed them. Many pdfs for example, do not enable such engagement. Some students state that they do not have access to technologies for electronic highlighting and annotating. This circumstance may change as technologies improve and become more common. </a:t>
            </a:r>
          </a:p>
          <a:p>
            <a:endParaRPr lang="en-US" dirty="0"/>
          </a:p>
        </p:txBody>
      </p:sp>
      <p:sp>
        <p:nvSpPr>
          <p:cNvPr id="4" name="Slide Number Placeholder 3"/>
          <p:cNvSpPr>
            <a:spLocks noGrp="1"/>
          </p:cNvSpPr>
          <p:nvPr>
            <p:ph type="sldNum" sz="quarter" idx="10"/>
          </p:nvPr>
        </p:nvSpPr>
        <p:spPr/>
        <p:txBody>
          <a:bodyPr/>
          <a:lstStyle/>
          <a:p>
            <a:fld id="{CA3B79DF-294F-43DE-828A-C42FFF3DB858}" type="slidenum">
              <a:rPr lang="en-US" smtClean="0"/>
              <a:t>25</a:t>
            </a:fld>
            <a:endParaRPr lang="en-US"/>
          </a:p>
        </p:txBody>
      </p:sp>
    </p:spTree>
    <p:extLst>
      <p:ext uri="{BB962C8B-B14F-4D97-AF65-F5344CB8AC3E}">
        <p14:creationId xmlns:p14="http://schemas.microsoft.com/office/powerpoint/2010/main" val="3659995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Re-reading and reviewing a text is another learning engagement behavior (Question 9). Over 75 percent (n=295) agree or strongly agree that they are more likely to do so when the reading is in print. </a:t>
            </a:r>
            <a:endParaRPr lang="en-US" dirty="0"/>
          </a:p>
        </p:txBody>
      </p:sp>
      <p:sp>
        <p:nvSpPr>
          <p:cNvPr id="4" name="Slide Number Placeholder 3"/>
          <p:cNvSpPr>
            <a:spLocks noGrp="1"/>
          </p:cNvSpPr>
          <p:nvPr>
            <p:ph type="sldNum" sz="quarter" idx="10"/>
          </p:nvPr>
        </p:nvSpPr>
        <p:spPr/>
        <p:txBody>
          <a:bodyPr/>
          <a:lstStyle/>
          <a:p>
            <a:fld id="{CA3B79DF-294F-43DE-828A-C42FFF3DB858}" type="slidenum">
              <a:rPr lang="en-US" smtClean="0"/>
              <a:t>26</a:t>
            </a:fld>
            <a:endParaRPr lang="en-US"/>
          </a:p>
        </p:txBody>
      </p:sp>
    </p:spTree>
    <p:extLst>
      <p:ext uri="{BB962C8B-B14F-4D97-AF65-F5344CB8AC3E}">
        <p14:creationId xmlns:p14="http://schemas.microsoft.com/office/powerpoint/2010/main" val="14989473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Statistical analysis:</a:t>
            </a:r>
          </a:p>
          <a:p>
            <a:r>
              <a:rPr lang="en-US" dirty="0" smtClean="0"/>
              <a:t>I used the Pearson’s Chi-Square and Fisher’s Exact Chi-Square tests to check possible associations between 4 independent</a:t>
            </a:r>
            <a:r>
              <a:rPr lang="en-US" baseline="0" dirty="0" smtClean="0"/>
              <a:t> variables (age, major, </a:t>
            </a:r>
            <a:r>
              <a:rPr lang="en-US" baseline="0" dirty="0" err="1" smtClean="0"/>
              <a:t>gpa</a:t>
            </a:r>
            <a:r>
              <a:rPr lang="en-US" baseline="0" dirty="0" smtClean="0"/>
              <a:t>, &amp; year of study) and responses to the 14 questions.</a:t>
            </a:r>
            <a:endParaRPr lang="en-US" dirty="0"/>
          </a:p>
        </p:txBody>
      </p:sp>
      <p:sp>
        <p:nvSpPr>
          <p:cNvPr id="4" name="Slide Number Placeholder 3"/>
          <p:cNvSpPr>
            <a:spLocks noGrp="1"/>
          </p:cNvSpPr>
          <p:nvPr>
            <p:ph type="sldNum" sz="quarter" idx="10"/>
          </p:nvPr>
        </p:nvSpPr>
        <p:spPr/>
        <p:txBody>
          <a:bodyPr/>
          <a:lstStyle/>
          <a:p>
            <a:fld id="{CA3B79DF-294F-43DE-828A-C42FFF3DB858}" type="slidenum">
              <a:rPr lang="en-US" smtClean="0"/>
              <a:t>27</a:t>
            </a:fld>
            <a:endParaRPr lang="en-US"/>
          </a:p>
        </p:txBody>
      </p:sp>
    </p:spTree>
    <p:extLst>
      <p:ext uri="{BB962C8B-B14F-4D97-AF65-F5344CB8AC3E}">
        <p14:creationId xmlns:p14="http://schemas.microsoft.com/office/powerpoint/2010/main" val="1710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3B79DF-294F-43DE-828A-C42FFF3DB858}" type="slidenum">
              <a:rPr lang="en-US" smtClean="0"/>
              <a:t>28</a:t>
            </a:fld>
            <a:endParaRPr lang="en-US"/>
          </a:p>
        </p:txBody>
      </p:sp>
    </p:spTree>
    <p:extLst>
      <p:ext uri="{BB962C8B-B14F-4D97-AF65-F5344CB8AC3E}">
        <p14:creationId xmlns:p14="http://schemas.microsoft.com/office/powerpoint/2010/main" val="32239144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Benefits</a:t>
            </a:r>
            <a:r>
              <a:rPr lang="en-US" baseline="0" dirty="0" smtClean="0"/>
              <a:t> of both formats as described by students.</a:t>
            </a:r>
            <a:endParaRPr lang="en-US" dirty="0"/>
          </a:p>
        </p:txBody>
      </p:sp>
      <p:sp>
        <p:nvSpPr>
          <p:cNvPr id="4" name="Slide Number Placeholder 3"/>
          <p:cNvSpPr>
            <a:spLocks noGrp="1"/>
          </p:cNvSpPr>
          <p:nvPr>
            <p:ph type="sldNum" sz="quarter" idx="10"/>
          </p:nvPr>
        </p:nvSpPr>
        <p:spPr/>
        <p:txBody>
          <a:bodyPr/>
          <a:lstStyle/>
          <a:p>
            <a:fld id="{CA3B79DF-294F-43DE-828A-C42FFF3DB858}" type="slidenum">
              <a:rPr lang="en-US" smtClean="0"/>
              <a:t>29</a:t>
            </a:fld>
            <a:endParaRPr lang="en-US"/>
          </a:p>
        </p:txBody>
      </p:sp>
    </p:spTree>
    <p:extLst>
      <p:ext uri="{BB962C8B-B14F-4D97-AF65-F5344CB8AC3E}">
        <p14:creationId xmlns:p14="http://schemas.microsoft.com/office/powerpoint/2010/main" val="35665664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Australia - Gaby </a:t>
            </a:r>
            <a:r>
              <a:rPr lang="en-US" sz="1200" b="0" i="0" kern="1200" dirty="0" err="1" smtClean="0">
                <a:solidFill>
                  <a:schemeClr val="tx1"/>
                </a:solidFill>
                <a:effectLst/>
                <a:latin typeface="+mn-lt"/>
                <a:ea typeface="+mn-ea"/>
                <a:cs typeface="+mn-cs"/>
              </a:rPr>
              <a:t>Haddow</a:t>
            </a:r>
            <a:r>
              <a:rPr lang="en-US" sz="1200" b="0" i="0" kern="1200" dirty="0" smtClean="0">
                <a:solidFill>
                  <a:schemeClr val="tx1"/>
                </a:solidFill>
                <a:effectLst/>
                <a:latin typeface="+mn-lt"/>
                <a:ea typeface="+mn-ea"/>
                <a:cs typeface="+mn-cs"/>
              </a:rPr>
              <a:t> (Curtin University)</a:t>
            </a:r>
          </a:p>
          <a:p>
            <a:r>
              <a:rPr lang="en-US" sz="1200" b="0" i="0" kern="1200" dirty="0" smtClean="0">
                <a:solidFill>
                  <a:schemeClr val="tx1"/>
                </a:solidFill>
                <a:effectLst/>
                <a:latin typeface="+mn-lt"/>
                <a:ea typeface="+mn-ea"/>
                <a:cs typeface="+mn-cs"/>
              </a:rPr>
              <a:t>Bulgaria - Tania </a:t>
            </a:r>
            <a:r>
              <a:rPr lang="en-US" sz="1200" b="0" i="0" kern="1200" dirty="0" err="1" smtClean="0">
                <a:solidFill>
                  <a:schemeClr val="tx1"/>
                </a:solidFill>
                <a:effectLst/>
                <a:latin typeface="+mn-lt"/>
                <a:ea typeface="+mn-ea"/>
                <a:cs typeface="+mn-cs"/>
              </a:rPr>
              <a:t>Todorova</a:t>
            </a:r>
            <a:r>
              <a:rPr lang="en-US" sz="1200" b="0" i="0" kern="1200" dirty="0" smtClean="0">
                <a:solidFill>
                  <a:schemeClr val="tx1"/>
                </a:solidFill>
                <a:effectLst/>
                <a:latin typeface="+mn-lt"/>
                <a:ea typeface="+mn-ea"/>
                <a:cs typeface="+mn-cs"/>
              </a:rPr>
              <a:t> (SULSIT)</a:t>
            </a:r>
          </a:p>
          <a:p>
            <a:r>
              <a:rPr lang="en-US" sz="1200" b="0" i="0" kern="1200" dirty="0" smtClean="0">
                <a:solidFill>
                  <a:schemeClr val="tx1"/>
                </a:solidFill>
                <a:effectLst/>
                <a:latin typeface="+mn-lt"/>
                <a:ea typeface="+mn-ea"/>
                <a:cs typeface="+mn-cs"/>
              </a:rPr>
              <a:t>China - Pan </a:t>
            </a:r>
            <a:r>
              <a:rPr lang="en-US" sz="1200" b="0" i="0" kern="1200" dirty="0" err="1" smtClean="0">
                <a:solidFill>
                  <a:schemeClr val="tx1"/>
                </a:solidFill>
                <a:effectLst/>
                <a:latin typeface="+mn-lt"/>
                <a:ea typeface="+mn-ea"/>
                <a:cs typeface="+mn-cs"/>
              </a:rPr>
              <a:t>Yantao</a:t>
            </a:r>
            <a:r>
              <a:rPr lang="en-US" sz="1200" b="0" i="0" kern="1200" dirty="0" smtClean="0">
                <a:solidFill>
                  <a:schemeClr val="tx1"/>
                </a:solidFill>
                <a:effectLst/>
                <a:latin typeface="+mn-lt"/>
                <a:ea typeface="+mn-ea"/>
                <a:cs typeface="+mn-cs"/>
              </a:rPr>
              <a:t> (Sun </a:t>
            </a:r>
            <a:r>
              <a:rPr lang="en-US" sz="1200" b="0" i="0" kern="1200" dirty="0" err="1" smtClean="0">
                <a:solidFill>
                  <a:schemeClr val="tx1"/>
                </a:solidFill>
                <a:effectLst/>
                <a:latin typeface="+mn-lt"/>
                <a:ea typeface="+mn-ea"/>
                <a:cs typeface="+mn-cs"/>
              </a:rPr>
              <a:t>Yat</a:t>
            </a:r>
            <a:r>
              <a:rPr lang="en-US" sz="1200" b="0" i="0" kern="1200" dirty="0" smtClean="0">
                <a:solidFill>
                  <a:schemeClr val="tx1"/>
                </a:solidFill>
                <a:effectLst/>
                <a:latin typeface="+mn-lt"/>
                <a:ea typeface="+mn-ea"/>
                <a:cs typeface="+mn-cs"/>
              </a:rPr>
              <a:t>-Sen University) &amp; </a:t>
            </a:r>
            <a:r>
              <a:rPr lang="en-US" sz="1200" b="0" i="0" kern="1200" dirty="0" err="1" smtClean="0">
                <a:solidFill>
                  <a:schemeClr val="tx1"/>
                </a:solidFill>
                <a:effectLst/>
                <a:latin typeface="+mn-lt"/>
                <a:ea typeface="+mn-ea"/>
                <a:cs typeface="+mn-cs"/>
              </a:rPr>
              <a:t>Jiuzhen</a:t>
            </a:r>
            <a:r>
              <a:rPr lang="en-US" sz="1200" b="0" i="0" kern="1200" dirty="0" smtClean="0">
                <a:solidFill>
                  <a:schemeClr val="tx1"/>
                </a:solidFill>
                <a:effectLst/>
                <a:latin typeface="+mn-lt"/>
                <a:ea typeface="+mn-ea"/>
                <a:cs typeface="+mn-cs"/>
              </a:rPr>
              <a:t> Zhang (Peking University)</a:t>
            </a:r>
          </a:p>
          <a:p>
            <a:r>
              <a:rPr lang="en-US" sz="1200" b="0" i="0" kern="1200" dirty="0" smtClean="0">
                <a:solidFill>
                  <a:schemeClr val="tx1"/>
                </a:solidFill>
                <a:effectLst/>
                <a:latin typeface="+mn-lt"/>
                <a:ea typeface="+mn-ea"/>
                <a:cs typeface="+mn-cs"/>
              </a:rPr>
              <a:t>Croatia - </a:t>
            </a:r>
            <a:r>
              <a:rPr lang="en-US" sz="1200" b="0" i="0" kern="1200" dirty="0" err="1" smtClean="0">
                <a:solidFill>
                  <a:schemeClr val="tx1"/>
                </a:solidFill>
                <a:effectLst/>
                <a:latin typeface="+mn-lt"/>
                <a:ea typeface="+mn-ea"/>
                <a:cs typeface="+mn-cs"/>
              </a:rPr>
              <a:t>Darija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Pesut</a:t>
            </a:r>
            <a:r>
              <a:rPr lang="en-US" sz="1200" b="0" i="0" kern="1200" dirty="0" smtClean="0">
                <a:solidFill>
                  <a:schemeClr val="tx1"/>
                </a:solidFill>
                <a:effectLst/>
                <a:latin typeface="+mn-lt"/>
                <a:ea typeface="+mn-ea"/>
                <a:cs typeface="+mn-cs"/>
              </a:rPr>
              <a:t> &amp; Daniela </a:t>
            </a:r>
            <a:r>
              <a:rPr lang="en-US" sz="1200" b="0" i="0" kern="1200" dirty="0" err="1" smtClean="0">
                <a:solidFill>
                  <a:schemeClr val="tx1"/>
                </a:solidFill>
                <a:effectLst/>
                <a:latin typeface="+mn-lt"/>
                <a:ea typeface="+mn-ea"/>
                <a:cs typeface="+mn-cs"/>
              </a:rPr>
              <a:t>Zivkovic</a:t>
            </a:r>
            <a:r>
              <a:rPr lang="en-US" sz="1200" b="0" i="0" kern="1200" dirty="0" smtClean="0">
                <a:solidFill>
                  <a:schemeClr val="tx1"/>
                </a:solidFill>
                <a:effectLst/>
                <a:latin typeface="+mn-lt"/>
                <a:ea typeface="+mn-ea"/>
                <a:cs typeface="+mn-cs"/>
              </a:rPr>
              <a:t> (University of Zagreb)</a:t>
            </a:r>
          </a:p>
          <a:p>
            <a:r>
              <a:rPr lang="en-US" sz="1200" b="0" i="0" kern="1200" dirty="0" err="1" smtClean="0">
                <a:solidFill>
                  <a:schemeClr val="tx1"/>
                </a:solidFill>
                <a:effectLst/>
                <a:latin typeface="+mn-lt"/>
                <a:ea typeface="+mn-ea"/>
                <a:cs typeface="+mn-cs"/>
              </a:rPr>
              <a:t>Czeck</a:t>
            </a:r>
            <a:r>
              <a:rPr lang="en-US" sz="1200" b="0" i="0" kern="1200" dirty="0" smtClean="0">
                <a:solidFill>
                  <a:schemeClr val="tx1"/>
                </a:solidFill>
                <a:effectLst/>
                <a:latin typeface="+mn-lt"/>
                <a:ea typeface="+mn-ea"/>
                <a:cs typeface="+mn-cs"/>
              </a:rPr>
              <a:t> Republic – Michal Lorenz (University of Masaryk)</a:t>
            </a:r>
          </a:p>
          <a:p>
            <a:r>
              <a:rPr lang="en-US" sz="1200" b="0" i="0" kern="1200" smtClean="0">
                <a:solidFill>
                  <a:schemeClr val="tx1"/>
                </a:solidFill>
                <a:effectLst/>
                <a:latin typeface="+mn-lt"/>
                <a:ea typeface="+mn-ea"/>
                <a:cs typeface="+mn-cs"/>
              </a:rPr>
              <a:t>Finland</a:t>
            </a:r>
          </a:p>
          <a:p>
            <a:r>
              <a:rPr lang="en-US" sz="1200" b="0" i="0" kern="1200" dirty="0" smtClean="0">
                <a:solidFill>
                  <a:schemeClr val="tx1"/>
                </a:solidFill>
                <a:effectLst/>
                <a:latin typeface="+mn-lt"/>
                <a:ea typeface="+mn-ea"/>
                <a:cs typeface="+mn-cs"/>
              </a:rPr>
              <a:t>France - Joumana Boustany (University of Paris Descartes)</a:t>
            </a:r>
          </a:p>
          <a:p>
            <a:r>
              <a:rPr lang="en-US" sz="1200" b="0" i="0" kern="1200" dirty="0" smtClean="0">
                <a:solidFill>
                  <a:schemeClr val="tx1"/>
                </a:solidFill>
                <a:effectLst/>
                <a:latin typeface="+mn-lt"/>
                <a:ea typeface="+mn-ea"/>
                <a:cs typeface="+mn-cs"/>
              </a:rPr>
              <a:t>Hungary - Laszlo </a:t>
            </a:r>
            <a:r>
              <a:rPr lang="en-US" sz="1200" b="0" i="0" kern="1200" dirty="0" err="1" smtClean="0">
                <a:solidFill>
                  <a:schemeClr val="tx1"/>
                </a:solidFill>
                <a:effectLst/>
                <a:latin typeface="+mn-lt"/>
                <a:ea typeface="+mn-ea"/>
                <a:cs typeface="+mn-cs"/>
              </a:rPr>
              <a:t>Karvalics</a:t>
            </a:r>
            <a:r>
              <a:rPr lang="en-US" sz="1200" b="0" i="0" kern="1200" dirty="0" smtClean="0">
                <a:solidFill>
                  <a:schemeClr val="tx1"/>
                </a:solidFill>
                <a:effectLst/>
                <a:latin typeface="+mn-lt"/>
                <a:ea typeface="+mn-ea"/>
                <a:cs typeface="+mn-cs"/>
              </a:rPr>
              <a:t> (University of </a:t>
            </a:r>
            <a:r>
              <a:rPr lang="en-US" sz="1200" b="0" i="0" kern="1200" dirty="0" err="1" smtClean="0">
                <a:solidFill>
                  <a:schemeClr val="tx1"/>
                </a:solidFill>
                <a:effectLst/>
                <a:latin typeface="+mn-lt"/>
                <a:ea typeface="+mn-ea"/>
                <a:cs typeface="+mn-cs"/>
              </a:rPr>
              <a:t>Szged</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India – </a:t>
            </a:r>
            <a:r>
              <a:rPr lang="en-US" sz="1200" b="0" i="0" kern="1200" dirty="0" err="1" smtClean="0">
                <a:solidFill>
                  <a:schemeClr val="tx1"/>
                </a:solidFill>
                <a:effectLst/>
                <a:latin typeface="+mn-lt"/>
                <a:ea typeface="+mn-ea"/>
                <a:cs typeface="+mn-cs"/>
              </a:rPr>
              <a:t>Ghouse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Modin</a:t>
            </a:r>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Israel - Judit Bar-Ilan &amp; Noa Aharony (Bar-Ilan University)</a:t>
            </a:r>
          </a:p>
          <a:p>
            <a:r>
              <a:rPr lang="en-US" sz="1200" b="0" i="0" kern="1200" dirty="0" smtClean="0">
                <a:solidFill>
                  <a:schemeClr val="tx1"/>
                </a:solidFill>
                <a:effectLst/>
                <a:latin typeface="+mn-lt"/>
                <a:ea typeface="+mn-ea"/>
                <a:cs typeface="+mn-cs"/>
              </a:rPr>
              <a:t>Italy - Elena Collina (University of Bologna)</a:t>
            </a:r>
          </a:p>
          <a:p>
            <a:r>
              <a:rPr lang="en-US" sz="1200" b="0" i="0" kern="1200" dirty="0" smtClean="0">
                <a:solidFill>
                  <a:schemeClr val="tx1"/>
                </a:solidFill>
                <a:effectLst/>
                <a:latin typeface="+mn-lt"/>
                <a:ea typeface="+mn-ea"/>
                <a:cs typeface="+mn-cs"/>
              </a:rPr>
              <a:t>Latvia - </a:t>
            </a:r>
            <a:r>
              <a:rPr lang="en-US" sz="1200" b="0" i="0" kern="1200" dirty="0" err="1" smtClean="0">
                <a:solidFill>
                  <a:schemeClr val="tx1"/>
                </a:solidFill>
                <a:effectLst/>
                <a:latin typeface="+mn-lt"/>
                <a:ea typeface="+mn-ea"/>
                <a:cs typeface="+mn-cs"/>
              </a:rPr>
              <a:t>Liga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Krumina</a:t>
            </a:r>
            <a:r>
              <a:rPr lang="en-US" sz="1200" b="0" i="0" kern="1200" dirty="0" smtClean="0">
                <a:solidFill>
                  <a:schemeClr val="tx1"/>
                </a:solidFill>
                <a:effectLst/>
                <a:latin typeface="+mn-lt"/>
                <a:ea typeface="+mn-ea"/>
                <a:cs typeface="+mn-cs"/>
              </a:rPr>
              <a:t> (University of Latvia)</a:t>
            </a:r>
          </a:p>
          <a:p>
            <a:r>
              <a:rPr lang="en-US" sz="1200" b="0" i="0" kern="1200" dirty="0" err="1" smtClean="0">
                <a:solidFill>
                  <a:schemeClr val="tx1"/>
                </a:solidFill>
                <a:effectLst/>
                <a:latin typeface="+mn-lt"/>
                <a:ea typeface="+mn-ea"/>
                <a:cs typeface="+mn-cs"/>
              </a:rPr>
              <a:t>Lithuvania</a:t>
            </a:r>
            <a:r>
              <a:rPr lang="en-US" sz="1200" b="0" i="0" kern="1200" dirty="0" smtClean="0">
                <a:solidFill>
                  <a:schemeClr val="tx1"/>
                </a:solidFill>
                <a:effectLst/>
                <a:latin typeface="+mn-lt"/>
                <a:ea typeface="+mn-ea"/>
                <a:cs typeface="+mn-cs"/>
              </a:rPr>
              <a:t> - </a:t>
            </a:r>
            <a:r>
              <a:rPr lang="en-US" sz="1200" b="0" i="0" kern="1200" dirty="0" err="1" smtClean="0">
                <a:solidFill>
                  <a:schemeClr val="tx1"/>
                </a:solidFill>
                <a:effectLst/>
                <a:latin typeface="+mn-lt"/>
                <a:ea typeface="+mn-ea"/>
                <a:cs typeface="+mn-cs"/>
              </a:rPr>
              <a:t>Jurgita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Rudzioniene</a:t>
            </a:r>
            <a:r>
              <a:rPr lang="en-US" sz="1200" b="0" i="0" kern="1200" dirty="0" smtClean="0">
                <a:solidFill>
                  <a:schemeClr val="tx1"/>
                </a:solidFill>
                <a:effectLst/>
                <a:latin typeface="+mn-lt"/>
                <a:ea typeface="+mn-ea"/>
                <a:cs typeface="+mn-cs"/>
              </a:rPr>
              <a:t> (Vilnius University)</a:t>
            </a:r>
          </a:p>
          <a:p>
            <a:r>
              <a:rPr lang="en-US" sz="1200" b="0" i="0" kern="1200" dirty="0" smtClean="0">
                <a:solidFill>
                  <a:schemeClr val="tx1"/>
                </a:solidFill>
                <a:effectLst/>
                <a:latin typeface="+mn-lt"/>
                <a:ea typeface="+mn-ea"/>
                <a:cs typeface="+mn-cs"/>
              </a:rPr>
              <a:t>Moldova – Silvia </a:t>
            </a:r>
            <a:r>
              <a:rPr lang="en-US" sz="1200" b="0" i="0" kern="1200" dirty="0" err="1" smtClean="0">
                <a:solidFill>
                  <a:schemeClr val="tx1"/>
                </a:solidFill>
                <a:effectLst/>
                <a:latin typeface="+mn-lt"/>
                <a:ea typeface="+mn-ea"/>
                <a:cs typeface="+mn-cs"/>
              </a:rPr>
              <a:t>Ghinculov</a:t>
            </a:r>
            <a:r>
              <a:rPr lang="en-US" sz="1200" b="0" i="0" kern="1200" dirty="0" smtClean="0">
                <a:solidFill>
                  <a:schemeClr val="tx1"/>
                </a:solidFill>
                <a:effectLst/>
                <a:latin typeface="+mn-lt"/>
                <a:ea typeface="+mn-ea"/>
                <a:cs typeface="+mn-cs"/>
              </a:rPr>
              <a:t> (Academy of Economic studies of Moldova)</a:t>
            </a:r>
          </a:p>
          <a:p>
            <a:r>
              <a:rPr lang="en-US" sz="1200" b="0" i="0" kern="1200" dirty="0" smtClean="0">
                <a:solidFill>
                  <a:schemeClr val="tx1"/>
                </a:solidFill>
                <a:effectLst/>
                <a:latin typeface="+mn-lt"/>
                <a:ea typeface="+mn-ea"/>
                <a:cs typeface="+mn-cs"/>
              </a:rPr>
              <a:t>Norway - </a:t>
            </a:r>
            <a:r>
              <a:rPr lang="en-US" sz="1200" b="0" i="0" kern="1200" dirty="0" err="1" smtClean="0">
                <a:solidFill>
                  <a:schemeClr val="tx1"/>
                </a:solidFill>
                <a:effectLst/>
                <a:latin typeface="+mn-lt"/>
                <a:ea typeface="+mn-ea"/>
                <a:cs typeface="+mn-cs"/>
              </a:rPr>
              <a:t>Ane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Landoy</a:t>
            </a:r>
            <a:r>
              <a:rPr lang="en-US" sz="1200" b="0" i="0" kern="1200" dirty="0" smtClean="0">
                <a:solidFill>
                  <a:schemeClr val="tx1"/>
                </a:solidFill>
                <a:effectLst/>
                <a:latin typeface="+mn-lt"/>
                <a:ea typeface="+mn-ea"/>
                <a:cs typeface="+mn-cs"/>
              </a:rPr>
              <a:t> (Bergen University)</a:t>
            </a:r>
          </a:p>
          <a:p>
            <a:r>
              <a:rPr lang="en-US" sz="1200" b="0" i="0" kern="1200" dirty="0" smtClean="0">
                <a:solidFill>
                  <a:schemeClr val="tx1"/>
                </a:solidFill>
                <a:effectLst/>
                <a:latin typeface="+mn-lt"/>
                <a:ea typeface="+mn-ea"/>
                <a:cs typeface="+mn-cs"/>
              </a:rPr>
              <a:t>Peru - Aurora de la Vega (Catholic University of Peru)</a:t>
            </a:r>
          </a:p>
          <a:p>
            <a:r>
              <a:rPr lang="en-US" sz="1200" b="0" i="0" kern="1200" dirty="0" smtClean="0">
                <a:solidFill>
                  <a:schemeClr val="tx1"/>
                </a:solidFill>
                <a:effectLst/>
                <a:latin typeface="+mn-lt"/>
                <a:ea typeface="+mn-ea"/>
                <a:cs typeface="+mn-cs"/>
              </a:rPr>
              <a:t>Poland - Monika </a:t>
            </a:r>
            <a:r>
              <a:rPr lang="en-US" sz="1200" b="0" i="0" kern="1200" dirty="0" err="1" smtClean="0">
                <a:solidFill>
                  <a:schemeClr val="tx1"/>
                </a:solidFill>
                <a:effectLst/>
                <a:latin typeface="+mn-lt"/>
                <a:ea typeface="+mn-ea"/>
                <a:cs typeface="+mn-cs"/>
              </a:rPr>
              <a:t>Krakowska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Jagiellonian</a:t>
            </a:r>
            <a:r>
              <a:rPr lang="en-US" sz="1200" b="0" i="0" kern="1200" dirty="0" smtClean="0">
                <a:solidFill>
                  <a:schemeClr val="tx1"/>
                </a:solidFill>
                <a:effectLst/>
                <a:latin typeface="+mn-lt"/>
                <a:ea typeface="+mn-ea"/>
                <a:cs typeface="+mn-cs"/>
              </a:rPr>
              <a:t> University)</a:t>
            </a:r>
          </a:p>
          <a:p>
            <a:r>
              <a:rPr lang="en-US" sz="1200" b="0" i="0" kern="1200" dirty="0" smtClean="0">
                <a:solidFill>
                  <a:schemeClr val="tx1"/>
                </a:solidFill>
                <a:effectLst/>
                <a:latin typeface="+mn-lt"/>
                <a:ea typeface="+mn-ea"/>
                <a:cs typeface="+mn-cs"/>
              </a:rPr>
              <a:t>Portugal - Ana Terra (Oporto Polytechnic Institute)</a:t>
            </a:r>
          </a:p>
          <a:p>
            <a:r>
              <a:rPr lang="en-US" sz="1200" b="0" i="0" kern="1200" dirty="0" smtClean="0">
                <a:solidFill>
                  <a:schemeClr val="tx1"/>
                </a:solidFill>
                <a:effectLst/>
                <a:latin typeface="+mn-lt"/>
                <a:ea typeface="+mn-ea"/>
                <a:cs typeface="+mn-cs"/>
              </a:rPr>
              <a:t>Romania - Angela </a:t>
            </a:r>
            <a:r>
              <a:rPr lang="en-US" sz="1200" b="0" i="0" kern="1200" dirty="0" err="1" smtClean="0">
                <a:solidFill>
                  <a:schemeClr val="tx1"/>
                </a:solidFill>
                <a:effectLst/>
                <a:latin typeface="+mn-lt"/>
                <a:ea typeface="+mn-ea"/>
                <a:cs typeface="+mn-cs"/>
              </a:rPr>
              <a:t>Repanovici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Transilvania</a:t>
            </a:r>
            <a:r>
              <a:rPr lang="en-US" sz="1200" b="0" i="0" kern="1200" dirty="0" smtClean="0">
                <a:solidFill>
                  <a:schemeClr val="tx1"/>
                </a:solidFill>
                <a:effectLst/>
                <a:latin typeface="+mn-lt"/>
                <a:ea typeface="+mn-ea"/>
                <a:cs typeface="+mn-cs"/>
              </a:rPr>
              <a:t> University)</a:t>
            </a:r>
          </a:p>
          <a:p>
            <a:r>
              <a:rPr lang="en-US" sz="1200" b="0" i="0" kern="1200" dirty="0" err="1" smtClean="0">
                <a:solidFill>
                  <a:schemeClr val="tx1"/>
                </a:solidFill>
                <a:effectLst/>
                <a:latin typeface="+mn-lt"/>
                <a:ea typeface="+mn-ea"/>
                <a:cs typeface="+mn-cs"/>
              </a:rPr>
              <a:t>Singapor</a:t>
            </a:r>
            <a:r>
              <a:rPr lang="en-US" sz="1200" b="0" i="0" kern="1200" dirty="0" smtClean="0">
                <a:solidFill>
                  <a:schemeClr val="tx1"/>
                </a:solidFill>
                <a:effectLst/>
                <a:latin typeface="+mn-lt"/>
                <a:ea typeface="+mn-ea"/>
                <a:cs typeface="+mn-cs"/>
              </a:rPr>
              <a:t> - </a:t>
            </a:r>
            <a:r>
              <a:rPr lang="en-US" sz="1200" b="0" i="0" kern="1200" dirty="0" err="1" smtClean="0">
                <a:solidFill>
                  <a:schemeClr val="tx1"/>
                </a:solidFill>
                <a:effectLst/>
                <a:latin typeface="+mn-lt"/>
                <a:ea typeface="+mn-ea"/>
                <a:cs typeface="+mn-cs"/>
              </a:rPr>
              <a:t>Shaheen</a:t>
            </a:r>
            <a:r>
              <a:rPr lang="en-US" sz="1200" b="0" i="0" kern="1200" dirty="0" smtClean="0">
                <a:solidFill>
                  <a:schemeClr val="tx1"/>
                </a:solidFill>
                <a:effectLst/>
                <a:latin typeface="+mn-lt"/>
                <a:ea typeface="+mn-ea"/>
                <a:cs typeface="+mn-cs"/>
              </a:rPr>
              <a:t> Majid (</a:t>
            </a:r>
            <a:r>
              <a:rPr lang="en-US" sz="1200" b="0" i="0" kern="1200" dirty="0" err="1" smtClean="0">
                <a:solidFill>
                  <a:schemeClr val="tx1"/>
                </a:solidFill>
                <a:effectLst/>
                <a:latin typeface="+mn-lt"/>
                <a:ea typeface="+mn-ea"/>
                <a:cs typeface="+mn-cs"/>
              </a:rPr>
              <a:t>Nanyang</a:t>
            </a:r>
            <a:r>
              <a:rPr lang="en-US" sz="1200" b="0" i="0" kern="1200" dirty="0" smtClean="0">
                <a:solidFill>
                  <a:schemeClr val="tx1"/>
                </a:solidFill>
                <a:effectLst/>
                <a:latin typeface="+mn-lt"/>
                <a:ea typeface="+mn-ea"/>
                <a:cs typeface="+mn-cs"/>
              </a:rPr>
              <a:t> Technological University)</a:t>
            </a:r>
          </a:p>
          <a:p>
            <a:r>
              <a:rPr lang="en-US" sz="1200" b="0" i="0" kern="1200" dirty="0" smtClean="0">
                <a:solidFill>
                  <a:schemeClr val="tx1"/>
                </a:solidFill>
                <a:effectLst/>
                <a:latin typeface="+mn-lt"/>
                <a:ea typeface="+mn-ea"/>
                <a:cs typeface="+mn-cs"/>
              </a:rPr>
              <a:t>Slovenia - </a:t>
            </a:r>
            <a:r>
              <a:rPr lang="en-US" sz="1200" b="0" i="0" kern="1200" dirty="0" err="1" smtClean="0">
                <a:solidFill>
                  <a:schemeClr val="tx1"/>
                </a:solidFill>
                <a:effectLst/>
                <a:latin typeface="+mn-lt"/>
                <a:ea typeface="+mn-ea"/>
                <a:cs typeface="+mn-cs"/>
              </a:rPr>
              <a:t>Polona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Vilar</a:t>
            </a:r>
            <a:r>
              <a:rPr lang="en-US" sz="1200" b="0" i="0" kern="1200" dirty="0" smtClean="0">
                <a:solidFill>
                  <a:schemeClr val="tx1"/>
                </a:solidFill>
                <a:effectLst/>
                <a:latin typeface="+mn-lt"/>
                <a:ea typeface="+mn-ea"/>
                <a:cs typeface="+mn-cs"/>
              </a:rPr>
              <a:t> (University of </a:t>
            </a:r>
            <a:r>
              <a:rPr lang="en-US" sz="1200" b="0" i="0" kern="1200" dirty="0" err="1" smtClean="0">
                <a:solidFill>
                  <a:schemeClr val="tx1"/>
                </a:solidFill>
                <a:effectLst/>
                <a:latin typeface="+mn-lt"/>
                <a:ea typeface="+mn-ea"/>
                <a:cs typeface="+mn-cs"/>
              </a:rPr>
              <a:t>Ljubliana</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Switzerland - Rene Schneider (Haute </a:t>
            </a:r>
            <a:r>
              <a:rPr lang="en-US" sz="1200" b="0" i="0" kern="1200" dirty="0" err="1" smtClean="0">
                <a:solidFill>
                  <a:schemeClr val="tx1"/>
                </a:solidFill>
                <a:effectLst/>
                <a:latin typeface="+mn-lt"/>
                <a:ea typeface="+mn-ea"/>
                <a:cs typeface="+mn-cs"/>
              </a:rPr>
              <a:t>Ecole</a:t>
            </a:r>
            <a:r>
              <a:rPr lang="en-US" sz="1200" b="0" i="0" kern="1200" dirty="0" smtClean="0">
                <a:solidFill>
                  <a:schemeClr val="tx1"/>
                </a:solidFill>
                <a:effectLst/>
                <a:latin typeface="+mn-lt"/>
                <a:ea typeface="+mn-ea"/>
                <a:cs typeface="+mn-cs"/>
              </a:rPr>
              <a:t> de </a:t>
            </a:r>
            <a:r>
              <a:rPr lang="en-US" sz="1200" b="0" i="0" kern="1200" dirty="0" err="1" smtClean="0">
                <a:solidFill>
                  <a:schemeClr val="tx1"/>
                </a:solidFill>
                <a:effectLst/>
                <a:latin typeface="+mn-lt"/>
                <a:ea typeface="+mn-ea"/>
                <a:cs typeface="+mn-cs"/>
              </a:rPr>
              <a:t>Gestion</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Turkey - Serap Kurbanoglu (</a:t>
            </a:r>
            <a:r>
              <a:rPr lang="en-US" sz="1200" b="0" i="0" kern="1200" dirty="0" err="1" smtClean="0">
                <a:solidFill>
                  <a:schemeClr val="tx1"/>
                </a:solidFill>
                <a:effectLst/>
                <a:latin typeface="+mn-lt"/>
                <a:ea typeface="+mn-ea"/>
                <a:cs typeface="+mn-cs"/>
              </a:rPr>
              <a:t>Hacettepe</a:t>
            </a:r>
            <a:r>
              <a:rPr lang="en-US" sz="1200" b="0" i="0" kern="1200" dirty="0" smtClean="0">
                <a:solidFill>
                  <a:schemeClr val="tx1"/>
                </a:solidFill>
                <a:effectLst/>
                <a:latin typeface="+mn-lt"/>
                <a:ea typeface="+mn-ea"/>
                <a:cs typeface="+mn-cs"/>
              </a:rPr>
              <a:t> University)</a:t>
            </a:r>
          </a:p>
          <a:p>
            <a:r>
              <a:rPr lang="en-US" sz="1200" b="0" i="0" kern="1200" dirty="0" smtClean="0">
                <a:solidFill>
                  <a:schemeClr val="tx1"/>
                </a:solidFill>
                <a:effectLst/>
                <a:latin typeface="+mn-lt"/>
                <a:ea typeface="+mn-ea"/>
                <a:cs typeface="+mn-cs"/>
              </a:rPr>
              <a:t>UK - David Bawden (City University)</a:t>
            </a:r>
          </a:p>
          <a:p>
            <a:r>
              <a:rPr lang="en-US" sz="1200" b="0" i="0" kern="1200" dirty="0" smtClean="0">
                <a:solidFill>
                  <a:schemeClr val="tx1"/>
                </a:solidFill>
                <a:effectLst/>
                <a:latin typeface="+mn-lt"/>
                <a:ea typeface="+mn-ea"/>
                <a:cs typeface="+mn-cs"/>
              </a:rPr>
              <a:t>USA - Diane Mizrachi (University of California)​</a:t>
            </a:r>
          </a:p>
          <a:p>
            <a:endParaRPr lang="en-US" dirty="0"/>
          </a:p>
        </p:txBody>
      </p:sp>
      <p:sp>
        <p:nvSpPr>
          <p:cNvPr id="4" name="Slide Number Placeholder 3"/>
          <p:cNvSpPr>
            <a:spLocks noGrp="1"/>
          </p:cNvSpPr>
          <p:nvPr>
            <p:ph type="sldNum" sz="quarter" idx="10"/>
          </p:nvPr>
        </p:nvSpPr>
        <p:spPr/>
        <p:txBody>
          <a:bodyPr/>
          <a:lstStyle/>
          <a:p>
            <a:fld id="{CA3B79DF-294F-43DE-828A-C42FFF3DB858}" type="slidenum">
              <a:rPr lang="en-US" smtClean="0"/>
              <a:t>30</a:t>
            </a:fld>
            <a:endParaRPr lang="en-US"/>
          </a:p>
        </p:txBody>
      </p:sp>
    </p:spTree>
    <p:extLst>
      <p:ext uri="{BB962C8B-B14F-4D97-AF65-F5344CB8AC3E}">
        <p14:creationId xmlns:p14="http://schemas.microsoft.com/office/powerpoint/2010/main" val="2350584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3B79DF-294F-43DE-828A-C42FFF3DB858}" type="slidenum">
              <a:rPr lang="en-US" smtClean="0"/>
              <a:t>3</a:t>
            </a:fld>
            <a:endParaRPr lang="en-US"/>
          </a:p>
        </p:txBody>
      </p:sp>
    </p:spTree>
    <p:extLst>
      <p:ext uri="{BB962C8B-B14F-4D97-AF65-F5344CB8AC3E}">
        <p14:creationId xmlns:p14="http://schemas.microsoft.com/office/powerpoint/2010/main" val="37924787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3B79DF-294F-43DE-828A-C42FFF3DB858}" type="slidenum">
              <a:rPr lang="en-US" smtClean="0"/>
              <a:t>31</a:t>
            </a:fld>
            <a:endParaRPr lang="en-US"/>
          </a:p>
        </p:txBody>
      </p:sp>
    </p:spTree>
    <p:extLst>
      <p:ext uri="{BB962C8B-B14F-4D97-AF65-F5344CB8AC3E}">
        <p14:creationId xmlns:p14="http://schemas.microsoft.com/office/powerpoint/2010/main" val="34453993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Audience engagement</a:t>
            </a:r>
            <a:r>
              <a:rPr lang="en-US" baseline="0" dirty="0" smtClean="0"/>
              <a:t> in a discussion on the broader topic of balancing electronic and print sources in education and collection development.</a:t>
            </a:r>
            <a:endParaRPr lang="en-US" dirty="0" smtClean="0"/>
          </a:p>
          <a:p>
            <a:r>
              <a:rPr lang="en-US" dirty="0" smtClean="0"/>
              <a:t>Show these questions to start but take more from audience</a:t>
            </a:r>
            <a:endParaRPr lang="en-US" dirty="0"/>
          </a:p>
        </p:txBody>
      </p:sp>
      <p:sp>
        <p:nvSpPr>
          <p:cNvPr id="4" name="Slide Number Placeholder 3"/>
          <p:cNvSpPr>
            <a:spLocks noGrp="1"/>
          </p:cNvSpPr>
          <p:nvPr>
            <p:ph type="sldNum" sz="quarter" idx="10"/>
          </p:nvPr>
        </p:nvSpPr>
        <p:spPr/>
        <p:txBody>
          <a:bodyPr/>
          <a:lstStyle/>
          <a:p>
            <a:fld id="{CA3B79DF-294F-43DE-828A-C42FFF3DB858}" type="slidenum">
              <a:rPr lang="en-US" smtClean="0"/>
              <a:t>32</a:t>
            </a:fld>
            <a:endParaRPr lang="en-US"/>
          </a:p>
        </p:txBody>
      </p:sp>
    </p:spTree>
    <p:extLst>
      <p:ext uri="{BB962C8B-B14F-4D97-AF65-F5344CB8AC3E}">
        <p14:creationId xmlns:p14="http://schemas.microsoft.com/office/powerpoint/2010/main" val="2010446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390 undergraduates Spring 2014</a:t>
            </a:r>
          </a:p>
          <a:p>
            <a:endParaRPr lang="en-US" dirty="0"/>
          </a:p>
        </p:txBody>
      </p:sp>
      <p:sp>
        <p:nvSpPr>
          <p:cNvPr id="4" name="Slide Number Placeholder 3"/>
          <p:cNvSpPr>
            <a:spLocks noGrp="1"/>
          </p:cNvSpPr>
          <p:nvPr>
            <p:ph type="sldNum" sz="quarter" idx="10"/>
          </p:nvPr>
        </p:nvSpPr>
        <p:spPr/>
        <p:txBody>
          <a:bodyPr/>
          <a:lstStyle/>
          <a:p>
            <a:fld id="{CA3B79DF-294F-43DE-828A-C42FFF3DB858}" type="slidenum">
              <a:rPr lang="en-US" smtClean="0"/>
              <a:t>4</a:t>
            </a:fld>
            <a:endParaRPr lang="en-US"/>
          </a:p>
        </p:txBody>
      </p:sp>
    </p:spTree>
    <p:extLst>
      <p:ext uri="{BB962C8B-B14F-4D97-AF65-F5344CB8AC3E}">
        <p14:creationId xmlns:p14="http://schemas.microsoft.com/office/powerpoint/2010/main" val="74286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1" baseline="0" dirty="0" smtClean="0"/>
              <a:t>UC Libraries</a:t>
            </a:r>
            <a:r>
              <a:rPr lang="en-US" baseline="0" dirty="0" smtClean="0"/>
              <a:t>: Springer E-Book </a:t>
            </a:r>
            <a:r>
              <a:rPr lang="en-US" b="1" baseline="0" dirty="0" smtClean="0"/>
              <a:t>U of Maryland</a:t>
            </a:r>
            <a:endParaRPr lang="en-US" baseline="0" dirty="0" smtClean="0"/>
          </a:p>
          <a:p>
            <a:r>
              <a:rPr lang="en-US" baseline="0" dirty="0" smtClean="0"/>
              <a:t>Both studies specifically of e-book usage and preferences; all university groups: staff, faculty; researchers, students of all levels including undergrads </a:t>
            </a:r>
          </a:p>
          <a:p>
            <a:r>
              <a:rPr lang="en-US" baseline="0" dirty="0" smtClean="0"/>
              <a:t>Both post very similar results: Most undergrads prefer print over electronic for monographs; </a:t>
            </a:r>
            <a:r>
              <a:rPr lang="en-US" b="1" baseline="0" dirty="0" smtClean="0"/>
              <a:t>UM </a:t>
            </a:r>
            <a:r>
              <a:rPr lang="en-US" b="0" baseline="0" dirty="0" smtClean="0"/>
              <a:t>E for reference, conference proceedings…</a:t>
            </a:r>
          </a:p>
          <a:p>
            <a:endParaRPr lang="en-US" b="0" baseline="0" dirty="0" smtClean="0"/>
          </a:p>
          <a:p>
            <a:r>
              <a:rPr lang="en-US" b="1" dirty="0" err="1" smtClean="0"/>
              <a:t>Eshet-Alkalai</a:t>
            </a:r>
            <a:r>
              <a:rPr lang="en-US" b="1" dirty="0" smtClean="0"/>
              <a:t> &amp; Geri</a:t>
            </a:r>
            <a:r>
              <a:rPr lang="en-US" dirty="0" smtClean="0"/>
              <a:t>: summarizing several</a:t>
            </a:r>
            <a:r>
              <a:rPr lang="en-US" baseline="0" dirty="0" smtClean="0"/>
              <a:t> studies state: </a:t>
            </a:r>
          </a:p>
          <a:p>
            <a:r>
              <a:rPr lang="en-US" baseline="0" dirty="0" smtClean="0"/>
              <a:t>“online reading creates a higher cognitive load on the reader compared to reading from print”</a:t>
            </a:r>
          </a:p>
          <a:p>
            <a:r>
              <a:rPr lang="en-US" baseline="0" dirty="0" smtClean="0"/>
              <a:t>Results in:</a:t>
            </a:r>
          </a:p>
          <a:p>
            <a:r>
              <a:rPr lang="en-US" baseline="0" dirty="0" smtClean="0"/>
              <a:t>readers remembering information more from print</a:t>
            </a:r>
          </a:p>
          <a:p>
            <a:r>
              <a:rPr lang="en-US" baseline="0" dirty="0" smtClean="0"/>
              <a:t>More disorientation and difficulties with knowledge construction; lower sense of ownership, engagement, willingness to learn with electronic.</a:t>
            </a:r>
          </a:p>
          <a:p>
            <a:endParaRPr lang="en-US" baseline="0" dirty="0" smtClean="0"/>
          </a:p>
          <a:p>
            <a:r>
              <a:rPr lang="en-US" b="1" dirty="0" err="1" smtClean="0"/>
              <a:t>Magnen</a:t>
            </a:r>
            <a:r>
              <a:rPr lang="en-US" dirty="0" smtClean="0"/>
              <a:t>: 72 Norwegian 10</a:t>
            </a:r>
            <a:r>
              <a:rPr lang="en-US" baseline="30000" dirty="0" smtClean="0"/>
              <a:t>th</a:t>
            </a:r>
            <a:r>
              <a:rPr lang="en-US" dirty="0" smtClean="0"/>
              <a:t> graders</a:t>
            </a:r>
          </a:p>
          <a:p>
            <a:endParaRPr lang="en-US" dirty="0" smtClean="0"/>
          </a:p>
          <a:p>
            <a:r>
              <a:rPr lang="en-US" b="1" dirty="0" smtClean="0"/>
              <a:t>Wells</a:t>
            </a:r>
            <a:r>
              <a:rPr lang="en-US" dirty="0" smtClean="0"/>
              <a:t>: Dissertation Liberty U., study of 140 HS</a:t>
            </a:r>
            <a:r>
              <a:rPr lang="en-US" baseline="0" dirty="0" smtClean="0"/>
              <a:t> &amp; JHS students @independent school found no significant differences in either reading</a:t>
            </a:r>
            <a:r>
              <a:rPr lang="en-US" dirty="0" smtClean="0"/>
              <a:t> comprehension or motivation levels based on book format.</a:t>
            </a:r>
          </a:p>
          <a:p>
            <a:endParaRPr lang="en-US" dirty="0" smtClean="0"/>
          </a:p>
          <a:p>
            <a:r>
              <a:rPr lang="en-US" b="1" dirty="0" smtClean="0"/>
              <a:t>Popular press</a:t>
            </a:r>
            <a:r>
              <a:rPr lang="en-US" dirty="0" smtClean="0"/>
              <a:t>: Washington</a:t>
            </a:r>
            <a:r>
              <a:rPr lang="en-US" baseline="0" dirty="0" smtClean="0"/>
              <a:t> Post (April 2014); Wired Magazine (May 2014), Publishers Weekly (2014), New Yorker (2014)</a:t>
            </a:r>
          </a:p>
          <a:p>
            <a:endParaRPr lang="en-US" b="1" dirty="0"/>
          </a:p>
        </p:txBody>
      </p:sp>
      <p:sp>
        <p:nvSpPr>
          <p:cNvPr id="4" name="Slide Number Placeholder 3"/>
          <p:cNvSpPr>
            <a:spLocks noGrp="1"/>
          </p:cNvSpPr>
          <p:nvPr>
            <p:ph type="sldNum" sz="quarter" idx="10"/>
          </p:nvPr>
        </p:nvSpPr>
        <p:spPr/>
        <p:txBody>
          <a:bodyPr/>
          <a:lstStyle/>
          <a:p>
            <a:fld id="{CA3B79DF-294F-43DE-828A-C42FFF3DB858}" type="slidenum">
              <a:rPr lang="en-US" smtClean="0"/>
              <a:t>6</a:t>
            </a:fld>
            <a:endParaRPr lang="en-US"/>
          </a:p>
        </p:txBody>
      </p:sp>
    </p:spTree>
    <p:extLst>
      <p:ext uri="{BB962C8B-B14F-4D97-AF65-F5344CB8AC3E}">
        <p14:creationId xmlns:p14="http://schemas.microsoft.com/office/powerpoint/2010/main" val="3749406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Institutional context</a:t>
            </a:r>
          </a:p>
          <a:p>
            <a:r>
              <a:rPr lang="en-US" dirty="0" smtClean="0"/>
              <a:t>Over 100,000 applicants this year for next year’s freshman class</a:t>
            </a:r>
            <a:endParaRPr lang="en-US" dirty="0"/>
          </a:p>
        </p:txBody>
      </p:sp>
      <p:sp>
        <p:nvSpPr>
          <p:cNvPr id="4" name="Slide Number Placeholder 3"/>
          <p:cNvSpPr>
            <a:spLocks noGrp="1"/>
          </p:cNvSpPr>
          <p:nvPr>
            <p:ph type="sldNum" sz="quarter" idx="10"/>
          </p:nvPr>
        </p:nvSpPr>
        <p:spPr/>
        <p:txBody>
          <a:bodyPr/>
          <a:lstStyle/>
          <a:p>
            <a:fld id="{CA3B79DF-294F-43DE-828A-C42FFF3DB858}" type="slidenum">
              <a:rPr lang="en-US" smtClean="0"/>
              <a:t>7</a:t>
            </a:fld>
            <a:endParaRPr lang="en-US"/>
          </a:p>
        </p:txBody>
      </p:sp>
    </p:spTree>
    <p:extLst>
      <p:ext uri="{BB962C8B-B14F-4D97-AF65-F5344CB8AC3E}">
        <p14:creationId xmlns:p14="http://schemas.microsoft.com/office/powerpoint/2010/main" val="3348105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Likert-style – 5 response</a:t>
            </a:r>
            <a:r>
              <a:rPr lang="en-US" sz="1200" kern="1200" baseline="0" dirty="0" smtClean="0">
                <a:solidFill>
                  <a:schemeClr val="tx1"/>
                </a:solidFill>
                <a:effectLst/>
                <a:latin typeface="+mn-lt"/>
                <a:ea typeface="+mn-ea"/>
                <a:cs typeface="+mn-cs"/>
              </a:rPr>
              <a:t> possibilities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 question regarding electronic devices the students use</a:t>
            </a:r>
          </a:p>
          <a:p>
            <a:r>
              <a:rPr lang="en-US" sz="1200" kern="1200" dirty="0" smtClean="0">
                <a:solidFill>
                  <a:schemeClr val="tx1"/>
                </a:solidFill>
                <a:effectLst/>
                <a:latin typeface="+mn-lt"/>
                <a:ea typeface="+mn-ea"/>
                <a:cs typeface="+mn-cs"/>
              </a:rPr>
              <a:t>6</a:t>
            </a:r>
            <a:r>
              <a:rPr lang="en-US" sz="1200" kern="1200" baseline="0" dirty="0" smtClean="0">
                <a:solidFill>
                  <a:schemeClr val="tx1"/>
                </a:solidFill>
                <a:effectLst/>
                <a:latin typeface="+mn-lt"/>
                <a:ea typeface="+mn-ea"/>
                <a:cs typeface="+mn-cs"/>
              </a:rPr>
              <a:t> demographic questions</a:t>
            </a:r>
          </a:p>
          <a:p>
            <a:r>
              <a:rPr lang="en-US" sz="1200" kern="1200" baseline="0" dirty="0" smtClean="0">
                <a:solidFill>
                  <a:schemeClr val="tx1"/>
                </a:solidFill>
                <a:effectLst/>
                <a:latin typeface="+mn-lt"/>
                <a:ea typeface="+mn-ea"/>
                <a:cs typeface="+mn-cs"/>
              </a:rPr>
              <a:t>1 prompt for an open ended response</a:t>
            </a:r>
          </a:p>
          <a:p>
            <a:r>
              <a:rPr lang="en-US" sz="1200" kern="1200" baseline="0" dirty="0" smtClean="0">
                <a:solidFill>
                  <a:schemeClr val="tx1"/>
                </a:solidFill>
                <a:effectLst/>
                <a:latin typeface="+mn-lt"/>
                <a:ea typeface="+mn-ea"/>
                <a:cs typeface="+mn-cs"/>
              </a:rPr>
              <a:t>All questions provided space for optional comments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While the response rate is relatively low, only about 8%, the demographics of the participants align very closely to the general undergraduate population at UCLA </a:t>
            </a:r>
          </a:p>
          <a:p>
            <a:endParaRPr lang="en-US" dirty="0"/>
          </a:p>
        </p:txBody>
      </p:sp>
      <p:sp>
        <p:nvSpPr>
          <p:cNvPr id="4" name="Slide Number Placeholder 3"/>
          <p:cNvSpPr>
            <a:spLocks noGrp="1"/>
          </p:cNvSpPr>
          <p:nvPr>
            <p:ph type="sldNum" sz="quarter" idx="10"/>
          </p:nvPr>
        </p:nvSpPr>
        <p:spPr/>
        <p:txBody>
          <a:bodyPr/>
          <a:lstStyle/>
          <a:p>
            <a:fld id="{CA3B79DF-294F-43DE-828A-C42FFF3DB858}" type="slidenum">
              <a:rPr lang="en-US" smtClean="0"/>
              <a:t>8</a:t>
            </a:fld>
            <a:endParaRPr lang="en-US"/>
          </a:p>
        </p:txBody>
      </p:sp>
    </p:spTree>
    <p:extLst>
      <p:ext uri="{BB962C8B-B14F-4D97-AF65-F5344CB8AC3E}">
        <p14:creationId xmlns:p14="http://schemas.microsoft.com/office/powerpoint/2010/main" val="2562689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 not ask for native</a:t>
            </a:r>
            <a:r>
              <a:rPr lang="en-US" baseline="0" dirty="0" smtClean="0"/>
              <a:t> language, first language, heritage language etc, because that may be different than their strongest language.</a:t>
            </a:r>
            <a:endParaRPr lang="en-US" dirty="0"/>
          </a:p>
        </p:txBody>
      </p:sp>
      <p:sp>
        <p:nvSpPr>
          <p:cNvPr id="4" name="Slide Number Placeholder 3"/>
          <p:cNvSpPr>
            <a:spLocks noGrp="1"/>
          </p:cNvSpPr>
          <p:nvPr>
            <p:ph type="sldNum" sz="quarter" idx="10"/>
          </p:nvPr>
        </p:nvSpPr>
        <p:spPr/>
        <p:txBody>
          <a:bodyPr/>
          <a:lstStyle/>
          <a:p>
            <a:fld id="{CA3B79DF-294F-43DE-828A-C42FFF3DB858}" type="slidenum">
              <a:rPr lang="en-US" smtClean="0"/>
              <a:t>9</a:t>
            </a:fld>
            <a:endParaRPr lang="en-US"/>
          </a:p>
        </p:txBody>
      </p:sp>
    </p:spTree>
    <p:extLst>
      <p:ext uri="{BB962C8B-B14F-4D97-AF65-F5344CB8AC3E}">
        <p14:creationId xmlns:p14="http://schemas.microsoft.com/office/powerpoint/2010/main" val="2441142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16 – “I read my electronic course readings on a ___ (please check all that apply).”</a:t>
            </a:r>
          </a:p>
          <a:p>
            <a:r>
              <a:rPr lang="en-US" dirty="0" smtClean="0"/>
              <a:t>n=</a:t>
            </a:r>
          </a:p>
          <a:p>
            <a:r>
              <a:rPr lang="en-US" dirty="0" smtClean="0"/>
              <a:t>Desktop: 61	Laptop: 350	iPad/Tablet: 103	</a:t>
            </a:r>
          </a:p>
          <a:p>
            <a:r>
              <a:rPr lang="en-US" dirty="0" smtClean="0"/>
              <a:t>E-reader: 23	Phone: 109	W/Audio: 6</a:t>
            </a:r>
          </a:p>
          <a:p>
            <a:r>
              <a:rPr lang="en-US" dirty="0" smtClean="0"/>
              <a:t>Never: 14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A3B79DF-294F-43DE-828A-C42FFF3DB858}" type="slidenum">
              <a:rPr lang="en-US" smtClean="0"/>
              <a:t>10</a:t>
            </a:fld>
            <a:endParaRPr lang="en-US"/>
          </a:p>
        </p:txBody>
      </p:sp>
    </p:spTree>
    <p:extLst>
      <p:ext uri="{BB962C8B-B14F-4D97-AF65-F5344CB8AC3E}">
        <p14:creationId xmlns:p14="http://schemas.microsoft.com/office/powerpoint/2010/main" val="3469779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31CF5DA-19B5-4FBB-8B61-532F196C06CF}" type="datetimeFigureOut">
              <a:rPr lang="en-US" smtClean="0"/>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CE451-6DF1-43BA-9142-B512F4448869}" type="slidenum">
              <a:rPr lang="en-US" smtClean="0"/>
              <a:t>‹#›</a:t>
            </a:fld>
            <a:endParaRPr lang="en-US"/>
          </a:p>
        </p:txBody>
      </p:sp>
    </p:spTree>
    <p:extLst>
      <p:ext uri="{BB962C8B-B14F-4D97-AF65-F5344CB8AC3E}">
        <p14:creationId xmlns:p14="http://schemas.microsoft.com/office/powerpoint/2010/main" val="1839238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1CF5DA-19B5-4FBB-8B61-532F196C06CF}" type="datetimeFigureOut">
              <a:rPr lang="en-US" smtClean="0"/>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CE451-6DF1-43BA-9142-B512F4448869}" type="slidenum">
              <a:rPr lang="en-US" smtClean="0"/>
              <a:t>‹#›</a:t>
            </a:fld>
            <a:endParaRPr lang="en-US"/>
          </a:p>
        </p:txBody>
      </p:sp>
    </p:spTree>
    <p:extLst>
      <p:ext uri="{BB962C8B-B14F-4D97-AF65-F5344CB8AC3E}">
        <p14:creationId xmlns:p14="http://schemas.microsoft.com/office/powerpoint/2010/main" val="1676277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1CF5DA-19B5-4FBB-8B61-532F196C06CF}" type="datetimeFigureOut">
              <a:rPr lang="en-US" smtClean="0"/>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CE451-6DF1-43BA-9142-B512F4448869}"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92393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1CF5DA-19B5-4FBB-8B61-532F196C06CF}" type="datetimeFigureOut">
              <a:rPr lang="en-US" smtClean="0"/>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CE451-6DF1-43BA-9142-B512F4448869}" type="slidenum">
              <a:rPr lang="en-US" smtClean="0"/>
              <a:t>‹#›</a:t>
            </a:fld>
            <a:endParaRPr lang="en-US"/>
          </a:p>
        </p:txBody>
      </p:sp>
    </p:spTree>
    <p:extLst>
      <p:ext uri="{BB962C8B-B14F-4D97-AF65-F5344CB8AC3E}">
        <p14:creationId xmlns:p14="http://schemas.microsoft.com/office/powerpoint/2010/main" val="695350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1CF5DA-19B5-4FBB-8B61-532F196C06CF}" type="datetimeFigureOut">
              <a:rPr lang="en-US" smtClean="0"/>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CE451-6DF1-43BA-9142-B512F4448869}"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45345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1CF5DA-19B5-4FBB-8B61-532F196C06CF}" type="datetimeFigureOut">
              <a:rPr lang="en-US" smtClean="0"/>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CE451-6DF1-43BA-9142-B512F4448869}" type="slidenum">
              <a:rPr lang="en-US" smtClean="0"/>
              <a:t>‹#›</a:t>
            </a:fld>
            <a:endParaRPr lang="en-US"/>
          </a:p>
        </p:txBody>
      </p:sp>
    </p:spTree>
    <p:extLst>
      <p:ext uri="{BB962C8B-B14F-4D97-AF65-F5344CB8AC3E}">
        <p14:creationId xmlns:p14="http://schemas.microsoft.com/office/powerpoint/2010/main" val="1473927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1CF5DA-19B5-4FBB-8B61-532F196C06CF}" type="datetimeFigureOut">
              <a:rPr lang="en-US" smtClean="0"/>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CE451-6DF1-43BA-9142-B512F4448869}" type="slidenum">
              <a:rPr lang="en-US" smtClean="0"/>
              <a:t>‹#›</a:t>
            </a:fld>
            <a:endParaRPr lang="en-US"/>
          </a:p>
        </p:txBody>
      </p:sp>
    </p:spTree>
    <p:extLst>
      <p:ext uri="{BB962C8B-B14F-4D97-AF65-F5344CB8AC3E}">
        <p14:creationId xmlns:p14="http://schemas.microsoft.com/office/powerpoint/2010/main" val="3753609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1CF5DA-19B5-4FBB-8B61-532F196C06CF}" type="datetimeFigureOut">
              <a:rPr lang="en-US" smtClean="0"/>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CE451-6DF1-43BA-9142-B512F4448869}" type="slidenum">
              <a:rPr lang="en-US" smtClean="0"/>
              <a:t>‹#›</a:t>
            </a:fld>
            <a:endParaRPr lang="en-US"/>
          </a:p>
        </p:txBody>
      </p:sp>
    </p:spTree>
    <p:extLst>
      <p:ext uri="{BB962C8B-B14F-4D97-AF65-F5344CB8AC3E}">
        <p14:creationId xmlns:p14="http://schemas.microsoft.com/office/powerpoint/2010/main" val="3263187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1CF5DA-19B5-4FBB-8B61-532F196C06CF}" type="datetimeFigureOut">
              <a:rPr lang="en-US" smtClean="0"/>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CE451-6DF1-43BA-9142-B512F4448869}" type="slidenum">
              <a:rPr lang="en-US" smtClean="0"/>
              <a:t>‹#›</a:t>
            </a:fld>
            <a:endParaRPr lang="en-US"/>
          </a:p>
        </p:txBody>
      </p:sp>
    </p:spTree>
    <p:extLst>
      <p:ext uri="{BB962C8B-B14F-4D97-AF65-F5344CB8AC3E}">
        <p14:creationId xmlns:p14="http://schemas.microsoft.com/office/powerpoint/2010/main" val="2423480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1CF5DA-19B5-4FBB-8B61-532F196C06CF}" type="datetimeFigureOut">
              <a:rPr lang="en-US" smtClean="0"/>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CE451-6DF1-43BA-9142-B512F4448869}" type="slidenum">
              <a:rPr lang="en-US" smtClean="0"/>
              <a:t>‹#›</a:t>
            </a:fld>
            <a:endParaRPr lang="en-US"/>
          </a:p>
        </p:txBody>
      </p:sp>
    </p:spTree>
    <p:extLst>
      <p:ext uri="{BB962C8B-B14F-4D97-AF65-F5344CB8AC3E}">
        <p14:creationId xmlns:p14="http://schemas.microsoft.com/office/powerpoint/2010/main" val="3082088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31CF5DA-19B5-4FBB-8B61-532F196C06CF}" type="datetimeFigureOut">
              <a:rPr lang="en-US" smtClean="0"/>
              <a:t>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CE451-6DF1-43BA-9142-B512F4448869}" type="slidenum">
              <a:rPr lang="en-US" smtClean="0"/>
              <a:t>‹#›</a:t>
            </a:fld>
            <a:endParaRPr lang="en-US"/>
          </a:p>
        </p:txBody>
      </p:sp>
    </p:spTree>
    <p:extLst>
      <p:ext uri="{BB962C8B-B14F-4D97-AF65-F5344CB8AC3E}">
        <p14:creationId xmlns:p14="http://schemas.microsoft.com/office/powerpoint/2010/main" val="2251846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31CF5DA-19B5-4FBB-8B61-532F196C06CF}" type="datetimeFigureOut">
              <a:rPr lang="en-US" smtClean="0"/>
              <a:t>2/17/2015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BCE451-6DF1-43BA-9142-B512F4448869}" type="slidenum">
              <a:rPr lang="en-US" smtClean="0"/>
              <a:t>‹#›</a:t>
            </a:fld>
            <a:endParaRPr lang="en-US"/>
          </a:p>
        </p:txBody>
      </p:sp>
    </p:spTree>
    <p:extLst>
      <p:ext uri="{BB962C8B-B14F-4D97-AF65-F5344CB8AC3E}">
        <p14:creationId xmlns:p14="http://schemas.microsoft.com/office/powerpoint/2010/main" val="117114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31CF5DA-19B5-4FBB-8B61-532F196C06CF}" type="datetimeFigureOut">
              <a:rPr lang="en-US" smtClean="0"/>
              <a:t>2/17/2015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BCE451-6DF1-43BA-9142-B512F4448869}" type="slidenum">
              <a:rPr lang="en-US" smtClean="0"/>
              <a:t>‹#›</a:t>
            </a:fld>
            <a:endParaRPr lang="en-US"/>
          </a:p>
        </p:txBody>
      </p:sp>
    </p:spTree>
    <p:extLst>
      <p:ext uri="{BB962C8B-B14F-4D97-AF65-F5344CB8AC3E}">
        <p14:creationId xmlns:p14="http://schemas.microsoft.com/office/powerpoint/2010/main" val="3131695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1CF5DA-19B5-4FBB-8B61-532F196C06CF}" type="datetimeFigureOut">
              <a:rPr lang="en-US" smtClean="0"/>
              <a:t>2/17/2015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BCE451-6DF1-43BA-9142-B512F4448869}" type="slidenum">
              <a:rPr lang="en-US" smtClean="0"/>
              <a:t>‹#›</a:t>
            </a:fld>
            <a:endParaRPr lang="en-US"/>
          </a:p>
        </p:txBody>
      </p:sp>
    </p:spTree>
    <p:extLst>
      <p:ext uri="{BB962C8B-B14F-4D97-AF65-F5344CB8AC3E}">
        <p14:creationId xmlns:p14="http://schemas.microsoft.com/office/powerpoint/2010/main" val="4282305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1CF5DA-19B5-4FBB-8B61-532F196C06CF}" type="datetimeFigureOut">
              <a:rPr lang="en-US" smtClean="0"/>
              <a:t>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CE451-6DF1-43BA-9142-B512F4448869}" type="slidenum">
              <a:rPr lang="en-US" smtClean="0"/>
              <a:t>‹#›</a:t>
            </a:fld>
            <a:endParaRPr lang="en-US"/>
          </a:p>
        </p:txBody>
      </p:sp>
    </p:spTree>
    <p:extLst>
      <p:ext uri="{BB962C8B-B14F-4D97-AF65-F5344CB8AC3E}">
        <p14:creationId xmlns:p14="http://schemas.microsoft.com/office/powerpoint/2010/main" val="1044421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1CF5DA-19B5-4FBB-8B61-532F196C06CF}" type="datetimeFigureOut">
              <a:rPr lang="en-US" smtClean="0"/>
              <a:t>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CE451-6DF1-43BA-9142-B512F4448869}" type="slidenum">
              <a:rPr lang="en-US" smtClean="0"/>
              <a:t>‹#›</a:t>
            </a:fld>
            <a:endParaRPr lang="en-US"/>
          </a:p>
        </p:txBody>
      </p:sp>
    </p:spTree>
    <p:extLst>
      <p:ext uri="{BB962C8B-B14F-4D97-AF65-F5344CB8AC3E}">
        <p14:creationId xmlns:p14="http://schemas.microsoft.com/office/powerpoint/2010/main" val="3515327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1CF5DA-19B5-4FBB-8B61-532F196C06CF}" type="datetimeFigureOut">
              <a:rPr lang="en-US" smtClean="0"/>
              <a:t>2/17/2015</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8BCE451-6DF1-43BA-9142-B512F4448869}" type="slidenum">
              <a:rPr lang="en-US" smtClean="0"/>
              <a:t>‹#›</a:t>
            </a:fld>
            <a:endParaRPr lang="en-US"/>
          </a:p>
        </p:txBody>
      </p:sp>
    </p:spTree>
    <p:extLst>
      <p:ext uri="{BB962C8B-B14F-4D97-AF65-F5344CB8AC3E}">
        <p14:creationId xmlns:p14="http://schemas.microsoft.com/office/powerpoint/2010/main" val="792054895"/>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143000"/>
            <a:ext cx="7772400" cy="3200400"/>
          </a:xfrm>
        </p:spPr>
        <p:txBody>
          <a:bodyPr>
            <a:normAutofit fontScale="90000"/>
          </a:bodyPr>
          <a:lstStyle/>
          <a:p>
            <a:pPr algn="ctr"/>
            <a:r>
              <a:rPr lang="en-US" b="1" dirty="0" smtClean="0"/>
              <a:t/>
            </a:r>
            <a:br>
              <a:rPr lang="en-US" b="1" dirty="0" smtClean="0"/>
            </a:br>
            <a:r>
              <a:rPr lang="en-US" b="1" dirty="0"/>
              <a:t/>
            </a:r>
            <a:br>
              <a:rPr lang="en-US" b="1" dirty="0"/>
            </a:br>
            <a:r>
              <a:rPr lang="en-US" b="1" dirty="0" smtClean="0"/>
              <a:t/>
            </a:r>
            <a:br>
              <a:rPr lang="en-US" b="1" dirty="0" smtClean="0"/>
            </a:br>
            <a:r>
              <a:rPr lang="en-US" b="1" dirty="0" smtClean="0">
                <a:solidFill>
                  <a:schemeClr val="accent2">
                    <a:lumMod val="75000"/>
                  </a:schemeClr>
                </a:solidFill>
              </a:rPr>
              <a:t>Undergraduates’ </a:t>
            </a:r>
            <a:br>
              <a:rPr lang="en-US" b="1" dirty="0" smtClean="0">
                <a:solidFill>
                  <a:schemeClr val="accent2">
                    <a:lumMod val="75000"/>
                  </a:schemeClr>
                </a:solidFill>
              </a:rPr>
            </a:br>
            <a:r>
              <a:rPr lang="en-US" b="1" dirty="0" smtClean="0">
                <a:solidFill>
                  <a:schemeClr val="accent2">
                    <a:lumMod val="75000"/>
                  </a:schemeClr>
                </a:solidFill>
              </a:rPr>
              <a:t>Academic Reading </a:t>
            </a:r>
            <a:br>
              <a:rPr lang="en-US" b="1" dirty="0" smtClean="0">
                <a:solidFill>
                  <a:schemeClr val="accent2">
                    <a:lumMod val="75000"/>
                  </a:schemeClr>
                </a:solidFill>
              </a:rPr>
            </a:br>
            <a:r>
              <a:rPr lang="en-US" b="1" dirty="0" smtClean="0">
                <a:solidFill>
                  <a:schemeClr val="accent2">
                    <a:lumMod val="75000"/>
                  </a:schemeClr>
                </a:solidFill>
              </a:rPr>
              <a:t>Format Preferences:  </a:t>
            </a:r>
            <a:br>
              <a:rPr lang="en-US" b="1" dirty="0" smtClean="0">
                <a:solidFill>
                  <a:schemeClr val="accent2">
                    <a:lumMod val="75000"/>
                  </a:schemeClr>
                </a:solidFill>
              </a:rPr>
            </a:br>
            <a:r>
              <a:rPr lang="en-US" b="1" dirty="0" smtClean="0">
                <a:solidFill>
                  <a:schemeClr val="accent2">
                    <a:lumMod val="75000"/>
                  </a:schemeClr>
                </a:solidFill>
              </a:rPr>
              <a:t>Electronic or Print?</a:t>
            </a:r>
            <a:endParaRPr lang="en-US" b="1" dirty="0">
              <a:solidFill>
                <a:schemeClr val="accent2">
                  <a:lumMod val="75000"/>
                </a:schemeClr>
              </a:solidFill>
            </a:endParaRPr>
          </a:p>
        </p:txBody>
      </p:sp>
      <p:sp>
        <p:nvSpPr>
          <p:cNvPr id="3" name="Subtitle 2"/>
          <p:cNvSpPr>
            <a:spLocks noGrp="1"/>
          </p:cNvSpPr>
          <p:nvPr>
            <p:ph type="subTitle" idx="1"/>
          </p:nvPr>
        </p:nvSpPr>
        <p:spPr>
          <a:xfrm>
            <a:off x="1371600" y="3962400"/>
            <a:ext cx="6400800" cy="2743200"/>
          </a:xfrm>
        </p:spPr>
        <p:txBody>
          <a:bodyPr>
            <a:normAutofit/>
          </a:bodyPr>
          <a:lstStyle/>
          <a:p>
            <a:endParaRPr lang="en-US" b="1" dirty="0" smtClean="0"/>
          </a:p>
          <a:p>
            <a:endParaRPr lang="en-US" b="1" dirty="0"/>
          </a:p>
          <a:p>
            <a:pPr algn="l"/>
            <a:r>
              <a:rPr lang="en-US" sz="2000" b="1" dirty="0" smtClean="0">
                <a:solidFill>
                  <a:schemeClr val="bg2">
                    <a:lumMod val="25000"/>
                  </a:schemeClr>
                </a:solidFill>
              </a:rPr>
              <a:t>Diane Mizrachi, PhD.</a:t>
            </a:r>
          </a:p>
          <a:p>
            <a:pPr algn="l"/>
            <a:r>
              <a:rPr lang="en-US" sz="2000" b="1" dirty="0" smtClean="0">
                <a:solidFill>
                  <a:schemeClr val="bg2">
                    <a:lumMod val="25000"/>
                  </a:schemeClr>
                </a:solidFill>
              </a:rPr>
              <a:t>UCLA </a:t>
            </a:r>
          </a:p>
          <a:p>
            <a:pPr algn="l"/>
            <a:r>
              <a:rPr lang="en-US" sz="2000" b="1" dirty="0" smtClean="0">
                <a:solidFill>
                  <a:schemeClr val="bg2">
                    <a:lumMod val="25000"/>
                  </a:schemeClr>
                </a:solidFill>
              </a:rPr>
              <a:t>Los Angeles, California</a:t>
            </a:r>
          </a:p>
          <a:p>
            <a:pPr algn="l"/>
            <a:r>
              <a:rPr lang="en-US" sz="2000" b="1" dirty="0" smtClean="0">
                <a:solidFill>
                  <a:schemeClr val="bg2">
                    <a:lumMod val="25000"/>
                  </a:schemeClr>
                </a:solidFill>
              </a:rPr>
              <a:t>2015</a:t>
            </a:r>
            <a:endParaRPr lang="en-US" sz="2000" b="1" dirty="0">
              <a:solidFill>
                <a:schemeClr val="bg2">
                  <a:lumMod val="25000"/>
                </a:schemeClr>
              </a:solidFill>
            </a:endParaRPr>
          </a:p>
        </p:txBody>
      </p:sp>
    </p:spTree>
    <p:extLst>
      <p:ext uri="{BB962C8B-B14F-4D97-AF65-F5344CB8AC3E}">
        <p14:creationId xmlns:p14="http://schemas.microsoft.com/office/powerpoint/2010/main" val="3973795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rPr>
              <a:t>Devices used for course readings</a:t>
            </a:r>
            <a:endParaRPr lang="en-US" b="1" dirty="0">
              <a:solidFill>
                <a:schemeClr val="accent2">
                  <a:lumMod val="75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9757915"/>
              </p:ext>
            </p:extLst>
          </p:nvPr>
        </p:nvGraphicFramePr>
        <p:xfrm>
          <a:off x="381000" y="1828800"/>
          <a:ext cx="68580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0681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chemeClr val="accent2">
                    <a:lumMod val="75000"/>
                  </a:schemeClr>
                </a:solidFill>
              </a:rPr>
              <a:t>Analysis</a:t>
            </a:r>
            <a:endParaRPr lang="en-US" b="1" dirty="0">
              <a:solidFill>
                <a:schemeClr val="accent2">
                  <a:lumMod val="75000"/>
                </a:schemeClr>
              </a:solidFill>
            </a:endParaRPr>
          </a:p>
        </p:txBody>
      </p:sp>
      <p:sp>
        <p:nvSpPr>
          <p:cNvPr id="5" name="Content Placeholder 4"/>
          <p:cNvSpPr>
            <a:spLocks noGrp="1"/>
          </p:cNvSpPr>
          <p:nvPr>
            <p:ph idx="1"/>
          </p:nvPr>
        </p:nvSpPr>
        <p:spPr/>
        <p:txBody>
          <a:bodyPr/>
          <a:lstStyle/>
          <a:p>
            <a:endParaRPr lang="en-US" b="1" dirty="0" smtClean="0"/>
          </a:p>
          <a:p>
            <a:pPr marL="0" indent="0">
              <a:buNone/>
            </a:pPr>
            <a:r>
              <a:rPr lang="en-US" sz="2400" b="1" dirty="0" smtClean="0"/>
              <a:t>14 Format Questions</a:t>
            </a:r>
          </a:p>
          <a:p>
            <a:pPr marL="205740" indent="-285750"/>
            <a:r>
              <a:rPr lang="en-US" sz="2200" b="1" dirty="0" smtClean="0"/>
              <a:t>9 – students’ preferences or behaviors that reflect those preferences</a:t>
            </a:r>
          </a:p>
          <a:p>
            <a:pPr marL="205740" indent="-285750"/>
            <a:r>
              <a:rPr lang="en-US" sz="2200" b="1" dirty="0" smtClean="0"/>
              <a:t>5 – learning factors and behaviors that reflect learning engagement</a:t>
            </a:r>
            <a:endParaRPr lang="en-US" sz="2200" b="1" dirty="0"/>
          </a:p>
        </p:txBody>
      </p:sp>
    </p:spTree>
    <p:extLst>
      <p:ext uri="{BB962C8B-B14F-4D97-AF65-F5344CB8AC3E}">
        <p14:creationId xmlns:p14="http://schemas.microsoft.com/office/powerpoint/2010/main" val="3747183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lstStyle/>
          <a:p>
            <a:r>
              <a:rPr lang="en-US" b="1" dirty="0" smtClean="0">
                <a:solidFill>
                  <a:schemeClr val="accent2">
                    <a:lumMod val="75000"/>
                  </a:schemeClr>
                </a:solidFill>
              </a:rPr>
              <a:t>Format preference</a:t>
            </a:r>
            <a:endParaRPr lang="en-US" b="1"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82079775"/>
              </p:ext>
            </p:extLst>
          </p:nvPr>
        </p:nvGraphicFramePr>
        <p:xfrm>
          <a:off x="304800" y="1066800"/>
          <a:ext cx="6781800" cy="533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015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rPr>
              <a:t>Comments</a:t>
            </a:r>
            <a:endParaRPr lang="en-US" b="1" dirty="0">
              <a:solidFill>
                <a:schemeClr val="accent2">
                  <a:lumMod val="75000"/>
                </a:schemeClr>
              </a:solidFill>
            </a:endParaRPr>
          </a:p>
        </p:txBody>
      </p:sp>
      <p:sp>
        <p:nvSpPr>
          <p:cNvPr id="3" name="Content Placeholder 2"/>
          <p:cNvSpPr>
            <a:spLocks noGrp="1"/>
          </p:cNvSpPr>
          <p:nvPr>
            <p:ph idx="1"/>
          </p:nvPr>
        </p:nvSpPr>
        <p:spPr>
          <a:xfrm>
            <a:off x="609599" y="1447800"/>
            <a:ext cx="6347714" cy="4593563"/>
          </a:xfrm>
        </p:spPr>
        <p:txBody>
          <a:bodyPr>
            <a:noAutofit/>
          </a:bodyPr>
          <a:lstStyle/>
          <a:p>
            <a:r>
              <a:rPr lang="en-US" sz="2000" dirty="0" smtClean="0"/>
              <a:t>Depends on which is more and least expensive.</a:t>
            </a:r>
          </a:p>
          <a:p>
            <a:r>
              <a:rPr lang="en-US" sz="2000" dirty="0" smtClean="0"/>
              <a:t>If the reading is complex, I prefer to read it in print.</a:t>
            </a:r>
          </a:p>
          <a:p>
            <a:r>
              <a:rPr lang="en-US" sz="2000" dirty="0" smtClean="0"/>
              <a:t>I don’t mind them being sent electronically, but I won’t view it from that medium.</a:t>
            </a:r>
          </a:p>
          <a:p>
            <a:r>
              <a:rPr lang="en-US" sz="2000" dirty="0" smtClean="0"/>
              <a:t>If it is a book then I prefer reading it in print, but if it is a long article then I prefer reading it electronically.</a:t>
            </a:r>
          </a:p>
          <a:p>
            <a:r>
              <a:rPr lang="en-US" sz="2000" dirty="0" smtClean="0"/>
              <a:t>If I need to flip through multiple pages or [it] requires lots of annotations then print is better.</a:t>
            </a:r>
          </a:p>
          <a:p>
            <a:r>
              <a:rPr lang="en-US" sz="2000" dirty="0" smtClean="0"/>
              <a:t>I always prefer to read print, but when the cost of downloading articles or entire textbook pdfs is free or almost free, this benefit outweighs the former.</a:t>
            </a:r>
            <a:endParaRPr lang="en-US" sz="2000" dirty="0"/>
          </a:p>
        </p:txBody>
      </p:sp>
    </p:spTree>
    <p:extLst>
      <p:ext uri="{BB962C8B-B14F-4D97-AF65-F5344CB8AC3E}">
        <p14:creationId xmlns:p14="http://schemas.microsoft.com/office/powerpoint/2010/main" val="3085959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rPr>
              <a:t>Electronic format more convenient</a:t>
            </a:r>
            <a:endParaRPr lang="en-US" b="1" dirty="0">
              <a:solidFill>
                <a:schemeClr val="accent2">
                  <a:lumMod val="75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44967019"/>
              </p:ext>
            </p:extLst>
          </p:nvPr>
        </p:nvGraphicFramePr>
        <p:xfrm>
          <a:off x="609600" y="2160588"/>
          <a:ext cx="6348413" cy="3881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85670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rPr>
              <a:t>Comments</a:t>
            </a:r>
            <a:endParaRPr lang="en-US" b="1" dirty="0">
              <a:solidFill>
                <a:schemeClr val="accent2">
                  <a:lumMod val="75000"/>
                </a:schemeClr>
              </a:solidFill>
            </a:endParaRPr>
          </a:p>
        </p:txBody>
      </p:sp>
      <p:sp>
        <p:nvSpPr>
          <p:cNvPr id="3" name="Content Placeholder 2"/>
          <p:cNvSpPr>
            <a:spLocks noGrp="1"/>
          </p:cNvSpPr>
          <p:nvPr>
            <p:ph idx="1"/>
          </p:nvPr>
        </p:nvSpPr>
        <p:spPr>
          <a:xfrm>
            <a:off x="609599" y="1371600"/>
            <a:ext cx="6347714" cy="4669763"/>
          </a:xfrm>
        </p:spPr>
        <p:txBody>
          <a:bodyPr>
            <a:normAutofit/>
          </a:bodyPr>
          <a:lstStyle/>
          <a:p>
            <a:pPr lvl="0"/>
            <a:r>
              <a:rPr lang="en-US" sz="2000" dirty="0" smtClean="0"/>
              <a:t>It </a:t>
            </a:r>
            <a:r>
              <a:rPr lang="en-US" sz="2000" dirty="0"/>
              <a:t>is more convenient economically-wise, but not as helpful for remembering and highlighting/annotating</a:t>
            </a:r>
            <a:r>
              <a:rPr lang="en-US" sz="2000" dirty="0" smtClean="0"/>
              <a:t>.</a:t>
            </a:r>
            <a:endParaRPr lang="en-US" sz="2000" dirty="0"/>
          </a:p>
          <a:p>
            <a:pPr lvl="0"/>
            <a:r>
              <a:rPr lang="en-US" sz="2000" dirty="0" smtClean="0"/>
              <a:t>Convenient </a:t>
            </a:r>
            <a:r>
              <a:rPr lang="en-US" sz="2000" dirty="0"/>
              <a:t>yes, but less effective</a:t>
            </a:r>
            <a:r>
              <a:rPr lang="en-US" sz="2000" dirty="0" smtClean="0"/>
              <a:t>.</a:t>
            </a:r>
            <a:endParaRPr lang="en-US" sz="2000" dirty="0"/>
          </a:p>
          <a:p>
            <a:pPr lvl="0"/>
            <a:r>
              <a:rPr lang="en-US" sz="2000" dirty="0" smtClean="0"/>
              <a:t>It’s </a:t>
            </a:r>
            <a:r>
              <a:rPr lang="en-US" sz="2000" dirty="0"/>
              <a:t>especially easier to read assignments on the bus, since I’m a commuter this makes a big difference</a:t>
            </a:r>
            <a:r>
              <a:rPr lang="en-US" sz="2000" dirty="0" smtClean="0"/>
              <a:t>.</a:t>
            </a:r>
            <a:endParaRPr lang="en-US" sz="2000" dirty="0"/>
          </a:p>
          <a:p>
            <a:pPr lvl="0"/>
            <a:r>
              <a:rPr lang="en-US" sz="2000" dirty="0" smtClean="0"/>
              <a:t>Formats </a:t>
            </a:r>
            <a:r>
              <a:rPr lang="en-US" sz="2000" dirty="0"/>
              <a:t>such as PDF make e-books more portable</a:t>
            </a:r>
            <a:r>
              <a:rPr lang="en-US" sz="2000" dirty="0" smtClean="0"/>
              <a:t>.</a:t>
            </a:r>
            <a:endParaRPr lang="en-US" sz="2000" dirty="0"/>
          </a:p>
          <a:p>
            <a:pPr marL="0" indent="0">
              <a:buNone/>
            </a:pPr>
            <a:endParaRPr lang="en-US" sz="2000" dirty="0"/>
          </a:p>
        </p:txBody>
      </p:sp>
    </p:spTree>
    <p:extLst>
      <p:ext uri="{BB962C8B-B14F-4D97-AF65-F5344CB8AC3E}">
        <p14:creationId xmlns:p14="http://schemas.microsoft.com/office/powerpoint/2010/main" val="330434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Print material</a:t>
            </a:r>
            <a:br>
              <a:rPr lang="en-US" b="1" dirty="0" smtClean="0"/>
            </a:br>
            <a:r>
              <a:rPr lang="en-US" b="1" dirty="0" smtClean="0">
                <a:solidFill>
                  <a:schemeClr val="accent2"/>
                </a:solidFill>
              </a:rPr>
              <a:t>Digitize material</a:t>
            </a:r>
            <a:endParaRPr lang="en-US" b="1" dirty="0">
              <a:solidFill>
                <a:schemeClr val="accent2"/>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1383801"/>
              </p:ext>
            </p:extLst>
          </p:nvPr>
        </p:nvGraphicFramePr>
        <p:xfrm>
          <a:off x="304800" y="2160588"/>
          <a:ext cx="6858000" cy="43926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7014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rPr>
              <a:t>Comments</a:t>
            </a:r>
            <a:endParaRPr lang="en-US" b="1" dirty="0">
              <a:solidFill>
                <a:schemeClr val="accent2">
                  <a:lumMod val="75000"/>
                </a:schemeClr>
              </a:solidFill>
            </a:endParaRPr>
          </a:p>
        </p:txBody>
      </p:sp>
      <p:sp>
        <p:nvSpPr>
          <p:cNvPr id="3" name="Content Placeholder 2"/>
          <p:cNvSpPr>
            <a:spLocks noGrp="1"/>
          </p:cNvSpPr>
          <p:nvPr>
            <p:ph idx="1"/>
          </p:nvPr>
        </p:nvSpPr>
        <p:spPr>
          <a:xfrm>
            <a:off x="609599" y="1371600"/>
            <a:ext cx="6347714" cy="4669763"/>
          </a:xfrm>
        </p:spPr>
        <p:txBody>
          <a:bodyPr>
            <a:noAutofit/>
          </a:bodyPr>
          <a:lstStyle/>
          <a:p>
            <a:pPr lvl="0"/>
            <a:r>
              <a:rPr lang="en-US" sz="2000" dirty="0"/>
              <a:t>If I need to write a paper on the material that I am reading, I will print it out</a:t>
            </a:r>
            <a:r>
              <a:rPr lang="en-US" sz="2000" dirty="0" smtClean="0"/>
              <a:t>.</a:t>
            </a:r>
            <a:endParaRPr lang="en-US" sz="2000" dirty="0"/>
          </a:p>
          <a:p>
            <a:pPr lvl="0"/>
            <a:r>
              <a:rPr lang="en-US" sz="2000" dirty="0" smtClean="0"/>
              <a:t>Printing </a:t>
            </a:r>
            <a:r>
              <a:rPr lang="en-US" sz="2000" dirty="0"/>
              <a:t>is expensive, if printing was free somewhere I would print out all of my course readings</a:t>
            </a:r>
            <a:r>
              <a:rPr lang="en-US" sz="2000" dirty="0" smtClean="0"/>
              <a:t>.</a:t>
            </a:r>
            <a:endParaRPr lang="en-US" sz="2000" dirty="0"/>
          </a:p>
          <a:p>
            <a:pPr lvl="0"/>
            <a:r>
              <a:rPr lang="en-US" sz="2000" dirty="0" smtClean="0"/>
              <a:t>[</a:t>
            </a:r>
            <a:r>
              <a:rPr lang="en-US" sz="2000" dirty="0"/>
              <a:t>Depends] on the length of the course reading. If it costs too much to print, I’ll suffer through reading it electronically</a:t>
            </a:r>
            <a:r>
              <a:rPr lang="en-US" sz="2000" dirty="0" smtClean="0"/>
              <a:t>.</a:t>
            </a:r>
            <a:endParaRPr lang="en-US" sz="2000" dirty="0"/>
          </a:p>
          <a:p>
            <a:pPr lvl="0"/>
            <a:r>
              <a:rPr lang="en-US" sz="2000" dirty="0" smtClean="0"/>
              <a:t>Only </a:t>
            </a:r>
            <a:r>
              <a:rPr lang="en-US" sz="2000" dirty="0"/>
              <a:t>[print out] the longer or more important readings</a:t>
            </a:r>
            <a:r>
              <a:rPr lang="en-US" sz="2000" dirty="0" smtClean="0"/>
              <a:t>.</a:t>
            </a:r>
            <a:endParaRPr lang="en-US" sz="2000" dirty="0"/>
          </a:p>
          <a:p>
            <a:pPr lvl="0"/>
            <a:r>
              <a:rPr lang="en-US" sz="2000" dirty="0" smtClean="0"/>
              <a:t>[</a:t>
            </a:r>
            <a:r>
              <a:rPr lang="en-US" sz="2000" dirty="0"/>
              <a:t>Digitization] makes searching through materials more </a:t>
            </a:r>
            <a:r>
              <a:rPr lang="en-US" sz="2000" dirty="0" smtClean="0"/>
              <a:t>efficient, and </a:t>
            </a:r>
            <a:r>
              <a:rPr lang="en-US" sz="2000" dirty="0"/>
              <a:t>organization is easier</a:t>
            </a:r>
            <a:r>
              <a:rPr lang="en-US" sz="2000" dirty="0" smtClean="0"/>
              <a:t>.</a:t>
            </a:r>
            <a:endParaRPr lang="en-US" sz="2000" dirty="0"/>
          </a:p>
          <a:p>
            <a:pPr lvl="0"/>
            <a:r>
              <a:rPr lang="en-US" sz="2000" dirty="0" smtClean="0"/>
              <a:t>When </a:t>
            </a:r>
            <a:r>
              <a:rPr lang="en-US" sz="2000" dirty="0"/>
              <a:t>I want to study outside of my room, it is easier to have a digital copy of my books so that I don’t have to carry them around</a:t>
            </a:r>
            <a:r>
              <a:rPr lang="en-US" sz="2000" dirty="0" smtClean="0"/>
              <a:t>.</a:t>
            </a:r>
            <a:endParaRPr lang="en-US" sz="2000" dirty="0"/>
          </a:p>
          <a:p>
            <a:endParaRPr lang="en-US" sz="2000" dirty="0"/>
          </a:p>
        </p:txBody>
      </p:sp>
    </p:spTree>
    <p:extLst>
      <p:ext uri="{BB962C8B-B14F-4D97-AF65-F5344CB8AC3E}">
        <p14:creationId xmlns:p14="http://schemas.microsoft.com/office/powerpoint/2010/main" val="13886124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smtClean="0">
                <a:solidFill>
                  <a:schemeClr val="accent2">
                    <a:lumMod val="75000"/>
                  </a:schemeClr>
                </a:solidFill>
              </a:rPr>
              <a:t>Prefer print by length</a:t>
            </a:r>
            <a:endParaRPr lang="en-US" b="1" dirty="0">
              <a:solidFill>
                <a:schemeClr val="accent2">
                  <a:lumMod val="75000"/>
                </a:schemeClr>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149193229"/>
              </p:ext>
            </p:extLst>
          </p:nvPr>
        </p:nvGraphicFramePr>
        <p:xfrm>
          <a:off x="609600" y="1600200"/>
          <a:ext cx="6348413" cy="44418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2408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rPr>
              <a:t>Preference for e-format when less than 5 pages</a:t>
            </a:r>
            <a:endParaRPr lang="en-US" b="1" dirty="0">
              <a:solidFill>
                <a:schemeClr val="accent2">
                  <a:lumMod val="75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66924258"/>
              </p:ext>
            </p:extLst>
          </p:nvPr>
        </p:nvGraphicFramePr>
        <p:xfrm>
          <a:off x="609600" y="2160588"/>
          <a:ext cx="6348413" cy="3881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5356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6347714" cy="3880773"/>
          </a:xfrm>
        </p:spPr>
        <p:txBody>
          <a:bodyPr/>
          <a:lstStyle/>
          <a:p>
            <a:pPr marL="0" indent="0">
              <a:buNone/>
            </a:pPr>
            <a:endParaRPr lang="en-US" dirty="0" smtClean="0"/>
          </a:p>
          <a:p>
            <a:pPr marL="0" indent="0" algn="ctr">
              <a:buNone/>
            </a:pPr>
            <a:r>
              <a:rPr lang="en-US" sz="3200" b="1" dirty="0" smtClean="0">
                <a:solidFill>
                  <a:schemeClr val="accent2">
                    <a:lumMod val="75000"/>
                  </a:schemeClr>
                </a:solidFill>
              </a:rPr>
              <a:t>“There would appear to be several types of reading: for information, for entertainment, for understanding.”</a:t>
            </a:r>
          </a:p>
          <a:p>
            <a:pPr marL="0" indent="0" algn="ctr">
              <a:buNone/>
            </a:pPr>
            <a:r>
              <a:rPr lang="en-US" sz="2400" dirty="0" smtClean="0">
                <a:solidFill>
                  <a:schemeClr val="bg2">
                    <a:lumMod val="25000"/>
                  </a:schemeClr>
                </a:solidFill>
              </a:rPr>
              <a:t>Mortimer Adler, 1940</a:t>
            </a:r>
            <a:endParaRPr lang="en-US" sz="2400" dirty="0">
              <a:solidFill>
                <a:schemeClr val="bg2">
                  <a:lumMod val="25000"/>
                </a:schemeClr>
              </a:solidFill>
            </a:endParaRPr>
          </a:p>
        </p:txBody>
      </p:sp>
      <p:pic>
        <p:nvPicPr>
          <p:cNvPr id="4" name="Picture 3"/>
          <p:cNvPicPr>
            <a:picLocks noChangeAspect="1"/>
          </p:cNvPicPr>
          <p:nvPr/>
        </p:nvPicPr>
        <p:blipFill>
          <a:blip r:embed="rId3"/>
          <a:stretch>
            <a:fillRect/>
          </a:stretch>
        </p:blipFill>
        <p:spPr>
          <a:xfrm>
            <a:off x="861314" y="3657600"/>
            <a:ext cx="6096000" cy="2543175"/>
          </a:xfrm>
          <a:prstGeom prst="rect">
            <a:avLst/>
          </a:prstGeom>
        </p:spPr>
      </p:pic>
    </p:spTree>
    <p:extLst>
      <p:ext uri="{BB962C8B-B14F-4D97-AF65-F5344CB8AC3E}">
        <p14:creationId xmlns:p14="http://schemas.microsoft.com/office/powerpoint/2010/main" val="29036395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rPr>
              <a:t>Prefer e-textbook over print</a:t>
            </a:r>
            <a:endParaRPr lang="en-US" b="1" dirty="0">
              <a:solidFill>
                <a:schemeClr val="accent2">
                  <a:lumMod val="75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16093938"/>
              </p:ext>
            </p:extLst>
          </p:nvPr>
        </p:nvGraphicFramePr>
        <p:xfrm>
          <a:off x="609600" y="1981200"/>
          <a:ext cx="6348413" cy="40608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76869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rPr>
              <a:t>Comments</a:t>
            </a:r>
            <a:endParaRPr lang="en-US" b="1" dirty="0">
              <a:solidFill>
                <a:schemeClr val="accent2">
                  <a:lumMod val="75000"/>
                </a:schemeClr>
              </a:solidFill>
            </a:endParaRPr>
          </a:p>
        </p:txBody>
      </p:sp>
      <p:sp>
        <p:nvSpPr>
          <p:cNvPr id="3" name="Content Placeholder 2"/>
          <p:cNvSpPr>
            <a:spLocks noGrp="1"/>
          </p:cNvSpPr>
          <p:nvPr>
            <p:ph idx="1"/>
          </p:nvPr>
        </p:nvSpPr>
        <p:spPr>
          <a:xfrm>
            <a:off x="609599" y="1524000"/>
            <a:ext cx="6347714" cy="4517363"/>
          </a:xfrm>
        </p:spPr>
        <p:txBody>
          <a:bodyPr>
            <a:normAutofit/>
          </a:bodyPr>
          <a:lstStyle/>
          <a:p>
            <a:r>
              <a:rPr lang="en-US" sz="2000" dirty="0" smtClean="0"/>
              <a:t>Print </a:t>
            </a:r>
            <a:r>
              <a:rPr lang="en-US" sz="2000" dirty="0"/>
              <a:t>is easier to learn, but electronic is cheaper</a:t>
            </a:r>
            <a:r>
              <a:rPr lang="en-US" sz="2000" dirty="0" smtClean="0"/>
              <a:t>.</a:t>
            </a:r>
            <a:endParaRPr lang="en-US" sz="2000" dirty="0"/>
          </a:p>
          <a:p>
            <a:r>
              <a:rPr lang="en-US" sz="2000" dirty="0" smtClean="0"/>
              <a:t>I </a:t>
            </a:r>
            <a:r>
              <a:rPr lang="en-US" sz="2000" dirty="0"/>
              <a:t>only agree because electronic textbooks means I do not have to carry it. For that purpose, I prefer electronic textbooks</a:t>
            </a:r>
            <a:r>
              <a:rPr lang="en-US" sz="2000" dirty="0" smtClean="0"/>
              <a:t>.</a:t>
            </a:r>
            <a:endParaRPr lang="en-US" sz="2000" dirty="0"/>
          </a:p>
          <a:p>
            <a:r>
              <a:rPr lang="en-US" sz="2000" dirty="0" smtClean="0"/>
              <a:t>[</a:t>
            </a:r>
            <a:r>
              <a:rPr lang="en-US" sz="2000" dirty="0"/>
              <a:t>Depends on the] importance of textbook. Print textbooks are more preferred if it’s a history/reading intensive class. For math or science, e-book is fine</a:t>
            </a:r>
            <a:r>
              <a:rPr lang="en-US" sz="2000" dirty="0" smtClean="0"/>
              <a:t>.</a:t>
            </a:r>
            <a:endParaRPr lang="en-US" sz="2000" dirty="0"/>
          </a:p>
          <a:p>
            <a:r>
              <a:rPr lang="en-US" sz="2000" dirty="0" smtClean="0"/>
              <a:t>Electronic </a:t>
            </a:r>
            <a:r>
              <a:rPr lang="en-US" sz="2000" dirty="0"/>
              <a:t>textbooks provide easier access for looking up something, but print textbooks are easier for understanding</a:t>
            </a:r>
            <a:r>
              <a:rPr lang="en-US" sz="2000" dirty="0" smtClean="0"/>
              <a:t>.</a:t>
            </a:r>
            <a:endParaRPr lang="en-US" sz="2000" dirty="0"/>
          </a:p>
          <a:p>
            <a:pPr marL="0" indent="0">
              <a:buNone/>
            </a:pPr>
            <a:endParaRPr lang="en-US" dirty="0"/>
          </a:p>
        </p:txBody>
      </p:sp>
    </p:spTree>
    <p:extLst>
      <p:ext uri="{BB962C8B-B14F-4D97-AF65-F5344CB8AC3E}">
        <p14:creationId xmlns:p14="http://schemas.microsoft.com/office/powerpoint/2010/main" val="42234061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2">
                    <a:lumMod val="75000"/>
                  </a:schemeClr>
                </a:solidFill>
              </a:rPr>
              <a:t>Learning engagement and </a:t>
            </a:r>
            <a:r>
              <a:rPr lang="en-US" b="1" dirty="0">
                <a:solidFill>
                  <a:schemeClr val="accent2">
                    <a:lumMod val="75000"/>
                  </a:schemeClr>
                </a:solidFill>
              </a:rPr>
              <a:t>behaviors</a:t>
            </a:r>
          </a:p>
        </p:txBody>
      </p:sp>
      <p:pic>
        <p:nvPicPr>
          <p:cNvPr id="6" name="Content Placeholder 5"/>
          <p:cNvPicPr>
            <a:picLocks noGrp="1" noChangeAspect="1"/>
          </p:cNvPicPr>
          <p:nvPr>
            <p:ph idx="1"/>
          </p:nvPr>
        </p:nvPicPr>
        <p:blipFill>
          <a:blip r:embed="rId3"/>
          <a:stretch>
            <a:fillRect/>
          </a:stretch>
        </p:blipFill>
        <p:spPr>
          <a:xfrm>
            <a:off x="381000" y="1905000"/>
            <a:ext cx="6934200" cy="3886200"/>
          </a:xfrm>
          <a:prstGeom prst="rect">
            <a:avLst/>
          </a:prstGeom>
        </p:spPr>
      </p:pic>
    </p:spTree>
    <p:extLst>
      <p:ext uri="{BB962C8B-B14F-4D97-AF65-F5344CB8AC3E}">
        <p14:creationId xmlns:p14="http://schemas.microsoft.com/office/powerpoint/2010/main" val="4015348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rPr>
              <a:t>Remember best</a:t>
            </a:r>
            <a:br>
              <a:rPr lang="en-US" b="1" dirty="0" smtClean="0">
                <a:solidFill>
                  <a:schemeClr val="accent2">
                    <a:lumMod val="75000"/>
                  </a:schemeClr>
                </a:solidFill>
              </a:rPr>
            </a:br>
            <a:r>
              <a:rPr lang="en-US" b="1" dirty="0" smtClean="0">
                <a:solidFill>
                  <a:schemeClr val="accent2">
                    <a:lumMod val="75000"/>
                  </a:schemeClr>
                </a:solidFill>
              </a:rPr>
              <a:t>Focus best with print</a:t>
            </a:r>
            <a:endParaRPr lang="en-US" b="1" dirty="0">
              <a:solidFill>
                <a:schemeClr val="accent2">
                  <a:lumMod val="75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53691923"/>
              </p:ext>
            </p:extLst>
          </p:nvPr>
        </p:nvGraphicFramePr>
        <p:xfrm>
          <a:off x="228600" y="1981200"/>
          <a:ext cx="6729413"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19615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lumMod val="75000"/>
                  </a:schemeClr>
                </a:solidFill>
              </a:rPr>
              <a:t>C</a:t>
            </a:r>
            <a:r>
              <a:rPr lang="en-US" b="1" dirty="0" smtClean="0">
                <a:solidFill>
                  <a:schemeClr val="accent2">
                    <a:lumMod val="75000"/>
                  </a:schemeClr>
                </a:solidFill>
              </a:rPr>
              <a:t>omments</a:t>
            </a:r>
            <a:endParaRPr lang="en-US" b="1" dirty="0">
              <a:solidFill>
                <a:schemeClr val="accent2">
                  <a:lumMod val="75000"/>
                </a:schemeClr>
              </a:solidFill>
            </a:endParaRPr>
          </a:p>
        </p:txBody>
      </p:sp>
      <p:sp>
        <p:nvSpPr>
          <p:cNvPr id="3" name="Content Placeholder 2"/>
          <p:cNvSpPr>
            <a:spLocks noGrp="1"/>
          </p:cNvSpPr>
          <p:nvPr>
            <p:ph idx="1"/>
          </p:nvPr>
        </p:nvSpPr>
        <p:spPr>
          <a:xfrm>
            <a:off x="381000" y="1447800"/>
            <a:ext cx="7772400" cy="4953000"/>
          </a:xfrm>
        </p:spPr>
        <p:txBody>
          <a:bodyPr>
            <a:normAutofit/>
          </a:bodyPr>
          <a:lstStyle/>
          <a:p>
            <a:r>
              <a:rPr lang="en-US" dirty="0" smtClean="0"/>
              <a:t>Scientific </a:t>
            </a:r>
            <a:r>
              <a:rPr lang="en-US" dirty="0"/>
              <a:t>articles I find more beneficial to print out so I can take notes and highlight easier on them. Printed textbooks are much harder for me to find specific information to match with lectures than if I were using an e-textbook.</a:t>
            </a:r>
          </a:p>
          <a:p>
            <a:r>
              <a:rPr lang="en-US" dirty="0" smtClean="0"/>
              <a:t>It </a:t>
            </a:r>
            <a:r>
              <a:rPr lang="en-US" dirty="0"/>
              <a:t>really depends on how interested I am in the content. If I am equally interested in each, my memory on each type will stay consistent.</a:t>
            </a:r>
          </a:p>
          <a:p>
            <a:r>
              <a:rPr lang="en-US" dirty="0" smtClean="0"/>
              <a:t>I </a:t>
            </a:r>
            <a:r>
              <a:rPr lang="en-US" dirty="0"/>
              <a:t>feel that writing notes on them physically with a pencil is better for me than typing them up on the same document. Plus my eyes start hurting if I am on the computer for too long.</a:t>
            </a:r>
          </a:p>
          <a:p>
            <a:r>
              <a:rPr lang="en-US" dirty="0" smtClean="0"/>
              <a:t>Books </a:t>
            </a:r>
            <a:r>
              <a:rPr lang="en-US" dirty="0"/>
              <a:t>are significantly less distracting than a computer and offer less opportunity to goof off.</a:t>
            </a:r>
          </a:p>
          <a:p>
            <a:r>
              <a:rPr lang="en-US" dirty="0" smtClean="0"/>
              <a:t>Too </a:t>
            </a:r>
            <a:r>
              <a:rPr lang="en-US" dirty="0"/>
              <a:t>many distractions easily available when I read electronically.</a:t>
            </a:r>
          </a:p>
          <a:p>
            <a:r>
              <a:rPr lang="en-US" dirty="0" smtClean="0"/>
              <a:t>Not </a:t>
            </a:r>
            <a:r>
              <a:rPr lang="en-US" dirty="0"/>
              <a:t>much of a difference; distractions happen either way.</a:t>
            </a:r>
          </a:p>
          <a:p>
            <a:endParaRPr lang="en-US" dirty="0"/>
          </a:p>
        </p:txBody>
      </p:sp>
    </p:spTree>
    <p:extLst>
      <p:ext uri="{BB962C8B-B14F-4D97-AF65-F5344CB8AC3E}">
        <p14:creationId xmlns:p14="http://schemas.microsoft.com/office/powerpoint/2010/main" val="24064672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rPr>
              <a:t>Highlight &amp; notate course readings</a:t>
            </a:r>
            <a:endParaRPr lang="en-US" b="1" dirty="0">
              <a:solidFill>
                <a:schemeClr val="accent2">
                  <a:lumMod val="75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40906260"/>
              </p:ext>
            </p:extLst>
          </p:nvPr>
        </p:nvGraphicFramePr>
        <p:xfrm>
          <a:off x="304800" y="2160588"/>
          <a:ext cx="7086600" cy="43164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45198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rPr>
              <a:t>More likely to re-read material in print</a:t>
            </a:r>
            <a:endParaRPr lang="en-US" b="1" dirty="0">
              <a:solidFill>
                <a:schemeClr val="accent2">
                  <a:lumMod val="75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3557632"/>
              </p:ext>
            </p:extLst>
          </p:nvPr>
        </p:nvGraphicFramePr>
        <p:xfrm>
          <a:off x="609600" y="2160588"/>
          <a:ext cx="6705600" cy="43164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15802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rPr>
              <a:t>Summary of results</a:t>
            </a:r>
            <a:endParaRPr lang="en-US" b="1" dirty="0">
              <a:solidFill>
                <a:schemeClr val="accent2">
                  <a:lumMod val="75000"/>
                </a:schemeClr>
              </a:solidFill>
            </a:endParaRPr>
          </a:p>
        </p:txBody>
      </p:sp>
      <p:sp>
        <p:nvSpPr>
          <p:cNvPr id="3" name="Content Placeholder 2"/>
          <p:cNvSpPr>
            <a:spLocks noGrp="1"/>
          </p:cNvSpPr>
          <p:nvPr>
            <p:ph idx="1"/>
          </p:nvPr>
        </p:nvSpPr>
        <p:spPr/>
        <p:txBody>
          <a:bodyPr/>
          <a:lstStyle/>
          <a:p>
            <a:endParaRPr lang="en-US" b="1" dirty="0" smtClean="0"/>
          </a:p>
          <a:p>
            <a:r>
              <a:rPr lang="en-US" sz="2200" b="1" dirty="0" smtClean="0"/>
              <a:t>Most undergrads prefer print for learning</a:t>
            </a:r>
          </a:p>
          <a:p>
            <a:r>
              <a:rPr lang="en-US" sz="2200" b="1" dirty="0" smtClean="0"/>
              <a:t>Like the cost and convenience of electronic</a:t>
            </a:r>
          </a:p>
          <a:p>
            <a:r>
              <a:rPr lang="en-US" sz="2200" b="1" dirty="0" smtClean="0"/>
              <a:t>Quandary: Better learning experience or better convenience? </a:t>
            </a:r>
          </a:p>
          <a:p>
            <a:r>
              <a:rPr lang="en-US" sz="2200" b="1" dirty="0" smtClean="0"/>
              <a:t>Safe to assume no association with age, major, GPA or year of study</a:t>
            </a:r>
          </a:p>
          <a:p>
            <a:endParaRPr lang="en-US" b="1" dirty="0" smtClean="0"/>
          </a:p>
        </p:txBody>
      </p:sp>
    </p:spTree>
    <p:extLst>
      <p:ext uri="{BB962C8B-B14F-4D97-AF65-F5344CB8AC3E}">
        <p14:creationId xmlns:p14="http://schemas.microsoft.com/office/powerpoint/2010/main" val="38062839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874"/>
            <a:ext cx="6347713" cy="1320800"/>
          </a:xfrm>
        </p:spPr>
        <p:txBody>
          <a:bodyPr/>
          <a:lstStyle/>
          <a:p>
            <a:r>
              <a:rPr lang="en-US" b="1" dirty="0" smtClean="0">
                <a:solidFill>
                  <a:schemeClr val="accent2">
                    <a:lumMod val="75000"/>
                  </a:schemeClr>
                </a:solidFill>
              </a:rPr>
              <a:t>“Depends…”</a:t>
            </a:r>
            <a:endParaRPr lang="en-US" b="1" dirty="0">
              <a:solidFill>
                <a:schemeClr val="accent2">
                  <a:lumMod val="75000"/>
                </a:schemeClr>
              </a:solidFill>
            </a:endParaRPr>
          </a:p>
        </p:txBody>
      </p:sp>
      <p:sp>
        <p:nvSpPr>
          <p:cNvPr id="3" name="Content Placeholder 2"/>
          <p:cNvSpPr>
            <a:spLocks noGrp="1"/>
          </p:cNvSpPr>
          <p:nvPr>
            <p:ph idx="1"/>
          </p:nvPr>
        </p:nvSpPr>
        <p:spPr>
          <a:xfrm>
            <a:off x="609599" y="1676400"/>
            <a:ext cx="6347714" cy="4364963"/>
          </a:xfrm>
        </p:spPr>
        <p:txBody>
          <a:bodyPr/>
          <a:lstStyle/>
          <a:p>
            <a:pPr marL="0" indent="0">
              <a:buNone/>
            </a:pPr>
            <a:r>
              <a:rPr lang="en-US" sz="2400" b="1" dirty="0" smtClean="0"/>
              <a:t>Format preference often ‘Depends’</a:t>
            </a:r>
          </a:p>
          <a:p>
            <a:r>
              <a:rPr lang="en-US" sz="2200" b="1" dirty="0" smtClean="0"/>
              <a:t>Importance of reading to course</a:t>
            </a:r>
          </a:p>
          <a:p>
            <a:pPr lvl="1"/>
            <a:r>
              <a:rPr lang="en-US" sz="2000" b="1" dirty="0" smtClean="0"/>
              <a:t>More important – greater print preference</a:t>
            </a:r>
          </a:p>
          <a:p>
            <a:r>
              <a:rPr lang="en-US" sz="2200" b="1" dirty="0" smtClean="0"/>
              <a:t>Complexity of reading</a:t>
            </a:r>
          </a:p>
          <a:p>
            <a:pPr lvl="1"/>
            <a:r>
              <a:rPr lang="en-US" sz="2000" b="1" dirty="0" smtClean="0"/>
              <a:t>More complex – greater print preference</a:t>
            </a:r>
          </a:p>
          <a:p>
            <a:r>
              <a:rPr lang="en-US" sz="2200" b="1" dirty="0" smtClean="0"/>
              <a:t>Length of reading</a:t>
            </a:r>
          </a:p>
          <a:p>
            <a:pPr lvl="1"/>
            <a:r>
              <a:rPr lang="en-US" sz="2000" b="1" dirty="0" smtClean="0"/>
              <a:t>Prefer longer readings in print </a:t>
            </a:r>
          </a:p>
          <a:p>
            <a:pPr lvl="1"/>
            <a:r>
              <a:rPr lang="en-US" sz="2000" b="1" dirty="0" smtClean="0"/>
              <a:t>Shorter readings okay electronically</a:t>
            </a:r>
            <a:endParaRPr lang="en-US" sz="2000" b="1" dirty="0"/>
          </a:p>
        </p:txBody>
      </p:sp>
    </p:spTree>
    <p:extLst>
      <p:ext uri="{BB962C8B-B14F-4D97-AF65-F5344CB8AC3E}">
        <p14:creationId xmlns:p14="http://schemas.microsoft.com/office/powerpoint/2010/main" val="39868537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rPr>
              <a:t>Benefits</a:t>
            </a:r>
            <a:endParaRPr lang="en-US" b="1" dirty="0">
              <a:solidFill>
                <a:schemeClr val="accent2">
                  <a:lumMod val="75000"/>
                </a:schemeClr>
              </a:solidFill>
            </a:endParaRPr>
          </a:p>
        </p:txBody>
      </p:sp>
      <p:sp>
        <p:nvSpPr>
          <p:cNvPr id="3" name="Content Placeholder 2"/>
          <p:cNvSpPr>
            <a:spLocks noGrp="1"/>
          </p:cNvSpPr>
          <p:nvPr>
            <p:ph idx="1"/>
          </p:nvPr>
        </p:nvSpPr>
        <p:spPr>
          <a:xfrm>
            <a:off x="533400" y="1524000"/>
            <a:ext cx="6347714" cy="4267200"/>
          </a:xfrm>
        </p:spPr>
        <p:txBody>
          <a:bodyPr>
            <a:normAutofit fontScale="92500" lnSpcReduction="10000"/>
          </a:bodyPr>
          <a:lstStyle/>
          <a:p>
            <a:pPr marL="0" indent="0">
              <a:buNone/>
            </a:pPr>
            <a:endParaRPr lang="en-US" b="1" dirty="0" smtClean="0"/>
          </a:p>
          <a:p>
            <a:pPr marL="0" indent="0">
              <a:buNone/>
            </a:pPr>
            <a:r>
              <a:rPr lang="en-US" sz="2400" b="1" dirty="0" smtClean="0"/>
              <a:t>Benefits of Electronic Format</a:t>
            </a:r>
          </a:p>
          <a:p>
            <a:pPr lvl="1"/>
            <a:r>
              <a:rPr lang="en-US" sz="2200" b="1" dirty="0" smtClean="0"/>
              <a:t>Cost, weight, accessibility, no difference in learning efficiency (for some), environmental considerations, ‘Find’ feature, archival efficiency</a:t>
            </a:r>
          </a:p>
          <a:p>
            <a:pPr marL="320040" lvl="1" indent="0">
              <a:buNone/>
            </a:pPr>
            <a:endParaRPr lang="en-US" sz="1300" b="1" dirty="0" smtClean="0"/>
          </a:p>
          <a:p>
            <a:pPr marL="0" indent="0">
              <a:buNone/>
            </a:pPr>
            <a:r>
              <a:rPr lang="en-US" sz="2400" b="1" dirty="0" smtClean="0"/>
              <a:t>Benefits of Print</a:t>
            </a:r>
            <a:endParaRPr lang="en-US" sz="2400" b="1" dirty="0"/>
          </a:p>
          <a:p>
            <a:pPr lvl="1"/>
            <a:r>
              <a:rPr lang="en-US" sz="2200" b="1" dirty="0" smtClean="0"/>
              <a:t>Learn better – especially complex readings </a:t>
            </a:r>
          </a:p>
          <a:p>
            <a:pPr lvl="1"/>
            <a:r>
              <a:rPr lang="en-US" sz="2200" b="1" dirty="0"/>
              <a:t>M</a:t>
            </a:r>
            <a:r>
              <a:rPr lang="en-US" sz="2200" b="1" dirty="0" smtClean="0"/>
              <a:t>ore efficient engagement –tactile &amp; kinetic learning benefits, less distractions  </a:t>
            </a:r>
          </a:p>
          <a:p>
            <a:pPr lvl="1"/>
            <a:r>
              <a:rPr lang="en-US" sz="2200" b="1" dirty="0" smtClean="0"/>
              <a:t>Less eyestrain</a:t>
            </a:r>
            <a:endParaRPr lang="en-US" sz="2200" b="1" dirty="0"/>
          </a:p>
        </p:txBody>
      </p:sp>
    </p:spTree>
    <p:extLst>
      <p:ext uri="{BB962C8B-B14F-4D97-AF65-F5344CB8AC3E}">
        <p14:creationId xmlns:p14="http://schemas.microsoft.com/office/powerpoint/2010/main" val="4097331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solidFill>
                  <a:schemeClr val="accent2">
                    <a:lumMod val="75000"/>
                  </a:schemeClr>
                </a:solidFill>
              </a:rPr>
              <a:t>Expectations, assumptions, discoveries…</a:t>
            </a:r>
            <a:r>
              <a:rPr lang="en-US" dirty="0"/>
              <a:t/>
            </a:r>
            <a:br>
              <a:rPr lang="en-US" dirty="0"/>
            </a:br>
            <a:endParaRPr lang="en-US" dirty="0"/>
          </a:p>
        </p:txBody>
      </p:sp>
      <p:sp>
        <p:nvSpPr>
          <p:cNvPr id="3" name="Content Placeholder 2"/>
          <p:cNvSpPr>
            <a:spLocks noGrp="1"/>
          </p:cNvSpPr>
          <p:nvPr>
            <p:ph idx="1"/>
          </p:nvPr>
        </p:nvSpPr>
        <p:spPr>
          <a:xfrm>
            <a:off x="609599" y="2160590"/>
            <a:ext cx="6347714" cy="4164010"/>
          </a:xfrm>
        </p:spPr>
        <p:txBody>
          <a:bodyPr>
            <a:noAutofit/>
          </a:bodyPr>
          <a:lstStyle/>
          <a:p>
            <a:r>
              <a:rPr lang="en-US" sz="2600" b="1" dirty="0" smtClean="0">
                <a:solidFill>
                  <a:schemeClr val="bg2">
                    <a:lumMod val="25000"/>
                  </a:schemeClr>
                </a:solidFill>
              </a:rPr>
              <a:t>We </a:t>
            </a:r>
            <a:r>
              <a:rPr lang="en-US" sz="2600" b="1" u="sng" dirty="0" smtClean="0">
                <a:solidFill>
                  <a:schemeClr val="bg2">
                    <a:lumMod val="25000"/>
                  </a:schemeClr>
                </a:solidFill>
              </a:rPr>
              <a:t>expect</a:t>
            </a:r>
            <a:r>
              <a:rPr lang="en-US" sz="2600" b="1" dirty="0" smtClean="0">
                <a:solidFill>
                  <a:schemeClr val="bg2">
                    <a:lumMod val="25000"/>
                  </a:schemeClr>
                </a:solidFill>
              </a:rPr>
              <a:t> students to read for understanding.</a:t>
            </a:r>
          </a:p>
          <a:p>
            <a:r>
              <a:rPr lang="en-US" sz="2600" b="1" dirty="0" smtClean="0">
                <a:solidFill>
                  <a:schemeClr val="bg2">
                    <a:lumMod val="25000"/>
                  </a:schemeClr>
                </a:solidFill>
              </a:rPr>
              <a:t>We </a:t>
            </a:r>
            <a:r>
              <a:rPr lang="en-US" sz="2600" b="1" u="sng" dirty="0" smtClean="0">
                <a:solidFill>
                  <a:schemeClr val="bg2">
                    <a:lumMod val="25000"/>
                  </a:schemeClr>
                </a:solidFill>
              </a:rPr>
              <a:t>assume</a:t>
            </a:r>
            <a:r>
              <a:rPr lang="en-US" sz="2600" b="1" dirty="0" smtClean="0">
                <a:solidFill>
                  <a:schemeClr val="bg2">
                    <a:lumMod val="25000"/>
                  </a:schemeClr>
                </a:solidFill>
              </a:rPr>
              <a:t> college </a:t>
            </a:r>
            <a:r>
              <a:rPr lang="en-US" sz="2600" b="1" dirty="0">
                <a:solidFill>
                  <a:schemeClr val="bg2">
                    <a:lumMod val="25000"/>
                  </a:schemeClr>
                </a:solidFill>
              </a:rPr>
              <a:t>students </a:t>
            </a:r>
            <a:r>
              <a:rPr lang="en-US" sz="2600" b="1" dirty="0" smtClean="0">
                <a:solidFill>
                  <a:schemeClr val="bg2">
                    <a:lumMod val="25000"/>
                  </a:schemeClr>
                </a:solidFill>
              </a:rPr>
              <a:t>love technology.</a:t>
            </a:r>
            <a:endParaRPr lang="en-US" sz="2600" b="1" dirty="0">
              <a:solidFill>
                <a:schemeClr val="bg2">
                  <a:lumMod val="25000"/>
                </a:schemeClr>
              </a:solidFill>
            </a:endParaRPr>
          </a:p>
          <a:p>
            <a:r>
              <a:rPr lang="en-US" sz="2600" b="1" dirty="0" smtClean="0">
                <a:solidFill>
                  <a:schemeClr val="bg2">
                    <a:lumMod val="25000"/>
                  </a:schemeClr>
                </a:solidFill>
              </a:rPr>
              <a:t>We’re </a:t>
            </a:r>
            <a:r>
              <a:rPr lang="en-US" sz="2600" b="1" u="sng" dirty="0" smtClean="0">
                <a:solidFill>
                  <a:schemeClr val="bg2">
                    <a:lumMod val="25000"/>
                  </a:schemeClr>
                </a:solidFill>
              </a:rPr>
              <a:t>finding</a:t>
            </a:r>
            <a:r>
              <a:rPr lang="en-US" sz="2600" b="1" dirty="0" smtClean="0">
                <a:solidFill>
                  <a:schemeClr val="bg2">
                    <a:lumMod val="25000"/>
                  </a:schemeClr>
                </a:solidFill>
              </a:rPr>
              <a:t> that format impacts comprehension.</a:t>
            </a:r>
            <a:endParaRPr lang="en-US" sz="2600" b="1" dirty="0">
              <a:solidFill>
                <a:schemeClr val="bg2">
                  <a:lumMod val="25000"/>
                </a:schemeClr>
              </a:solidFill>
            </a:endParaRPr>
          </a:p>
          <a:p>
            <a:r>
              <a:rPr lang="en-US" sz="2600" b="1" dirty="0" smtClean="0">
                <a:solidFill>
                  <a:schemeClr val="bg2">
                    <a:lumMod val="25000"/>
                  </a:schemeClr>
                </a:solidFill>
              </a:rPr>
              <a:t>Let’s ask: What </a:t>
            </a:r>
            <a:r>
              <a:rPr lang="en-US" sz="2600" b="1" dirty="0">
                <a:solidFill>
                  <a:schemeClr val="bg2">
                    <a:lumMod val="25000"/>
                  </a:schemeClr>
                </a:solidFill>
              </a:rPr>
              <a:t>do undergraduates really </a:t>
            </a:r>
            <a:r>
              <a:rPr lang="en-US" sz="2600" b="1" dirty="0" smtClean="0">
                <a:solidFill>
                  <a:schemeClr val="bg2">
                    <a:lumMod val="25000"/>
                  </a:schemeClr>
                </a:solidFill>
              </a:rPr>
              <a:t>feel about reading formats?</a:t>
            </a:r>
          </a:p>
          <a:p>
            <a:pPr marL="0" indent="0">
              <a:buNone/>
            </a:pPr>
            <a:endParaRPr lang="en-US" sz="3200" b="1" dirty="0"/>
          </a:p>
          <a:p>
            <a:endParaRPr lang="en-US" sz="3200" dirty="0"/>
          </a:p>
        </p:txBody>
      </p:sp>
    </p:spTree>
    <p:extLst>
      <p:ext uri="{BB962C8B-B14F-4D97-AF65-F5344CB8AC3E}">
        <p14:creationId xmlns:p14="http://schemas.microsoft.com/office/powerpoint/2010/main" val="42496994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rPr>
              <a:t>Future</a:t>
            </a:r>
            <a:endParaRPr lang="en-US" b="1" dirty="0">
              <a:solidFill>
                <a:schemeClr val="accent2">
                  <a:lumMod val="75000"/>
                </a:schemeClr>
              </a:solidFill>
            </a:endParaRPr>
          </a:p>
        </p:txBody>
      </p:sp>
      <p:sp>
        <p:nvSpPr>
          <p:cNvPr id="3" name="Content Placeholder 2"/>
          <p:cNvSpPr>
            <a:spLocks noGrp="1"/>
          </p:cNvSpPr>
          <p:nvPr>
            <p:ph idx="1"/>
          </p:nvPr>
        </p:nvSpPr>
        <p:spPr/>
        <p:txBody>
          <a:bodyPr/>
          <a:lstStyle/>
          <a:p>
            <a:pPr marL="0" indent="0">
              <a:buNone/>
            </a:pPr>
            <a:endParaRPr lang="en-US" b="1" dirty="0"/>
          </a:p>
          <a:p>
            <a:r>
              <a:rPr lang="en-US" sz="2400" b="1" dirty="0" smtClean="0"/>
              <a:t>Commencing </a:t>
            </a:r>
            <a:r>
              <a:rPr lang="en-US" sz="2400" b="1" dirty="0"/>
              <a:t>international study using ARQ for comparison among 23 countries</a:t>
            </a:r>
            <a:r>
              <a:rPr lang="en-US" sz="2400" b="1" dirty="0" smtClean="0"/>
              <a:t>.</a:t>
            </a:r>
          </a:p>
          <a:p>
            <a:r>
              <a:rPr lang="en-US" sz="2400" b="1" dirty="0" smtClean="0"/>
              <a:t>Use every 4-5 years for longitudinal studies</a:t>
            </a:r>
          </a:p>
          <a:p>
            <a:r>
              <a:rPr lang="en-US" sz="2400" b="1" dirty="0" smtClean="0"/>
              <a:t>Open invitation to use ARQ in home institutions.</a:t>
            </a:r>
          </a:p>
        </p:txBody>
      </p:sp>
    </p:spTree>
    <p:extLst>
      <p:ext uri="{BB962C8B-B14F-4D97-AF65-F5344CB8AC3E}">
        <p14:creationId xmlns:p14="http://schemas.microsoft.com/office/powerpoint/2010/main" val="3647597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rPr>
              <a:t>Questions about study?</a:t>
            </a:r>
            <a:endParaRPr lang="en-US" b="1" dirty="0">
              <a:solidFill>
                <a:schemeClr val="accent2">
                  <a:lumMod val="75000"/>
                </a:schemeClr>
              </a:solidFill>
            </a:endParaRPr>
          </a:p>
        </p:txBody>
      </p:sp>
      <p:pic>
        <p:nvPicPr>
          <p:cNvPr id="6" name="Content Placeholder 5"/>
          <p:cNvPicPr>
            <a:picLocks noGrp="1" noChangeAspect="1"/>
          </p:cNvPicPr>
          <p:nvPr>
            <p:ph idx="1"/>
          </p:nvPr>
        </p:nvPicPr>
        <p:blipFill>
          <a:blip r:embed="rId3"/>
          <a:stretch>
            <a:fillRect/>
          </a:stretch>
        </p:blipFill>
        <p:spPr>
          <a:xfrm>
            <a:off x="685800" y="1447800"/>
            <a:ext cx="6553200" cy="4572000"/>
          </a:xfrm>
          <a:prstGeom prst="rect">
            <a:avLst/>
          </a:prstGeom>
        </p:spPr>
      </p:pic>
    </p:spTree>
    <p:extLst>
      <p:ext uri="{BB962C8B-B14F-4D97-AF65-F5344CB8AC3E}">
        <p14:creationId xmlns:p14="http://schemas.microsoft.com/office/powerpoint/2010/main" val="37676080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rPr>
              <a:t>Questions for discussion</a:t>
            </a:r>
            <a:endParaRPr lang="en-US" b="1" dirty="0">
              <a:solidFill>
                <a:schemeClr val="accent2">
                  <a:lumMod val="75000"/>
                </a:schemeClr>
              </a:solidFill>
            </a:endParaRPr>
          </a:p>
        </p:txBody>
      </p:sp>
      <p:sp>
        <p:nvSpPr>
          <p:cNvPr id="3" name="Content Placeholder 2"/>
          <p:cNvSpPr>
            <a:spLocks noGrp="1"/>
          </p:cNvSpPr>
          <p:nvPr>
            <p:ph idx="1"/>
          </p:nvPr>
        </p:nvSpPr>
        <p:spPr>
          <a:xfrm>
            <a:off x="609599" y="1447800"/>
            <a:ext cx="6347714" cy="4648200"/>
          </a:xfrm>
        </p:spPr>
        <p:txBody>
          <a:bodyPr>
            <a:normAutofit fontScale="85000" lnSpcReduction="20000"/>
          </a:bodyPr>
          <a:lstStyle/>
          <a:p>
            <a:r>
              <a:rPr lang="en-US" sz="2800" b="1" dirty="0" smtClean="0"/>
              <a:t>How do we follow usage and preference trends?</a:t>
            </a:r>
          </a:p>
          <a:p>
            <a:r>
              <a:rPr lang="en-US" sz="2800" b="1" dirty="0" smtClean="0"/>
              <a:t>Is the human brain in transition from linear/print information mode to electronic?</a:t>
            </a:r>
          </a:p>
          <a:p>
            <a:r>
              <a:rPr lang="en-US" sz="2800" b="1" dirty="0" smtClean="0"/>
              <a:t>What, if anything, might we lose during this transition?</a:t>
            </a:r>
          </a:p>
          <a:p>
            <a:r>
              <a:rPr lang="en-US" sz="2800" b="1" dirty="0" smtClean="0"/>
              <a:t>Can/should both modes be developed?</a:t>
            </a:r>
          </a:p>
          <a:p>
            <a:r>
              <a:rPr lang="en-US" sz="2800" b="1" dirty="0" smtClean="0"/>
              <a:t>How do we balance institutional factors – space limitations, shrinking budgets, long term collection goals – with learning effectiveness?</a:t>
            </a:r>
          </a:p>
          <a:p>
            <a:r>
              <a:rPr lang="en-US" sz="2800" b="1" dirty="0" smtClean="0"/>
              <a:t>Others?</a:t>
            </a:r>
          </a:p>
          <a:p>
            <a:endParaRPr lang="en-US" b="1" dirty="0" smtClean="0"/>
          </a:p>
          <a:p>
            <a:endParaRPr lang="en-US" b="1" dirty="0" smtClean="0"/>
          </a:p>
          <a:p>
            <a:endParaRPr lang="en-US" b="1" dirty="0"/>
          </a:p>
          <a:p>
            <a:endParaRPr lang="en-US" b="1" dirty="0" smtClean="0"/>
          </a:p>
          <a:p>
            <a:endParaRPr lang="en-US" b="1" dirty="0"/>
          </a:p>
          <a:p>
            <a:endParaRPr lang="en-US" b="1" dirty="0" smtClean="0"/>
          </a:p>
          <a:p>
            <a:endParaRPr lang="en-US" b="1" dirty="0"/>
          </a:p>
        </p:txBody>
      </p:sp>
    </p:spTree>
    <p:extLst>
      <p:ext uri="{BB962C8B-B14F-4D97-AF65-F5344CB8AC3E}">
        <p14:creationId xmlns:p14="http://schemas.microsoft.com/office/powerpoint/2010/main" val="1901755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rPr>
              <a:t>This presentation</a:t>
            </a:r>
            <a:endParaRPr lang="en-US" b="1" dirty="0">
              <a:solidFill>
                <a:schemeClr val="accent2">
                  <a:lumMod val="75000"/>
                </a:schemeClr>
              </a:solidFill>
            </a:endParaRPr>
          </a:p>
        </p:txBody>
      </p:sp>
      <p:sp>
        <p:nvSpPr>
          <p:cNvPr id="3" name="Content Placeholder 2"/>
          <p:cNvSpPr>
            <a:spLocks noGrp="1"/>
          </p:cNvSpPr>
          <p:nvPr>
            <p:ph idx="1"/>
          </p:nvPr>
        </p:nvSpPr>
        <p:spPr>
          <a:xfrm>
            <a:off x="609599" y="1371600"/>
            <a:ext cx="6347714" cy="4669763"/>
          </a:xfrm>
        </p:spPr>
        <p:txBody>
          <a:bodyPr>
            <a:normAutofit fontScale="92500" lnSpcReduction="20000"/>
          </a:bodyPr>
          <a:lstStyle/>
          <a:p>
            <a:endParaRPr lang="en-US" b="1" dirty="0" smtClean="0"/>
          </a:p>
          <a:p>
            <a:pPr marL="0" indent="0">
              <a:buNone/>
            </a:pPr>
            <a:r>
              <a:rPr lang="en-US" sz="2800" b="1" dirty="0" smtClean="0"/>
              <a:t>Results of online survey at UCLA </a:t>
            </a:r>
          </a:p>
          <a:p>
            <a:pPr marL="0" indent="0">
              <a:buNone/>
            </a:pPr>
            <a:endParaRPr lang="en-US" b="1" dirty="0" smtClean="0"/>
          </a:p>
          <a:p>
            <a:pPr marL="0" indent="0">
              <a:buNone/>
            </a:pPr>
            <a:r>
              <a:rPr lang="en-US" sz="2600" b="1" dirty="0" smtClean="0"/>
              <a:t>Research questions:</a:t>
            </a:r>
          </a:p>
          <a:p>
            <a:r>
              <a:rPr lang="en-US" sz="2400" b="1" dirty="0" smtClean="0"/>
              <a:t>What </a:t>
            </a:r>
            <a:r>
              <a:rPr lang="en-US" sz="2400" b="1" dirty="0"/>
              <a:t>are undergraduates’ format preferences when engaging with their academic readings</a:t>
            </a:r>
            <a:r>
              <a:rPr lang="en-US" sz="2400" b="1" dirty="0" smtClean="0"/>
              <a:t>?</a:t>
            </a:r>
          </a:p>
          <a:p>
            <a:pPr marL="617220" lvl="1" indent="-342900">
              <a:lnSpc>
                <a:spcPct val="150000"/>
              </a:lnSpc>
            </a:pPr>
            <a:r>
              <a:rPr lang="en-US" sz="2400" b="1" dirty="0" smtClean="0"/>
              <a:t>What factors impact their preferences &amp; behaviors?</a:t>
            </a:r>
          </a:p>
          <a:p>
            <a:pPr marL="617220" lvl="1" indent="-342900">
              <a:lnSpc>
                <a:spcPct val="150000"/>
              </a:lnSpc>
            </a:pPr>
            <a:r>
              <a:rPr lang="en-US" sz="2400" b="1" dirty="0" smtClean="0"/>
              <a:t>How do these factors impact their behaviors?</a:t>
            </a:r>
            <a:endParaRPr lang="en-US" sz="2400" b="1" dirty="0"/>
          </a:p>
          <a:p>
            <a:pPr marL="0" indent="0">
              <a:buNone/>
            </a:pPr>
            <a:endParaRPr lang="en-US" dirty="0"/>
          </a:p>
        </p:txBody>
      </p:sp>
    </p:spTree>
    <p:extLst>
      <p:ext uri="{BB962C8B-B14F-4D97-AF65-F5344CB8AC3E}">
        <p14:creationId xmlns:p14="http://schemas.microsoft.com/office/powerpoint/2010/main" val="33439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931990"/>
          </a:xfrm>
        </p:spPr>
        <p:txBody>
          <a:bodyPr>
            <a:normAutofit fontScale="90000"/>
          </a:bodyPr>
          <a:lstStyle/>
          <a:p>
            <a:r>
              <a:rPr lang="en-US" b="1" dirty="0" smtClean="0"/>
              <a:t/>
            </a:r>
            <a:br>
              <a:rPr lang="en-US" b="1" dirty="0" smtClean="0"/>
            </a:br>
            <a:r>
              <a:rPr lang="en-US" b="1" dirty="0"/>
              <a:t/>
            </a:r>
            <a:br>
              <a:rPr lang="en-US" b="1" dirty="0"/>
            </a:br>
            <a:r>
              <a:rPr lang="en-US" sz="4400" b="1" dirty="0" smtClean="0">
                <a:solidFill>
                  <a:schemeClr val="accent2">
                    <a:lumMod val="75000"/>
                  </a:schemeClr>
                </a:solidFill>
              </a:rPr>
              <a:t>Academic readings</a:t>
            </a:r>
            <a:r>
              <a:rPr lang="en-US" sz="4400" dirty="0"/>
              <a:t/>
            </a:r>
            <a:br>
              <a:rPr lang="en-US" sz="4400" dirty="0"/>
            </a:br>
            <a:endParaRPr lang="en-US" sz="4400" dirty="0"/>
          </a:p>
        </p:txBody>
      </p:sp>
      <p:sp>
        <p:nvSpPr>
          <p:cNvPr id="3" name="Content Placeholder 2"/>
          <p:cNvSpPr>
            <a:spLocks noGrp="1"/>
          </p:cNvSpPr>
          <p:nvPr>
            <p:ph idx="1"/>
          </p:nvPr>
        </p:nvSpPr>
        <p:spPr/>
        <p:txBody>
          <a:bodyPr>
            <a:normAutofit/>
          </a:bodyPr>
          <a:lstStyle/>
          <a:p>
            <a:endParaRPr lang="en-US" b="1" dirty="0" smtClean="0"/>
          </a:p>
          <a:p>
            <a:pPr marL="45720" indent="0">
              <a:buNone/>
            </a:pPr>
            <a:r>
              <a:rPr lang="en-US" sz="2800" b="1" dirty="0" smtClean="0"/>
              <a:t>Readings of any origin (monograph, textbook, course reader, journal article) required, needed, or used </a:t>
            </a:r>
            <a:r>
              <a:rPr lang="en-US" sz="2800" b="1" dirty="0"/>
              <a:t>to fulfill </a:t>
            </a:r>
            <a:r>
              <a:rPr lang="en-US" sz="2800" b="1" dirty="0" smtClean="0"/>
              <a:t>coursework.</a:t>
            </a:r>
            <a:endParaRPr lang="en-US" sz="2800" b="1" dirty="0"/>
          </a:p>
        </p:txBody>
      </p:sp>
    </p:spTree>
    <p:extLst>
      <p:ext uri="{BB962C8B-B14F-4D97-AF65-F5344CB8AC3E}">
        <p14:creationId xmlns:p14="http://schemas.microsoft.com/office/powerpoint/2010/main" val="2459298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rPr>
              <a:t>Selected literature </a:t>
            </a:r>
            <a:r>
              <a:rPr lang="en-US" b="1" dirty="0">
                <a:solidFill>
                  <a:schemeClr val="accent2">
                    <a:lumMod val="75000"/>
                  </a:schemeClr>
                </a:solidFill>
              </a:rPr>
              <a:t>r</a:t>
            </a:r>
            <a:r>
              <a:rPr lang="en-US" b="1" dirty="0" smtClean="0">
                <a:solidFill>
                  <a:schemeClr val="accent2">
                    <a:lumMod val="75000"/>
                  </a:schemeClr>
                </a:solidFill>
              </a:rPr>
              <a:t>eview</a:t>
            </a:r>
            <a:endParaRPr lang="en-US" b="1" dirty="0">
              <a:solidFill>
                <a:schemeClr val="accent2">
                  <a:lumMod val="75000"/>
                </a:schemeClr>
              </a:solidFill>
            </a:endParaRPr>
          </a:p>
        </p:txBody>
      </p:sp>
      <p:sp>
        <p:nvSpPr>
          <p:cNvPr id="3" name="Content Placeholder 2"/>
          <p:cNvSpPr>
            <a:spLocks noGrp="1"/>
          </p:cNvSpPr>
          <p:nvPr>
            <p:ph idx="1"/>
          </p:nvPr>
        </p:nvSpPr>
        <p:spPr>
          <a:xfrm>
            <a:off x="609599" y="1447800"/>
            <a:ext cx="6347714" cy="4593563"/>
          </a:xfrm>
        </p:spPr>
        <p:txBody>
          <a:bodyPr>
            <a:normAutofit/>
          </a:bodyPr>
          <a:lstStyle/>
          <a:p>
            <a:pPr marL="0" indent="0">
              <a:buNone/>
            </a:pPr>
            <a:r>
              <a:rPr lang="en-US" sz="2400" b="1" dirty="0"/>
              <a:t>Previous studies of academic format preferences and usage</a:t>
            </a:r>
          </a:p>
          <a:p>
            <a:pPr marL="262890"/>
            <a:r>
              <a:rPr lang="en-US" sz="2200" b="1" dirty="0"/>
              <a:t>UC Libraries (2011)</a:t>
            </a:r>
          </a:p>
          <a:p>
            <a:pPr marL="262890"/>
            <a:r>
              <a:rPr lang="en-US" sz="2200" b="1" dirty="0"/>
              <a:t>U of Maryland (2014)</a:t>
            </a:r>
          </a:p>
          <a:p>
            <a:pPr marL="262890"/>
            <a:r>
              <a:rPr lang="en-US" sz="2200" b="1" dirty="0" smtClean="0"/>
              <a:t>Mizrachi </a:t>
            </a:r>
            <a:r>
              <a:rPr lang="en-US" sz="2200" b="1" dirty="0"/>
              <a:t>(2010)</a:t>
            </a:r>
          </a:p>
          <a:p>
            <a:pPr marL="0" indent="0">
              <a:buNone/>
            </a:pPr>
            <a:endParaRPr lang="en-US" b="1" dirty="0" smtClean="0"/>
          </a:p>
          <a:p>
            <a:pPr marL="0" indent="0">
              <a:buNone/>
            </a:pPr>
            <a:r>
              <a:rPr lang="en-US" sz="2400" b="1" dirty="0" smtClean="0"/>
              <a:t>Cognitive Studies on reading</a:t>
            </a:r>
          </a:p>
          <a:p>
            <a:pPr marL="262890"/>
            <a:r>
              <a:rPr lang="en-US" sz="2200" b="1" dirty="0" err="1" smtClean="0"/>
              <a:t>Eshet</a:t>
            </a:r>
            <a:r>
              <a:rPr lang="en-US" sz="2200" b="1" dirty="0" err="1"/>
              <a:t>-</a:t>
            </a:r>
            <a:r>
              <a:rPr lang="en-US" sz="2200" b="1" dirty="0" err="1" smtClean="0"/>
              <a:t>Alkalai</a:t>
            </a:r>
            <a:r>
              <a:rPr lang="en-US" sz="2200" b="1" dirty="0" smtClean="0"/>
              <a:t> &amp; Geri (2007)</a:t>
            </a:r>
          </a:p>
          <a:p>
            <a:pPr marL="262890"/>
            <a:r>
              <a:rPr lang="en-US" sz="2200" b="1" dirty="0" err="1" smtClean="0"/>
              <a:t>Magnen</a:t>
            </a:r>
            <a:r>
              <a:rPr lang="en-US" sz="2200" b="1" dirty="0" smtClean="0"/>
              <a:t>, et.al. (2013)</a:t>
            </a:r>
          </a:p>
          <a:p>
            <a:pPr marL="262890"/>
            <a:r>
              <a:rPr lang="en-US" sz="2200" b="1" dirty="0" smtClean="0"/>
              <a:t>Popular press reports (2014)</a:t>
            </a:r>
          </a:p>
          <a:p>
            <a:pPr marL="0" indent="0">
              <a:buNone/>
            </a:pPr>
            <a:endParaRPr lang="en-US" b="1" dirty="0" smtClean="0"/>
          </a:p>
        </p:txBody>
      </p:sp>
    </p:spTree>
    <p:extLst>
      <p:ext uri="{BB962C8B-B14F-4D97-AF65-F5344CB8AC3E}">
        <p14:creationId xmlns:p14="http://schemas.microsoft.com/office/powerpoint/2010/main" val="3331602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629401" cy="1320800"/>
          </a:xfrm>
        </p:spPr>
        <p:txBody>
          <a:bodyPr>
            <a:normAutofit fontScale="90000"/>
          </a:bodyPr>
          <a:lstStyle/>
          <a:p>
            <a:r>
              <a:rPr lang="en-US" b="1" dirty="0">
                <a:solidFill>
                  <a:schemeClr val="accent2">
                    <a:lumMod val="75000"/>
                  </a:schemeClr>
                </a:solidFill>
              </a:rPr>
              <a:t>University of California, </a:t>
            </a:r>
            <a:r>
              <a:rPr lang="en-US" b="1" dirty="0" smtClean="0">
                <a:solidFill>
                  <a:schemeClr val="accent2">
                    <a:lumMod val="75000"/>
                  </a:schemeClr>
                </a:solidFill>
              </a:rPr>
              <a:t/>
            </a:r>
            <a:br>
              <a:rPr lang="en-US" b="1" dirty="0" smtClean="0">
                <a:solidFill>
                  <a:schemeClr val="accent2">
                    <a:lumMod val="75000"/>
                  </a:schemeClr>
                </a:solidFill>
              </a:rPr>
            </a:br>
            <a:r>
              <a:rPr lang="en-US" b="1" dirty="0" smtClean="0">
                <a:solidFill>
                  <a:schemeClr val="accent2">
                    <a:lumMod val="75000"/>
                  </a:schemeClr>
                </a:solidFill>
              </a:rPr>
              <a:t>Los </a:t>
            </a:r>
            <a:r>
              <a:rPr lang="en-US" b="1" dirty="0">
                <a:solidFill>
                  <a:schemeClr val="accent2">
                    <a:lumMod val="75000"/>
                  </a:schemeClr>
                </a:solidFill>
              </a:rPr>
              <a:t>Angeles </a:t>
            </a:r>
            <a:r>
              <a:rPr lang="en-US" b="1" dirty="0" smtClean="0">
                <a:solidFill>
                  <a:schemeClr val="accent2">
                    <a:lumMod val="75000"/>
                  </a:schemeClr>
                </a:solidFill>
              </a:rPr>
              <a:t>(</a:t>
            </a:r>
            <a:r>
              <a:rPr lang="en-US" b="1" dirty="0">
                <a:solidFill>
                  <a:schemeClr val="accent2">
                    <a:lumMod val="75000"/>
                  </a:schemeClr>
                </a:solidFill>
              </a:rPr>
              <a:t>UCLA)</a:t>
            </a:r>
            <a:br>
              <a:rPr lang="en-US" b="1" dirty="0">
                <a:solidFill>
                  <a:schemeClr val="accent2">
                    <a:lumMod val="75000"/>
                  </a:schemeClr>
                </a:solidFill>
              </a:rPr>
            </a:br>
            <a:endParaRPr lang="en-US" b="1" dirty="0">
              <a:solidFill>
                <a:schemeClr val="accent2">
                  <a:lumMod val="75000"/>
                </a:schemeClr>
              </a:solidFill>
            </a:endParaRPr>
          </a:p>
        </p:txBody>
      </p:sp>
      <p:sp>
        <p:nvSpPr>
          <p:cNvPr id="3" name="Content Placeholder 2"/>
          <p:cNvSpPr>
            <a:spLocks noGrp="1"/>
          </p:cNvSpPr>
          <p:nvPr>
            <p:ph idx="1"/>
          </p:nvPr>
        </p:nvSpPr>
        <p:spPr/>
        <p:txBody>
          <a:bodyPr/>
          <a:lstStyle/>
          <a:p>
            <a:pPr marL="274320" lvl="1" indent="0">
              <a:buNone/>
            </a:pPr>
            <a:r>
              <a:rPr lang="en-US" sz="2400" b="1" dirty="0" smtClean="0"/>
              <a:t>Approximately 28,000 undergraduates</a:t>
            </a:r>
          </a:p>
          <a:p>
            <a:pPr marL="274320" lvl="1" indent="0">
              <a:buNone/>
            </a:pPr>
            <a:r>
              <a:rPr lang="en-US" sz="2400" b="1" dirty="0" smtClean="0"/>
              <a:t>Most freshman applications in the US</a:t>
            </a:r>
          </a:p>
          <a:p>
            <a:pPr marL="274320" lvl="1" indent="0">
              <a:buNone/>
            </a:pPr>
            <a:r>
              <a:rPr lang="en-US" sz="2400" b="1" dirty="0" smtClean="0"/>
              <a:t>Highly selective</a:t>
            </a:r>
          </a:p>
          <a:p>
            <a:endParaRPr lang="en-US" b="1" dirty="0"/>
          </a:p>
        </p:txBody>
      </p:sp>
      <p:pic>
        <p:nvPicPr>
          <p:cNvPr id="4" name="Picture 3"/>
          <p:cNvPicPr>
            <a:picLocks noChangeAspect="1"/>
          </p:cNvPicPr>
          <p:nvPr/>
        </p:nvPicPr>
        <p:blipFill>
          <a:blip r:embed="rId3"/>
          <a:stretch>
            <a:fillRect/>
          </a:stretch>
        </p:blipFill>
        <p:spPr>
          <a:xfrm>
            <a:off x="838200" y="3722242"/>
            <a:ext cx="6119113" cy="3059557"/>
          </a:xfrm>
          <a:prstGeom prst="rect">
            <a:avLst/>
          </a:prstGeom>
        </p:spPr>
      </p:pic>
    </p:spTree>
    <p:extLst>
      <p:ext uri="{BB962C8B-B14F-4D97-AF65-F5344CB8AC3E}">
        <p14:creationId xmlns:p14="http://schemas.microsoft.com/office/powerpoint/2010/main" val="4057760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rPr>
              <a:t>Methodology</a:t>
            </a:r>
            <a:endParaRPr lang="en-US" b="1" dirty="0">
              <a:solidFill>
                <a:schemeClr val="accent2">
                  <a:lumMod val="75000"/>
                </a:schemeClr>
              </a:solidFill>
            </a:endParaRPr>
          </a:p>
        </p:txBody>
      </p:sp>
      <p:sp>
        <p:nvSpPr>
          <p:cNvPr id="3" name="Content Placeholder 2"/>
          <p:cNvSpPr>
            <a:spLocks noGrp="1"/>
          </p:cNvSpPr>
          <p:nvPr>
            <p:ph idx="1"/>
          </p:nvPr>
        </p:nvSpPr>
        <p:spPr>
          <a:xfrm>
            <a:off x="609599" y="1371600"/>
            <a:ext cx="6347714" cy="4669763"/>
          </a:xfrm>
        </p:spPr>
        <p:txBody>
          <a:bodyPr>
            <a:normAutofit lnSpcReduction="10000"/>
          </a:bodyPr>
          <a:lstStyle/>
          <a:p>
            <a:pPr marL="0" indent="0">
              <a:buNone/>
            </a:pPr>
            <a:r>
              <a:rPr lang="en-US" sz="2400" b="1" dirty="0" smtClean="0"/>
              <a:t>Academic Reading Questionnaire (ARQ) </a:t>
            </a:r>
          </a:p>
          <a:p>
            <a:pPr marL="205740" indent="-285750"/>
            <a:r>
              <a:rPr lang="en-US" sz="2200" b="1" dirty="0" smtClean="0"/>
              <a:t>Online using Survey Monkey</a:t>
            </a:r>
          </a:p>
          <a:p>
            <a:pPr marL="205740" indent="-285750"/>
            <a:r>
              <a:rPr lang="en-US" sz="2200" b="1" dirty="0" smtClean="0"/>
              <a:t>22 questions</a:t>
            </a:r>
          </a:p>
          <a:p>
            <a:pPr marL="205740" indent="-285750"/>
            <a:r>
              <a:rPr lang="en-US" sz="2200" b="1" dirty="0" smtClean="0"/>
              <a:t>14 regarding format (Likert style)</a:t>
            </a:r>
          </a:p>
          <a:p>
            <a:pPr marL="205740" indent="-285750"/>
            <a:r>
              <a:rPr lang="en-US" sz="2200" b="1" dirty="0"/>
              <a:t>Pilot test &amp; IRB</a:t>
            </a:r>
          </a:p>
          <a:p>
            <a:pPr marL="0" indent="0">
              <a:buNone/>
            </a:pPr>
            <a:endParaRPr lang="en-US" sz="1200" b="1" dirty="0" smtClean="0"/>
          </a:p>
          <a:p>
            <a:pPr marL="0" indent="0">
              <a:buNone/>
            </a:pPr>
            <a:r>
              <a:rPr lang="en-US" sz="2400" b="1" dirty="0" smtClean="0"/>
              <a:t>Distribution</a:t>
            </a:r>
          </a:p>
          <a:p>
            <a:pPr marL="262890"/>
            <a:r>
              <a:rPr lang="en-US" sz="2200" b="1" dirty="0" smtClean="0"/>
              <a:t>Email to 5,000 undergrads through Office of Registrar</a:t>
            </a:r>
          </a:p>
          <a:p>
            <a:pPr marL="262890"/>
            <a:r>
              <a:rPr lang="en-US" sz="2200" b="1" dirty="0" smtClean="0"/>
              <a:t>April &amp; May 2014</a:t>
            </a:r>
          </a:p>
          <a:p>
            <a:pPr marL="262890"/>
            <a:r>
              <a:rPr lang="en-US" sz="2200" b="1" dirty="0" smtClean="0"/>
              <a:t>390 complete responses</a:t>
            </a:r>
            <a:endParaRPr lang="en-US" sz="2200" b="1" dirty="0"/>
          </a:p>
        </p:txBody>
      </p:sp>
    </p:spTree>
    <p:extLst>
      <p:ext uri="{BB962C8B-B14F-4D97-AF65-F5344CB8AC3E}">
        <p14:creationId xmlns:p14="http://schemas.microsoft.com/office/powerpoint/2010/main" val="3681883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rPr>
              <a:t>Population</a:t>
            </a:r>
            <a:endParaRPr lang="en-US" b="1" dirty="0">
              <a:solidFill>
                <a:schemeClr val="accent2">
                  <a:lumMod val="75000"/>
                </a:schemeClr>
              </a:solidFill>
            </a:endParaRPr>
          </a:p>
        </p:txBody>
      </p:sp>
      <p:sp>
        <p:nvSpPr>
          <p:cNvPr id="3" name="Content Placeholder 2"/>
          <p:cNvSpPr>
            <a:spLocks noGrp="1"/>
          </p:cNvSpPr>
          <p:nvPr>
            <p:ph idx="1"/>
          </p:nvPr>
        </p:nvSpPr>
        <p:spPr>
          <a:xfrm>
            <a:off x="609599" y="1447800"/>
            <a:ext cx="6347714" cy="4593563"/>
          </a:xfrm>
        </p:spPr>
        <p:txBody>
          <a:bodyPr>
            <a:normAutofit fontScale="92500" lnSpcReduction="10000"/>
          </a:bodyPr>
          <a:lstStyle/>
          <a:p>
            <a:pPr marL="0" indent="0">
              <a:buNone/>
            </a:pPr>
            <a:endParaRPr lang="en-US" b="1" dirty="0" smtClean="0"/>
          </a:p>
          <a:p>
            <a:pPr marL="0" indent="0">
              <a:buNone/>
            </a:pPr>
            <a:r>
              <a:rPr lang="en-US" sz="2600" b="1" dirty="0" smtClean="0"/>
              <a:t>Age: range 18-60 years, average 20.5 </a:t>
            </a:r>
          </a:p>
          <a:p>
            <a:pPr marL="0" indent="0">
              <a:buNone/>
            </a:pPr>
            <a:r>
              <a:rPr lang="en-US" sz="2600" b="1" dirty="0" smtClean="0"/>
              <a:t>Year of Study:</a:t>
            </a:r>
          </a:p>
          <a:p>
            <a:pPr marL="777240" lvl="1" indent="-457200"/>
            <a:r>
              <a:rPr lang="en-US" sz="2200" b="1" dirty="0" smtClean="0"/>
              <a:t>1</a:t>
            </a:r>
            <a:r>
              <a:rPr lang="en-US" sz="2200" b="1" baseline="30000" dirty="0" smtClean="0"/>
              <a:t>st</a:t>
            </a:r>
            <a:r>
              <a:rPr lang="en-US" sz="2200" b="1" dirty="0"/>
              <a:t> </a:t>
            </a:r>
            <a:r>
              <a:rPr lang="en-US" sz="2200" b="1" dirty="0" smtClean="0"/>
              <a:t>30%  2</a:t>
            </a:r>
            <a:r>
              <a:rPr lang="en-US" sz="2200" b="1" baseline="30000" dirty="0" smtClean="0"/>
              <a:t>nd</a:t>
            </a:r>
            <a:r>
              <a:rPr lang="en-US" sz="2200" b="1" dirty="0"/>
              <a:t> </a:t>
            </a:r>
            <a:r>
              <a:rPr lang="en-US" sz="2200" b="1" dirty="0" smtClean="0"/>
              <a:t>22%  3</a:t>
            </a:r>
            <a:r>
              <a:rPr lang="en-US" sz="2200" b="1" baseline="30000" dirty="0" smtClean="0"/>
              <a:t>rd</a:t>
            </a:r>
            <a:r>
              <a:rPr lang="en-US" sz="2200" b="1" dirty="0"/>
              <a:t> </a:t>
            </a:r>
            <a:r>
              <a:rPr lang="en-US" sz="2200" b="1" dirty="0" smtClean="0"/>
              <a:t>28%  4</a:t>
            </a:r>
            <a:r>
              <a:rPr lang="en-US" sz="2200" b="1" baseline="30000" dirty="0" smtClean="0"/>
              <a:t>th</a:t>
            </a:r>
            <a:r>
              <a:rPr lang="en-US" sz="2200" b="1" dirty="0"/>
              <a:t> </a:t>
            </a:r>
            <a:r>
              <a:rPr lang="en-US" sz="2200" b="1" dirty="0" smtClean="0"/>
              <a:t>19% </a:t>
            </a:r>
          </a:p>
          <a:p>
            <a:pPr marL="0" indent="0">
              <a:buNone/>
            </a:pPr>
            <a:r>
              <a:rPr lang="en-US" sz="2600" b="1" dirty="0" smtClean="0"/>
              <a:t>GPA: 80% </a:t>
            </a:r>
            <a:r>
              <a:rPr lang="en-US" sz="2600" b="1" u="sng" dirty="0" smtClean="0"/>
              <a:t>&gt;</a:t>
            </a:r>
            <a:r>
              <a:rPr lang="en-US" sz="2600" b="1" dirty="0" smtClean="0"/>
              <a:t> 3.0 (‘B’ grade)</a:t>
            </a:r>
          </a:p>
          <a:p>
            <a:pPr marL="0" indent="0">
              <a:buNone/>
            </a:pPr>
            <a:r>
              <a:rPr lang="en-US" sz="2600" b="1" dirty="0" smtClean="0"/>
              <a:t>Strongest Language: English 90%</a:t>
            </a:r>
          </a:p>
          <a:p>
            <a:pPr marL="0" indent="0">
              <a:buNone/>
            </a:pPr>
            <a:r>
              <a:rPr lang="en-US" sz="2600" b="1" dirty="0" smtClean="0"/>
              <a:t>Majors:</a:t>
            </a:r>
          </a:p>
          <a:p>
            <a:pPr marL="777240" lvl="1" indent="-457200"/>
            <a:r>
              <a:rPr lang="en-US" sz="2200" b="1" dirty="0" smtClean="0"/>
              <a:t>53% sciences </a:t>
            </a:r>
          </a:p>
          <a:p>
            <a:pPr marL="777240" lvl="1" indent="-457200"/>
            <a:r>
              <a:rPr lang="en-US" sz="2200" b="1" dirty="0" smtClean="0"/>
              <a:t>46% arts, humanities, social sciences</a:t>
            </a:r>
          </a:p>
          <a:p>
            <a:pPr marL="0" indent="0">
              <a:buNone/>
            </a:pPr>
            <a:r>
              <a:rPr lang="en-US" sz="2600" b="1" dirty="0" smtClean="0"/>
              <a:t>Visual/other limitations: ~10%</a:t>
            </a:r>
          </a:p>
          <a:p>
            <a:pPr marL="320040" lvl="1" indent="0">
              <a:buNone/>
            </a:pPr>
            <a:endParaRPr lang="en-US" b="1" dirty="0" smtClean="0"/>
          </a:p>
          <a:p>
            <a:endParaRPr lang="en-US" b="1" dirty="0"/>
          </a:p>
        </p:txBody>
      </p:sp>
    </p:spTree>
    <p:extLst>
      <p:ext uri="{BB962C8B-B14F-4D97-AF65-F5344CB8AC3E}">
        <p14:creationId xmlns:p14="http://schemas.microsoft.com/office/powerpoint/2010/main" val="360636664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3334</TotalTime>
  <Words>2664</Words>
  <Application>Microsoft Office PowerPoint</Application>
  <PresentationFormat>On-screen Show (4:3)</PresentationFormat>
  <Paragraphs>298</Paragraphs>
  <Slides>32</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Trebuchet MS</vt:lpstr>
      <vt:lpstr>Wingdings 3</vt:lpstr>
      <vt:lpstr>Facet</vt:lpstr>
      <vt:lpstr>   Undergraduates’  Academic Reading  Format Preferences:   Electronic or Print?</vt:lpstr>
      <vt:lpstr>PowerPoint Presentation</vt:lpstr>
      <vt:lpstr>Expectations, assumptions, discoveries… </vt:lpstr>
      <vt:lpstr>This presentation</vt:lpstr>
      <vt:lpstr>  Academic readings </vt:lpstr>
      <vt:lpstr>Selected literature review</vt:lpstr>
      <vt:lpstr>University of California,  Los Angeles (UCLA) </vt:lpstr>
      <vt:lpstr>Methodology</vt:lpstr>
      <vt:lpstr>Population</vt:lpstr>
      <vt:lpstr>Devices used for course readings</vt:lpstr>
      <vt:lpstr>Analysis</vt:lpstr>
      <vt:lpstr>Format preference</vt:lpstr>
      <vt:lpstr>Comments</vt:lpstr>
      <vt:lpstr>Electronic format more convenient</vt:lpstr>
      <vt:lpstr>Comments</vt:lpstr>
      <vt:lpstr>Print material Digitize material</vt:lpstr>
      <vt:lpstr>Comments</vt:lpstr>
      <vt:lpstr>Prefer print by length</vt:lpstr>
      <vt:lpstr>Preference for e-format when less than 5 pages</vt:lpstr>
      <vt:lpstr>Prefer e-textbook over print</vt:lpstr>
      <vt:lpstr>Comments</vt:lpstr>
      <vt:lpstr>Learning engagement and behaviors</vt:lpstr>
      <vt:lpstr>Remember best Focus best with print</vt:lpstr>
      <vt:lpstr>Comments</vt:lpstr>
      <vt:lpstr>Highlight &amp; notate course readings</vt:lpstr>
      <vt:lpstr>More likely to re-read material in print</vt:lpstr>
      <vt:lpstr>Summary of results</vt:lpstr>
      <vt:lpstr>“Depends…”</vt:lpstr>
      <vt:lpstr>Benefits</vt:lpstr>
      <vt:lpstr>Future</vt:lpstr>
      <vt:lpstr>Questions about study?</vt:lpstr>
      <vt:lpstr>Questions for discussion</vt:lpstr>
    </vt:vector>
  </TitlesOfParts>
  <Company>University of California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or Print: Which do Students Prefer</dc:title>
  <dc:creator>locadm</dc:creator>
  <cp:lastModifiedBy>Diane Mizrachi</cp:lastModifiedBy>
  <cp:revision>153</cp:revision>
  <cp:lastPrinted>2014-07-02T17:01:34Z</cp:lastPrinted>
  <dcterms:created xsi:type="dcterms:W3CDTF">2014-06-26T22:13:19Z</dcterms:created>
  <dcterms:modified xsi:type="dcterms:W3CDTF">2015-02-17T17:38:32Z</dcterms:modified>
</cp:coreProperties>
</file>