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1"/>
  </p:notesMasterIdLst>
  <p:sldIdLst>
    <p:sldId id="256" r:id="rId2"/>
    <p:sldId id="412" r:id="rId3"/>
    <p:sldId id="472" r:id="rId4"/>
    <p:sldId id="473" r:id="rId5"/>
    <p:sldId id="474" r:id="rId6"/>
    <p:sldId id="475" r:id="rId7"/>
    <p:sldId id="476" r:id="rId8"/>
    <p:sldId id="477" r:id="rId9"/>
    <p:sldId id="478" r:id="rId10"/>
    <p:sldId id="479" r:id="rId11"/>
    <p:sldId id="480" r:id="rId12"/>
    <p:sldId id="481" r:id="rId13"/>
    <p:sldId id="496" r:id="rId14"/>
    <p:sldId id="495" r:id="rId15"/>
    <p:sldId id="508" r:id="rId16"/>
    <p:sldId id="497" r:id="rId17"/>
    <p:sldId id="498" r:id="rId18"/>
    <p:sldId id="455" r:id="rId19"/>
    <p:sldId id="509" r:id="rId20"/>
    <p:sldId id="510" r:id="rId21"/>
    <p:sldId id="499" r:id="rId22"/>
    <p:sldId id="483" r:id="rId23"/>
    <p:sldId id="506" r:id="rId24"/>
    <p:sldId id="507" r:id="rId25"/>
    <p:sldId id="484" r:id="rId26"/>
    <p:sldId id="485" r:id="rId27"/>
    <p:sldId id="486" r:id="rId28"/>
    <p:sldId id="500" r:id="rId29"/>
    <p:sldId id="501" r:id="rId30"/>
    <p:sldId id="502" r:id="rId31"/>
    <p:sldId id="503" r:id="rId32"/>
    <p:sldId id="504" r:id="rId33"/>
    <p:sldId id="505" r:id="rId34"/>
    <p:sldId id="487" r:id="rId35"/>
    <p:sldId id="457" r:id="rId36"/>
    <p:sldId id="394" r:id="rId37"/>
    <p:sldId id="511" r:id="rId38"/>
    <p:sldId id="512" r:id="rId39"/>
    <p:sldId id="387"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66" autoAdjust="0"/>
    <p:restoredTop sz="86400" autoAdjust="0"/>
  </p:normalViewPr>
  <p:slideViewPr>
    <p:cSldViewPr>
      <p:cViewPr varScale="1">
        <p:scale>
          <a:sx n="144" d="100"/>
          <a:sy n="144" d="100"/>
        </p:scale>
        <p:origin x="-108" y="-13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9DA3961-E20E-42E8-A36B-96C57476346A}" type="doc">
      <dgm:prSet loTypeId="urn:microsoft.com/office/officeart/2005/8/layout/list1" loCatId="list" qsTypeId="urn:microsoft.com/office/officeart/2005/8/quickstyle/simple1" qsCatId="simple" csTypeId="urn:microsoft.com/office/officeart/2005/8/colors/colorful2" csCatId="colorful" phldr="1"/>
      <dgm:spPr/>
      <dgm:t>
        <a:bodyPr/>
        <a:lstStyle/>
        <a:p>
          <a:endParaRPr lang="en-US"/>
        </a:p>
      </dgm:t>
    </dgm:pt>
    <dgm:pt modelId="{F98640EA-F06B-4223-94CC-3A060B6AAF81}">
      <dgm:prSet phldrT="[Text]" custT="1"/>
      <dgm:spPr/>
      <dgm:t>
        <a:bodyPr/>
        <a:lstStyle/>
        <a:p>
          <a:r>
            <a:rPr lang="en-US" sz="2400" b="1" dirty="0" smtClean="0"/>
            <a:t>Libraries</a:t>
          </a:r>
          <a:endParaRPr lang="en-US" sz="2400" b="1" dirty="0"/>
        </a:p>
      </dgm:t>
    </dgm:pt>
    <dgm:pt modelId="{B3C819D3-E70C-4E32-AAA4-7E0E975521BB}" type="parTrans" cxnId="{B73BFEA1-65D7-479D-87CD-E6DAAECA08B5}">
      <dgm:prSet/>
      <dgm:spPr/>
      <dgm:t>
        <a:bodyPr/>
        <a:lstStyle/>
        <a:p>
          <a:endParaRPr lang="en-US"/>
        </a:p>
      </dgm:t>
    </dgm:pt>
    <dgm:pt modelId="{99696A21-92CB-49D0-BB91-9E9A616C0906}" type="sibTrans" cxnId="{B73BFEA1-65D7-479D-87CD-E6DAAECA08B5}">
      <dgm:prSet/>
      <dgm:spPr/>
      <dgm:t>
        <a:bodyPr/>
        <a:lstStyle/>
        <a:p>
          <a:endParaRPr lang="en-US"/>
        </a:p>
      </dgm:t>
    </dgm:pt>
    <dgm:pt modelId="{BE8D76C5-C5BA-4664-8C72-4667A8E3D543}">
      <dgm:prSet phldrT="[Text]" custT="1"/>
      <dgm:spPr/>
      <dgm:t>
        <a:bodyPr/>
        <a:lstStyle/>
        <a:p>
          <a:r>
            <a:rPr lang="en-US" sz="2400" b="1" dirty="0" smtClean="0"/>
            <a:t>Publishers</a:t>
          </a:r>
          <a:endParaRPr lang="en-US" sz="2400" b="1" dirty="0"/>
        </a:p>
      </dgm:t>
    </dgm:pt>
    <dgm:pt modelId="{E8FFA1F5-DDF4-447B-BDDB-DBB57CA27693}" type="parTrans" cxnId="{FA0FDD70-3718-47FF-9C21-67B0D7EABD50}">
      <dgm:prSet/>
      <dgm:spPr/>
      <dgm:t>
        <a:bodyPr/>
        <a:lstStyle/>
        <a:p>
          <a:endParaRPr lang="en-US"/>
        </a:p>
      </dgm:t>
    </dgm:pt>
    <dgm:pt modelId="{052683F0-09D4-426D-AC21-CABC30FBFD0B}" type="sibTrans" cxnId="{FA0FDD70-3718-47FF-9C21-67B0D7EABD50}">
      <dgm:prSet/>
      <dgm:spPr/>
      <dgm:t>
        <a:bodyPr/>
        <a:lstStyle/>
        <a:p>
          <a:endParaRPr lang="en-US"/>
        </a:p>
      </dgm:t>
    </dgm:pt>
    <dgm:pt modelId="{B0931797-595B-4B28-A9E5-1A4427C7D772}">
      <dgm:prSet phldrT="[Text]" custT="1"/>
      <dgm:spPr/>
      <dgm:t>
        <a:bodyPr/>
        <a:lstStyle/>
        <a:p>
          <a:r>
            <a:rPr lang="en-US" sz="2400" b="1" dirty="0" smtClean="0"/>
            <a:t>Service Providers</a:t>
          </a:r>
          <a:endParaRPr lang="en-US" sz="2400" b="1" dirty="0"/>
        </a:p>
      </dgm:t>
    </dgm:pt>
    <dgm:pt modelId="{04876B6D-F865-4188-AE69-03EF459F45D7}" type="parTrans" cxnId="{2E2BB186-ACFF-4D3E-88FC-B09F526731E9}">
      <dgm:prSet/>
      <dgm:spPr/>
      <dgm:t>
        <a:bodyPr/>
        <a:lstStyle/>
        <a:p>
          <a:endParaRPr lang="en-US"/>
        </a:p>
      </dgm:t>
    </dgm:pt>
    <dgm:pt modelId="{4719AF97-2A15-4328-B333-6E88D93B4DAF}" type="sibTrans" cxnId="{2E2BB186-ACFF-4D3E-88FC-B09F526731E9}">
      <dgm:prSet/>
      <dgm:spPr/>
      <dgm:t>
        <a:bodyPr/>
        <a:lstStyle/>
        <a:p>
          <a:endParaRPr lang="en-US"/>
        </a:p>
      </dgm:t>
    </dgm:pt>
    <dgm:pt modelId="{E87F4DFC-BA80-45F4-9EDE-419AB8D56AF4}">
      <dgm:prSet phldrT="[Text]"/>
      <dgm:spPr/>
      <dgm:t>
        <a:bodyPr/>
        <a:lstStyle/>
        <a:p>
          <a:endParaRPr lang="en-US" dirty="0"/>
        </a:p>
      </dgm:t>
    </dgm:pt>
    <dgm:pt modelId="{112E5BCD-4440-4550-8217-587F9B552DAD}" type="parTrans" cxnId="{D13E9AAE-A2D0-4590-85A7-575BC94A522A}">
      <dgm:prSet/>
      <dgm:spPr/>
      <dgm:t>
        <a:bodyPr/>
        <a:lstStyle/>
        <a:p>
          <a:endParaRPr lang="en-US"/>
        </a:p>
      </dgm:t>
    </dgm:pt>
    <dgm:pt modelId="{EC66DD92-032D-4525-AC98-BBB946671297}" type="sibTrans" cxnId="{D13E9AAE-A2D0-4590-85A7-575BC94A522A}">
      <dgm:prSet/>
      <dgm:spPr/>
      <dgm:t>
        <a:bodyPr/>
        <a:lstStyle/>
        <a:p>
          <a:endParaRPr lang="en-US"/>
        </a:p>
      </dgm:t>
    </dgm:pt>
    <dgm:pt modelId="{6A2F7357-43B8-4C8B-A70D-C301B6FB5D29}">
      <dgm:prSet phldrT="[Text]"/>
      <dgm:spPr/>
      <dgm:t>
        <a:bodyPr/>
        <a:lstStyle/>
        <a:p>
          <a:endParaRPr lang="en-US" dirty="0"/>
        </a:p>
      </dgm:t>
    </dgm:pt>
    <dgm:pt modelId="{8E3C9684-C875-4828-B149-DE168C9B8B1C}" type="parTrans" cxnId="{6467DE31-515D-47F8-AC59-41AF4A247026}">
      <dgm:prSet/>
      <dgm:spPr/>
      <dgm:t>
        <a:bodyPr/>
        <a:lstStyle/>
        <a:p>
          <a:endParaRPr lang="en-US"/>
        </a:p>
      </dgm:t>
    </dgm:pt>
    <dgm:pt modelId="{A7468FE1-CEC2-4962-B1DA-12CC6DB5C68E}" type="sibTrans" cxnId="{6467DE31-515D-47F8-AC59-41AF4A247026}">
      <dgm:prSet/>
      <dgm:spPr/>
      <dgm:t>
        <a:bodyPr/>
        <a:lstStyle/>
        <a:p>
          <a:endParaRPr lang="en-US"/>
        </a:p>
      </dgm:t>
    </dgm:pt>
    <dgm:pt modelId="{39A7FD89-6381-44BB-80A3-0A641AA07360}">
      <dgm:prSet phldrT="[Text]"/>
      <dgm:spPr/>
      <dgm:t>
        <a:bodyPr/>
        <a:lstStyle/>
        <a:p>
          <a:endParaRPr lang="en-US" dirty="0"/>
        </a:p>
      </dgm:t>
    </dgm:pt>
    <dgm:pt modelId="{8773D2E2-CECA-40AF-A54D-EDF00CA72332}" type="parTrans" cxnId="{70002E83-8C9F-4B22-833F-8DD10B1E36CC}">
      <dgm:prSet/>
      <dgm:spPr/>
      <dgm:t>
        <a:bodyPr/>
        <a:lstStyle/>
        <a:p>
          <a:endParaRPr lang="en-US"/>
        </a:p>
      </dgm:t>
    </dgm:pt>
    <dgm:pt modelId="{0DA9AF2A-D95E-4DB3-9A6B-19EF101EEA39}" type="sibTrans" cxnId="{70002E83-8C9F-4B22-833F-8DD10B1E36CC}">
      <dgm:prSet/>
      <dgm:spPr/>
      <dgm:t>
        <a:bodyPr/>
        <a:lstStyle/>
        <a:p>
          <a:endParaRPr lang="en-US"/>
        </a:p>
      </dgm:t>
    </dgm:pt>
    <dgm:pt modelId="{F1EBF237-C986-473E-9A22-175F492556A9}">
      <dgm:prSet phldrT="[Text]"/>
      <dgm:spPr/>
      <dgm:t>
        <a:bodyPr/>
        <a:lstStyle/>
        <a:p>
          <a:endParaRPr lang="en-US" dirty="0"/>
        </a:p>
      </dgm:t>
    </dgm:pt>
    <dgm:pt modelId="{653B263E-3130-4CCB-8231-A92EA461058C}" type="parTrans" cxnId="{2C41D465-2F57-4ABA-9FD5-613FF10D60D4}">
      <dgm:prSet/>
      <dgm:spPr/>
      <dgm:t>
        <a:bodyPr/>
        <a:lstStyle/>
        <a:p>
          <a:endParaRPr lang="en-US"/>
        </a:p>
      </dgm:t>
    </dgm:pt>
    <dgm:pt modelId="{5F317A8B-D316-459E-B145-5C5D4AE8E69F}" type="sibTrans" cxnId="{2C41D465-2F57-4ABA-9FD5-613FF10D60D4}">
      <dgm:prSet/>
      <dgm:spPr/>
      <dgm:t>
        <a:bodyPr/>
        <a:lstStyle/>
        <a:p>
          <a:endParaRPr lang="en-US"/>
        </a:p>
      </dgm:t>
    </dgm:pt>
    <dgm:pt modelId="{2524C531-F3EF-487C-817F-76E6102EE3B3}">
      <dgm:prSet phldrT="[Text]"/>
      <dgm:spPr/>
      <dgm:t>
        <a:bodyPr/>
        <a:lstStyle/>
        <a:p>
          <a:endParaRPr lang="en-US" dirty="0"/>
        </a:p>
      </dgm:t>
    </dgm:pt>
    <dgm:pt modelId="{4B0249F9-9E2E-4B1F-9409-CF29C5153C8E}" type="parTrans" cxnId="{9D2B4D5D-FB28-4B27-B572-BB7266EDB58E}">
      <dgm:prSet/>
      <dgm:spPr/>
      <dgm:t>
        <a:bodyPr/>
        <a:lstStyle/>
        <a:p>
          <a:endParaRPr lang="en-US"/>
        </a:p>
      </dgm:t>
    </dgm:pt>
    <dgm:pt modelId="{1B4C3615-B86E-4259-A3AE-53FE66978ED6}" type="sibTrans" cxnId="{9D2B4D5D-FB28-4B27-B572-BB7266EDB58E}">
      <dgm:prSet/>
      <dgm:spPr/>
      <dgm:t>
        <a:bodyPr/>
        <a:lstStyle/>
        <a:p>
          <a:endParaRPr lang="en-US"/>
        </a:p>
      </dgm:t>
    </dgm:pt>
    <dgm:pt modelId="{DF8D27F8-E31E-4D4B-9B70-D6101DB8D805}">
      <dgm:prSet phldrT="[Text]"/>
      <dgm:spPr/>
      <dgm:t>
        <a:bodyPr/>
        <a:lstStyle/>
        <a:p>
          <a:endParaRPr lang="en-US" dirty="0"/>
        </a:p>
      </dgm:t>
    </dgm:pt>
    <dgm:pt modelId="{F55F01E3-E4F8-4BBE-974D-AE338D0AB811}" type="parTrans" cxnId="{0923FDF5-7276-4CA0-B6AC-EEE4A849BA69}">
      <dgm:prSet/>
      <dgm:spPr/>
      <dgm:t>
        <a:bodyPr/>
        <a:lstStyle/>
        <a:p>
          <a:endParaRPr lang="en-US"/>
        </a:p>
      </dgm:t>
    </dgm:pt>
    <dgm:pt modelId="{635000F4-BBB0-478B-864F-1BE9E54D58B8}" type="sibTrans" cxnId="{0923FDF5-7276-4CA0-B6AC-EEE4A849BA69}">
      <dgm:prSet/>
      <dgm:spPr/>
      <dgm:t>
        <a:bodyPr/>
        <a:lstStyle/>
        <a:p>
          <a:endParaRPr lang="en-US"/>
        </a:p>
      </dgm:t>
    </dgm:pt>
    <dgm:pt modelId="{1F9A58BC-1EA5-470C-97F6-DF8D8CD4E1F1}">
      <dgm:prSet phldrT="[Text]"/>
      <dgm:spPr/>
      <dgm:t>
        <a:bodyPr/>
        <a:lstStyle/>
        <a:p>
          <a:endParaRPr lang="en-US" dirty="0"/>
        </a:p>
      </dgm:t>
    </dgm:pt>
    <dgm:pt modelId="{DE8145BD-2653-4DAE-90D9-57CBC92DF6D2}" type="parTrans" cxnId="{F15EFA53-89CE-491A-8006-88FAAF5EBB09}">
      <dgm:prSet/>
      <dgm:spPr/>
      <dgm:t>
        <a:bodyPr/>
        <a:lstStyle/>
        <a:p>
          <a:endParaRPr lang="en-US"/>
        </a:p>
      </dgm:t>
    </dgm:pt>
    <dgm:pt modelId="{E8CA0B4A-9613-4389-8F0B-42C28B37AB91}" type="sibTrans" cxnId="{F15EFA53-89CE-491A-8006-88FAAF5EBB09}">
      <dgm:prSet/>
      <dgm:spPr/>
      <dgm:t>
        <a:bodyPr/>
        <a:lstStyle/>
        <a:p>
          <a:endParaRPr lang="en-US"/>
        </a:p>
      </dgm:t>
    </dgm:pt>
    <dgm:pt modelId="{027BF998-2F17-4DF9-8BDB-7B0BDBEC3E6E}">
      <dgm:prSet phldrT="[Text]"/>
      <dgm:spPr/>
      <dgm:t>
        <a:bodyPr/>
        <a:lstStyle/>
        <a:p>
          <a:endParaRPr lang="en-US" dirty="0"/>
        </a:p>
      </dgm:t>
    </dgm:pt>
    <dgm:pt modelId="{9EB1B004-2ED1-4CD2-B0CB-0DE061FA2104}" type="parTrans" cxnId="{06165625-D5A9-4249-9D70-DB784062C476}">
      <dgm:prSet/>
      <dgm:spPr/>
      <dgm:t>
        <a:bodyPr/>
        <a:lstStyle/>
        <a:p>
          <a:endParaRPr lang="en-US"/>
        </a:p>
      </dgm:t>
    </dgm:pt>
    <dgm:pt modelId="{87F89B0D-6633-448A-AECF-B8B43DE79150}" type="sibTrans" cxnId="{06165625-D5A9-4249-9D70-DB784062C476}">
      <dgm:prSet/>
      <dgm:spPr/>
      <dgm:t>
        <a:bodyPr/>
        <a:lstStyle/>
        <a:p>
          <a:endParaRPr lang="en-US"/>
        </a:p>
      </dgm:t>
    </dgm:pt>
    <dgm:pt modelId="{9723C075-73FF-417A-A72F-626D769CBB62}" type="pres">
      <dgm:prSet presAssocID="{29DA3961-E20E-42E8-A36B-96C57476346A}" presName="linear" presStyleCnt="0">
        <dgm:presLayoutVars>
          <dgm:dir/>
          <dgm:animLvl val="lvl"/>
          <dgm:resizeHandles val="exact"/>
        </dgm:presLayoutVars>
      </dgm:prSet>
      <dgm:spPr/>
      <dgm:t>
        <a:bodyPr/>
        <a:lstStyle/>
        <a:p>
          <a:endParaRPr lang="en-US"/>
        </a:p>
      </dgm:t>
    </dgm:pt>
    <dgm:pt modelId="{1CFD445C-EB64-47B7-B062-FF6A18D94266}" type="pres">
      <dgm:prSet presAssocID="{F98640EA-F06B-4223-94CC-3A060B6AAF81}" presName="parentLin" presStyleCnt="0"/>
      <dgm:spPr/>
    </dgm:pt>
    <dgm:pt modelId="{363B2CAE-F8C5-494D-AF73-197807B98625}" type="pres">
      <dgm:prSet presAssocID="{F98640EA-F06B-4223-94CC-3A060B6AAF81}" presName="parentLeftMargin" presStyleLbl="node1" presStyleIdx="0" presStyleCnt="3"/>
      <dgm:spPr/>
      <dgm:t>
        <a:bodyPr/>
        <a:lstStyle/>
        <a:p>
          <a:endParaRPr lang="en-US"/>
        </a:p>
      </dgm:t>
    </dgm:pt>
    <dgm:pt modelId="{0650CC15-9B84-44C4-9CE8-0B63E725E483}" type="pres">
      <dgm:prSet presAssocID="{F98640EA-F06B-4223-94CC-3A060B6AAF81}" presName="parentText" presStyleLbl="node1" presStyleIdx="0" presStyleCnt="3">
        <dgm:presLayoutVars>
          <dgm:chMax val="0"/>
          <dgm:bulletEnabled val="1"/>
        </dgm:presLayoutVars>
      </dgm:prSet>
      <dgm:spPr/>
      <dgm:t>
        <a:bodyPr/>
        <a:lstStyle/>
        <a:p>
          <a:endParaRPr lang="en-US"/>
        </a:p>
      </dgm:t>
    </dgm:pt>
    <dgm:pt modelId="{D91F5C65-3512-4D7B-9D51-8EABDEAC6390}" type="pres">
      <dgm:prSet presAssocID="{F98640EA-F06B-4223-94CC-3A060B6AAF81}" presName="negativeSpace" presStyleCnt="0"/>
      <dgm:spPr/>
    </dgm:pt>
    <dgm:pt modelId="{E5CF7994-16DD-472F-AB12-384E97C259B4}" type="pres">
      <dgm:prSet presAssocID="{F98640EA-F06B-4223-94CC-3A060B6AAF81}" presName="childText" presStyleLbl="conFgAcc1" presStyleIdx="0" presStyleCnt="3">
        <dgm:presLayoutVars>
          <dgm:bulletEnabled val="1"/>
        </dgm:presLayoutVars>
      </dgm:prSet>
      <dgm:spPr/>
      <dgm:t>
        <a:bodyPr/>
        <a:lstStyle/>
        <a:p>
          <a:endParaRPr lang="en-US"/>
        </a:p>
      </dgm:t>
    </dgm:pt>
    <dgm:pt modelId="{78DDBE2D-7257-4355-84E6-50A2EB9F5CE6}" type="pres">
      <dgm:prSet presAssocID="{99696A21-92CB-49D0-BB91-9E9A616C0906}" presName="spaceBetweenRectangles" presStyleCnt="0"/>
      <dgm:spPr/>
    </dgm:pt>
    <dgm:pt modelId="{EA0830ED-3927-43BF-B831-3833F3153346}" type="pres">
      <dgm:prSet presAssocID="{BE8D76C5-C5BA-4664-8C72-4667A8E3D543}" presName="parentLin" presStyleCnt="0"/>
      <dgm:spPr/>
    </dgm:pt>
    <dgm:pt modelId="{B581FDE8-721B-47E1-AD76-6D640437F69E}" type="pres">
      <dgm:prSet presAssocID="{BE8D76C5-C5BA-4664-8C72-4667A8E3D543}" presName="parentLeftMargin" presStyleLbl="node1" presStyleIdx="0" presStyleCnt="3"/>
      <dgm:spPr/>
      <dgm:t>
        <a:bodyPr/>
        <a:lstStyle/>
        <a:p>
          <a:endParaRPr lang="en-US"/>
        </a:p>
      </dgm:t>
    </dgm:pt>
    <dgm:pt modelId="{AE7B78F7-1500-4398-830A-65325F8A70BE}" type="pres">
      <dgm:prSet presAssocID="{BE8D76C5-C5BA-4664-8C72-4667A8E3D543}" presName="parentText" presStyleLbl="node1" presStyleIdx="1" presStyleCnt="3">
        <dgm:presLayoutVars>
          <dgm:chMax val="0"/>
          <dgm:bulletEnabled val="1"/>
        </dgm:presLayoutVars>
      </dgm:prSet>
      <dgm:spPr/>
      <dgm:t>
        <a:bodyPr/>
        <a:lstStyle/>
        <a:p>
          <a:endParaRPr lang="en-US"/>
        </a:p>
      </dgm:t>
    </dgm:pt>
    <dgm:pt modelId="{D88F5316-4CC9-4F25-ADEA-02CCA52BEAA8}" type="pres">
      <dgm:prSet presAssocID="{BE8D76C5-C5BA-4664-8C72-4667A8E3D543}" presName="negativeSpace" presStyleCnt="0"/>
      <dgm:spPr/>
    </dgm:pt>
    <dgm:pt modelId="{719AC312-CE55-4666-A21C-B4C8CFC09DC8}" type="pres">
      <dgm:prSet presAssocID="{BE8D76C5-C5BA-4664-8C72-4667A8E3D543}" presName="childText" presStyleLbl="conFgAcc1" presStyleIdx="1" presStyleCnt="3">
        <dgm:presLayoutVars>
          <dgm:bulletEnabled val="1"/>
        </dgm:presLayoutVars>
      </dgm:prSet>
      <dgm:spPr/>
      <dgm:t>
        <a:bodyPr/>
        <a:lstStyle/>
        <a:p>
          <a:endParaRPr lang="en-US"/>
        </a:p>
      </dgm:t>
    </dgm:pt>
    <dgm:pt modelId="{CCC5318E-6263-4342-A085-D06BFC7E9FB2}" type="pres">
      <dgm:prSet presAssocID="{052683F0-09D4-426D-AC21-CABC30FBFD0B}" presName="spaceBetweenRectangles" presStyleCnt="0"/>
      <dgm:spPr/>
    </dgm:pt>
    <dgm:pt modelId="{0377D534-E197-497E-9E8D-490C56E05BAA}" type="pres">
      <dgm:prSet presAssocID="{B0931797-595B-4B28-A9E5-1A4427C7D772}" presName="parentLin" presStyleCnt="0"/>
      <dgm:spPr/>
    </dgm:pt>
    <dgm:pt modelId="{1B94FEF2-8E5C-44BB-BBF3-4B3B15F10871}" type="pres">
      <dgm:prSet presAssocID="{B0931797-595B-4B28-A9E5-1A4427C7D772}" presName="parentLeftMargin" presStyleLbl="node1" presStyleIdx="1" presStyleCnt="3"/>
      <dgm:spPr/>
      <dgm:t>
        <a:bodyPr/>
        <a:lstStyle/>
        <a:p>
          <a:endParaRPr lang="en-US"/>
        </a:p>
      </dgm:t>
    </dgm:pt>
    <dgm:pt modelId="{2D34B95F-2EA9-44AB-8E58-85AD761875A6}" type="pres">
      <dgm:prSet presAssocID="{B0931797-595B-4B28-A9E5-1A4427C7D772}" presName="parentText" presStyleLbl="node1" presStyleIdx="2" presStyleCnt="3">
        <dgm:presLayoutVars>
          <dgm:chMax val="0"/>
          <dgm:bulletEnabled val="1"/>
        </dgm:presLayoutVars>
      </dgm:prSet>
      <dgm:spPr/>
      <dgm:t>
        <a:bodyPr/>
        <a:lstStyle/>
        <a:p>
          <a:endParaRPr lang="en-US"/>
        </a:p>
      </dgm:t>
    </dgm:pt>
    <dgm:pt modelId="{83CD604D-3E8B-4E85-BFB6-E1EF6DA4ADE8}" type="pres">
      <dgm:prSet presAssocID="{B0931797-595B-4B28-A9E5-1A4427C7D772}" presName="negativeSpace" presStyleCnt="0"/>
      <dgm:spPr/>
    </dgm:pt>
    <dgm:pt modelId="{E2F4E7E6-73D1-4F4F-8DFB-F7002C3D36E6}" type="pres">
      <dgm:prSet presAssocID="{B0931797-595B-4B28-A9E5-1A4427C7D772}" presName="childText" presStyleLbl="conFgAcc1" presStyleIdx="2" presStyleCnt="3">
        <dgm:presLayoutVars>
          <dgm:bulletEnabled val="1"/>
        </dgm:presLayoutVars>
      </dgm:prSet>
      <dgm:spPr/>
      <dgm:t>
        <a:bodyPr/>
        <a:lstStyle/>
        <a:p>
          <a:endParaRPr lang="en-US"/>
        </a:p>
      </dgm:t>
    </dgm:pt>
  </dgm:ptLst>
  <dgm:cxnLst>
    <dgm:cxn modelId="{9D2B4D5D-FB28-4B27-B572-BB7266EDB58E}" srcId="{B0931797-595B-4B28-A9E5-1A4427C7D772}" destId="{2524C531-F3EF-487C-817F-76E6102EE3B3}" srcOrd="1" destOrd="0" parTransId="{4B0249F9-9E2E-4B1F-9409-CF29C5153C8E}" sibTransId="{1B4C3615-B86E-4259-A3AE-53FE66978ED6}"/>
    <dgm:cxn modelId="{D13E9AAE-A2D0-4590-85A7-575BC94A522A}" srcId="{F98640EA-F06B-4223-94CC-3A060B6AAF81}" destId="{E87F4DFC-BA80-45F4-9EDE-419AB8D56AF4}" srcOrd="2" destOrd="0" parTransId="{112E5BCD-4440-4550-8217-587F9B552DAD}" sibTransId="{EC66DD92-032D-4525-AC98-BBB946671297}"/>
    <dgm:cxn modelId="{B73BFEA1-65D7-479D-87CD-E6DAAECA08B5}" srcId="{29DA3961-E20E-42E8-A36B-96C57476346A}" destId="{F98640EA-F06B-4223-94CC-3A060B6AAF81}" srcOrd="0" destOrd="0" parTransId="{B3C819D3-E70C-4E32-AAA4-7E0E975521BB}" sibTransId="{99696A21-92CB-49D0-BB91-9E9A616C0906}"/>
    <dgm:cxn modelId="{639BA41B-1A59-42E1-A0AF-1C2F6C8BAF39}" type="presOf" srcId="{B0931797-595B-4B28-A9E5-1A4427C7D772}" destId="{2D34B95F-2EA9-44AB-8E58-85AD761875A6}" srcOrd="1" destOrd="0" presId="urn:microsoft.com/office/officeart/2005/8/layout/list1"/>
    <dgm:cxn modelId="{0E55CB52-2C2D-44D5-8994-9D05808DF5BF}" type="presOf" srcId="{F98640EA-F06B-4223-94CC-3A060B6AAF81}" destId="{0650CC15-9B84-44C4-9CE8-0B63E725E483}" srcOrd="1" destOrd="0" presId="urn:microsoft.com/office/officeart/2005/8/layout/list1"/>
    <dgm:cxn modelId="{26731E04-0364-4D92-AB06-628D4AE9BDEB}" type="presOf" srcId="{F98640EA-F06B-4223-94CC-3A060B6AAF81}" destId="{363B2CAE-F8C5-494D-AF73-197807B98625}" srcOrd="0" destOrd="0" presId="urn:microsoft.com/office/officeart/2005/8/layout/list1"/>
    <dgm:cxn modelId="{D262D6CA-C71B-4A88-8D3A-99F7418C1B33}" type="presOf" srcId="{2524C531-F3EF-487C-817F-76E6102EE3B3}" destId="{E2F4E7E6-73D1-4F4F-8DFB-F7002C3D36E6}" srcOrd="0" destOrd="1" presId="urn:microsoft.com/office/officeart/2005/8/layout/list1"/>
    <dgm:cxn modelId="{6467DE31-515D-47F8-AC59-41AF4A247026}" srcId="{F98640EA-F06B-4223-94CC-3A060B6AAF81}" destId="{6A2F7357-43B8-4C8B-A70D-C301B6FB5D29}" srcOrd="1" destOrd="0" parTransId="{8E3C9684-C875-4828-B149-DE168C9B8B1C}" sibTransId="{A7468FE1-CEC2-4962-B1DA-12CC6DB5C68E}"/>
    <dgm:cxn modelId="{70002E83-8C9F-4B22-833F-8DD10B1E36CC}" srcId="{BE8D76C5-C5BA-4664-8C72-4667A8E3D543}" destId="{39A7FD89-6381-44BB-80A3-0A641AA07360}" srcOrd="2" destOrd="0" parTransId="{8773D2E2-CECA-40AF-A54D-EDF00CA72332}" sibTransId="{0DA9AF2A-D95E-4DB3-9A6B-19EF101EEA39}"/>
    <dgm:cxn modelId="{FA0FDD70-3718-47FF-9C21-67B0D7EABD50}" srcId="{29DA3961-E20E-42E8-A36B-96C57476346A}" destId="{BE8D76C5-C5BA-4664-8C72-4667A8E3D543}" srcOrd="1" destOrd="0" parTransId="{E8FFA1F5-DDF4-447B-BDDB-DBB57CA27693}" sibTransId="{052683F0-09D4-426D-AC21-CABC30FBFD0B}"/>
    <dgm:cxn modelId="{88801976-B377-4588-8DAE-0FF2020757B8}" type="presOf" srcId="{F1EBF237-C986-473E-9A22-175F492556A9}" destId="{719AC312-CE55-4666-A21C-B4C8CFC09DC8}" srcOrd="0" destOrd="1" presId="urn:microsoft.com/office/officeart/2005/8/layout/list1"/>
    <dgm:cxn modelId="{83FD9946-6F70-426D-A42E-76C407B67758}" type="presOf" srcId="{E87F4DFC-BA80-45F4-9EDE-419AB8D56AF4}" destId="{E5CF7994-16DD-472F-AB12-384E97C259B4}" srcOrd="0" destOrd="2" presId="urn:microsoft.com/office/officeart/2005/8/layout/list1"/>
    <dgm:cxn modelId="{F15EFA53-89CE-491A-8006-88FAAF5EBB09}" srcId="{F98640EA-F06B-4223-94CC-3A060B6AAF81}" destId="{1F9A58BC-1EA5-470C-97F6-DF8D8CD4E1F1}" srcOrd="0" destOrd="0" parTransId="{DE8145BD-2653-4DAE-90D9-57CBC92DF6D2}" sibTransId="{E8CA0B4A-9613-4389-8F0B-42C28B37AB91}"/>
    <dgm:cxn modelId="{1414A3B3-1F1C-4D39-8425-C3BB97FB0BD2}" type="presOf" srcId="{1F9A58BC-1EA5-470C-97F6-DF8D8CD4E1F1}" destId="{E5CF7994-16DD-472F-AB12-384E97C259B4}" srcOrd="0" destOrd="0" presId="urn:microsoft.com/office/officeart/2005/8/layout/list1"/>
    <dgm:cxn modelId="{06165625-D5A9-4249-9D70-DB784062C476}" srcId="{BE8D76C5-C5BA-4664-8C72-4667A8E3D543}" destId="{027BF998-2F17-4DF9-8BDB-7B0BDBEC3E6E}" srcOrd="0" destOrd="0" parTransId="{9EB1B004-2ED1-4CD2-B0CB-0DE061FA2104}" sibTransId="{87F89B0D-6633-448A-AECF-B8B43DE79150}"/>
    <dgm:cxn modelId="{2E2BB186-ACFF-4D3E-88FC-B09F526731E9}" srcId="{29DA3961-E20E-42E8-A36B-96C57476346A}" destId="{B0931797-595B-4B28-A9E5-1A4427C7D772}" srcOrd="2" destOrd="0" parTransId="{04876B6D-F865-4188-AE69-03EF459F45D7}" sibTransId="{4719AF97-2A15-4328-B333-6E88D93B4DAF}"/>
    <dgm:cxn modelId="{2E385095-CC4B-413D-94AE-DB65C9F521DB}" type="presOf" srcId="{B0931797-595B-4B28-A9E5-1A4427C7D772}" destId="{1B94FEF2-8E5C-44BB-BBF3-4B3B15F10871}" srcOrd="0" destOrd="0" presId="urn:microsoft.com/office/officeart/2005/8/layout/list1"/>
    <dgm:cxn modelId="{2C41D465-2F57-4ABA-9FD5-613FF10D60D4}" srcId="{BE8D76C5-C5BA-4664-8C72-4667A8E3D543}" destId="{F1EBF237-C986-473E-9A22-175F492556A9}" srcOrd="1" destOrd="0" parTransId="{653B263E-3130-4CCB-8231-A92EA461058C}" sibTransId="{5F317A8B-D316-459E-B145-5C5D4AE8E69F}"/>
    <dgm:cxn modelId="{0923FDF5-7276-4CA0-B6AC-EEE4A849BA69}" srcId="{B0931797-595B-4B28-A9E5-1A4427C7D772}" destId="{DF8D27F8-E31E-4D4B-9B70-D6101DB8D805}" srcOrd="0" destOrd="0" parTransId="{F55F01E3-E4F8-4BBE-974D-AE338D0AB811}" sibTransId="{635000F4-BBB0-478B-864F-1BE9E54D58B8}"/>
    <dgm:cxn modelId="{2A44F591-734E-4694-8F25-26A91991727A}" type="presOf" srcId="{39A7FD89-6381-44BB-80A3-0A641AA07360}" destId="{719AC312-CE55-4666-A21C-B4C8CFC09DC8}" srcOrd="0" destOrd="2" presId="urn:microsoft.com/office/officeart/2005/8/layout/list1"/>
    <dgm:cxn modelId="{82582F59-B9D6-418E-9FDC-EE8483700140}" type="presOf" srcId="{6A2F7357-43B8-4C8B-A70D-C301B6FB5D29}" destId="{E5CF7994-16DD-472F-AB12-384E97C259B4}" srcOrd="0" destOrd="1" presId="urn:microsoft.com/office/officeart/2005/8/layout/list1"/>
    <dgm:cxn modelId="{E22E21DC-B5B3-4434-BF05-7497C4B90DE4}" type="presOf" srcId="{DF8D27F8-E31E-4D4B-9B70-D6101DB8D805}" destId="{E2F4E7E6-73D1-4F4F-8DFB-F7002C3D36E6}" srcOrd="0" destOrd="0" presId="urn:microsoft.com/office/officeart/2005/8/layout/list1"/>
    <dgm:cxn modelId="{123ACE82-D7A9-4040-98D0-5B7F7EBD754C}" type="presOf" srcId="{BE8D76C5-C5BA-4664-8C72-4667A8E3D543}" destId="{B581FDE8-721B-47E1-AD76-6D640437F69E}" srcOrd="0" destOrd="0" presId="urn:microsoft.com/office/officeart/2005/8/layout/list1"/>
    <dgm:cxn modelId="{7D4379FB-5E52-412E-B776-9CE842179E56}" type="presOf" srcId="{027BF998-2F17-4DF9-8BDB-7B0BDBEC3E6E}" destId="{719AC312-CE55-4666-A21C-B4C8CFC09DC8}" srcOrd="0" destOrd="0" presId="urn:microsoft.com/office/officeart/2005/8/layout/list1"/>
    <dgm:cxn modelId="{69594FF3-C79A-487A-B917-520EC2EF016F}" type="presOf" srcId="{29DA3961-E20E-42E8-A36B-96C57476346A}" destId="{9723C075-73FF-417A-A72F-626D769CBB62}" srcOrd="0" destOrd="0" presId="urn:microsoft.com/office/officeart/2005/8/layout/list1"/>
    <dgm:cxn modelId="{3B419BDA-6AC7-4D75-85FA-69A7320F5DA3}" type="presOf" srcId="{BE8D76C5-C5BA-4664-8C72-4667A8E3D543}" destId="{AE7B78F7-1500-4398-830A-65325F8A70BE}" srcOrd="1" destOrd="0" presId="urn:microsoft.com/office/officeart/2005/8/layout/list1"/>
    <dgm:cxn modelId="{7CF5528B-59FC-4A7C-86A4-51B6DD0A0EB1}" type="presParOf" srcId="{9723C075-73FF-417A-A72F-626D769CBB62}" destId="{1CFD445C-EB64-47B7-B062-FF6A18D94266}" srcOrd="0" destOrd="0" presId="urn:microsoft.com/office/officeart/2005/8/layout/list1"/>
    <dgm:cxn modelId="{C9968E7F-8A08-4988-BBD8-6F7729002780}" type="presParOf" srcId="{1CFD445C-EB64-47B7-B062-FF6A18D94266}" destId="{363B2CAE-F8C5-494D-AF73-197807B98625}" srcOrd="0" destOrd="0" presId="urn:microsoft.com/office/officeart/2005/8/layout/list1"/>
    <dgm:cxn modelId="{33BF13FC-950A-4E68-A9B7-21E826B5DDD9}" type="presParOf" srcId="{1CFD445C-EB64-47B7-B062-FF6A18D94266}" destId="{0650CC15-9B84-44C4-9CE8-0B63E725E483}" srcOrd="1" destOrd="0" presId="urn:microsoft.com/office/officeart/2005/8/layout/list1"/>
    <dgm:cxn modelId="{B36CB7D4-8110-4E19-B915-7CD046E213E0}" type="presParOf" srcId="{9723C075-73FF-417A-A72F-626D769CBB62}" destId="{D91F5C65-3512-4D7B-9D51-8EABDEAC6390}" srcOrd="1" destOrd="0" presId="urn:microsoft.com/office/officeart/2005/8/layout/list1"/>
    <dgm:cxn modelId="{7A1493AA-E0D1-4723-AFEA-61C11CF03DA9}" type="presParOf" srcId="{9723C075-73FF-417A-A72F-626D769CBB62}" destId="{E5CF7994-16DD-472F-AB12-384E97C259B4}" srcOrd="2" destOrd="0" presId="urn:microsoft.com/office/officeart/2005/8/layout/list1"/>
    <dgm:cxn modelId="{19903140-C2D5-4813-BDC1-78B02812D4A1}" type="presParOf" srcId="{9723C075-73FF-417A-A72F-626D769CBB62}" destId="{78DDBE2D-7257-4355-84E6-50A2EB9F5CE6}" srcOrd="3" destOrd="0" presId="urn:microsoft.com/office/officeart/2005/8/layout/list1"/>
    <dgm:cxn modelId="{96EA6D29-F261-4A31-A585-729B51C90387}" type="presParOf" srcId="{9723C075-73FF-417A-A72F-626D769CBB62}" destId="{EA0830ED-3927-43BF-B831-3833F3153346}" srcOrd="4" destOrd="0" presId="urn:microsoft.com/office/officeart/2005/8/layout/list1"/>
    <dgm:cxn modelId="{4CBBBB5E-3F33-42F0-86B8-F2D1715294A4}" type="presParOf" srcId="{EA0830ED-3927-43BF-B831-3833F3153346}" destId="{B581FDE8-721B-47E1-AD76-6D640437F69E}" srcOrd="0" destOrd="0" presId="urn:microsoft.com/office/officeart/2005/8/layout/list1"/>
    <dgm:cxn modelId="{62A90ABE-3A8B-4E3A-91F8-D43FAC50A7A9}" type="presParOf" srcId="{EA0830ED-3927-43BF-B831-3833F3153346}" destId="{AE7B78F7-1500-4398-830A-65325F8A70BE}" srcOrd="1" destOrd="0" presId="urn:microsoft.com/office/officeart/2005/8/layout/list1"/>
    <dgm:cxn modelId="{E094AFB4-085E-4422-BA74-06E1D674BF37}" type="presParOf" srcId="{9723C075-73FF-417A-A72F-626D769CBB62}" destId="{D88F5316-4CC9-4F25-ADEA-02CCA52BEAA8}" srcOrd="5" destOrd="0" presId="urn:microsoft.com/office/officeart/2005/8/layout/list1"/>
    <dgm:cxn modelId="{48B80FDE-6AE2-43D3-9DE5-604D1458B728}" type="presParOf" srcId="{9723C075-73FF-417A-A72F-626D769CBB62}" destId="{719AC312-CE55-4666-A21C-B4C8CFC09DC8}" srcOrd="6" destOrd="0" presId="urn:microsoft.com/office/officeart/2005/8/layout/list1"/>
    <dgm:cxn modelId="{42E8EE2C-C7B9-4D43-AD53-881D163DE03C}" type="presParOf" srcId="{9723C075-73FF-417A-A72F-626D769CBB62}" destId="{CCC5318E-6263-4342-A085-D06BFC7E9FB2}" srcOrd="7" destOrd="0" presId="urn:microsoft.com/office/officeart/2005/8/layout/list1"/>
    <dgm:cxn modelId="{6A4DE7CC-E842-4EFD-B369-A3872A8FF0B0}" type="presParOf" srcId="{9723C075-73FF-417A-A72F-626D769CBB62}" destId="{0377D534-E197-497E-9E8D-490C56E05BAA}" srcOrd="8" destOrd="0" presId="urn:microsoft.com/office/officeart/2005/8/layout/list1"/>
    <dgm:cxn modelId="{CC2F318B-557C-4064-869B-37F4AE613B48}" type="presParOf" srcId="{0377D534-E197-497E-9E8D-490C56E05BAA}" destId="{1B94FEF2-8E5C-44BB-BBF3-4B3B15F10871}" srcOrd="0" destOrd="0" presId="urn:microsoft.com/office/officeart/2005/8/layout/list1"/>
    <dgm:cxn modelId="{EBE83953-F324-4784-B366-4D598727114C}" type="presParOf" srcId="{0377D534-E197-497E-9E8D-490C56E05BAA}" destId="{2D34B95F-2EA9-44AB-8E58-85AD761875A6}" srcOrd="1" destOrd="0" presId="urn:microsoft.com/office/officeart/2005/8/layout/list1"/>
    <dgm:cxn modelId="{F2C43AFD-02C0-47A7-900F-0CEB91D1DE09}" type="presParOf" srcId="{9723C075-73FF-417A-A72F-626D769CBB62}" destId="{83CD604D-3E8B-4E85-BFB6-E1EF6DA4ADE8}" srcOrd="9" destOrd="0" presId="urn:microsoft.com/office/officeart/2005/8/layout/list1"/>
    <dgm:cxn modelId="{E853FFCD-339E-42E8-A20C-A3CEFC94085A}" type="presParOf" srcId="{9723C075-73FF-417A-A72F-626D769CBB62}" destId="{E2F4E7E6-73D1-4F4F-8DFB-F7002C3D36E6}"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CF7994-16DD-472F-AB12-384E97C259B4}">
      <dsp:nvSpPr>
        <dsp:cNvPr id="0" name=""/>
        <dsp:cNvSpPr/>
      </dsp:nvSpPr>
      <dsp:spPr>
        <a:xfrm>
          <a:off x="0" y="363367"/>
          <a:ext cx="8291513" cy="1346625"/>
        </a:xfrm>
        <a:prstGeom prst="rect">
          <a:avLst/>
        </a:prstGeom>
        <a:solidFill>
          <a:schemeClr val="lt1">
            <a:alpha val="90000"/>
            <a:hueOff val="0"/>
            <a:satOff val="0"/>
            <a:lumOff val="0"/>
            <a:alphaOff val="0"/>
          </a:schemeClr>
        </a:solidFill>
        <a:ln w="1905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3514" tIns="395732" rIns="643514" bIns="135128" numCol="1" spcCol="1270" anchor="t" anchorCtr="0">
          <a:noAutofit/>
        </a:bodyPr>
        <a:lstStyle/>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dsp:txBody>
      <dsp:txXfrm>
        <a:off x="0" y="363367"/>
        <a:ext cx="8291513" cy="1346625"/>
      </dsp:txXfrm>
    </dsp:sp>
    <dsp:sp modelId="{0650CC15-9B84-44C4-9CE8-0B63E725E483}">
      <dsp:nvSpPr>
        <dsp:cNvPr id="0" name=""/>
        <dsp:cNvSpPr/>
      </dsp:nvSpPr>
      <dsp:spPr>
        <a:xfrm>
          <a:off x="414575" y="82927"/>
          <a:ext cx="5804059" cy="560880"/>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380" tIns="0" rIns="219380" bIns="0" numCol="1" spcCol="1270" anchor="ctr" anchorCtr="0">
          <a:noAutofit/>
        </a:bodyPr>
        <a:lstStyle/>
        <a:p>
          <a:pPr lvl="0" algn="l" defTabSz="1066800">
            <a:lnSpc>
              <a:spcPct val="90000"/>
            </a:lnSpc>
            <a:spcBef>
              <a:spcPct val="0"/>
            </a:spcBef>
            <a:spcAft>
              <a:spcPct val="35000"/>
            </a:spcAft>
          </a:pPr>
          <a:r>
            <a:rPr lang="en-US" sz="2400" b="1" kern="1200" dirty="0" smtClean="0"/>
            <a:t>Libraries</a:t>
          </a:r>
          <a:endParaRPr lang="en-US" sz="2400" b="1" kern="1200" dirty="0"/>
        </a:p>
      </dsp:txBody>
      <dsp:txXfrm>
        <a:off x="441955" y="110307"/>
        <a:ext cx="5749299" cy="506120"/>
      </dsp:txXfrm>
    </dsp:sp>
    <dsp:sp modelId="{719AC312-CE55-4666-A21C-B4C8CFC09DC8}">
      <dsp:nvSpPr>
        <dsp:cNvPr id="0" name=""/>
        <dsp:cNvSpPr/>
      </dsp:nvSpPr>
      <dsp:spPr>
        <a:xfrm>
          <a:off x="0" y="2093032"/>
          <a:ext cx="8291513" cy="1346625"/>
        </a:xfrm>
        <a:prstGeom prst="rect">
          <a:avLst/>
        </a:prstGeom>
        <a:solidFill>
          <a:schemeClr val="lt1">
            <a:alpha val="90000"/>
            <a:hueOff val="0"/>
            <a:satOff val="0"/>
            <a:lumOff val="0"/>
            <a:alphaOff val="0"/>
          </a:schemeClr>
        </a:solidFill>
        <a:ln w="19050" cap="flat" cmpd="sng" algn="ctr">
          <a:solidFill>
            <a:schemeClr val="accent2">
              <a:hueOff val="1373170"/>
              <a:satOff val="-24404"/>
              <a:lumOff val="78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3514" tIns="395732" rIns="643514" bIns="135128" numCol="1" spcCol="1270" anchor="t" anchorCtr="0">
          <a:noAutofit/>
        </a:bodyPr>
        <a:lstStyle/>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dsp:txBody>
      <dsp:txXfrm>
        <a:off x="0" y="2093032"/>
        <a:ext cx="8291513" cy="1346625"/>
      </dsp:txXfrm>
    </dsp:sp>
    <dsp:sp modelId="{AE7B78F7-1500-4398-830A-65325F8A70BE}">
      <dsp:nvSpPr>
        <dsp:cNvPr id="0" name=""/>
        <dsp:cNvSpPr/>
      </dsp:nvSpPr>
      <dsp:spPr>
        <a:xfrm>
          <a:off x="414575" y="1812592"/>
          <a:ext cx="5804059" cy="560880"/>
        </a:xfrm>
        <a:prstGeom prst="roundRect">
          <a:avLst/>
        </a:prstGeom>
        <a:solidFill>
          <a:schemeClr val="accent2">
            <a:hueOff val="1373170"/>
            <a:satOff val="-24404"/>
            <a:lumOff val="785"/>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380" tIns="0" rIns="219380" bIns="0" numCol="1" spcCol="1270" anchor="ctr" anchorCtr="0">
          <a:noAutofit/>
        </a:bodyPr>
        <a:lstStyle/>
        <a:p>
          <a:pPr lvl="0" algn="l" defTabSz="1066800">
            <a:lnSpc>
              <a:spcPct val="90000"/>
            </a:lnSpc>
            <a:spcBef>
              <a:spcPct val="0"/>
            </a:spcBef>
            <a:spcAft>
              <a:spcPct val="35000"/>
            </a:spcAft>
          </a:pPr>
          <a:r>
            <a:rPr lang="en-US" sz="2400" b="1" kern="1200" dirty="0" smtClean="0"/>
            <a:t>Publishers</a:t>
          </a:r>
          <a:endParaRPr lang="en-US" sz="2400" b="1" kern="1200" dirty="0"/>
        </a:p>
      </dsp:txBody>
      <dsp:txXfrm>
        <a:off x="441955" y="1839972"/>
        <a:ext cx="5749299" cy="506120"/>
      </dsp:txXfrm>
    </dsp:sp>
    <dsp:sp modelId="{E2F4E7E6-73D1-4F4F-8DFB-F7002C3D36E6}">
      <dsp:nvSpPr>
        <dsp:cNvPr id="0" name=""/>
        <dsp:cNvSpPr/>
      </dsp:nvSpPr>
      <dsp:spPr>
        <a:xfrm>
          <a:off x="0" y="3822697"/>
          <a:ext cx="8291513" cy="1047375"/>
        </a:xfrm>
        <a:prstGeom prst="rect">
          <a:avLst/>
        </a:prstGeom>
        <a:solidFill>
          <a:schemeClr val="lt1">
            <a:alpha val="90000"/>
            <a:hueOff val="0"/>
            <a:satOff val="0"/>
            <a:lumOff val="0"/>
            <a:alphaOff val="0"/>
          </a:schemeClr>
        </a:solidFill>
        <a:ln w="19050" cap="flat" cmpd="sng" algn="ctr">
          <a:solidFill>
            <a:schemeClr val="accent2">
              <a:hueOff val="2746340"/>
              <a:satOff val="-48808"/>
              <a:lumOff val="15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3514" tIns="395732" rIns="643514" bIns="135128" numCol="1" spcCol="1270" anchor="t" anchorCtr="0">
          <a:noAutofit/>
        </a:bodyPr>
        <a:lstStyle/>
        <a:p>
          <a:pPr marL="171450" lvl="1" indent="-171450" algn="l" defTabSz="844550">
            <a:lnSpc>
              <a:spcPct val="90000"/>
            </a:lnSpc>
            <a:spcBef>
              <a:spcPct val="0"/>
            </a:spcBef>
            <a:spcAft>
              <a:spcPct val="15000"/>
            </a:spcAft>
            <a:buChar char="••"/>
          </a:pPr>
          <a:endParaRPr lang="en-US" sz="1900" kern="1200" dirty="0"/>
        </a:p>
        <a:p>
          <a:pPr marL="171450" lvl="1" indent="-171450" algn="l" defTabSz="844550">
            <a:lnSpc>
              <a:spcPct val="90000"/>
            </a:lnSpc>
            <a:spcBef>
              <a:spcPct val="0"/>
            </a:spcBef>
            <a:spcAft>
              <a:spcPct val="15000"/>
            </a:spcAft>
            <a:buChar char="••"/>
          </a:pPr>
          <a:endParaRPr lang="en-US" sz="1900" kern="1200" dirty="0"/>
        </a:p>
      </dsp:txBody>
      <dsp:txXfrm>
        <a:off x="0" y="3822697"/>
        <a:ext cx="8291513" cy="1047375"/>
      </dsp:txXfrm>
    </dsp:sp>
    <dsp:sp modelId="{2D34B95F-2EA9-44AB-8E58-85AD761875A6}">
      <dsp:nvSpPr>
        <dsp:cNvPr id="0" name=""/>
        <dsp:cNvSpPr/>
      </dsp:nvSpPr>
      <dsp:spPr>
        <a:xfrm>
          <a:off x="414575" y="3542257"/>
          <a:ext cx="5804059" cy="560880"/>
        </a:xfrm>
        <a:prstGeom prst="roundRect">
          <a:avLst/>
        </a:prstGeom>
        <a:solidFill>
          <a:schemeClr val="accent2">
            <a:hueOff val="2746340"/>
            <a:satOff val="-48808"/>
            <a:lumOff val="156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9380" tIns="0" rIns="219380" bIns="0" numCol="1" spcCol="1270" anchor="ctr" anchorCtr="0">
          <a:noAutofit/>
        </a:bodyPr>
        <a:lstStyle/>
        <a:p>
          <a:pPr lvl="0" algn="l" defTabSz="1066800">
            <a:lnSpc>
              <a:spcPct val="90000"/>
            </a:lnSpc>
            <a:spcBef>
              <a:spcPct val="0"/>
            </a:spcBef>
            <a:spcAft>
              <a:spcPct val="35000"/>
            </a:spcAft>
          </a:pPr>
          <a:r>
            <a:rPr lang="en-US" sz="2400" b="1" kern="1200" dirty="0" smtClean="0"/>
            <a:t>Service Providers</a:t>
          </a:r>
          <a:endParaRPr lang="en-US" sz="2400" b="1" kern="1200" dirty="0"/>
        </a:p>
      </dsp:txBody>
      <dsp:txXfrm>
        <a:off x="441955" y="3569637"/>
        <a:ext cx="5749299"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58AB81-A970-49A2-A486-B655531DA0FC}" type="datetimeFigureOut">
              <a:rPr lang="en-US" smtClean="0"/>
              <a:t>2/21/2015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93C5C4-A472-42A8-AB75-DB4F890204BF}" type="slidenum">
              <a:rPr lang="en-US" smtClean="0"/>
              <a:t>‹#›</a:t>
            </a:fld>
            <a:endParaRPr lang="en-US"/>
          </a:p>
        </p:txBody>
      </p:sp>
    </p:spTree>
    <p:extLst>
      <p:ext uri="{BB962C8B-B14F-4D97-AF65-F5344CB8AC3E}">
        <p14:creationId xmlns:p14="http://schemas.microsoft.com/office/powerpoint/2010/main" val="103349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90E41850-D5FF-C944-8682-BC1DC0394DCE}" type="slidenum">
              <a:rPr lang="en-US" sz="1200">
                <a:solidFill>
                  <a:srgbClr val="000000"/>
                </a:solidFill>
              </a:rPr>
              <a:pPr/>
              <a:t>3</a:t>
            </a:fld>
            <a:endParaRPr lang="en-US" sz="1200">
              <a:solidFill>
                <a:srgbClr val="000000"/>
              </a:solidFill>
            </a:endParaRPr>
          </a:p>
        </p:txBody>
      </p:sp>
      <p:sp>
        <p:nvSpPr>
          <p:cNvPr id="33794" name="Rectangle 2"/>
          <p:cNvSpPr>
            <a:spLocks noGrp="1" noRot="1" noChangeAspect="1" noChangeArrowheads="1" noTextEdit="1"/>
          </p:cNvSpPr>
          <p:nvPr>
            <p:ph type="sldImg"/>
          </p:nvPr>
        </p:nvSpPr>
        <p:spPr>
          <a:ln/>
          <a:extLst>
            <a:ext uri="{FAA26D3D-D897-4be2-8F04-BA451C77F1D7}">
              <ma14:placeholderFlag xmlns:ma14="http://schemas.microsoft.com/office/mac/drawingml/2011/main" xmlns="" val="1"/>
            </a:ext>
          </a:extLst>
        </p:spPr>
      </p:sp>
      <p:sp>
        <p:nvSpPr>
          <p:cNvPr id="16387" name="Rectangle 3"/>
          <p:cNvSpPr>
            <a:spLocks noGrp="1" noChangeArrowheads="1"/>
          </p:cNvSpPr>
          <p:nvPr>
            <p:ph type="body" idx="1"/>
          </p:nvPr>
        </p:nvSpPr>
        <p:spPr/>
        <p:txBody>
          <a:bodyPr/>
          <a:lstStyle/>
          <a:p>
            <a:pPr eaLnBrk="1" hangingPunct="1">
              <a:defRPr/>
            </a:pP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5298" name="Notes Placeholder 2"/>
          <p:cNvSpPr>
            <a:spLocks noGrp="1"/>
          </p:cNvSpPr>
          <p:nvPr>
            <p:ph type="body" idx="1"/>
          </p:nvPr>
        </p:nvSpPr>
        <p:spPr>
          <a:noFill/>
        </p:spPr>
        <p:txBody>
          <a:bodyPr/>
          <a:lstStyle/>
          <a:p>
            <a:endParaRPr lang="en-US"/>
          </a:p>
        </p:txBody>
      </p:sp>
      <p:sp>
        <p:nvSpPr>
          <p:cNvPr id="55299" name="Slide Number Placeholder 3"/>
          <p:cNvSpPr>
            <a:spLocks noGrp="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6BB32071-67CC-1E41-BA25-3C9C5D53DC3E}" type="slidenum">
              <a:rPr lang="en-US" sz="1200">
                <a:solidFill>
                  <a:srgbClr val="000000"/>
                </a:solidFill>
              </a:rPr>
              <a:pPr/>
              <a:t>5</a:t>
            </a:fld>
            <a:endParaRPr lang="en-US" sz="1200">
              <a:solidFill>
                <a:srgbClr val="000000"/>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56322" name="Notes Placeholder 2"/>
          <p:cNvSpPr>
            <a:spLocks noGrp="1"/>
          </p:cNvSpPr>
          <p:nvPr>
            <p:ph type="body" idx="1"/>
          </p:nvPr>
        </p:nvSpPr>
        <p:spPr>
          <a:noFill/>
        </p:spPr>
        <p:txBody>
          <a:bodyPr/>
          <a:lstStyle/>
          <a:p>
            <a:endParaRPr lang="en-US"/>
          </a:p>
          <a:p>
            <a:endParaRPr lang="en-US"/>
          </a:p>
        </p:txBody>
      </p:sp>
      <p:sp>
        <p:nvSpPr>
          <p:cNvPr id="56323" name="Slide Number Placeholder 3"/>
          <p:cNvSpPr>
            <a:spLocks noGrp="1"/>
          </p:cNvSpPr>
          <p:nvPr>
            <p:ph type="sldNum" sz="quarter" idx="5"/>
          </p:nvPr>
        </p:nvSpPr>
        <p:spPr>
          <a:noFill/>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8372A646-FCBC-E045-8155-534529E870F4}" type="slidenum">
              <a:rPr lang="en-US" sz="1200">
                <a:solidFill>
                  <a:srgbClr val="000000"/>
                </a:solidFill>
              </a:rPr>
              <a:pPr/>
              <a:t>6</a:t>
            </a:fld>
            <a:endParaRPr lang="en-US" sz="1200">
              <a:solidFill>
                <a:srgbClr val="000000"/>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B93C5C4-A472-42A8-AB75-DB4F890204BF}" type="slidenum">
              <a:rPr lang="en-US" smtClean="0">
                <a:solidFill>
                  <a:prstClr val="black"/>
                </a:solidFill>
              </a:rPr>
              <a:pPr/>
              <a:t>13</a:t>
            </a:fld>
            <a:endParaRPr lang="en-US">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B93C5C4-A472-42A8-AB75-DB4F890204BF}" type="slidenum">
              <a:rPr lang="en-US" smtClean="0">
                <a:solidFill>
                  <a:prstClr val="black"/>
                </a:solidFill>
              </a:rPr>
              <a:pPr/>
              <a:t>14</a:t>
            </a:fld>
            <a:endParaRPr 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029F995F-46C0-456C-8DD8-773CB51994B8}" type="datetimeFigureOut">
              <a:rPr lang="en-US" smtClean="0"/>
              <a:t>2/21/2015</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4724CE26-6B32-4686-B99C-16E2DF7B7799}"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29F995F-46C0-456C-8DD8-773CB51994B8}" type="datetimeFigureOut">
              <a:rPr lang="en-US" smtClean="0"/>
              <a:t>2/21/2015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724CE26-6B32-4686-B99C-16E2DF7B779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029F995F-46C0-456C-8DD8-773CB51994B8}" type="datetimeFigureOut">
              <a:rPr lang="en-US" smtClean="0"/>
              <a:t>2/21/2015</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4724CE26-6B32-4686-B99C-16E2DF7B7799}"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29F995F-46C0-456C-8DD8-773CB51994B8}" type="datetimeFigureOut">
              <a:rPr lang="en-US" smtClean="0"/>
              <a:t>2/21/2015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724CE26-6B32-4686-B99C-16E2DF7B7799}" type="slidenum">
              <a:rPr lang="en-US" smtClean="0"/>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029F995F-46C0-456C-8DD8-773CB51994B8}" type="datetimeFigureOut">
              <a:rPr lang="en-US" smtClean="0"/>
              <a:t>2/21/2015</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4724CE26-6B32-4686-B99C-16E2DF7B7799}" type="slidenum">
              <a:rPr lang="en-US" smtClean="0"/>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029F995F-46C0-456C-8DD8-773CB51994B8}" type="datetimeFigureOut">
              <a:rPr lang="en-US" smtClean="0"/>
              <a:t>2/21/2015</a:t>
            </a:fld>
            <a:endParaRPr lang="en-US"/>
          </a:p>
        </p:txBody>
      </p:sp>
      <p:sp>
        <p:nvSpPr>
          <p:cNvPr id="10" name="Slide Number Placeholder 9"/>
          <p:cNvSpPr>
            <a:spLocks noGrp="1"/>
          </p:cNvSpPr>
          <p:nvPr>
            <p:ph type="sldNum" sz="quarter" idx="16"/>
          </p:nvPr>
        </p:nvSpPr>
        <p:spPr/>
        <p:txBody>
          <a:bodyPr rtlCol="0"/>
          <a:lstStyle/>
          <a:p>
            <a:fld id="{4724CE26-6B32-4686-B99C-16E2DF7B7799}" type="slidenum">
              <a:rPr lang="en-US" smtClean="0"/>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029F995F-46C0-456C-8DD8-773CB51994B8}" type="datetimeFigureOut">
              <a:rPr lang="en-US" smtClean="0"/>
              <a:t>2/21/2015</a:t>
            </a:fld>
            <a:endParaRPr lang="en-US"/>
          </a:p>
        </p:txBody>
      </p:sp>
      <p:sp>
        <p:nvSpPr>
          <p:cNvPr id="12" name="Slide Number Placeholder 11"/>
          <p:cNvSpPr>
            <a:spLocks noGrp="1"/>
          </p:cNvSpPr>
          <p:nvPr>
            <p:ph type="sldNum" sz="quarter" idx="16"/>
          </p:nvPr>
        </p:nvSpPr>
        <p:spPr/>
        <p:txBody>
          <a:bodyPr rtlCol="0"/>
          <a:lstStyle/>
          <a:p>
            <a:fld id="{4724CE26-6B32-4686-B99C-16E2DF7B7799}" type="slidenum">
              <a:rPr lang="en-US" smtClean="0"/>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29F995F-46C0-456C-8DD8-773CB51994B8}" type="datetimeFigureOut">
              <a:rPr lang="en-US" smtClean="0"/>
              <a:t>2/21/2015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4724CE26-6B32-4686-B99C-16E2DF7B779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9F995F-46C0-456C-8DD8-773CB51994B8}" type="datetimeFigureOut">
              <a:rPr lang="en-US" smtClean="0"/>
              <a:t>2/21/2015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4724CE26-6B32-4686-B99C-16E2DF7B779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29F995F-46C0-456C-8DD8-773CB51994B8}" type="datetimeFigureOut">
              <a:rPr lang="en-US" smtClean="0"/>
              <a:t>2/21/2015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4724CE26-6B32-4686-B99C-16E2DF7B7799}" type="slidenum">
              <a:rPr lang="en-US" smtClean="0"/>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029F995F-46C0-456C-8DD8-773CB51994B8}" type="datetimeFigureOut">
              <a:rPr lang="en-US" smtClean="0"/>
              <a:t>2/21/2015</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4724CE26-6B32-4686-B99C-16E2DF7B7799}" type="slidenum">
              <a:rPr lang="en-US" smtClean="0"/>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029F995F-46C0-456C-8DD8-773CB51994B8}" type="datetimeFigureOut">
              <a:rPr lang="en-US" smtClean="0"/>
              <a:t>2/21/2015</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4724CE26-6B32-4686-B99C-16E2DF7B779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twitter.com/mbreeding" TargetMode="External"/><Relationship Id="rId2" Type="http://schemas.openxmlformats.org/officeDocument/2006/relationships/hyperlink" Target="http://www.librarytechnology.org/" TargetMode="Externa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wmf"/><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niso.org/workrooms/od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8221" y="381000"/>
            <a:ext cx="7162800" cy="2667000"/>
          </a:xfrm>
        </p:spPr>
        <p:txBody>
          <a:bodyPr>
            <a:normAutofit/>
          </a:bodyPr>
          <a:lstStyle/>
          <a:p>
            <a:pPr>
              <a:defRPr/>
            </a:pPr>
            <a:r>
              <a:rPr lang="en-US" b="1" cap="none" baseline="0" dirty="0" smtClean="0"/>
              <a:t>The </a:t>
            </a:r>
            <a:r>
              <a:rPr lang="en-US" b="1" cap="none" baseline="0" dirty="0"/>
              <a:t>Future of Library Resource Discovery</a:t>
            </a:r>
            <a:r>
              <a:rPr lang="en-US" cap="none" baseline="0" dirty="0"/>
              <a:t/>
            </a:r>
            <a:br>
              <a:rPr lang="en-US" cap="none" baseline="0" dirty="0"/>
            </a:br>
            <a:endParaRPr kumimoji="0" lang="en-US" sz="4400" b="0" i="0" kern="1200" cap="none" baseline="0" dirty="0">
              <a:solidFill>
                <a:schemeClr val="tx2"/>
              </a:solidFill>
              <a:effectLst/>
              <a:latin typeface="+mj-lt"/>
              <a:ea typeface="+mj-ea"/>
              <a:cs typeface="+mj-cs"/>
            </a:endParaRPr>
          </a:p>
        </p:txBody>
      </p:sp>
      <p:sp>
        <p:nvSpPr>
          <p:cNvPr id="4" name="Rectangle 3"/>
          <p:cNvSpPr/>
          <p:nvPr/>
        </p:nvSpPr>
        <p:spPr>
          <a:xfrm>
            <a:off x="76200" y="3962400"/>
            <a:ext cx="4800600" cy="1754326"/>
          </a:xfrm>
          <a:prstGeom prst="rect">
            <a:avLst/>
          </a:prstGeom>
        </p:spPr>
        <p:txBody>
          <a:bodyPr wrap="square">
            <a:spAutoFit/>
          </a:bodyPr>
          <a:lstStyle/>
          <a:p>
            <a:r>
              <a:rPr lang="en-US" dirty="0" smtClean="0"/>
              <a:t>Marshall Breeding</a:t>
            </a:r>
          </a:p>
          <a:p>
            <a:r>
              <a:rPr lang="en-US" dirty="0" smtClean="0"/>
              <a:t>Independent Consultant,</a:t>
            </a:r>
          </a:p>
          <a:p>
            <a:r>
              <a:rPr lang="en-US" dirty="0" smtClean="0"/>
              <a:t>Founder and Publisher, Library Technology Guides</a:t>
            </a:r>
          </a:p>
          <a:p>
            <a:r>
              <a:rPr lang="en-US" dirty="0" smtClean="0">
                <a:hlinkClick r:id="rId2"/>
              </a:rPr>
              <a:t>http://www.librarytechnology.org/</a:t>
            </a:r>
            <a:endParaRPr lang="en-US" dirty="0" smtClean="0"/>
          </a:p>
          <a:p>
            <a:r>
              <a:rPr lang="en-US" dirty="0" smtClean="0">
                <a:hlinkClick r:id="rId3"/>
              </a:rPr>
              <a:t>http://twitter.com/mbreeding</a:t>
            </a:r>
            <a:endParaRPr lang="en-US" dirty="0" smtClean="0"/>
          </a:p>
          <a:p>
            <a:endParaRPr lang="en-US" dirty="0"/>
          </a:p>
        </p:txBody>
      </p:sp>
      <p:sp>
        <p:nvSpPr>
          <p:cNvPr id="5" name="TextBox 4"/>
          <p:cNvSpPr txBox="1"/>
          <p:nvPr/>
        </p:nvSpPr>
        <p:spPr>
          <a:xfrm>
            <a:off x="152400" y="6096000"/>
            <a:ext cx="1966244" cy="369332"/>
          </a:xfrm>
          <a:prstGeom prst="rect">
            <a:avLst/>
          </a:prstGeom>
          <a:noFill/>
        </p:spPr>
        <p:txBody>
          <a:bodyPr wrap="none" rtlCol="0">
            <a:spAutoFit/>
          </a:bodyPr>
          <a:lstStyle/>
          <a:p>
            <a:r>
              <a:rPr lang="en-US" dirty="0" smtClean="0"/>
              <a:t>February 18, 2015</a:t>
            </a:r>
          </a:p>
        </p:txBody>
      </p:sp>
      <p:sp>
        <p:nvSpPr>
          <p:cNvPr id="3" name="TextBox 2"/>
          <p:cNvSpPr txBox="1"/>
          <p:nvPr/>
        </p:nvSpPr>
        <p:spPr>
          <a:xfrm>
            <a:off x="2476500" y="6172200"/>
            <a:ext cx="3354573" cy="400110"/>
          </a:xfrm>
          <a:prstGeom prst="rect">
            <a:avLst/>
          </a:prstGeom>
          <a:noFill/>
        </p:spPr>
        <p:txBody>
          <a:bodyPr wrap="none" rtlCol="0">
            <a:spAutoFit/>
          </a:bodyPr>
          <a:lstStyle/>
          <a:p>
            <a:r>
              <a:rPr lang="en-US" sz="2000" dirty="0"/>
              <a:t>Electronic Resources &amp; Libraries</a:t>
            </a:r>
            <a:endParaRPr lang="en-US" sz="2000" dirty="0"/>
          </a:p>
        </p:txBody>
      </p:sp>
      <p:sp>
        <p:nvSpPr>
          <p:cNvPr id="8" name="TextBox 7"/>
          <p:cNvSpPr txBox="1"/>
          <p:nvPr/>
        </p:nvSpPr>
        <p:spPr>
          <a:xfrm>
            <a:off x="838200" y="2590800"/>
            <a:ext cx="7771679" cy="461665"/>
          </a:xfrm>
          <a:prstGeom prst="rect">
            <a:avLst/>
          </a:prstGeom>
          <a:noFill/>
        </p:spPr>
        <p:txBody>
          <a:bodyPr wrap="none" rtlCol="0">
            <a:spAutoFit/>
          </a:bodyPr>
          <a:lstStyle/>
          <a:p>
            <a:r>
              <a:rPr lang="en-US" sz="2400" b="1" dirty="0"/>
              <a:t>http://www.niso.org/publications/white_papers/discovery</a:t>
            </a:r>
            <a:r>
              <a:rPr lang="en-US" dirty="0"/>
              <a:t>/</a:t>
            </a:r>
          </a:p>
        </p:txBody>
      </p:sp>
      <p:pic>
        <p:nvPicPr>
          <p:cNvPr id="9" name="Picture 2" descr="NISO How the information world CONNECTS"/>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4876800"/>
            <a:ext cx="2028825" cy="8858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06117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NISO </a:t>
            </a:r>
            <a:r>
              <a:rPr lang="en-US" baseline="0" dirty="0" smtClean="0"/>
              <a:t>Discovery White Paper</a:t>
            </a:r>
            <a:endParaRPr lang="en-US" dirty="0"/>
          </a:p>
        </p:txBody>
      </p:sp>
      <p:sp>
        <p:nvSpPr>
          <p:cNvPr id="3" name="Content Placeholder 2"/>
          <p:cNvSpPr>
            <a:spLocks noGrp="1"/>
          </p:cNvSpPr>
          <p:nvPr>
            <p:ph sz="quarter" idx="1"/>
          </p:nvPr>
        </p:nvSpPr>
        <p:spPr/>
        <p:txBody>
          <a:bodyPr/>
          <a:lstStyle/>
          <a:p>
            <a:r>
              <a:rPr lang="en-US" dirty="0" smtClean="0"/>
              <a:t>Commissioned by NISO</a:t>
            </a:r>
            <a:r>
              <a:rPr lang="en-US" baseline="0" dirty="0" smtClean="0"/>
              <a:t> Discovery to Delivery Topic Committee</a:t>
            </a:r>
          </a:p>
          <a:p>
            <a:r>
              <a:rPr lang="en-US" dirty="0" smtClean="0"/>
              <a:t>First Draft Nov 2014</a:t>
            </a:r>
          </a:p>
          <a:p>
            <a:r>
              <a:rPr lang="en-US" baseline="0" dirty="0" smtClean="0"/>
              <a:t>Revised</a:t>
            </a:r>
            <a:r>
              <a:rPr lang="en-US" dirty="0" smtClean="0"/>
              <a:t> draft submitted in Feb 2015 with expected publication Feb 20, 2015</a:t>
            </a:r>
          </a:p>
        </p:txBody>
      </p:sp>
    </p:spTree>
    <p:extLst>
      <p:ext uri="{BB962C8B-B14F-4D97-AF65-F5344CB8AC3E}">
        <p14:creationId xmlns:p14="http://schemas.microsoft.com/office/powerpoint/2010/main" val="155630778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NISO Discovery Paper</a:t>
            </a:r>
            <a:r>
              <a:rPr lang="en-US" baseline="0" dirty="0" smtClean="0"/>
              <a:t> Outline</a:t>
            </a:r>
            <a:endParaRPr lang="en-US" dirty="0"/>
          </a:p>
        </p:txBody>
      </p:sp>
      <p:sp>
        <p:nvSpPr>
          <p:cNvPr id="3" name="Content Placeholder 2"/>
          <p:cNvSpPr>
            <a:spLocks noGrp="1"/>
          </p:cNvSpPr>
          <p:nvPr>
            <p:ph sz="quarter" idx="1"/>
          </p:nvPr>
        </p:nvSpPr>
        <p:spPr/>
        <p:txBody>
          <a:bodyPr>
            <a:normAutofit fontScale="92500"/>
          </a:bodyPr>
          <a:lstStyle/>
          <a:p>
            <a:r>
              <a:rPr lang="en-US" dirty="0" smtClean="0"/>
              <a:t>General Background</a:t>
            </a:r>
          </a:p>
          <a:p>
            <a:r>
              <a:rPr lang="en-US" dirty="0" smtClean="0"/>
              <a:t>Integration</a:t>
            </a:r>
            <a:r>
              <a:rPr lang="en-US" baseline="0" dirty="0" smtClean="0"/>
              <a:t> between Discovery Services and Management Systems</a:t>
            </a:r>
          </a:p>
          <a:p>
            <a:r>
              <a:rPr lang="en-US" baseline="0" dirty="0" smtClean="0"/>
              <a:t>Linked Data</a:t>
            </a:r>
          </a:p>
          <a:p>
            <a:r>
              <a:rPr lang="en-US" baseline="0" dirty="0" smtClean="0"/>
              <a:t>Gap Analysis</a:t>
            </a:r>
          </a:p>
          <a:p>
            <a:r>
              <a:rPr lang="en-US" baseline="0" dirty="0" smtClean="0"/>
              <a:t>Opportunities for Future Enhancements in discovery</a:t>
            </a:r>
          </a:p>
          <a:p>
            <a:r>
              <a:rPr lang="en-US" baseline="0" dirty="0" smtClean="0"/>
              <a:t>Discovery Beyond Library-provided Interfaces</a:t>
            </a:r>
          </a:p>
          <a:p>
            <a:r>
              <a:rPr lang="en-US" baseline="0" dirty="0" smtClean="0"/>
              <a:t>Open Discovery Initiative: recommendations for Phase II</a:t>
            </a:r>
          </a:p>
          <a:p>
            <a:r>
              <a:rPr lang="en-US" baseline="0" dirty="0" smtClean="0"/>
              <a:t>Longer term prospects</a:t>
            </a:r>
          </a:p>
        </p:txBody>
      </p:sp>
    </p:spTree>
    <p:extLst>
      <p:ext uri="{BB962C8B-B14F-4D97-AF65-F5344CB8AC3E}">
        <p14:creationId xmlns:p14="http://schemas.microsoft.com/office/powerpoint/2010/main" val="23800310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eaLnBrk="1" latinLnBrk="0" hangingPunct="1"/>
            <a:r>
              <a:rPr kumimoji="0" lang="en-US" sz="4400" kern="1200" dirty="0" smtClean="0">
                <a:solidFill>
                  <a:schemeClr val="tx2"/>
                </a:solidFill>
                <a:effectLst/>
                <a:latin typeface="+mj-lt"/>
                <a:ea typeface="+mj-ea"/>
                <a:cs typeface="+mj-cs"/>
              </a:rPr>
              <a:t>General Background</a:t>
            </a:r>
            <a:endParaRPr lang="en-US" dirty="0"/>
          </a:p>
        </p:txBody>
      </p:sp>
      <p:sp>
        <p:nvSpPr>
          <p:cNvPr id="3" name="Content Placeholder 2"/>
          <p:cNvSpPr>
            <a:spLocks noGrp="1"/>
          </p:cNvSpPr>
          <p:nvPr>
            <p:ph sz="quarter" idx="1"/>
          </p:nvPr>
        </p:nvSpPr>
        <p:spPr/>
        <p:txBody>
          <a:bodyPr/>
          <a:lstStyle/>
          <a:p>
            <a:r>
              <a:rPr lang="en-US" dirty="0" smtClean="0"/>
              <a:t>Discovery</a:t>
            </a:r>
            <a:r>
              <a:rPr lang="en-US" baseline="0" dirty="0" smtClean="0"/>
              <a:t> interfaces</a:t>
            </a:r>
          </a:p>
          <a:p>
            <a:r>
              <a:rPr lang="en-US" baseline="0" dirty="0" smtClean="0"/>
              <a:t>Index-based discovery services</a:t>
            </a:r>
          </a:p>
          <a:p>
            <a:r>
              <a:rPr lang="en-US" baseline="0" dirty="0" smtClean="0"/>
              <a:t>Non-library discovery </a:t>
            </a:r>
          </a:p>
          <a:p>
            <a:r>
              <a:rPr lang="en-US" baseline="0" dirty="0" smtClean="0"/>
              <a:t>Public library discovery products</a:t>
            </a:r>
          </a:p>
          <a:p>
            <a:r>
              <a:rPr lang="en-US" baseline="0" dirty="0" smtClean="0"/>
              <a:t>Comprehensive library portals</a:t>
            </a:r>
            <a:endParaRPr lang="en-US" dirty="0"/>
          </a:p>
        </p:txBody>
      </p:sp>
    </p:spTree>
    <p:extLst>
      <p:ext uri="{BB962C8B-B14F-4D97-AF65-F5344CB8AC3E}">
        <p14:creationId xmlns:p14="http://schemas.microsoft.com/office/powerpoint/2010/main" val="3168429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228600"/>
            <a:ext cx="8534400" cy="758825"/>
          </a:xfrm>
        </p:spPr>
        <p:txBody>
          <a:bodyPr>
            <a:normAutofit fontScale="90000"/>
          </a:bodyPr>
          <a:lstStyle/>
          <a:p>
            <a:r>
              <a:rPr lang="en-US" dirty="0" smtClean="0"/>
              <a:t>Bento Box Discovery Model</a:t>
            </a:r>
            <a:endParaRPr lang="en-US" dirty="0"/>
          </a:p>
        </p:txBody>
      </p:sp>
      <p:grpSp>
        <p:nvGrpSpPr>
          <p:cNvPr id="2" name="Group 48"/>
          <p:cNvGrpSpPr/>
          <p:nvPr/>
        </p:nvGrpSpPr>
        <p:grpSpPr>
          <a:xfrm>
            <a:off x="1828799" y="1464590"/>
            <a:ext cx="3613689" cy="685800"/>
            <a:chOff x="838200" y="1371600"/>
            <a:chExt cx="2743200" cy="685800"/>
          </a:xfrm>
        </p:grpSpPr>
        <p:sp>
          <p:nvSpPr>
            <p:cNvPr id="4" name="Rectangle 3"/>
            <p:cNvSpPr/>
            <p:nvPr/>
          </p:nvSpPr>
          <p:spPr>
            <a:xfrm>
              <a:off x="838200" y="1371600"/>
              <a:ext cx="2743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981200" y="1524000"/>
              <a:ext cx="1219200" cy="2286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prstClr val="black"/>
                </a:solidFill>
              </a:endParaRPr>
            </a:p>
          </p:txBody>
        </p:sp>
        <p:sp>
          <p:nvSpPr>
            <p:cNvPr id="6" name="TextBox 5"/>
            <p:cNvSpPr txBox="1"/>
            <p:nvPr/>
          </p:nvSpPr>
          <p:spPr>
            <a:xfrm>
              <a:off x="987876" y="1447800"/>
              <a:ext cx="1069524" cy="369332"/>
            </a:xfrm>
            <a:prstGeom prst="rect">
              <a:avLst/>
            </a:prstGeom>
            <a:noFill/>
          </p:spPr>
          <p:txBody>
            <a:bodyPr wrap="none" rtlCol="0">
              <a:spAutoFit/>
            </a:bodyPr>
            <a:lstStyle/>
            <a:p>
              <a:r>
                <a:rPr lang="en-US" dirty="0" smtClean="0">
                  <a:solidFill>
                    <a:prstClr val="black"/>
                  </a:solidFill>
                </a:rPr>
                <a:t>Search: </a:t>
              </a:r>
              <a:endParaRPr lang="en-US" dirty="0">
                <a:solidFill>
                  <a:prstClr val="black"/>
                </a:solidFill>
              </a:endParaRPr>
            </a:p>
          </p:txBody>
        </p:sp>
      </p:grpSp>
      <p:sp>
        <p:nvSpPr>
          <p:cNvPr id="7" name="Oval 6"/>
          <p:cNvSpPr/>
          <p:nvPr/>
        </p:nvSpPr>
        <p:spPr>
          <a:xfrm>
            <a:off x="228599" y="4735018"/>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Digital Collections</a:t>
            </a:r>
            <a:endParaRPr lang="en-US" sz="1600" dirty="0">
              <a:solidFill>
                <a:prstClr val="black"/>
              </a:solidFill>
            </a:endParaRPr>
          </a:p>
        </p:txBody>
      </p:sp>
      <p:sp>
        <p:nvSpPr>
          <p:cNvPr id="8" name="Oval 7"/>
          <p:cNvSpPr/>
          <p:nvPr/>
        </p:nvSpPr>
        <p:spPr>
          <a:xfrm>
            <a:off x="198508" y="3695700"/>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Web Site Content</a:t>
            </a:r>
            <a:endParaRPr lang="en-US" sz="1600" dirty="0">
              <a:solidFill>
                <a:prstClr val="black"/>
              </a:solidFill>
            </a:endParaRPr>
          </a:p>
        </p:txBody>
      </p:sp>
      <p:sp>
        <p:nvSpPr>
          <p:cNvPr id="9" name="Oval 8"/>
          <p:cNvSpPr/>
          <p:nvPr/>
        </p:nvSpPr>
        <p:spPr>
          <a:xfrm>
            <a:off x="0" y="5928431"/>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Institutional Repositories</a:t>
            </a:r>
            <a:endParaRPr lang="en-US" sz="1600" dirty="0">
              <a:solidFill>
                <a:prstClr val="black"/>
              </a:solidFill>
            </a:endParaRPr>
          </a:p>
        </p:txBody>
      </p:sp>
      <p:sp>
        <p:nvSpPr>
          <p:cNvPr id="11" name="Oval 10"/>
          <p:cNvSpPr/>
          <p:nvPr/>
        </p:nvSpPr>
        <p:spPr>
          <a:xfrm>
            <a:off x="7393105" y="2860936"/>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E-Journals</a:t>
            </a:r>
            <a:endParaRPr lang="en-US" sz="1400" dirty="0">
              <a:solidFill>
                <a:prstClr val="black"/>
              </a:solidFill>
            </a:endParaRPr>
          </a:p>
        </p:txBody>
      </p:sp>
      <p:sp>
        <p:nvSpPr>
          <p:cNvPr id="32" name="Rectangle 31"/>
          <p:cNvSpPr/>
          <p:nvPr/>
        </p:nvSpPr>
        <p:spPr>
          <a:xfrm>
            <a:off x="2209798" y="2363682"/>
            <a:ext cx="3200402" cy="434191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3" name="TextBox 32"/>
          <p:cNvSpPr txBox="1"/>
          <p:nvPr/>
        </p:nvSpPr>
        <p:spPr>
          <a:xfrm>
            <a:off x="2919983" y="3157207"/>
            <a:ext cx="1800493" cy="369332"/>
          </a:xfrm>
          <a:prstGeom prst="rect">
            <a:avLst/>
          </a:prstGeom>
          <a:noFill/>
        </p:spPr>
        <p:txBody>
          <a:bodyPr wrap="none" rtlCol="0">
            <a:spAutoFit/>
          </a:bodyPr>
          <a:lstStyle/>
          <a:p>
            <a:r>
              <a:rPr lang="en-US" dirty="0" smtClean="0">
                <a:solidFill>
                  <a:prstClr val="black"/>
                </a:solidFill>
              </a:rPr>
              <a:t>Search Results</a:t>
            </a:r>
            <a:endParaRPr lang="en-US" dirty="0">
              <a:solidFill>
                <a:prstClr val="black"/>
              </a:solidFill>
            </a:endParaRPr>
          </a:p>
        </p:txBody>
      </p:sp>
      <p:cxnSp>
        <p:nvCxnSpPr>
          <p:cNvPr id="36" name="Straight Arrow Connector 35"/>
          <p:cNvCxnSpPr>
            <a:endCxn id="55" idx="1"/>
          </p:cNvCxnSpPr>
          <p:nvPr/>
        </p:nvCxnSpPr>
        <p:spPr>
          <a:xfrm>
            <a:off x="1589365" y="4914900"/>
            <a:ext cx="849035" cy="810718"/>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1" idx="2"/>
          </p:cNvCxnSpPr>
          <p:nvPr/>
        </p:nvCxnSpPr>
        <p:spPr>
          <a:xfrm flipH="1" flipV="1">
            <a:off x="6937782" y="2897531"/>
            <a:ext cx="455323" cy="344405"/>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6614616" y="5986266"/>
            <a:ext cx="2590800" cy="646331"/>
          </a:xfrm>
          <a:prstGeom prst="rect">
            <a:avLst/>
          </a:prstGeom>
          <a:noFill/>
        </p:spPr>
        <p:txBody>
          <a:bodyPr wrap="square" rtlCol="0">
            <a:spAutoFit/>
          </a:bodyPr>
          <a:lstStyle/>
          <a:p>
            <a:pPr algn="ctr"/>
            <a:r>
              <a:rPr lang="en-US" dirty="0" smtClean="0">
                <a:solidFill>
                  <a:prstClr val="black"/>
                </a:solidFill>
              </a:rPr>
              <a:t>Pre-built harvesting and indexing</a:t>
            </a:r>
            <a:endParaRPr lang="en-US" dirty="0">
              <a:solidFill>
                <a:prstClr val="black"/>
              </a:solidFill>
            </a:endParaRPr>
          </a:p>
        </p:txBody>
      </p:sp>
      <p:sp>
        <p:nvSpPr>
          <p:cNvPr id="26" name="Rounded Rectangle 25"/>
          <p:cNvSpPr/>
          <p:nvPr/>
        </p:nvSpPr>
        <p:spPr>
          <a:xfrm>
            <a:off x="5733971" y="1143000"/>
            <a:ext cx="1524000" cy="4724400"/>
          </a:xfrm>
          <a:prstGeom prst="round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 name="TextBox 50"/>
          <p:cNvSpPr txBox="1"/>
          <p:nvPr/>
        </p:nvSpPr>
        <p:spPr>
          <a:xfrm rot="5400000">
            <a:off x="4746605" y="3068846"/>
            <a:ext cx="3736023" cy="646331"/>
          </a:xfrm>
          <a:prstGeom prst="rect">
            <a:avLst/>
          </a:prstGeom>
          <a:noFill/>
        </p:spPr>
        <p:txBody>
          <a:bodyPr wrap="none" rtlCol="0">
            <a:spAutoFit/>
          </a:bodyPr>
          <a:lstStyle/>
          <a:p>
            <a:r>
              <a:rPr lang="en-US" sz="3600" dirty="0" smtClean="0">
                <a:solidFill>
                  <a:prstClr val="black"/>
                </a:solidFill>
              </a:rPr>
              <a:t>Consolidated Index</a:t>
            </a:r>
            <a:endParaRPr lang="en-US" sz="3600" dirty="0">
              <a:solidFill>
                <a:prstClr val="black"/>
              </a:solidFill>
            </a:endParaRPr>
          </a:p>
        </p:txBody>
      </p:sp>
      <p:sp>
        <p:nvSpPr>
          <p:cNvPr id="52" name="Oval 51"/>
          <p:cNvSpPr/>
          <p:nvPr/>
        </p:nvSpPr>
        <p:spPr>
          <a:xfrm>
            <a:off x="152400" y="2363682"/>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ILS Data</a:t>
            </a:r>
            <a:endParaRPr lang="en-US" sz="1600" dirty="0">
              <a:solidFill>
                <a:prstClr val="black"/>
              </a:solidFill>
            </a:endParaRPr>
          </a:p>
        </p:txBody>
      </p:sp>
      <p:sp>
        <p:nvSpPr>
          <p:cNvPr id="30" name="Oval 29"/>
          <p:cNvSpPr/>
          <p:nvPr/>
        </p:nvSpPr>
        <p:spPr>
          <a:xfrm>
            <a:off x="7303576" y="878945"/>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Aggregated Content packages</a:t>
            </a:r>
            <a:endParaRPr lang="en-US" sz="1600" dirty="0">
              <a:solidFill>
                <a:prstClr val="black"/>
              </a:solidFill>
            </a:endParaRPr>
          </a:p>
        </p:txBody>
      </p:sp>
      <p:sp>
        <p:nvSpPr>
          <p:cNvPr id="47" name="Oval 46"/>
          <p:cNvSpPr/>
          <p:nvPr/>
        </p:nvSpPr>
        <p:spPr>
          <a:xfrm>
            <a:off x="7319964" y="1982682"/>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Open Access</a:t>
            </a:r>
            <a:endParaRPr lang="en-US" sz="1400" dirty="0">
              <a:solidFill>
                <a:prstClr val="black"/>
              </a:solidFill>
            </a:endParaRPr>
          </a:p>
        </p:txBody>
      </p:sp>
      <p:sp>
        <p:nvSpPr>
          <p:cNvPr id="13" name="Rectangle 12"/>
          <p:cNvSpPr/>
          <p:nvPr/>
        </p:nvSpPr>
        <p:spPr>
          <a:xfrm>
            <a:off x="2438400" y="3581400"/>
            <a:ext cx="1202265" cy="9144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0" name="Rectangle 49"/>
          <p:cNvSpPr/>
          <p:nvPr/>
        </p:nvSpPr>
        <p:spPr>
          <a:xfrm>
            <a:off x="3894667" y="3683505"/>
            <a:ext cx="1202265" cy="2945895"/>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Rectangle 53"/>
          <p:cNvSpPr/>
          <p:nvPr/>
        </p:nvSpPr>
        <p:spPr>
          <a:xfrm>
            <a:off x="2438400" y="4572000"/>
            <a:ext cx="1202265" cy="7620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Rectangle 54"/>
          <p:cNvSpPr/>
          <p:nvPr/>
        </p:nvSpPr>
        <p:spPr>
          <a:xfrm>
            <a:off x="2438400" y="5497018"/>
            <a:ext cx="1202265" cy="457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6" name="Straight Arrow Connector 55"/>
          <p:cNvCxnSpPr/>
          <p:nvPr/>
        </p:nvCxnSpPr>
        <p:spPr>
          <a:xfrm flipH="1">
            <a:off x="2216538" y="7338120"/>
            <a:ext cx="914400" cy="1588"/>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57" name="Rectangle 56"/>
          <p:cNvSpPr/>
          <p:nvPr/>
        </p:nvSpPr>
        <p:spPr>
          <a:xfrm>
            <a:off x="2438400" y="6146295"/>
            <a:ext cx="1202265" cy="457200"/>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8" name="Straight Arrow Connector 57"/>
          <p:cNvCxnSpPr/>
          <p:nvPr/>
        </p:nvCxnSpPr>
        <p:spPr>
          <a:xfrm>
            <a:off x="1967046" y="4158209"/>
            <a:ext cx="664674" cy="576809"/>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stCxn id="52" idx="6"/>
          </p:cNvCxnSpPr>
          <p:nvPr/>
        </p:nvCxnSpPr>
        <p:spPr>
          <a:xfrm>
            <a:off x="1981200" y="2744682"/>
            <a:ext cx="650520" cy="825050"/>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9" idx="6"/>
          </p:cNvCxnSpPr>
          <p:nvPr/>
        </p:nvCxnSpPr>
        <p:spPr>
          <a:xfrm>
            <a:off x="1828800" y="6309431"/>
            <a:ext cx="844938" cy="25787"/>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flipH="1">
            <a:off x="4822126" y="4534641"/>
            <a:ext cx="1240724" cy="725382"/>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2306460" y="2440331"/>
            <a:ext cx="3027540" cy="685351"/>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t>VuFind / Blacklight</a:t>
            </a:r>
            <a:endParaRPr lang="en-US" sz="2800" b="1" dirty="0"/>
          </a:p>
        </p:txBody>
      </p:sp>
    </p:spTree>
    <p:extLst>
      <p:ext uri="{BB962C8B-B14F-4D97-AF65-F5344CB8AC3E}">
        <p14:creationId xmlns:p14="http://schemas.microsoft.com/office/powerpoint/2010/main" val="6537191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0" y="228600"/>
            <a:ext cx="8534400" cy="758825"/>
          </a:xfrm>
        </p:spPr>
        <p:txBody>
          <a:bodyPr>
            <a:normAutofit fontScale="90000"/>
          </a:bodyPr>
          <a:lstStyle/>
          <a:p>
            <a:r>
              <a:rPr lang="en-US" dirty="0" smtClean="0"/>
              <a:t>Web-scale Index-based Discovery</a:t>
            </a:r>
            <a:endParaRPr lang="en-US" dirty="0"/>
          </a:p>
        </p:txBody>
      </p:sp>
      <p:grpSp>
        <p:nvGrpSpPr>
          <p:cNvPr id="2" name="Group 48"/>
          <p:cNvGrpSpPr/>
          <p:nvPr/>
        </p:nvGrpSpPr>
        <p:grpSpPr>
          <a:xfrm>
            <a:off x="838200" y="1371600"/>
            <a:ext cx="2743200" cy="685800"/>
            <a:chOff x="838200" y="1371600"/>
            <a:chExt cx="2743200" cy="685800"/>
          </a:xfrm>
        </p:grpSpPr>
        <p:sp>
          <p:nvSpPr>
            <p:cNvPr id="4" name="Rectangle 3"/>
            <p:cNvSpPr/>
            <p:nvPr/>
          </p:nvSpPr>
          <p:spPr>
            <a:xfrm>
              <a:off x="838200" y="1371600"/>
              <a:ext cx="2743200" cy="685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5" name="Rectangle 4"/>
            <p:cNvSpPr/>
            <p:nvPr/>
          </p:nvSpPr>
          <p:spPr>
            <a:xfrm>
              <a:off x="1981200" y="1524000"/>
              <a:ext cx="1219200" cy="2286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a:solidFill>
                  <a:prstClr val="black"/>
                </a:solidFill>
              </a:endParaRPr>
            </a:p>
          </p:txBody>
        </p:sp>
        <p:sp>
          <p:nvSpPr>
            <p:cNvPr id="6" name="TextBox 5"/>
            <p:cNvSpPr txBox="1"/>
            <p:nvPr/>
          </p:nvSpPr>
          <p:spPr>
            <a:xfrm>
              <a:off x="987876" y="1447800"/>
              <a:ext cx="1069524" cy="369332"/>
            </a:xfrm>
            <a:prstGeom prst="rect">
              <a:avLst/>
            </a:prstGeom>
            <a:noFill/>
          </p:spPr>
          <p:txBody>
            <a:bodyPr wrap="none" rtlCol="0">
              <a:spAutoFit/>
            </a:bodyPr>
            <a:lstStyle/>
            <a:p>
              <a:r>
                <a:rPr lang="en-US" dirty="0" smtClean="0">
                  <a:solidFill>
                    <a:prstClr val="black"/>
                  </a:solidFill>
                </a:rPr>
                <a:t>Search: </a:t>
              </a:r>
              <a:endParaRPr lang="en-US" dirty="0">
                <a:solidFill>
                  <a:prstClr val="black"/>
                </a:solidFill>
              </a:endParaRPr>
            </a:p>
          </p:txBody>
        </p:sp>
      </p:grpSp>
      <p:sp>
        <p:nvSpPr>
          <p:cNvPr id="7" name="Oval 6"/>
          <p:cNvSpPr/>
          <p:nvPr/>
        </p:nvSpPr>
        <p:spPr>
          <a:xfrm>
            <a:off x="7161551" y="838200"/>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Digital Collections</a:t>
            </a:r>
            <a:endParaRPr lang="en-US" sz="1600" dirty="0">
              <a:solidFill>
                <a:prstClr val="black"/>
              </a:solidFill>
            </a:endParaRPr>
          </a:p>
        </p:txBody>
      </p:sp>
      <p:sp>
        <p:nvSpPr>
          <p:cNvPr id="8" name="Oval 7"/>
          <p:cNvSpPr/>
          <p:nvPr/>
        </p:nvSpPr>
        <p:spPr>
          <a:xfrm>
            <a:off x="7175577" y="1556479"/>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Web Site Content</a:t>
            </a:r>
            <a:endParaRPr lang="en-US" sz="1600" dirty="0">
              <a:solidFill>
                <a:prstClr val="black"/>
              </a:solidFill>
            </a:endParaRPr>
          </a:p>
        </p:txBody>
      </p:sp>
      <p:sp>
        <p:nvSpPr>
          <p:cNvPr id="9" name="Oval 8"/>
          <p:cNvSpPr/>
          <p:nvPr/>
        </p:nvSpPr>
        <p:spPr>
          <a:xfrm>
            <a:off x="7047246" y="2298510"/>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Institutional Repositories</a:t>
            </a:r>
            <a:endParaRPr lang="en-US" sz="1600" dirty="0">
              <a:solidFill>
                <a:prstClr val="black"/>
              </a:solidFill>
            </a:endParaRPr>
          </a:p>
        </p:txBody>
      </p:sp>
      <p:sp>
        <p:nvSpPr>
          <p:cNvPr id="10" name="TextBox 9"/>
          <p:cNvSpPr txBox="1"/>
          <p:nvPr/>
        </p:nvSpPr>
        <p:spPr>
          <a:xfrm>
            <a:off x="7162800" y="3810000"/>
            <a:ext cx="990600" cy="707886"/>
          </a:xfrm>
          <a:prstGeom prst="rect">
            <a:avLst/>
          </a:prstGeom>
          <a:noFill/>
        </p:spPr>
        <p:txBody>
          <a:bodyPr wrap="square" rtlCol="0">
            <a:spAutoFit/>
          </a:bodyPr>
          <a:lstStyle/>
          <a:p>
            <a:r>
              <a:rPr lang="en-US" sz="4000" dirty="0" smtClean="0">
                <a:solidFill>
                  <a:prstClr val="black"/>
                </a:solidFill>
              </a:rPr>
              <a:t>…</a:t>
            </a:r>
            <a:endParaRPr lang="en-US" sz="4000" dirty="0">
              <a:solidFill>
                <a:prstClr val="black"/>
              </a:solidFill>
            </a:endParaRPr>
          </a:p>
        </p:txBody>
      </p:sp>
      <p:sp>
        <p:nvSpPr>
          <p:cNvPr id="11" name="Oval 10"/>
          <p:cNvSpPr/>
          <p:nvPr/>
        </p:nvSpPr>
        <p:spPr>
          <a:xfrm>
            <a:off x="6627523" y="4543051"/>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E-Journals</a:t>
            </a:r>
            <a:endParaRPr lang="en-US" sz="1400" dirty="0">
              <a:solidFill>
                <a:prstClr val="black"/>
              </a:solidFill>
            </a:endParaRPr>
          </a:p>
        </p:txBody>
      </p:sp>
      <p:sp>
        <p:nvSpPr>
          <p:cNvPr id="12" name="Oval 11"/>
          <p:cNvSpPr/>
          <p:nvPr/>
        </p:nvSpPr>
        <p:spPr>
          <a:xfrm>
            <a:off x="6515099" y="5256986"/>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Reference Sources</a:t>
            </a:r>
            <a:endParaRPr lang="en-US" sz="1400" dirty="0">
              <a:solidFill>
                <a:prstClr val="black"/>
              </a:solidFill>
            </a:endParaRPr>
          </a:p>
        </p:txBody>
      </p:sp>
      <p:cxnSp>
        <p:nvCxnSpPr>
          <p:cNvPr id="14" name="Straight Arrow Connector 13"/>
          <p:cNvCxnSpPr/>
          <p:nvPr/>
        </p:nvCxnSpPr>
        <p:spPr>
          <a:xfrm>
            <a:off x="3733800" y="1524000"/>
            <a:ext cx="762000" cy="152400"/>
          </a:xfrm>
          <a:prstGeom prst="straightConnector1">
            <a:avLst/>
          </a:prstGeom>
          <a:ln w="25400">
            <a:tailEnd type="arrow"/>
          </a:ln>
        </p:spPr>
        <p:style>
          <a:lnRef idx="1">
            <a:schemeClr val="accent3"/>
          </a:lnRef>
          <a:fillRef idx="0">
            <a:schemeClr val="accent3"/>
          </a:fillRef>
          <a:effectRef idx="0">
            <a:schemeClr val="accent3"/>
          </a:effectRef>
          <a:fontRef idx="minor">
            <a:schemeClr val="tx1"/>
          </a:fontRef>
        </p:style>
      </p:cxnSp>
      <p:cxnSp>
        <p:nvCxnSpPr>
          <p:cNvPr id="23" name="Straight Arrow Connector 22"/>
          <p:cNvCxnSpPr/>
          <p:nvPr/>
        </p:nvCxnSpPr>
        <p:spPr>
          <a:xfrm rot="10800000">
            <a:off x="3886200" y="3810000"/>
            <a:ext cx="609600" cy="1588"/>
          </a:xfrm>
          <a:prstGeom prst="straightConnector1">
            <a:avLst/>
          </a:prstGeom>
          <a:ln w="57150">
            <a:tailEnd type="arrow"/>
          </a:ln>
        </p:spPr>
        <p:style>
          <a:lnRef idx="1">
            <a:schemeClr val="accent3"/>
          </a:lnRef>
          <a:fillRef idx="0">
            <a:schemeClr val="accent3"/>
          </a:fillRef>
          <a:effectRef idx="0">
            <a:schemeClr val="accent3"/>
          </a:effectRef>
          <a:fontRef idx="minor">
            <a:schemeClr val="tx1"/>
          </a:fontRef>
        </p:style>
      </p:cxnSp>
      <p:sp>
        <p:nvSpPr>
          <p:cNvPr id="32" name="Rectangle 31"/>
          <p:cNvSpPr/>
          <p:nvPr/>
        </p:nvSpPr>
        <p:spPr>
          <a:xfrm>
            <a:off x="533400" y="2286000"/>
            <a:ext cx="3352800" cy="35814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33" name="TextBox 32"/>
          <p:cNvSpPr txBox="1"/>
          <p:nvPr/>
        </p:nvSpPr>
        <p:spPr>
          <a:xfrm>
            <a:off x="1066800" y="3200400"/>
            <a:ext cx="1800493" cy="369332"/>
          </a:xfrm>
          <a:prstGeom prst="rect">
            <a:avLst/>
          </a:prstGeom>
          <a:noFill/>
        </p:spPr>
        <p:txBody>
          <a:bodyPr wrap="none" rtlCol="0">
            <a:spAutoFit/>
          </a:bodyPr>
          <a:lstStyle/>
          <a:p>
            <a:r>
              <a:rPr lang="en-US" dirty="0" smtClean="0">
                <a:solidFill>
                  <a:prstClr val="black"/>
                </a:solidFill>
              </a:rPr>
              <a:t>Search Results</a:t>
            </a:r>
            <a:endParaRPr lang="en-US" dirty="0">
              <a:solidFill>
                <a:prstClr val="black"/>
              </a:solidFill>
            </a:endParaRPr>
          </a:p>
        </p:txBody>
      </p:sp>
      <p:cxnSp>
        <p:nvCxnSpPr>
          <p:cNvPr id="36" name="Straight Arrow Connector 35"/>
          <p:cNvCxnSpPr>
            <a:stCxn id="7" idx="2"/>
          </p:cNvCxnSpPr>
          <p:nvPr/>
        </p:nvCxnSpPr>
        <p:spPr>
          <a:xfrm flipH="1">
            <a:off x="6172199" y="1219200"/>
            <a:ext cx="989352" cy="597932"/>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H="1">
            <a:off x="6130119" y="1937479"/>
            <a:ext cx="1262986" cy="301891"/>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9" idx="2"/>
          </p:cNvCxnSpPr>
          <p:nvPr/>
        </p:nvCxnSpPr>
        <p:spPr>
          <a:xfrm flipH="1">
            <a:off x="6132846" y="2679510"/>
            <a:ext cx="914400" cy="1588"/>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a:stCxn id="11" idx="2"/>
          </p:cNvCxnSpPr>
          <p:nvPr/>
        </p:nvCxnSpPr>
        <p:spPr>
          <a:xfrm flipH="1" flipV="1">
            <a:off x="6172200" y="4579646"/>
            <a:ext cx="455323" cy="344405"/>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a:stCxn id="12" idx="2"/>
          </p:cNvCxnSpPr>
          <p:nvPr/>
        </p:nvCxnSpPr>
        <p:spPr>
          <a:xfrm flipH="1" flipV="1">
            <a:off x="6132394" y="5390336"/>
            <a:ext cx="382705" cy="247650"/>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48" name="TextBox 47"/>
          <p:cNvSpPr txBox="1"/>
          <p:nvPr/>
        </p:nvSpPr>
        <p:spPr>
          <a:xfrm>
            <a:off x="5562600" y="6096000"/>
            <a:ext cx="2590800" cy="646331"/>
          </a:xfrm>
          <a:prstGeom prst="rect">
            <a:avLst/>
          </a:prstGeom>
          <a:noFill/>
        </p:spPr>
        <p:txBody>
          <a:bodyPr wrap="square" rtlCol="0">
            <a:spAutoFit/>
          </a:bodyPr>
          <a:lstStyle/>
          <a:p>
            <a:pPr algn="ctr"/>
            <a:r>
              <a:rPr lang="en-US" dirty="0" smtClean="0">
                <a:solidFill>
                  <a:prstClr val="black"/>
                </a:solidFill>
              </a:rPr>
              <a:t>Pre-built harvesting and indexing</a:t>
            </a:r>
            <a:endParaRPr lang="en-US" dirty="0">
              <a:solidFill>
                <a:prstClr val="black"/>
              </a:solidFill>
            </a:endParaRPr>
          </a:p>
        </p:txBody>
      </p:sp>
      <p:sp>
        <p:nvSpPr>
          <p:cNvPr id="26" name="Rounded Rectangle 25"/>
          <p:cNvSpPr/>
          <p:nvPr/>
        </p:nvSpPr>
        <p:spPr>
          <a:xfrm>
            <a:off x="4572000" y="1295400"/>
            <a:ext cx="1524000" cy="4724400"/>
          </a:xfrm>
          <a:prstGeom prst="roundRect">
            <a:avLst/>
          </a:prstGeom>
          <a:solidFill>
            <a:schemeClr val="accent5">
              <a:lumMod val="7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51" name="TextBox 50"/>
          <p:cNvSpPr txBox="1"/>
          <p:nvPr/>
        </p:nvSpPr>
        <p:spPr>
          <a:xfrm rot="5400000">
            <a:off x="3529776" y="3297780"/>
            <a:ext cx="3736023" cy="646331"/>
          </a:xfrm>
          <a:prstGeom prst="rect">
            <a:avLst/>
          </a:prstGeom>
          <a:noFill/>
        </p:spPr>
        <p:txBody>
          <a:bodyPr wrap="none" rtlCol="0">
            <a:spAutoFit/>
          </a:bodyPr>
          <a:lstStyle/>
          <a:p>
            <a:r>
              <a:rPr lang="en-US" sz="3600" dirty="0" smtClean="0">
                <a:solidFill>
                  <a:prstClr val="black"/>
                </a:solidFill>
              </a:rPr>
              <a:t>Consolidated Index</a:t>
            </a:r>
            <a:endParaRPr lang="en-US" sz="3600" dirty="0">
              <a:solidFill>
                <a:prstClr val="black"/>
              </a:solidFill>
            </a:endParaRPr>
          </a:p>
        </p:txBody>
      </p:sp>
      <p:sp>
        <p:nvSpPr>
          <p:cNvPr id="52" name="Oval 51"/>
          <p:cNvSpPr/>
          <p:nvPr/>
        </p:nvSpPr>
        <p:spPr>
          <a:xfrm>
            <a:off x="7047246" y="106907"/>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ILS Data</a:t>
            </a:r>
            <a:endParaRPr lang="en-US" sz="1600" dirty="0">
              <a:solidFill>
                <a:prstClr val="black"/>
              </a:solidFill>
            </a:endParaRPr>
          </a:p>
        </p:txBody>
      </p:sp>
      <p:cxnSp>
        <p:nvCxnSpPr>
          <p:cNvPr id="53" name="Straight Arrow Connector 52"/>
          <p:cNvCxnSpPr/>
          <p:nvPr/>
        </p:nvCxnSpPr>
        <p:spPr>
          <a:xfrm flipH="1">
            <a:off x="6127224" y="685800"/>
            <a:ext cx="1034327" cy="819867"/>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30" name="Oval 29"/>
          <p:cNvSpPr/>
          <p:nvPr/>
        </p:nvSpPr>
        <p:spPr>
          <a:xfrm>
            <a:off x="6887980" y="3071309"/>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Aggregated Content packages</a:t>
            </a:r>
            <a:endParaRPr lang="en-US" sz="1600" dirty="0">
              <a:solidFill>
                <a:prstClr val="black"/>
              </a:solidFill>
            </a:endParaRPr>
          </a:p>
        </p:txBody>
      </p:sp>
      <p:cxnSp>
        <p:nvCxnSpPr>
          <p:cNvPr id="31" name="Straight Arrow Connector 30"/>
          <p:cNvCxnSpPr/>
          <p:nvPr/>
        </p:nvCxnSpPr>
        <p:spPr>
          <a:xfrm flipH="1" flipV="1">
            <a:off x="6095999" y="3200400"/>
            <a:ext cx="838201" cy="186679"/>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pic>
        <p:nvPicPr>
          <p:cNvPr id="41"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583" y="5959373"/>
            <a:ext cx="951293" cy="9195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2"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8317" y="5889910"/>
            <a:ext cx="1182189" cy="8524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6200" y="6022261"/>
            <a:ext cx="998279" cy="7200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4479" y="6059330"/>
            <a:ext cx="1420653" cy="6328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4" name="Oval 33"/>
          <p:cNvSpPr/>
          <p:nvPr/>
        </p:nvSpPr>
        <p:spPr>
          <a:xfrm>
            <a:off x="608238" y="4953879"/>
            <a:ext cx="1601562" cy="762000"/>
          </a:xfrm>
          <a:prstGeom prst="ellipse">
            <a:avLst/>
          </a:prstGeom>
          <a:solidFill>
            <a:schemeClr val="accent3">
              <a:lumMod val="75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t>Usage-generated</a:t>
            </a:r>
            <a:br>
              <a:rPr lang="en-US" sz="1600" dirty="0" smtClean="0"/>
            </a:br>
            <a:r>
              <a:rPr lang="en-US" sz="1600" dirty="0" smtClean="0"/>
              <a:t>Data</a:t>
            </a:r>
            <a:endParaRPr lang="en-US" sz="1400" dirty="0"/>
          </a:p>
        </p:txBody>
      </p:sp>
      <p:sp>
        <p:nvSpPr>
          <p:cNvPr id="35" name="Oval 34"/>
          <p:cNvSpPr/>
          <p:nvPr/>
        </p:nvSpPr>
        <p:spPr>
          <a:xfrm>
            <a:off x="2284638" y="4924051"/>
            <a:ext cx="1601562" cy="762000"/>
          </a:xfrm>
          <a:prstGeom prst="ellipse">
            <a:avLst/>
          </a:prstGeom>
          <a:solidFill>
            <a:schemeClr val="accent3">
              <a:lumMod val="75000"/>
            </a:schemeClr>
          </a:solidFill>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t>Customer</a:t>
            </a:r>
            <a:br>
              <a:rPr lang="en-US" sz="1600" dirty="0" smtClean="0"/>
            </a:br>
            <a:r>
              <a:rPr lang="en-US" sz="1600" dirty="0" smtClean="0"/>
              <a:t>Profile</a:t>
            </a:r>
            <a:endParaRPr lang="en-US" sz="1400" dirty="0"/>
          </a:p>
        </p:txBody>
      </p:sp>
      <p:cxnSp>
        <p:nvCxnSpPr>
          <p:cNvPr id="45" name="Straight Arrow Connector 44"/>
          <p:cNvCxnSpPr/>
          <p:nvPr/>
        </p:nvCxnSpPr>
        <p:spPr>
          <a:xfrm flipV="1">
            <a:off x="1676400" y="4163943"/>
            <a:ext cx="228600" cy="831406"/>
          </a:xfrm>
          <a:prstGeom prst="straightConnector1">
            <a:avLst/>
          </a:prstGeom>
          <a:ln w="57150">
            <a:tailEnd type="arrow"/>
          </a:ln>
        </p:spPr>
        <p:style>
          <a:lnRef idx="1">
            <a:schemeClr val="accent3"/>
          </a:lnRef>
          <a:fillRef idx="0">
            <a:schemeClr val="accent3"/>
          </a:fillRef>
          <a:effectRef idx="0">
            <a:schemeClr val="accent3"/>
          </a:effectRef>
          <a:fontRef idx="minor">
            <a:schemeClr val="tx1"/>
          </a:fontRef>
        </p:style>
      </p:cxnSp>
      <p:cxnSp>
        <p:nvCxnSpPr>
          <p:cNvPr id="46" name="Straight Arrow Connector 45"/>
          <p:cNvCxnSpPr/>
          <p:nvPr/>
        </p:nvCxnSpPr>
        <p:spPr>
          <a:xfrm flipH="1" flipV="1">
            <a:off x="2438400" y="4249596"/>
            <a:ext cx="431736" cy="745753"/>
          </a:xfrm>
          <a:prstGeom prst="straightConnector1">
            <a:avLst/>
          </a:prstGeom>
          <a:ln w="57150">
            <a:tailEnd type="arrow"/>
          </a:ln>
        </p:spPr>
        <p:style>
          <a:lnRef idx="1">
            <a:schemeClr val="accent3"/>
          </a:lnRef>
          <a:fillRef idx="0">
            <a:schemeClr val="accent3"/>
          </a:fillRef>
          <a:effectRef idx="0">
            <a:schemeClr val="accent3"/>
          </a:effectRef>
          <a:fontRef idx="minor">
            <a:schemeClr val="tx1"/>
          </a:fontRef>
        </p:style>
      </p:cxnSp>
      <p:sp>
        <p:nvSpPr>
          <p:cNvPr id="47" name="Oval 46"/>
          <p:cNvSpPr/>
          <p:nvPr/>
        </p:nvSpPr>
        <p:spPr>
          <a:xfrm>
            <a:off x="6761612" y="3781051"/>
            <a:ext cx="1828800" cy="762000"/>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sz="1600" dirty="0" smtClean="0">
                <a:solidFill>
                  <a:prstClr val="black"/>
                </a:solidFill>
              </a:rPr>
              <a:t>Open Access</a:t>
            </a:r>
            <a:endParaRPr lang="en-US" sz="1400" dirty="0">
              <a:solidFill>
                <a:prstClr val="black"/>
              </a:solidFill>
            </a:endParaRPr>
          </a:p>
        </p:txBody>
      </p:sp>
      <p:cxnSp>
        <p:nvCxnSpPr>
          <p:cNvPr id="49" name="Straight Arrow Connector 48"/>
          <p:cNvCxnSpPr/>
          <p:nvPr/>
        </p:nvCxnSpPr>
        <p:spPr>
          <a:xfrm flipH="1" flipV="1">
            <a:off x="6049779" y="3890021"/>
            <a:ext cx="838201" cy="186679"/>
          </a:xfrm>
          <a:prstGeom prst="straightConnector1">
            <a:avLst/>
          </a:prstGeom>
          <a:ln w="34925">
            <a:solidFill>
              <a:srgbClr val="00B05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46735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aseline="0" dirty="0" smtClean="0"/>
              <a:t>State of Discovery indexes</a:t>
            </a:r>
            <a:endParaRPr lang="en-US" dirty="0"/>
          </a:p>
        </p:txBody>
      </p:sp>
      <p:sp>
        <p:nvSpPr>
          <p:cNvPr id="3" name="Content Placeholder 2"/>
          <p:cNvSpPr>
            <a:spLocks noGrp="1"/>
          </p:cNvSpPr>
          <p:nvPr>
            <p:ph sz="quarter" idx="1"/>
          </p:nvPr>
        </p:nvSpPr>
        <p:spPr/>
        <p:txBody>
          <a:bodyPr/>
          <a:lstStyle/>
          <a:p>
            <a:r>
              <a:rPr lang="en-US" dirty="0" smtClean="0"/>
              <a:t>Very strong coverage of primary publishers</a:t>
            </a:r>
            <a:r>
              <a:rPr lang="en-US" baseline="0" dirty="0" smtClean="0"/>
              <a:t> of scholarly materials</a:t>
            </a:r>
          </a:p>
          <a:p>
            <a:pPr lvl="1"/>
            <a:r>
              <a:rPr lang="en-US" dirty="0" smtClean="0"/>
              <a:t>Especially</a:t>
            </a:r>
            <a:r>
              <a:rPr lang="en-US" baseline="0" dirty="0" smtClean="0"/>
              <a:t> English and other Western Languages</a:t>
            </a:r>
          </a:p>
          <a:p>
            <a:pPr lvl="0"/>
            <a:r>
              <a:rPr lang="en-US" dirty="0" smtClean="0"/>
              <a:t>Weaker coverage of scholarly</a:t>
            </a:r>
            <a:r>
              <a:rPr lang="en-US" baseline="0" dirty="0" smtClean="0"/>
              <a:t> content in other international regions </a:t>
            </a:r>
          </a:p>
          <a:p>
            <a:pPr lvl="1"/>
            <a:r>
              <a:rPr lang="en-US" dirty="0" smtClean="0"/>
              <a:t>Asian languages, Arabic, etc.</a:t>
            </a:r>
          </a:p>
          <a:p>
            <a:pPr lvl="0"/>
            <a:r>
              <a:rPr lang="en-US" dirty="0" smtClean="0"/>
              <a:t>Mixed</a:t>
            </a:r>
            <a:r>
              <a:rPr lang="en-US" baseline="0" dirty="0" smtClean="0"/>
              <a:t> coverage of A&amp;I resources</a:t>
            </a:r>
          </a:p>
          <a:p>
            <a:pPr lvl="0"/>
            <a:r>
              <a:rPr lang="en-US" baseline="0" dirty="0" smtClean="0"/>
              <a:t>Mixed converge of non-textual resources</a:t>
            </a:r>
            <a:endParaRPr lang="en-US" dirty="0"/>
          </a:p>
        </p:txBody>
      </p:sp>
    </p:spTree>
    <p:extLst>
      <p:ext uri="{BB962C8B-B14F-4D97-AF65-F5344CB8AC3E}">
        <p14:creationId xmlns:p14="http://schemas.microsoft.com/office/powerpoint/2010/main" val="28056507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AutoShape 4"/>
          <p:cNvSpPr>
            <a:spLocks noGrp="1" noChangeArrowheads="1"/>
          </p:cNvSpPr>
          <p:nvPr>
            <p:ph type="title"/>
          </p:nvPr>
        </p:nvSpPr>
        <p:spPr/>
        <p:txBody>
          <a:bodyPr/>
          <a:lstStyle/>
          <a:p>
            <a:r>
              <a:rPr lang="en-US" dirty="0" smtClean="0"/>
              <a:t>Comprehensive Library Portal</a:t>
            </a:r>
            <a:endParaRPr lang="en-US" dirty="0" smtClean="0"/>
          </a:p>
        </p:txBody>
      </p:sp>
      <p:grpSp>
        <p:nvGrpSpPr>
          <p:cNvPr id="79874" name="Group 35"/>
          <p:cNvGrpSpPr>
            <a:grpSpLocks/>
          </p:cNvGrpSpPr>
          <p:nvPr/>
        </p:nvGrpSpPr>
        <p:grpSpPr bwMode="auto">
          <a:xfrm>
            <a:off x="652463" y="1816100"/>
            <a:ext cx="7881937" cy="4967288"/>
            <a:chOff x="253255" y="1816350"/>
            <a:chExt cx="5813282" cy="4967662"/>
          </a:xfrm>
        </p:grpSpPr>
        <p:sp>
          <p:nvSpPr>
            <p:cNvPr id="142341" name="Rectangle 5"/>
            <p:cNvSpPr>
              <a:spLocks noChangeArrowheads="1"/>
            </p:cNvSpPr>
            <p:nvPr/>
          </p:nvSpPr>
          <p:spPr bwMode="auto">
            <a:xfrm>
              <a:off x="257938" y="1816350"/>
              <a:ext cx="5808599" cy="4967662"/>
            </a:xfrm>
            <a:prstGeom prst="rect">
              <a:avLst/>
            </a:prstGeom>
            <a:solidFill>
              <a:schemeClr val="accent2">
                <a:lumMod val="60000"/>
                <a:lumOff val="40000"/>
              </a:schemeClr>
            </a:solidFill>
            <a:ln w="9525">
              <a:solidFill>
                <a:schemeClr val="tx1"/>
              </a:solidFill>
              <a:miter lim="800000"/>
              <a:headEnd/>
              <a:tailEnd/>
            </a:ln>
            <a:effectLst>
              <a:prstShdw prst="shdw13" dist="53882" dir="13500000">
                <a:schemeClr val="bg2">
                  <a:alpha val="50000"/>
                </a:schemeClr>
              </a:prstShdw>
            </a:effectLst>
          </p:spPr>
          <p:txBody>
            <a:bodyPr wrap="none" anchor="ctr"/>
            <a:lstStyle/>
            <a:p>
              <a:pPr fontAlgn="auto">
                <a:spcBef>
                  <a:spcPts val="0"/>
                </a:spcBef>
                <a:spcAft>
                  <a:spcPts val="0"/>
                </a:spcAft>
                <a:defRPr/>
              </a:pPr>
              <a:endParaRPr lang="en-US" dirty="0">
                <a:latin typeface="+mn-lt"/>
              </a:endParaRPr>
            </a:p>
          </p:txBody>
        </p:sp>
        <p:sp>
          <p:nvSpPr>
            <p:cNvPr id="79878" name="Rectangle 7"/>
            <p:cNvSpPr>
              <a:spLocks noChangeArrowheads="1"/>
            </p:cNvSpPr>
            <p:nvPr/>
          </p:nvSpPr>
          <p:spPr bwMode="auto">
            <a:xfrm>
              <a:off x="518596" y="4579289"/>
              <a:ext cx="1523042" cy="1669111"/>
            </a:xfrm>
            <a:prstGeom prst="rect">
              <a:avLst/>
            </a:prstGeom>
            <a:solidFill>
              <a:schemeClr val="accent1"/>
            </a:solidFill>
            <a:ln w="9525">
              <a:solidFill>
                <a:schemeClr val="tx1"/>
              </a:solidFill>
              <a:miter lim="800000"/>
              <a:headEnd/>
              <a:tailEnd/>
            </a:ln>
          </p:spPr>
          <p:txBody>
            <a:bodyPr wrap="none"/>
            <a:lstStyle/>
            <a:p>
              <a:pPr algn="ctr"/>
              <a:r>
                <a:rPr lang="en-US" sz="1600">
                  <a:latin typeface="Tw Cen MT" pitchFamily="34" charset="0"/>
                </a:rPr>
                <a:t>Integrated Library </a:t>
              </a:r>
              <a:br>
                <a:rPr lang="en-US" sz="1600">
                  <a:latin typeface="Tw Cen MT" pitchFamily="34" charset="0"/>
                </a:rPr>
              </a:br>
              <a:r>
                <a:rPr lang="en-US" sz="1600">
                  <a:latin typeface="Tw Cen MT" pitchFamily="34" charset="0"/>
                </a:rPr>
                <a:t>System</a:t>
              </a:r>
            </a:p>
            <a:p>
              <a:pPr algn="ctr"/>
              <a:endParaRPr lang="en-US" sz="1600">
                <a:latin typeface="Tw Cen MT" pitchFamily="34" charset="0"/>
              </a:endParaRPr>
            </a:p>
          </p:txBody>
        </p:sp>
        <p:pic>
          <p:nvPicPr>
            <p:cNvPr id="79879" name="Picture 68" descr="MCj03974120000[1]"/>
            <p:cNvPicPr>
              <a:picLocks noChangeAspect="1" noChangeArrowheads="1"/>
            </p:cNvPicPr>
            <p:nvPr/>
          </p:nvPicPr>
          <p:blipFill>
            <a:blip r:embed="rId2"/>
            <a:srcRect/>
            <a:stretch>
              <a:fillRect/>
            </a:stretch>
          </p:blipFill>
          <p:spPr bwMode="auto">
            <a:xfrm>
              <a:off x="1919189" y="1989191"/>
              <a:ext cx="905441" cy="1083603"/>
            </a:xfrm>
            <a:prstGeom prst="rect">
              <a:avLst/>
            </a:prstGeom>
            <a:noFill/>
            <a:ln w="9525">
              <a:noFill/>
              <a:miter lim="800000"/>
              <a:headEnd/>
              <a:tailEnd/>
            </a:ln>
          </p:spPr>
        </p:pic>
        <p:sp>
          <p:nvSpPr>
            <p:cNvPr id="79880" name="Rectangle 7"/>
            <p:cNvSpPr>
              <a:spLocks noChangeArrowheads="1"/>
            </p:cNvSpPr>
            <p:nvPr/>
          </p:nvSpPr>
          <p:spPr bwMode="auto">
            <a:xfrm>
              <a:off x="2151223" y="4579289"/>
              <a:ext cx="812688" cy="1669111"/>
            </a:xfrm>
            <a:prstGeom prst="rect">
              <a:avLst/>
            </a:prstGeom>
            <a:solidFill>
              <a:schemeClr val="accent1"/>
            </a:solidFill>
            <a:ln w="9525">
              <a:solidFill>
                <a:schemeClr val="tx1"/>
              </a:solidFill>
              <a:miter lim="800000"/>
              <a:headEnd/>
              <a:tailEnd/>
            </a:ln>
          </p:spPr>
          <p:txBody>
            <a:bodyPr wrap="none"/>
            <a:lstStyle/>
            <a:p>
              <a:pPr algn="ctr"/>
              <a:r>
                <a:rPr lang="en-US" sz="1600">
                  <a:latin typeface="Tw Cen MT" pitchFamily="34" charset="0"/>
                </a:rPr>
                <a:t>Library </a:t>
              </a:r>
              <a:br>
                <a:rPr lang="en-US" sz="1600">
                  <a:latin typeface="Tw Cen MT" pitchFamily="34" charset="0"/>
                </a:rPr>
              </a:br>
              <a:r>
                <a:rPr lang="en-US" sz="1600">
                  <a:latin typeface="Tw Cen MT" pitchFamily="34" charset="0"/>
                </a:rPr>
                <a:t>Web site</a:t>
              </a:r>
            </a:p>
          </p:txBody>
        </p:sp>
        <p:sp>
          <p:nvSpPr>
            <p:cNvPr id="79881" name="Rectangle 7"/>
            <p:cNvSpPr>
              <a:spLocks noChangeArrowheads="1"/>
            </p:cNvSpPr>
            <p:nvPr/>
          </p:nvSpPr>
          <p:spPr bwMode="auto">
            <a:xfrm>
              <a:off x="3179633" y="4572000"/>
              <a:ext cx="753899" cy="1617929"/>
            </a:xfrm>
            <a:prstGeom prst="rect">
              <a:avLst/>
            </a:prstGeom>
            <a:solidFill>
              <a:schemeClr val="accent1"/>
            </a:solidFill>
            <a:ln w="9525">
              <a:solidFill>
                <a:schemeClr val="tx1"/>
              </a:solidFill>
              <a:miter lim="800000"/>
              <a:headEnd/>
              <a:tailEnd/>
            </a:ln>
          </p:spPr>
          <p:txBody>
            <a:bodyPr wrap="none"/>
            <a:lstStyle/>
            <a:p>
              <a:pPr algn="ctr"/>
              <a:r>
                <a:rPr lang="en-US" sz="1600">
                  <a:latin typeface="Tw Cen MT" pitchFamily="34" charset="0"/>
                </a:rPr>
                <a:t>Subject</a:t>
              </a:r>
              <a:br>
                <a:rPr lang="en-US" sz="1600">
                  <a:latin typeface="Tw Cen MT" pitchFamily="34" charset="0"/>
                </a:rPr>
              </a:br>
              <a:r>
                <a:rPr lang="en-US" sz="1600">
                  <a:latin typeface="Tw Cen MT" pitchFamily="34" charset="0"/>
                </a:rPr>
                <a:t>Guides</a:t>
              </a:r>
            </a:p>
          </p:txBody>
        </p:sp>
        <p:sp>
          <p:nvSpPr>
            <p:cNvPr id="79882" name="Rectangle 7"/>
            <p:cNvSpPr>
              <a:spLocks noChangeArrowheads="1"/>
            </p:cNvSpPr>
            <p:nvPr/>
          </p:nvSpPr>
          <p:spPr bwMode="auto">
            <a:xfrm>
              <a:off x="4118269" y="4585905"/>
              <a:ext cx="1520003" cy="1586295"/>
            </a:xfrm>
            <a:prstGeom prst="rect">
              <a:avLst/>
            </a:prstGeom>
            <a:solidFill>
              <a:schemeClr val="accent1"/>
            </a:solidFill>
            <a:ln w="9525">
              <a:solidFill>
                <a:schemeClr val="tx1"/>
              </a:solidFill>
              <a:miter lim="800000"/>
              <a:headEnd/>
              <a:tailEnd/>
            </a:ln>
          </p:spPr>
          <p:txBody>
            <a:bodyPr wrap="none"/>
            <a:lstStyle/>
            <a:p>
              <a:pPr algn="ctr"/>
              <a:r>
                <a:rPr lang="en-US" sz="1600">
                  <a:latin typeface="Tw Cen MT" pitchFamily="34" charset="0"/>
                </a:rPr>
                <a:t>Article, Databases,</a:t>
              </a:r>
              <a:br>
                <a:rPr lang="en-US" sz="1600">
                  <a:latin typeface="Tw Cen MT" pitchFamily="34" charset="0"/>
                </a:rPr>
              </a:br>
              <a:r>
                <a:rPr lang="en-US" sz="1600">
                  <a:latin typeface="Tw Cen MT" pitchFamily="34" charset="0"/>
                </a:rPr>
                <a:t>E-Book collections</a:t>
              </a:r>
            </a:p>
          </p:txBody>
        </p:sp>
        <p:sp>
          <p:nvSpPr>
            <p:cNvPr id="79883" name="Text Box 75"/>
            <p:cNvSpPr txBox="1">
              <a:spLocks noChangeArrowheads="1"/>
            </p:cNvSpPr>
            <p:nvPr/>
          </p:nvSpPr>
          <p:spPr bwMode="auto">
            <a:xfrm>
              <a:off x="253255" y="2456454"/>
              <a:ext cx="1634050" cy="461665"/>
            </a:xfrm>
            <a:prstGeom prst="rect">
              <a:avLst/>
            </a:prstGeom>
            <a:noFill/>
            <a:ln w="9525">
              <a:noFill/>
              <a:miter lim="800000"/>
              <a:headEnd/>
              <a:tailEnd/>
            </a:ln>
          </p:spPr>
          <p:txBody>
            <a:bodyPr wrap="none">
              <a:spAutoFit/>
            </a:bodyPr>
            <a:lstStyle/>
            <a:p>
              <a:r>
                <a:rPr lang="en-US" sz="2400">
                  <a:latin typeface="Tw Cen MT" pitchFamily="34" charset="0"/>
                </a:rPr>
                <a:t>Public Interfaces</a:t>
              </a:r>
              <a:r>
                <a:rPr lang="en-US" sz="1600">
                  <a:latin typeface="Tw Cen MT" pitchFamily="34" charset="0"/>
                </a:rPr>
                <a:t>:</a:t>
              </a:r>
            </a:p>
          </p:txBody>
        </p:sp>
        <p:sp>
          <p:nvSpPr>
            <p:cNvPr id="81" name="Rounded Rectangle 80"/>
            <p:cNvSpPr/>
            <p:nvPr/>
          </p:nvSpPr>
          <p:spPr>
            <a:xfrm>
              <a:off x="467521" y="3353166"/>
              <a:ext cx="5222002" cy="844614"/>
            </a:xfrm>
            <a:prstGeom prst="roundRect">
              <a:avLst/>
            </a:prstGeom>
          </p:spPr>
          <p:style>
            <a:lnRef idx="1">
              <a:schemeClr val="accent2"/>
            </a:lnRef>
            <a:fillRef idx="2">
              <a:schemeClr val="accent2"/>
            </a:fillRef>
            <a:effectRef idx="1">
              <a:schemeClr val="accent2"/>
            </a:effectRef>
            <a:fontRef idx="minor">
              <a:schemeClr val="dk1"/>
            </a:fontRef>
          </p:style>
          <p:txBody>
            <a:bodyPr anchor="ctr"/>
            <a:lstStyle/>
            <a:p>
              <a:pPr algn="ctr" fontAlgn="auto">
                <a:spcBef>
                  <a:spcPts val="0"/>
                </a:spcBef>
                <a:spcAft>
                  <a:spcPts val="0"/>
                </a:spcAft>
                <a:defRPr/>
              </a:pPr>
              <a:endParaRPr lang="en-US" dirty="0"/>
            </a:p>
            <a:p>
              <a:pPr algn="ctr" fontAlgn="auto">
                <a:spcBef>
                  <a:spcPts val="0"/>
                </a:spcBef>
                <a:spcAft>
                  <a:spcPts val="0"/>
                </a:spcAft>
                <a:defRPr/>
              </a:pPr>
              <a:r>
                <a:rPr lang="en-US" sz="2800" dirty="0"/>
                <a:t>Presentation Layer </a:t>
              </a:r>
            </a:p>
            <a:p>
              <a:pPr algn="ctr" fontAlgn="auto">
                <a:spcBef>
                  <a:spcPts val="0"/>
                </a:spcBef>
                <a:spcAft>
                  <a:spcPts val="0"/>
                </a:spcAft>
                <a:defRPr/>
              </a:pPr>
              <a:endParaRPr lang="en-US" dirty="0"/>
            </a:p>
          </p:txBody>
        </p:sp>
      </p:grpSp>
      <p:pic>
        <p:nvPicPr>
          <p:cNvPr id="79875" name="Picture 2"/>
          <p:cNvPicPr>
            <a:picLocks noChangeAspect="1" noChangeArrowheads="1"/>
          </p:cNvPicPr>
          <p:nvPr/>
        </p:nvPicPr>
        <p:blipFill>
          <a:blip r:embed="rId3"/>
          <a:srcRect/>
          <a:stretch>
            <a:fillRect/>
          </a:stretch>
        </p:blipFill>
        <p:spPr bwMode="auto">
          <a:xfrm>
            <a:off x="4714875" y="1882775"/>
            <a:ext cx="833438" cy="1216025"/>
          </a:xfrm>
          <a:prstGeom prst="rect">
            <a:avLst/>
          </a:prstGeom>
          <a:noFill/>
          <a:ln w="9525">
            <a:noFill/>
            <a:miter lim="800000"/>
            <a:headEnd/>
            <a:tailEnd/>
          </a:ln>
        </p:spPr>
      </p:pic>
      <p:pic>
        <p:nvPicPr>
          <p:cNvPr id="79876" name="Picture 3"/>
          <p:cNvPicPr>
            <a:picLocks noChangeAspect="1" noChangeArrowheads="1"/>
          </p:cNvPicPr>
          <p:nvPr/>
        </p:nvPicPr>
        <p:blipFill>
          <a:blip r:embed="rId4"/>
          <a:srcRect/>
          <a:stretch>
            <a:fillRect/>
          </a:stretch>
        </p:blipFill>
        <p:spPr bwMode="auto">
          <a:xfrm>
            <a:off x="5821363" y="2014538"/>
            <a:ext cx="1179512" cy="1031875"/>
          </a:xfrm>
          <a:prstGeom prst="rect">
            <a:avLst/>
          </a:prstGeom>
          <a:noFill/>
          <a:ln w="9525">
            <a:noFill/>
            <a:miter lim="800000"/>
            <a:headEnd/>
            <a:tailEnd/>
          </a:ln>
        </p:spPr>
      </p:pic>
    </p:spTree>
    <p:extLst>
      <p:ext uri="{BB962C8B-B14F-4D97-AF65-F5344CB8AC3E}">
        <p14:creationId xmlns:p14="http://schemas.microsoft.com/office/powerpoint/2010/main" val="9577850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Discovery Service Installations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353829879"/>
              </p:ext>
            </p:extLst>
          </p:nvPr>
        </p:nvGraphicFramePr>
        <p:xfrm>
          <a:off x="-3" y="1447800"/>
          <a:ext cx="9144006" cy="5227229"/>
        </p:xfrm>
        <a:graphic>
          <a:graphicData uri="http://schemas.openxmlformats.org/drawingml/2006/table">
            <a:tbl>
              <a:tblPr>
                <a:tableStyleId>{5C22544A-7EE6-4342-B048-85BDC9FD1C3A}</a:tableStyleId>
              </a:tblPr>
              <a:tblGrid>
                <a:gridCol w="1814843"/>
                <a:gridCol w="767817"/>
                <a:gridCol w="767817"/>
                <a:gridCol w="767817"/>
                <a:gridCol w="767817"/>
                <a:gridCol w="740642"/>
                <a:gridCol w="794992"/>
                <a:gridCol w="767817"/>
                <a:gridCol w="767817"/>
                <a:gridCol w="1186627"/>
              </a:tblGrid>
              <a:tr h="550235">
                <a:tc>
                  <a:txBody>
                    <a:bodyPr/>
                    <a:lstStyle/>
                    <a:p>
                      <a:pPr algn="l" fontAlgn="b"/>
                      <a:r>
                        <a:rPr lang="en-US" sz="2000" u="none" strike="noStrike" dirty="0" smtClean="0">
                          <a:effectLst/>
                          <a:latin typeface="Arial Rounded MT Bold" pitchFamily="34" charset="0"/>
                        </a:rPr>
                        <a:t>Product</a:t>
                      </a:r>
                      <a:endParaRPr lang="en-US" sz="2000" b="1"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dirty="0">
                          <a:effectLst/>
                          <a:latin typeface="Arial Rounded MT Bold" pitchFamily="34" charset="0"/>
                        </a:rPr>
                        <a:t>2007</a:t>
                      </a:r>
                      <a:endParaRPr lang="en-US" sz="2000" b="1"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dirty="0">
                          <a:effectLst/>
                          <a:latin typeface="Arial Rounded MT Bold" pitchFamily="34" charset="0"/>
                        </a:rPr>
                        <a:t>2008</a:t>
                      </a:r>
                      <a:endParaRPr lang="en-US" sz="2000" b="1"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dirty="0">
                          <a:effectLst/>
                          <a:latin typeface="Arial Rounded MT Bold" pitchFamily="34" charset="0"/>
                        </a:rPr>
                        <a:t>2009</a:t>
                      </a:r>
                      <a:endParaRPr lang="en-US" sz="2000" b="1"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dirty="0">
                          <a:effectLst/>
                          <a:latin typeface="Arial Rounded MT Bold" pitchFamily="34" charset="0"/>
                        </a:rPr>
                        <a:t>2010</a:t>
                      </a:r>
                      <a:endParaRPr lang="en-US" sz="2000" b="1"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dirty="0">
                          <a:effectLst/>
                          <a:latin typeface="Arial Rounded MT Bold" pitchFamily="34" charset="0"/>
                        </a:rPr>
                        <a:t>2011</a:t>
                      </a:r>
                      <a:endParaRPr lang="en-US" sz="2000" b="1"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smtClean="0">
                          <a:effectLst/>
                          <a:latin typeface="Arial Rounded MT Bold" pitchFamily="34" charset="0"/>
                        </a:rPr>
                        <a:t>2012</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smtClean="0">
                          <a:effectLst/>
                          <a:latin typeface="Arial Rounded MT Bold" pitchFamily="34" charset="0"/>
                        </a:rPr>
                        <a:t>2013</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smtClean="0">
                          <a:effectLst/>
                          <a:latin typeface="Arial Rounded MT Bold" pitchFamily="34" charset="0"/>
                        </a:rPr>
                        <a:t>2014</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u="none" strike="noStrike" dirty="0">
                          <a:effectLst/>
                          <a:latin typeface="Arial Rounded MT Bold" pitchFamily="34" charset="0"/>
                        </a:rPr>
                        <a:t>Installed</a:t>
                      </a:r>
                      <a:endParaRPr lang="en-US" sz="2000" b="1"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9666">
                <a:tc>
                  <a:txBody>
                    <a:bodyPr/>
                    <a:lstStyle/>
                    <a:p>
                      <a:pPr algn="l" fontAlgn="b"/>
                      <a:r>
                        <a:rPr lang="en-US" sz="2000" b="0" i="0" u="none" strike="noStrike" dirty="0" smtClean="0">
                          <a:effectLst/>
                          <a:latin typeface="Arial Rounded MT Bold" pitchFamily="34" charset="0"/>
                        </a:rPr>
                        <a:t>EBSCO</a:t>
                      </a:r>
                      <a:r>
                        <a:rPr lang="en-US" sz="2000" b="0" i="0" u="none" strike="noStrike" baseline="0" dirty="0" smtClean="0">
                          <a:effectLst/>
                          <a:latin typeface="Arial Rounded MT Bold" pitchFamily="34" charset="0"/>
                        </a:rPr>
                        <a:t> EDS</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1774</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2634</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8246</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r>
              <a:tr h="519666">
                <a:tc>
                  <a:txBody>
                    <a:bodyPr/>
                    <a:lstStyle/>
                    <a:p>
                      <a:pPr algn="l" fontAlgn="b"/>
                      <a:r>
                        <a:rPr lang="en-US" sz="2000" u="none" strike="noStrike" dirty="0">
                          <a:effectLst/>
                          <a:latin typeface="Arial Rounded MT Bold" pitchFamily="34" charset="0"/>
                        </a:rPr>
                        <a:t>Primo</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u="none" strike="noStrike" dirty="0">
                          <a:effectLst/>
                          <a:latin typeface="Arial Rounded MT Bold" pitchFamily="34" charset="0"/>
                        </a:rPr>
                        <a:t>12</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u="none" strike="noStrike" dirty="0">
                          <a:effectLst/>
                          <a:latin typeface="Arial Rounded MT Bold" pitchFamily="34" charset="0"/>
                        </a:rPr>
                        <a:t>37</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u="none" strike="noStrike" dirty="0">
                          <a:effectLst/>
                          <a:latin typeface="Arial Rounded MT Bold" pitchFamily="34" charset="0"/>
                        </a:rPr>
                        <a:t>53</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u="none" strike="noStrike" dirty="0">
                          <a:effectLst/>
                          <a:latin typeface="Arial Rounded MT Bold" pitchFamily="34" charset="0"/>
                        </a:rPr>
                        <a:t>506</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u="none" strike="noStrike" dirty="0">
                          <a:effectLst/>
                          <a:latin typeface="Arial Rounded MT Bold" pitchFamily="34" charset="0"/>
                        </a:rPr>
                        <a:t>111</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101</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98</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1800" b="0" i="0" u="none" strike="noStrike" dirty="0" smtClean="0">
                          <a:effectLst/>
                          <a:latin typeface="Arial Rounded MT Bold" pitchFamily="34" charset="0"/>
                        </a:rPr>
                        <a:t>88</a:t>
                      </a:r>
                      <a:endParaRPr lang="en-US" dirty="0"/>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1528</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r>
              <a:tr h="519666">
                <a:tc>
                  <a:txBody>
                    <a:bodyPr/>
                    <a:lstStyle/>
                    <a:p>
                      <a:pPr algn="l" fontAlgn="b"/>
                      <a:r>
                        <a:rPr lang="en-US" sz="1800" u="none" strike="noStrike" dirty="0">
                          <a:effectLst/>
                          <a:latin typeface="Arial Rounded MT Bold" pitchFamily="34" charset="0"/>
                        </a:rPr>
                        <a:t>AquaBrowser</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55</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339</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64</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69</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74</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58</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81</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6</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smtClean="0">
                          <a:effectLst/>
                          <a:latin typeface="Arial Rounded MT Bold" pitchFamily="34" charset="0"/>
                        </a:rPr>
                        <a:t>89</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9666">
                <a:tc>
                  <a:txBody>
                    <a:bodyPr/>
                    <a:lstStyle/>
                    <a:p>
                      <a:pPr algn="l" fontAlgn="b"/>
                      <a:r>
                        <a:rPr lang="en-US" sz="1800" u="none" strike="noStrike" dirty="0">
                          <a:effectLst/>
                          <a:latin typeface="Arial Rounded MT Bold" pitchFamily="34" charset="0"/>
                        </a:rPr>
                        <a:t>Encore</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72</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a:effectLst/>
                          <a:latin typeface="Arial Rounded MT Bold" pitchFamily="34" charset="0"/>
                        </a:rPr>
                        <a:t>72</a:t>
                      </a:r>
                      <a:endParaRPr lang="en-US" sz="1800" b="0" i="0" u="none" strike="noStrike">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109</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56</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72</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36</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smtClean="0">
                          <a:effectLst/>
                          <a:latin typeface="Arial Rounded MT Bold" pitchFamily="34" charset="0"/>
                        </a:rPr>
                        <a:t>346</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9666">
                <a:tc>
                  <a:txBody>
                    <a:bodyPr/>
                    <a:lstStyle/>
                    <a:p>
                      <a:pPr algn="l" fontAlgn="b"/>
                      <a:r>
                        <a:rPr lang="en-US" sz="1800" u="none" strike="noStrike" dirty="0" smtClean="0">
                          <a:effectLst/>
                          <a:latin typeface="Arial Rounded MT Bold" pitchFamily="34" charset="0"/>
                        </a:rPr>
                        <a:t>BiblioCommons</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41</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~200</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9666">
                <a:tc>
                  <a:txBody>
                    <a:bodyPr/>
                    <a:lstStyle/>
                    <a:p>
                      <a:pPr algn="l" fontAlgn="b"/>
                      <a:r>
                        <a:rPr lang="en-US" sz="2000" u="none" strike="noStrike" dirty="0">
                          <a:effectLst/>
                          <a:latin typeface="Arial Rounded MT Bold" pitchFamily="34" charset="0"/>
                        </a:rPr>
                        <a:t>Summon</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b"/>
                      <a:r>
                        <a:rPr lang="en-US" sz="2000" u="none" strike="noStrike" dirty="0">
                          <a:effectLst/>
                          <a:latin typeface="Arial Rounded MT Bold" pitchFamily="34" charset="0"/>
                        </a:rPr>
                        <a:t> </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l" fontAlgn="b"/>
                      <a:r>
                        <a:rPr lang="en-US" sz="2000" u="none" strike="noStrike" dirty="0">
                          <a:effectLst/>
                          <a:latin typeface="Arial Rounded MT Bold" pitchFamily="34" charset="0"/>
                        </a:rPr>
                        <a:t> </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u="none" strike="noStrike" dirty="0">
                          <a:effectLst/>
                          <a:latin typeface="Arial Rounded MT Bold" pitchFamily="34" charset="0"/>
                        </a:rPr>
                        <a:t>50</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u="none" strike="noStrike" dirty="0">
                          <a:effectLst/>
                          <a:latin typeface="Arial Rounded MT Bold" pitchFamily="34" charset="0"/>
                        </a:rPr>
                        <a:t>164</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u="none" strike="noStrike" dirty="0">
                          <a:effectLst/>
                          <a:latin typeface="Arial Rounded MT Bold" pitchFamily="34" charset="0"/>
                        </a:rPr>
                        <a:t>214</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158</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238</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195</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c>
                  <a:txBody>
                    <a:bodyPr/>
                    <a:lstStyle/>
                    <a:p>
                      <a:pPr algn="r" fontAlgn="b"/>
                      <a:r>
                        <a:rPr lang="en-US" sz="2000" b="0" i="0" u="none" strike="noStrike" dirty="0" smtClean="0">
                          <a:effectLst/>
                          <a:latin typeface="Arial Rounded MT Bold" pitchFamily="34" charset="0"/>
                        </a:rPr>
                        <a:t>697</a:t>
                      </a:r>
                      <a:endParaRPr lang="en-US" sz="20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4">
                        <a:lumMod val="60000"/>
                        <a:lumOff val="40000"/>
                      </a:schemeClr>
                    </a:solidFill>
                  </a:tcPr>
                </a:tc>
              </a:tr>
              <a:tr h="519666">
                <a:tc>
                  <a:txBody>
                    <a:bodyPr/>
                    <a:lstStyle/>
                    <a:p>
                      <a:pPr algn="l" fontAlgn="b"/>
                      <a:r>
                        <a:rPr lang="en-US" sz="1800" u="none" strike="noStrike" dirty="0" smtClean="0">
                          <a:effectLst/>
                          <a:latin typeface="Arial Rounded MT Bold" pitchFamily="34" charset="0"/>
                        </a:rPr>
                        <a:t>Enterprise</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800" u="none" strike="noStrike" dirty="0">
                          <a:effectLst/>
                          <a:latin typeface="Arial Rounded MT Bold" pitchFamily="34" charset="0"/>
                        </a:rPr>
                        <a:t> </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16</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800" u="none" strike="noStrike" dirty="0">
                          <a:effectLst/>
                          <a:latin typeface="Arial Rounded MT Bold" pitchFamily="34" charset="0"/>
                        </a:rPr>
                        <a:t> </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75</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a:effectLst/>
                          <a:latin typeface="Arial Rounded MT Bold" pitchFamily="34" charset="0"/>
                        </a:rPr>
                        <a:t>100</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102</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123</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150</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538</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9666">
                <a:tc>
                  <a:txBody>
                    <a:bodyPr/>
                    <a:lstStyle/>
                    <a:p>
                      <a:pPr algn="l" fontAlgn="b"/>
                      <a:r>
                        <a:rPr lang="en-US" sz="1800" u="none" strike="noStrike" dirty="0" smtClean="0">
                          <a:effectLst/>
                          <a:latin typeface="Arial Rounded MT Bold" pitchFamily="34" charset="0"/>
                        </a:rPr>
                        <a:t>Infor Iguana</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800" u="none" strike="noStrike">
                          <a:effectLst/>
                          <a:latin typeface="Arial Rounded MT Bold" pitchFamily="34" charset="0"/>
                        </a:rPr>
                        <a:t> </a:t>
                      </a:r>
                      <a:endParaRPr lang="en-US" sz="1800" b="0" i="0" u="none" strike="noStrike">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800" u="none" strike="noStrike">
                          <a:effectLst/>
                          <a:latin typeface="Arial Rounded MT Bold" pitchFamily="34" charset="0"/>
                        </a:rPr>
                        <a:t> </a:t>
                      </a:r>
                      <a:endParaRPr lang="en-US" sz="1800" b="0" i="0" u="none" strike="noStrike">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18</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smtClean="0">
                          <a:effectLst/>
                          <a:latin typeface="Arial Rounded MT Bold" pitchFamily="34" charset="0"/>
                        </a:rPr>
                        <a:t>74</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19666">
                <a:tc>
                  <a:txBody>
                    <a:bodyPr/>
                    <a:lstStyle/>
                    <a:p>
                      <a:pPr algn="l" fontAlgn="b"/>
                      <a:r>
                        <a:rPr lang="en-US" sz="1800" u="none" strike="noStrike" dirty="0">
                          <a:effectLst/>
                          <a:latin typeface="Arial Rounded MT Bold" pitchFamily="34" charset="0"/>
                        </a:rPr>
                        <a:t>Axiell Arena</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800" u="none" strike="noStrike">
                          <a:effectLst/>
                          <a:latin typeface="Arial Rounded MT Bold" pitchFamily="34" charset="0"/>
                        </a:rPr>
                        <a:t> </a:t>
                      </a:r>
                      <a:endParaRPr lang="en-US" sz="1800" b="0" i="0" u="none" strike="noStrike">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r>
                        <a:rPr lang="en-US" sz="1800" u="none" strike="noStrike">
                          <a:effectLst/>
                          <a:latin typeface="Arial Rounded MT Bold" pitchFamily="34" charset="0"/>
                        </a:rPr>
                        <a:t> </a:t>
                      </a:r>
                      <a:endParaRPr lang="en-US" sz="1800" b="0" i="0" u="none" strike="noStrike">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a:effectLst/>
                          <a:latin typeface="Arial Rounded MT Bold" pitchFamily="34" charset="0"/>
                        </a:rPr>
                        <a:t>61</a:t>
                      </a:r>
                      <a:endParaRPr lang="en-US" sz="1800" b="0" i="0" u="none" strike="noStrike">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a:effectLst/>
                          <a:latin typeface="Arial Rounded MT Bold" pitchFamily="34" charset="0"/>
                        </a:rPr>
                        <a:t>57</a:t>
                      </a:r>
                      <a:endParaRPr lang="en-US" sz="1800" b="0" i="0" u="none" strike="noStrike">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a:effectLst/>
                          <a:latin typeface="Arial Rounded MT Bold" pitchFamily="34" charset="0"/>
                        </a:rPr>
                        <a:t>33</a:t>
                      </a:r>
                      <a:endParaRPr lang="en-US" sz="1800" b="0" i="0" u="none" strike="noStrike">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35</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b="0" i="0" u="none" strike="noStrike" dirty="0" smtClean="0">
                          <a:effectLst/>
                          <a:latin typeface="Arial Rounded MT Bold" pitchFamily="34" charset="0"/>
                        </a:rPr>
                        <a:t>95</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800" u="none" strike="noStrike" dirty="0" smtClean="0">
                          <a:effectLst/>
                          <a:latin typeface="Arial Rounded MT Bold" pitchFamily="34" charset="0"/>
                        </a:rPr>
                        <a:t>404</a:t>
                      </a:r>
                      <a:endParaRPr lang="en-US" sz="1800" b="0" i="0" u="none" strike="noStrike" dirty="0">
                        <a:effectLst/>
                        <a:latin typeface="Arial Rounded MT Bold"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9781576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Multi-Role</a:t>
            </a:r>
            <a:r>
              <a:rPr lang="en-US" baseline="0" dirty="0" smtClean="0"/>
              <a:t> Stakeholders</a:t>
            </a:r>
            <a:endParaRPr lang="en-US" dirty="0"/>
          </a:p>
        </p:txBody>
      </p:sp>
      <p:sp>
        <p:nvSpPr>
          <p:cNvPr id="3" name="Content Placeholder 2"/>
          <p:cNvSpPr>
            <a:spLocks noGrp="1"/>
          </p:cNvSpPr>
          <p:nvPr>
            <p:ph sz="quarter" idx="1"/>
          </p:nvPr>
        </p:nvSpPr>
        <p:spPr/>
        <p:txBody>
          <a:bodyPr/>
          <a:lstStyle/>
          <a:p>
            <a:r>
              <a:rPr lang="en-US" dirty="0" smtClean="0"/>
              <a:t>Content provider / Discovery Service</a:t>
            </a:r>
          </a:p>
          <a:p>
            <a:pPr lvl="1"/>
            <a:r>
              <a:rPr lang="en-US" dirty="0" smtClean="0"/>
              <a:t>EBSCO Information Service</a:t>
            </a:r>
          </a:p>
          <a:p>
            <a:pPr lvl="1"/>
            <a:r>
              <a:rPr lang="en-US" dirty="0" smtClean="0"/>
              <a:t>ProQuest</a:t>
            </a:r>
          </a:p>
          <a:p>
            <a:pPr lvl="0"/>
            <a:r>
              <a:rPr lang="en-US" dirty="0" smtClean="0"/>
              <a:t>Resource Management / Discovery Provider</a:t>
            </a:r>
          </a:p>
          <a:p>
            <a:pPr lvl="1"/>
            <a:r>
              <a:rPr lang="en-US" dirty="0" smtClean="0"/>
              <a:t>OCLC</a:t>
            </a:r>
          </a:p>
          <a:p>
            <a:pPr lvl="1"/>
            <a:r>
              <a:rPr lang="en-US" dirty="0" smtClean="0"/>
              <a:t>Ex Libris</a:t>
            </a:r>
          </a:p>
        </p:txBody>
      </p:sp>
    </p:spTree>
    <p:extLst>
      <p:ext uri="{BB962C8B-B14F-4D97-AF65-F5344CB8AC3E}">
        <p14:creationId xmlns:p14="http://schemas.microsoft.com/office/powerpoint/2010/main" val="5911335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Possibilities for Open</a:t>
            </a:r>
            <a:r>
              <a:rPr lang="en-US" baseline="0" dirty="0" smtClean="0"/>
              <a:t> </a:t>
            </a:r>
            <a:r>
              <a:rPr lang="en-US" baseline="0" dirty="0" smtClean="0"/>
              <a:t>Access </a:t>
            </a:r>
            <a:r>
              <a:rPr lang="en-US" baseline="0" dirty="0" smtClean="0"/>
              <a:t>discovery index</a:t>
            </a:r>
            <a:endParaRPr lang="en-US" dirty="0"/>
          </a:p>
        </p:txBody>
      </p:sp>
      <p:sp>
        <p:nvSpPr>
          <p:cNvPr id="3" name="Content Placeholder 2"/>
          <p:cNvSpPr>
            <a:spLocks noGrp="1"/>
          </p:cNvSpPr>
          <p:nvPr>
            <p:ph sz="quarter" idx="1"/>
          </p:nvPr>
        </p:nvSpPr>
        <p:spPr/>
        <p:txBody>
          <a:bodyPr>
            <a:normAutofit/>
          </a:bodyPr>
          <a:lstStyle/>
          <a:p>
            <a:r>
              <a:rPr lang="en-US" dirty="0" smtClean="0"/>
              <a:t>Open source tools exist for discovery Interfaces:</a:t>
            </a:r>
          </a:p>
          <a:p>
            <a:pPr lvl="1"/>
            <a:r>
              <a:rPr lang="en-US" dirty="0" smtClean="0"/>
              <a:t>VuFind</a:t>
            </a:r>
          </a:p>
          <a:p>
            <a:pPr lvl="1"/>
            <a:r>
              <a:rPr lang="en-US" dirty="0" smtClean="0"/>
              <a:t>Blacklight</a:t>
            </a:r>
          </a:p>
          <a:p>
            <a:pPr lvl="0"/>
            <a:r>
              <a:rPr lang="en-US" dirty="0" smtClean="0"/>
              <a:t>No open access discovery indexes</a:t>
            </a:r>
          </a:p>
          <a:p>
            <a:pPr lvl="1"/>
            <a:r>
              <a:rPr lang="en-US" dirty="0" smtClean="0"/>
              <a:t>High threshold of expense and difficulty to build index</a:t>
            </a:r>
          </a:p>
          <a:p>
            <a:pPr lvl="1"/>
            <a:r>
              <a:rPr lang="en-US" dirty="0" smtClean="0"/>
              <a:t>Platform</a:t>
            </a:r>
            <a:r>
              <a:rPr lang="en-US" baseline="0" dirty="0" smtClean="0"/>
              <a:t> costs </a:t>
            </a:r>
          </a:p>
          <a:p>
            <a:pPr lvl="1"/>
            <a:r>
              <a:rPr lang="en-US" baseline="0" dirty="0" smtClean="0"/>
              <a:t>Software development</a:t>
            </a:r>
          </a:p>
          <a:p>
            <a:pPr lvl="1"/>
            <a:r>
              <a:rPr lang="en-US" baseline="0" dirty="0" smtClean="0"/>
              <a:t>Publisher relations</a:t>
            </a:r>
          </a:p>
          <a:p>
            <a:pPr lvl="1"/>
            <a:r>
              <a:rPr lang="en-US" baseline="0" dirty="0" smtClean="0"/>
              <a:t>Billions of content items to index and </a:t>
            </a:r>
            <a:r>
              <a:rPr lang="en-US" baseline="0" dirty="0" smtClean="0"/>
              <a:t>maintain</a:t>
            </a:r>
          </a:p>
        </p:txBody>
      </p:sp>
    </p:spTree>
    <p:extLst>
      <p:ext uri="{BB962C8B-B14F-4D97-AF65-F5344CB8AC3E}">
        <p14:creationId xmlns:p14="http://schemas.microsoft.com/office/powerpoint/2010/main" val="24023143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Description</a:t>
            </a:r>
            <a:endParaRPr lang="en-US" dirty="0"/>
          </a:p>
        </p:txBody>
      </p:sp>
      <p:sp>
        <p:nvSpPr>
          <p:cNvPr id="3" name="Content Placeholder 2"/>
          <p:cNvSpPr>
            <a:spLocks noGrp="1"/>
          </p:cNvSpPr>
          <p:nvPr>
            <p:ph sz="quarter" idx="1"/>
          </p:nvPr>
        </p:nvSpPr>
        <p:spPr/>
        <p:txBody>
          <a:bodyPr>
            <a:normAutofit/>
          </a:bodyPr>
          <a:lstStyle/>
          <a:p>
            <a:pPr marL="0" indent="0" fontAlgn="base">
              <a:buNone/>
            </a:pPr>
            <a:r>
              <a:rPr lang="en-US" dirty="0"/>
              <a:t>In 2014, NISO commissioned a trends and strategy white paper, "The Future of Library Resource Discovery." The paper, covering an area of significant interest for libraries, provides an overview of the current research discovery environment and investigates technologies and practices which may present growth opportunities to support and improve user experience</a:t>
            </a:r>
            <a:r>
              <a:rPr lang="en-US" dirty="0" smtClean="0"/>
              <a:t>.</a:t>
            </a:r>
            <a:r>
              <a:rPr lang="en-US" dirty="0"/>
              <a:t/>
            </a:r>
            <a:br>
              <a:rPr lang="en-US" dirty="0"/>
            </a:br>
            <a:endParaRPr kumimoji="0" lang="en-US" sz="2900" b="0" i="0" kern="1200" dirty="0" smtClean="0">
              <a:solidFill>
                <a:schemeClr val="tx1"/>
              </a:solidFill>
              <a:effectLst/>
              <a:latin typeface="+mn-lt"/>
              <a:ea typeface="+mn-ea"/>
              <a:cs typeface="+mn-cs"/>
            </a:endParaRPr>
          </a:p>
        </p:txBody>
      </p:sp>
    </p:spTree>
    <p:extLst>
      <p:ext uri="{BB962C8B-B14F-4D97-AF65-F5344CB8AC3E}">
        <p14:creationId xmlns:p14="http://schemas.microsoft.com/office/powerpoint/2010/main" val="17745727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Current model requires</a:t>
            </a:r>
            <a:r>
              <a:rPr lang="en-US" baseline="0" dirty="0" smtClean="0"/>
              <a:t> massive resources</a:t>
            </a:r>
            <a:endParaRPr lang="en-US" dirty="0"/>
          </a:p>
        </p:txBody>
      </p:sp>
      <p:sp>
        <p:nvSpPr>
          <p:cNvPr id="3" name="Content Placeholder 2"/>
          <p:cNvSpPr>
            <a:spLocks noGrp="1"/>
          </p:cNvSpPr>
          <p:nvPr>
            <p:ph sz="quarter" idx="1"/>
          </p:nvPr>
        </p:nvSpPr>
        <p:spPr/>
        <p:txBody>
          <a:bodyPr/>
          <a:lstStyle/>
          <a:p>
            <a:pPr lvl="0"/>
            <a:r>
              <a:rPr lang="en-US" dirty="0" smtClean="0"/>
              <a:t>Threshold of resources required currently too high for open access central discovery index</a:t>
            </a:r>
          </a:p>
          <a:p>
            <a:pPr lvl="0"/>
            <a:r>
              <a:rPr lang="en-US" dirty="0" smtClean="0"/>
              <a:t>Assessment might change if options narrowed</a:t>
            </a:r>
          </a:p>
          <a:p>
            <a:pPr lvl="0"/>
            <a:r>
              <a:rPr lang="en-US" dirty="0" smtClean="0"/>
              <a:t>Opportunities to lower barriers to entry?</a:t>
            </a:r>
          </a:p>
          <a:p>
            <a:pPr lvl="0"/>
            <a:r>
              <a:rPr lang="en-US" dirty="0" smtClean="0"/>
              <a:t>More open model more likely to come through linked data discovery model</a:t>
            </a:r>
            <a:endParaRPr lang="en-US" dirty="0" smtClean="0"/>
          </a:p>
        </p:txBody>
      </p:sp>
    </p:spTree>
    <p:extLst>
      <p:ext uri="{BB962C8B-B14F-4D97-AF65-F5344CB8AC3E}">
        <p14:creationId xmlns:p14="http://schemas.microsoft.com/office/powerpoint/2010/main" val="28185950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Interoperability of Discovery Services and Management Platforms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dirty="0" smtClean="0"/>
              <a:t>Discovery and Management solutions </a:t>
            </a:r>
            <a:r>
              <a:rPr lang="en-US" dirty="0" smtClean="0"/>
              <a:t>offered as </a:t>
            </a:r>
            <a:r>
              <a:rPr lang="en-US" dirty="0" smtClean="0"/>
              <a:t>matched sets</a:t>
            </a:r>
          </a:p>
          <a:p>
            <a:pPr lvl="1"/>
            <a:r>
              <a:rPr lang="en-US" dirty="0" smtClean="0"/>
              <a:t>Ex Libris: Primo / Alma</a:t>
            </a:r>
          </a:p>
          <a:p>
            <a:pPr lvl="1"/>
            <a:r>
              <a:rPr lang="en-US" dirty="0" smtClean="0"/>
              <a:t>ProQuest:</a:t>
            </a:r>
            <a:r>
              <a:rPr lang="en-US" baseline="0" dirty="0" smtClean="0"/>
              <a:t> Summon / Intota</a:t>
            </a:r>
          </a:p>
          <a:p>
            <a:pPr lvl="1"/>
            <a:r>
              <a:rPr lang="en-US" baseline="0" dirty="0" smtClean="0"/>
              <a:t>OCLC: WorldCat Discovery Service / WorldShare </a:t>
            </a:r>
            <a:r>
              <a:rPr lang="en-US" baseline="0" dirty="0" smtClean="0"/>
              <a:t>Platform</a:t>
            </a:r>
          </a:p>
          <a:p>
            <a:r>
              <a:rPr lang="en-US" dirty="0" smtClean="0"/>
              <a:t>Independent Discovery and Management</a:t>
            </a:r>
            <a:endParaRPr lang="en-US" baseline="0" dirty="0" smtClean="0"/>
          </a:p>
          <a:p>
            <a:pPr lvl="1"/>
            <a:r>
              <a:rPr lang="en-US" baseline="0" dirty="0" smtClean="0"/>
              <a:t>Kuali OLE:</a:t>
            </a:r>
            <a:r>
              <a:rPr lang="en-US" dirty="0" smtClean="0"/>
              <a:t> no discovery component</a:t>
            </a:r>
            <a:r>
              <a:rPr lang="en-US" baseline="0" dirty="0" smtClean="0"/>
              <a:t> </a:t>
            </a:r>
            <a:endParaRPr lang="en-US" baseline="0" dirty="0" smtClean="0"/>
          </a:p>
          <a:p>
            <a:pPr lvl="1"/>
            <a:r>
              <a:rPr lang="en-US" baseline="0" dirty="0" smtClean="0"/>
              <a:t>EBSCO Discovery Service: Works with any Resource management system</a:t>
            </a:r>
          </a:p>
          <a:p>
            <a:pPr lvl="0"/>
            <a:r>
              <a:rPr lang="en-US" dirty="0" smtClean="0"/>
              <a:t>Both </a:t>
            </a:r>
            <a:r>
              <a:rPr lang="en-US" dirty="0" smtClean="0"/>
              <a:t>product categories depend </a:t>
            </a:r>
            <a:r>
              <a:rPr lang="en-US" dirty="0" smtClean="0"/>
              <a:t>on an ecosystem of interrelated knowledge</a:t>
            </a:r>
            <a:r>
              <a:rPr lang="en-US" baseline="0" dirty="0" smtClean="0"/>
              <a:t> bases</a:t>
            </a:r>
          </a:p>
          <a:p>
            <a:pPr lvl="0"/>
            <a:r>
              <a:rPr lang="en-US" baseline="0" dirty="0" smtClean="0"/>
              <a:t>API’s exposed to mix and match, but </a:t>
            </a:r>
            <a:r>
              <a:rPr lang="en-US" baseline="0" dirty="0" smtClean="0"/>
              <a:t>are efficiencies </a:t>
            </a:r>
            <a:r>
              <a:rPr lang="en-US" baseline="0" dirty="0" smtClean="0"/>
              <a:t>and synergies are </a:t>
            </a:r>
            <a:r>
              <a:rPr lang="en-US" baseline="0" dirty="0" smtClean="0"/>
              <a:t>lost?</a:t>
            </a:r>
          </a:p>
          <a:p>
            <a:pPr lvl="0"/>
            <a:r>
              <a:rPr lang="en-US" dirty="0" smtClean="0"/>
              <a:t>Recommendation to explore expectation regarding interoperability between these two product categories</a:t>
            </a:r>
            <a:endParaRPr lang="en-US" baseline="0" dirty="0" smtClean="0"/>
          </a:p>
        </p:txBody>
      </p:sp>
    </p:spTree>
    <p:extLst>
      <p:ext uri="{BB962C8B-B14F-4D97-AF65-F5344CB8AC3E}">
        <p14:creationId xmlns:p14="http://schemas.microsoft.com/office/powerpoint/2010/main" val="103371778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eaLnBrk="1" latinLnBrk="0" hangingPunct="1"/>
            <a:r>
              <a:rPr kumimoji="0" lang="en-US" sz="4400" kern="1200" baseline="0" dirty="0" smtClean="0">
                <a:solidFill>
                  <a:schemeClr val="tx2"/>
                </a:solidFill>
                <a:effectLst/>
                <a:latin typeface="+mj-lt"/>
                <a:ea typeface="+mj-ea"/>
                <a:cs typeface="+mj-cs"/>
              </a:rPr>
              <a:t>Linked Data</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Major</a:t>
            </a:r>
            <a:r>
              <a:rPr lang="en-US" baseline="0" dirty="0" smtClean="0"/>
              <a:t> trend toward information systems based on linked data</a:t>
            </a:r>
          </a:p>
          <a:p>
            <a:pPr lvl="1"/>
            <a:r>
              <a:rPr lang="en-US" baseline="0" dirty="0" smtClean="0"/>
              <a:t>Many projects now based on linked data</a:t>
            </a:r>
          </a:p>
          <a:p>
            <a:pPr lvl="1"/>
            <a:r>
              <a:rPr lang="en-US" baseline="0" dirty="0" smtClean="0"/>
              <a:t>Area of peak interest for Library of Congress, OCLC, </a:t>
            </a:r>
            <a:r>
              <a:rPr lang="en-US" baseline="0" dirty="0" err="1" smtClean="0"/>
              <a:t>etc</a:t>
            </a:r>
            <a:endParaRPr lang="en-US" baseline="0" dirty="0" smtClean="0"/>
          </a:p>
          <a:p>
            <a:pPr lvl="1"/>
            <a:r>
              <a:rPr lang="en-US" baseline="0" dirty="0" smtClean="0"/>
              <a:t>BIBFRAME</a:t>
            </a:r>
          </a:p>
          <a:p>
            <a:r>
              <a:rPr lang="en-US" baseline="0" dirty="0" smtClean="0"/>
              <a:t>Potential to transform how libraries approach discovery</a:t>
            </a:r>
          </a:p>
          <a:p>
            <a:r>
              <a:rPr lang="en-US" baseline="0" dirty="0" smtClean="0"/>
              <a:t>Likely interim hybrid models: central indexes + Linked Data</a:t>
            </a:r>
          </a:p>
          <a:p>
            <a:r>
              <a:rPr lang="en-US" baseline="0" dirty="0" smtClean="0"/>
              <a:t>Current opportunities in making library content </a:t>
            </a:r>
            <a:r>
              <a:rPr lang="en-US" baseline="0" smtClean="0"/>
              <a:t>more discoverable</a:t>
            </a:r>
            <a:endParaRPr lang="en-US" baseline="0" dirty="0" smtClean="0"/>
          </a:p>
        </p:txBody>
      </p:sp>
    </p:spTree>
    <p:extLst>
      <p:ext uri="{BB962C8B-B14F-4D97-AF65-F5344CB8AC3E}">
        <p14:creationId xmlns:p14="http://schemas.microsoft.com/office/powerpoint/2010/main" val="29981533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Linked data</a:t>
            </a:r>
            <a:endParaRPr lang="en-US" dirty="0"/>
          </a:p>
        </p:txBody>
      </p:sp>
      <p:sp>
        <p:nvSpPr>
          <p:cNvPr id="3" name="Content Placeholder 2"/>
          <p:cNvSpPr>
            <a:spLocks noGrp="1"/>
          </p:cNvSpPr>
          <p:nvPr>
            <p:ph sz="quarter" idx="1"/>
          </p:nvPr>
        </p:nvSpPr>
        <p:spPr/>
        <p:txBody>
          <a:bodyPr/>
          <a:lstStyle/>
          <a:p>
            <a:r>
              <a:rPr lang="en-US" dirty="0" smtClean="0"/>
              <a:t>Not</a:t>
            </a:r>
            <a:r>
              <a:rPr lang="en-US" baseline="0" dirty="0" smtClean="0"/>
              <a:t> yet a fully operational method for library-oriented content</a:t>
            </a:r>
          </a:p>
          <a:p>
            <a:pPr lvl="1"/>
            <a:r>
              <a:rPr lang="en-US" dirty="0" smtClean="0"/>
              <a:t>Increasing</a:t>
            </a:r>
            <a:r>
              <a:rPr lang="en-US" baseline="0" dirty="0" smtClean="0"/>
              <a:t> representation of bibliographic resources</a:t>
            </a:r>
          </a:p>
          <a:p>
            <a:pPr lvl="1"/>
            <a:r>
              <a:rPr lang="en-US" baseline="0" dirty="0" smtClean="0"/>
              <a:t>BIBFRAME stands to make great impact</a:t>
            </a:r>
          </a:p>
          <a:p>
            <a:pPr lvl="0"/>
            <a:r>
              <a:rPr lang="en-US" dirty="0" smtClean="0"/>
              <a:t>Universe of scholarly resources not well</a:t>
            </a:r>
            <a:r>
              <a:rPr lang="en-US" baseline="0" dirty="0" smtClean="0"/>
              <a:t> represented</a:t>
            </a:r>
          </a:p>
          <a:p>
            <a:pPr lvl="0"/>
            <a:r>
              <a:rPr lang="en-US" baseline="0" dirty="0" smtClean="0"/>
              <a:t>Will current expectations for content providers to make metadata or full text available for discovery expand to exposure as open linked data?</a:t>
            </a:r>
          </a:p>
        </p:txBody>
      </p:sp>
    </p:spTree>
    <p:extLst>
      <p:ext uri="{BB962C8B-B14F-4D97-AF65-F5344CB8AC3E}">
        <p14:creationId xmlns:p14="http://schemas.microsoft.com/office/powerpoint/2010/main" val="213177630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Hybrid</a:t>
            </a:r>
            <a:r>
              <a:rPr lang="en-US" baseline="0" dirty="0" smtClean="0"/>
              <a:t> models</a:t>
            </a:r>
            <a:endParaRPr lang="en-US" dirty="0"/>
          </a:p>
        </p:txBody>
      </p:sp>
      <p:sp>
        <p:nvSpPr>
          <p:cNvPr id="3" name="Content Placeholder 2"/>
          <p:cNvSpPr>
            <a:spLocks noGrp="1"/>
          </p:cNvSpPr>
          <p:nvPr>
            <p:ph sz="quarter" idx="1"/>
          </p:nvPr>
        </p:nvSpPr>
        <p:spPr/>
        <p:txBody>
          <a:bodyPr/>
          <a:lstStyle/>
          <a:p>
            <a:r>
              <a:rPr lang="en-US" dirty="0" smtClean="0"/>
              <a:t>Can index-based search tools be</a:t>
            </a:r>
            <a:r>
              <a:rPr lang="en-US" baseline="0" dirty="0" smtClean="0"/>
              <a:t> improved through Linked Data</a:t>
            </a:r>
          </a:p>
          <a:p>
            <a:pPr lvl="1"/>
            <a:r>
              <a:rPr lang="en-US" dirty="0" smtClean="0"/>
              <a:t>Browse</a:t>
            </a:r>
            <a:r>
              <a:rPr lang="en-US" baseline="0" dirty="0" smtClean="0"/>
              <a:t> to related resources</a:t>
            </a:r>
          </a:p>
          <a:p>
            <a:pPr lvl="1"/>
            <a:r>
              <a:rPr lang="en-US" baseline="0" dirty="0" smtClean="0"/>
              <a:t>Add additional hierarchies of structure to search results </a:t>
            </a:r>
            <a:endParaRPr lang="en-US" dirty="0"/>
          </a:p>
        </p:txBody>
      </p:sp>
    </p:spTree>
    <p:extLst>
      <p:ext uri="{BB962C8B-B14F-4D97-AF65-F5344CB8AC3E}">
        <p14:creationId xmlns:p14="http://schemas.microsoft.com/office/powerpoint/2010/main" val="38546676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eaLnBrk="1" latinLnBrk="0" hangingPunct="1"/>
            <a:r>
              <a:rPr kumimoji="0" lang="en-US" sz="4400" kern="1200" baseline="0" dirty="0" smtClean="0">
                <a:solidFill>
                  <a:schemeClr val="tx2"/>
                </a:solidFill>
                <a:effectLst/>
                <a:latin typeface="+mj-lt"/>
                <a:ea typeface="+mj-ea"/>
                <a:cs typeface="+mj-cs"/>
              </a:rPr>
              <a:t>Gap Analysis</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Many resources still not addressed in central indexes</a:t>
            </a:r>
          </a:p>
          <a:p>
            <a:pPr lvl="1"/>
            <a:r>
              <a:rPr lang="en-US" dirty="0" smtClean="0"/>
              <a:t>Especially A&amp;I products</a:t>
            </a:r>
          </a:p>
          <a:p>
            <a:pPr lvl="0"/>
            <a:r>
              <a:rPr lang="en-US" dirty="0" smtClean="0"/>
              <a:t>Better coverage of open access materials</a:t>
            </a:r>
          </a:p>
          <a:p>
            <a:pPr lvl="0"/>
            <a:r>
              <a:rPr lang="en-US" dirty="0" smtClean="0"/>
              <a:t>Better support for internationalization and multilingual</a:t>
            </a:r>
            <a:r>
              <a:rPr lang="en-US" baseline="0" dirty="0" smtClean="0"/>
              <a:t> search and retrieval</a:t>
            </a:r>
          </a:p>
          <a:p>
            <a:pPr lvl="0"/>
            <a:r>
              <a:rPr lang="en-US" baseline="0" dirty="0" smtClean="0"/>
              <a:t>Improved capabilities for precise search, known items, browsing</a:t>
            </a:r>
          </a:p>
          <a:p>
            <a:pPr lvl="0"/>
            <a:r>
              <a:rPr lang="en-US" baseline="0" dirty="0" smtClean="0"/>
              <a:t>Improved and more transparent relevancy rankings</a:t>
            </a:r>
          </a:p>
          <a:p>
            <a:pPr lvl="0"/>
            <a:r>
              <a:rPr lang="en-US" baseline="0" dirty="0" smtClean="0"/>
              <a:t>Non-textual content and retrieval mechanisms</a:t>
            </a:r>
          </a:p>
          <a:p>
            <a:pPr lvl="0"/>
            <a:r>
              <a:rPr lang="en-US" baseline="0" dirty="0" smtClean="0"/>
              <a:t>Better integration with learning management systems</a:t>
            </a:r>
          </a:p>
        </p:txBody>
      </p:sp>
    </p:spTree>
    <p:extLst>
      <p:ext uri="{BB962C8B-B14F-4D97-AF65-F5344CB8AC3E}">
        <p14:creationId xmlns:p14="http://schemas.microsoft.com/office/powerpoint/2010/main" val="27495565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kumimoji="0" lang="en-US" sz="4400" kern="1200" baseline="0" dirty="0" smtClean="0">
                <a:solidFill>
                  <a:schemeClr val="tx2"/>
                </a:solidFill>
                <a:effectLst/>
                <a:latin typeface="+mj-lt"/>
                <a:ea typeface="+mj-ea"/>
                <a:cs typeface="+mj-cs"/>
              </a:rPr>
              <a:t>Opportunities for Future Enhancements in discovery</a:t>
            </a:r>
            <a:endParaRPr lang="en-US" dirty="0"/>
          </a:p>
        </p:txBody>
      </p:sp>
      <p:sp>
        <p:nvSpPr>
          <p:cNvPr id="3" name="Content Placeholder 2"/>
          <p:cNvSpPr>
            <a:spLocks noGrp="1"/>
          </p:cNvSpPr>
          <p:nvPr>
            <p:ph sz="quarter" idx="1"/>
          </p:nvPr>
        </p:nvSpPr>
        <p:spPr/>
        <p:txBody>
          <a:bodyPr/>
          <a:lstStyle/>
          <a:p>
            <a:r>
              <a:rPr lang="en-US" dirty="0" smtClean="0"/>
              <a:t>Improved</a:t>
            </a:r>
            <a:r>
              <a:rPr lang="en-US" baseline="0" dirty="0" smtClean="0"/>
              <a:t> delivery of APIs</a:t>
            </a:r>
          </a:p>
          <a:p>
            <a:r>
              <a:rPr lang="en-US" baseline="0" dirty="0" smtClean="0"/>
              <a:t>More coherent ecosystem of APIs among discovery services and with resource management systems</a:t>
            </a:r>
          </a:p>
          <a:p>
            <a:r>
              <a:rPr lang="en-US" baseline="0" dirty="0" smtClean="0"/>
              <a:t>Social features and scholarly collaboration</a:t>
            </a:r>
          </a:p>
          <a:p>
            <a:r>
              <a:rPr lang="en-US" baseline="0" dirty="0" smtClean="0"/>
              <a:t>Address research data</a:t>
            </a:r>
          </a:p>
          <a:p>
            <a:r>
              <a:rPr lang="en-US" baseline="0" dirty="0" smtClean="0"/>
              <a:t>Special Collections and archival materials: hierarchical discovery and browsing</a:t>
            </a:r>
          </a:p>
          <a:p>
            <a:r>
              <a:rPr lang="en-US" baseline="0" dirty="0" smtClean="0"/>
              <a:t>Expanded Analytics and Altmetrics</a:t>
            </a:r>
            <a:endParaRPr lang="en-US" dirty="0"/>
          </a:p>
        </p:txBody>
      </p:sp>
    </p:spTree>
    <p:extLst>
      <p:ext uri="{BB962C8B-B14F-4D97-AF65-F5344CB8AC3E}">
        <p14:creationId xmlns:p14="http://schemas.microsoft.com/office/powerpoint/2010/main" val="24524908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eaLnBrk="1" latinLnBrk="0" hangingPunct="1"/>
            <a:r>
              <a:rPr kumimoji="0" lang="en-US" sz="4400" kern="1200" baseline="0" dirty="0" smtClean="0">
                <a:solidFill>
                  <a:schemeClr val="tx2"/>
                </a:solidFill>
                <a:effectLst/>
                <a:latin typeface="+mj-lt"/>
                <a:ea typeface="+mj-ea"/>
                <a:cs typeface="+mj-cs"/>
              </a:rPr>
              <a:t>Discovery Beyond Library-provided Interfaces</a:t>
            </a:r>
            <a:endParaRPr lang="en-US" dirty="0"/>
          </a:p>
        </p:txBody>
      </p:sp>
      <p:sp>
        <p:nvSpPr>
          <p:cNvPr id="3" name="Content Placeholder 2"/>
          <p:cNvSpPr>
            <a:spLocks noGrp="1"/>
          </p:cNvSpPr>
          <p:nvPr>
            <p:ph sz="quarter" idx="1"/>
          </p:nvPr>
        </p:nvSpPr>
        <p:spPr/>
        <p:txBody>
          <a:bodyPr/>
          <a:lstStyle/>
          <a:p>
            <a:r>
              <a:rPr lang="en-US" dirty="0" smtClean="0"/>
              <a:t>Reality that most discovery happens</a:t>
            </a:r>
            <a:r>
              <a:rPr lang="en-US" baseline="0" dirty="0" smtClean="0"/>
              <a:t> external to library</a:t>
            </a:r>
          </a:p>
          <a:p>
            <a:r>
              <a:rPr lang="en-US" baseline="0" dirty="0" smtClean="0"/>
              <a:t>Improve discoverability of library resources</a:t>
            </a:r>
          </a:p>
          <a:p>
            <a:pPr lvl="1"/>
            <a:r>
              <a:rPr lang="en-US" dirty="0" smtClean="0"/>
              <a:t>Locally: through incorporation</a:t>
            </a:r>
            <a:r>
              <a:rPr lang="en-US" baseline="0" dirty="0" smtClean="0"/>
              <a:t> of SEO and semantic encoding</a:t>
            </a:r>
          </a:p>
          <a:p>
            <a:pPr lvl="2"/>
            <a:r>
              <a:rPr lang="en-US" dirty="0" smtClean="0"/>
              <a:t>Especially schema.org</a:t>
            </a:r>
          </a:p>
          <a:p>
            <a:pPr lvl="1"/>
            <a:r>
              <a:rPr lang="en-US" dirty="0" smtClean="0"/>
              <a:t>Globally: OCLC, Google Scholar and other services</a:t>
            </a:r>
          </a:p>
        </p:txBody>
      </p:sp>
    </p:spTree>
    <p:extLst>
      <p:ext uri="{BB962C8B-B14F-4D97-AF65-F5344CB8AC3E}">
        <p14:creationId xmlns:p14="http://schemas.microsoft.com/office/powerpoint/2010/main" val="2174340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Discovery beyond</a:t>
            </a:r>
            <a:r>
              <a:rPr lang="en-US" baseline="0" dirty="0" smtClean="0"/>
              <a:t> Library Interfaces</a:t>
            </a:r>
            <a:endParaRPr lang="en-US" dirty="0"/>
          </a:p>
        </p:txBody>
      </p:sp>
      <p:sp>
        <p:nvSpPr>
          <p:cNvPr id="3" name="Content Placeholder 2"/>
          <p:cNvSpPr>
            <a:spLocks noGrp="1"/>
          </p:cNvSpPr>
          <p:nvPr>
            <p:ph sz="quarter" idx="1"/>
          </p:nvPr>
        </p:nvSpPr>
        <p:spPr/>
        <p:txBody>
          <a:bodyPr/>
          <a:lstStyle/>
          <a:p>
            <a:r>
              <a:rPr lang="en-US" dirty="0" smtClean="0"/>
              <a:t>Improved performance</a:t>
            </a:r>
            <a:r>
              <a:rPr lang="en-US" baseline="0" dirty="0" smtClean="0"/>
              <a:t> of library content through Google Scholar</a:t>
            </a:r>
          </a:p>
          <a:p>
            <a:pPr lvl="1"/>
            <a:r>
              <a:rPr lang="en-US" dirty="0" smtClean="0"/>
              <a:t>Same</a:t>
            </a:r>
            <a:r>
              <a:rPr lang="en-US" baseline="0" dirty="0" smtClean="0"/>
              <a:t> expectations for transparency?</a:t>
            </a:r>
          </a:p>
          <a:p>
            <a:pPr lvl="0"/>
            <a:r>
              <a:rPr lang="en-US" dirty="0" smtClean="0"/>
              <a:t>Better exposure</a:t>
            </a:r>
            <a:r>
              <a:rPr lang="en-US" baseline="0" dirty="0" smtClean="0"/>
              <a:t> of library-oriented content</a:t>
            </a:r>
          </a:p>
          <a:p>
            <a:pPr lvl="1"/>
            <a:r>
              <a:rPr lang="en-US" dirty="0" smtClean="0"/>
              <a:t>Schema.org or other</a:t>
            </a:r>
            <a:r>
              <a:rPr lang="en-US" baseline="0" dirty="0" smtClean="0"/>
              <a:t> microdata formats</a:t>
            </a:r>
          </a:p>
          <a:p>
            <a:pPr lvl="0"/>
            <a:r>
              <a:rPr lang="en-US" dirty="0" smtClean="0"/>
              <a:t>Better exposure of scholarly resources</a:t>
            </a:r>
          </a:p>
          <a:p>
            <a:pPr lvl="1"/>
            <a:r>
              <a:rPr lang="en-US" dirty="0" smtClean="0"/>
              <a:t>Open access</a:t>
            </a:r>
            <a:r>
              <a:rPr lang="en-US" baseline="0" dirty="0" smtClean="0"/>
              <a:t> &amp; Proprietary</a:t>
            </a:r>
          </a:p>
          <a:p>
            <a:pPr lvl="0"/>
            <a:r>
              <a:rPr lang="en-US" dirty="0" smtClean="0"/>
              <a:t>Embedded</a:t>
            </a:r>
            <a:r>
              <a:rPr lang="en-US" baseline="0" dirty="0" smtClean="0"/>
              <a:t> tools in other campus interfaces</a:t>
            </a:r>
            <a:endParaRPr lang="en-US" dirty="0"/>
          </a:p>
        </p:txBody>
      </p:sp>
    </p:spTree>
    <p:extLst>
      <p:ext uri="{BB962C8B-B14F-4D97-AF65-F5344CB8AC3E}">
        <p14:creationId xmlns:p14="http://schemas.microsoft.com/office/powerpoint/2010/main" val="10623495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Schema.org encoding</a:t>
            </a:r>
            <a:endParaRPr lang="en-US" dirty="0"/>
          </a:p>
        </p:txBody>
      </p:sp>
      <p:sp>
        <p:nvSpPr>
          <p:cNvPr id="3" name="Content Placeholder 2"/>
          <p:cNvSpPr>
            <a:spLocks noGrp="1"/>
          </p:cNvSpPr>
          <p:nvPr>
            <p:ph sz="quarter" idx="1"/>
          </p:nvPr>
        </p:nvSpPr>
        <p:spPr/>
        <p:txBody>
          <a:bodyPr>
            <a:normAutofit/>
          </a:bodyPr>
          <a:lstStyle/>
          <a:p>
            <a:pPr marL="0" indent="0">
              <a:buNone/>
            </a:pPr>
            <a:r>
              <a:rPr kumimoji="0" lang="en-US" sz="2900" b="0" i="0" kern="1200" dirty="0" smtClean="0">
                <a:solidFill>
                  <a:schemeClr val="tx1"/>
                </a:solidFill>
                <a:effectLst/>
                <a:latin typeface="+mn-lt"/>
                <a:ea typeface="+mn-ea"/>
                <a:cs typeface="+mn-cs"/>
              </a:rPr>
              <a:t>&lt;div </a:t>
            </a:r>
            <a:r>
              <a:rPr kumimoji="0" lang="en-US" sz="2900" b="0" i="0" kern="1200" dirty="0" err="1" smtClean="0">
                <a:solidFill>
                  <a:schemeClr val="tx1"/>
                </a:solidFill>
                <a:effectLst/>
                <a:latin typeface="+mn-lt"/>
                <a:ea typeface="+mn-ea"/>
                <a:cs typeface="+mn-cs"/>
              </a:rPr>
              <a:t>itemscope</a:t>
            </a:r>
            <a:r>
              <a:rPr kumimoji="0" lang="en-US" sz="2900" b="0" i="0" kern="1200" dirty="0" smtClean="0">
                <a:solidFill>
                  <a:schemeClr val="tx1"/>
                </a:solidFill>
                <a:effectLst/>
                <a:latin typeface="+mn-lt"/>
                <a:ea typeface="+mn-ea"/>
                <a:cs typeface="+mn-cs"/>
              </a:rPr>
              <a:t>="</a:t>
            </a:r>
            <a:r>
              <a:rPr kumimoji="0" lang="en-US" sz="2900" b="1" i="0" kern="1200" dirty="0" err="1" smtClean="0">
                <a:solidFill>
                  <a:schemeClr val="tx1"/>
                </a:solidFill>
                <a:effectLst/>
                <a:latin typeface="+mn-lt"/>
                <a:ea typeface="+mn-ea"/>
                <a:cs typeface="+mn-cs"/>
              </a:rPr>
              <a:t>itemscope</a:t>
            </a:r>
            <a:r>
              <a:rPr kumimoji="0" lang="en-US" sz="2900" b="0" i="0" kern="1200" dirty="0" smtClean="0">
                <a:solidFill>
                  <a:schemeClr val="tx1"/>
                </a:solidFill>
                <a:effectLst/>
                <a:latin typeface="+mn-lt"/>
                <a:ea typeface="+mn-ea"/>
                <a:cs typeface="+mn-cs"/>
              </a:rPr>
              <a:t>" </a:t>
            </a:r>
            <a:r>
              <a:rPr kumimoji="0" lang="en-US" sz="2900" b="0" i="0" kern="1200" dirty="0" err="1" smtClean="0">
                <a:solidFill>
                  <a:schemeClr val="tx1"/>
                </a:solidFill>
                <a:effectLst/>
                <a:latin typeface="+mn-lt"/>
                <a:ea typeface="+mn-ea"/>
                <a:cs typeface="+mn-cs"/>
              </a:rPr>
              <a:t>itemtype</a:t>
            </a:r>
            <a:r>
              <a:rPr kumimoji="0" lang="en-US" sz="2900" b="1" i="0" kern="1200" dirty="0" smtClean="0">
                <a:solidFill>
                  <a:schemeClr val="tx1"/>
                </a:solidFill>
                <a:effectLst/>
                <a:latin typeface="+mn-lt"/>
                <a:ea typeface="+mn-ea"/>
                <a:cs typeface="+mn-cs"/>
              </a:rPr>
              <a:t>="http://schema.org/Article</a:t>
            </a:r>
            <a:r>
              <a:rPr kumimoji="0" lang="en-US" sz="2900" b="0" i="0" kern="1200" dirty="0" smtClean="0">
                <a:solidFill>
                  <a:schemeClr val="tx1"/>
                </a:solidFill>
                <a:effectLst/>
                <a:latin typeface="+mn-lt"/>
                <a:ea typeface="+mn-ea"/>
                <a:cs typeface="+mn-cs"/>
              </a:rPr>
              <a:t>"&gt;</a:t>
            </a:r>
          </a:p>
          <a:p>
            <a:pPr marL="0" indent="0">
              <a:buNone/>
            </a:pPr>
            <a:r>
              <a:rPr kumimoji="0" lang="en-US" sz="2900" b="0" i="0" kern="1200" dirty="0" smtClean="0">
                <a:solidFill>
                  <a:schemeClr val="tx1"/>
                </a:solidFill>
                <a:effectLst/>
                <a:latin typeface="+mn-lt"/>
                <a:ea typeface="+mn-ea"/>
                <a:cs typeface="+mn-cs"/>
              </a:rPr>
              <a:t>&lt;h2&gt; </a:t>
            </a:r>
          </a:p>
          <a:p>
            <a:pPr marL="0" indent="0">
              <a:buNone/>
            </a:pPr>
            <a:r>
              <a:rPr kumimoji="0" lang="en-US" sz="2900" b="0" i="0" kern="1200" dirty="0" smtClean="0">
                <a:solidFill>
                  <a:schemeClr val="tx1"/>
                </a:solidFill>
                <a:effectLst/>
                <a:latin typeface="+mn-lt"/>
                <a:ea typeface="+mn-ea"/>
                <a:cs typeface="+mn-cs"/>
              </a:rPr>
              <a:t>  &lt;</a:t>
            </a:r>
            <a:r>
              <a:rPr kumimoji="0" lang="en-US" sz="2900" b="1" i="0" kern="1200" dirty="0" smtClean="0">
                <a:solidFill>
                  <a:schemeClr val="tx1"/>
                </a:solidFill>
                <a:effectLst/>
                <a:latin typeface="+mn-lt"/>
                <a:ea typeface="+mn-ea"/>
                <a:cs typeface="+mn-cs"/>
              </a:rPr>
              <a:t>span</a:t>
            </a:r>
            <a:r>
              <a:rPr kumimoji="0" lang="en-US" sz="2900" b="0" i="0" kern="1200" dirty="0" smtClean="0">
                <a:solidFill>
                  <a:schemeClr val="tx1"/>
                </a:solidFill>
                <a:effectLst/>
                <a:latin typeface="+mn-lt"/>
                <a:ea typeface="+mn-ea"/>
                <a:cs typeface="+mn-cs"/>
              </a:rPr>
              <a:t> </a:t>
            </a:r>
            <a:r>
              <a:rPr kumimoji="0" lang="en-US" sz="2900" b="1" i="0" kern="1200" dirty="0" err="1" smtClean="0">
                <a:solidFill>
                  <a:schemeClr val="tx1"/>
                </a:solidFill>
                <a:effectLst/>
                <a:latin typeface="+mn-lt"/>
                <a:ea typeface="+mn-ea"/>
                <a:cs typeface="+mn-cs"/>
              </a:rPr>
              <a:t>itemprop</a:t>
            </a:r>
            <a:r>
              <a:rPr kumimoji="0" lang="en-US" sz="2900" b="0" i="0" kern="1200" dirty="0" smtClean="0">
                <a:solidFill>
                  <a:schemeClr val="tx1"/>
                </a:solidFill>
                <a:effectLst/>
                <a:latin typeface="+mn-lt"/>
                <a:ea typeface="+mn-ea"/>
                <a:cs typeface="+mn-cs"/>
              </a:rPr>
              <a:t>="</a:t>
            </a:r>
            <a:r>
              <a:rPr kumimoji="0" lang="en-US" sz="2900" b="1" i="0" kern="1200" dirty="0" smtClean="0">
                <a:solidFill>
                  <a:schemeClr val="tx1"/>
                </a:solidFill>
                <a:effectLst/>
                <a:latin typeface="+mn-lt"/>
                <a:ea typeface="+mn-ea"/>
                <a:cs typeface="+mn-cs"/>
              </a:rPr>
              <a:t>headline</a:t>
            </a:r>
            <a:r>
              <a:rPr kumimoji="0" lang="en-US" sz="2900" b="0" i="0" kern="1200" dirty="0" smtClean="0">
                <a:solidFill>
                  <a:schemeClr val="tx1"/>
                </a:solidFill>
                <a:effectLst/>
                <a:latin typeface="+mn-lt"/>
                <a:ea typeface="+mn-ea"/>
                <a:cs typeface="+mn-cs"/>
              </a:rPr>
              <a:t>"&gt;</a:t>
            </a:r>
          </a:p>
          <a:p>
            <a:pPr marL="0" indent="0">
              <a:buNone/>
            </a:pPr>
            <a:r>
              <a:rPr kumimoji="0" lang="en-US" sz="2900" b="0" i="0" kern="1200" dirty="0" smtClean="0">
                <a:solidFill>
                  <a:schemeClr val="tx1"/>
                </a:solidFill>
                <a:effectLst/>
                <a:latin typeface="+mn-lt"/>
                <a:ea typeface="+mn-ea"/>
                <a:cs typeface="+mn-cs"/>
              </a:rPr>
              <a:t>     Library Technology Forecast for 2015 and Beyond</a:t>
            </a:r>
          </a:p>
          <a:p>
            <a:pPr marL="0" indent="0">
              <a:buNone/>
            </a:pPr>
            <a:r>
              <a:rPr kumimoji="0" lang="en-US" sz="2900" b="0" i="0" kern="1200" dirty="0" smtClean="0">
                <a:solidFill>
                  <a:schemeClr val="tx1"/>
                </a:solidFill>
                <a:effectLst/>
                <a:latin typeface="+mn-lt"/>
                <a:ea typeface="+mn-ea"/>
                <a:cs typeface="+mn-cs"/>
              </a:rPr>
              <a:t>   &lt;/</a:t>
            </a:r>
            <a:r>
              <a:rPr kumimoji="0" lang="en-US" sz="2900" b="1" i="0" kern="1200" dirty="0" smtClean="0">
                <a:solidFill>
                  <a:schemeClr val="tx1"/>
                </a:solidFill>
                <a:effectLst/>
                <a:latin typeface="+mn-lt"/>
                <a:ea typeface="+mn-ea"/>
                <a:cs typeface="+mn-cs"/>
              </a:rPr>
              <a:t>span</a:t>
            </a:r>
            <a:r>
              <a:rPr kumimoji="0" lang="en-US" sz="2900" b="0" i="0" kern="1200" dirty="0" smtClean="0">
                <a:solidFill>
                  <a:schemeClr val="tx1"/>
                </a:solidFill>
                <a:effectLst/>
                <a:latin typeface="+mn-lt"/>
                <a:ea typeface="+mn-ea"/>
                <a:cs typeface="+mn-cs"/>
              </a:rPr>
              <a:t>&gt;</a:t>
            </a:r>
          </a:p>
          <a:p>
            <a:pPr marL="0" indent="0">
              <a:buNone/>
            </a:pPr>
            <a:r>
              <a:rPr kumimoji="0" lang="en-US" sz="2900" b="0" i="0" kern="1200" dirty="0" smtClean="0">
                <a:solidFill>
                  <a:schemeClr val="tx1"/>
                </a:solidFill>
                <a:effectLst/>
                <a:latin typeface="+mn-lt"/>
                <a:ea typeface="+mn-ea"/>
                <a:cs typeface="+mn-cs"/>
              </a:rPr>
              <a:t>&lt;/h2&gt;</a:t>
            </a:r>
          </a:p>
          <a:p>
            <a:pPr marL="0" indent="0">
              <a:buNone/>
            </a:pPr>
            <a:r>
              <a:rPr lang="it-IT" dirty="0"/>
              <a:t>&lt;/</a:t>
            </a:r>
            <a:r>
              <a:rPr lang="it-IT" b="1" dirty="0"/>
              <a:t>div</a:t>
            </a:r>
            <a:r>
              <a:rPr lang="it-IT" dirty="0"/>
              <a:t>&gt; &lt;!-- End microdata itemscope div --&gt; </a:t>
            </a:r>
            <a:endParaRPr lang="it-IT" dirty="0" smtClean="0"/>
          </a:p>
        </p:txBody>
      </p:sp>
    </p:spTree>
    <p:extLst>
      <p:ext uri="{BB962C8B-B14F-4D97-AF65-F5344CB8AC3E}">
        <p14:creationId xmlns:p14="http://schemas.microsoft.com/office/powerpoint/2010/main" val="21600949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endParaRPr lang="en-US" dirty="0"/>
          </a:p>
        </p:txBody>
      </p:sp>
      <p:sp>
        <p:nvSpPr>
          <p:cNvPr id="2050" name="Rectangle 2"/>
          <p:cNvSpPr>
            <a:spLocks noGrp="1" noChangeArrowheads="1"/>
          </p:cNvSpPr>
          <p:nvPr>
            <p:ph type="title"/>
          </p:nvPr>
        </p:nvSpPr>
        <p:spPr/>
        <p:txBody>
          <a:bodyPr>
            <a:normAutofit fontScale="90000"/>
          </a:bodyPr>
          <a:lstStyle/>
          <a:p>
            <a:pPr>
              <a:defRPr/>
            </a:pPr>
            <a:r>
              <a:rPr lang="en-US" sz="4000" b="1" dirty="0" smtClean="0"/>
              <a:t>Update on the NISO</a:t>
            </a:r>
            <a:br>
              <a:rPr lang="en-US" sz="4000" b="1" dirty="0" smtClean="0"/>
            </a:br>
            <a:r>
              <a:rPr lang="en-US" sz="4000" b="1" dirty="0" smtClean="0"/>
              <a:t>Open Discovery Initiative</a:t>
            </a:r>
            <a:endParaRPr lang="en-US" sz="3600" b="1" dirty="0" smtClean="0"/>
          </a:p>
        </p:txBody>
      </p:sp>
      <p:sp>
        <p:nvSpPr>
          <p:cNvPr id="6" name="Rectangle 8"/>
          <p:cNvSpPr>
            <a:spLocks noGrp="1" noChangeArrowheads="1"/>
          </p:cNvSpPr>
          <p:nvPr>
            <p:ph type="sldNum" sz="quarter" idx="11"/>
          </p:nvPr>
        </p:nvSpPr>
        <p:spPr/>
        <p:txBody>
          <a:bodyPr/>
          <a:lstStyle/>
          <a:p>
            <a:pPr>
              <a:defRPr/>
            </a:pPr>
            <a:endParaRPr lang="en-US"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8965" y="4038600"/>
            <a:ext cx="2192557" cy="194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TextBox 2"/>
          <p:cNvSpPr txBox="1"/>
          <p:nvPr/>
        </p:nvSpPr>
        <p:spPr>
          <a:xfrm>
            <a:off x="4372879" y="1676400"/>
            <a:ext cx="184731" cy="646331"/>
          </a:xfrm>
          <a:prstGeom prst="rect">
            <a:avLst/>
          </a:prstGeom>
          <a:noFill/>
        </p:spPr>
        <p:txBody>
          <a:bodyPr wrap="none" rtlCol="0">
            <a:spAutoFit/>
          </a:bodyPr>
          <a:lstStyle/>
          <a:p>
            <a:pPr algn="ctr"/>
            <a:r>
              <a:rPr lang="en-US" dirty="0"/>
              <a:t/>
            </a:r>
            <a:br>
              <a:rPr lang="en-US" dirty="0"/>
            </a:br>
            <a:endParaRPr lang="en-US" dirty="0"/>
          </a:p>
        </p:txBody>
      </p:sp>
    </p:spTree>
    <p:extLst>
      <p:ext uri="{BB962C8B-B14F-4D97-AF65-F5344CB8AC3E}">
        <p14:creationId xmlns:p14="http://schemas.microsoft.com/office/powerpoint/2010/main" val="292708433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 Resource page</a:t>
            </a:r>
            <a:endParaRPr lang="en-US" dirty="0"/>
          </a:p>
        </p:txBody>
      </p:sp>
      <p:sp>
        <p:nvSpPr>
          <p:cNvPr id="3" name="Content Placeholder 2"/>
          <p:cNvSpPr>
            <a:spLocks noGrp="1"/>
          </p:cNvSpPr>
          <p:nvPr>
            <p:ph sz="quarter" idx="1"/>
          </p:nvPr>
        </p:nvSpPr>
        <p:spPr/>
        <p:txBody>
          <a:bodyPr/>
          <a:lstStyle/>
          <a:p>
            <a:pPr marL="0" indent="0">
              <a:buNone/>
            </a:pPr>
            <a:endParaRPr kumimoji="0" lang="en-US" sz="2900" b="0" i="0" kern="1200" dirty="0" smtClean="0">
              <a:solidFill>
                <a:schemeClr val="tx1"/>
              </a:solidFill>
              <a:effectLst/>
              <a:latin typeface="+mn-lt"/>
              <a:ea typeface="+mn-ea"/>
              <a:cs typeface="+mn-cs"/>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922" y="1524000"/>
            <a:ext cx="8670442" cy="51796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146534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lvl="0" indent="0">
              <a:buNone/>
            </a:pPr>
            <a:r>
              <a:rPr kumimoji="0" lang="en-US" sz="2900" b="0" i="0" kern="1200" dirty="0" smtClean="0">
                <a:solidFill>
                  <a:schemeClr val="tx1"/>
                </a:solidFill>
                <a:effectLst/>
                <a:latin typeface="+mn-lt"/>
                <a:ea typeface="+mn-ea"/>
                <a:cs typeface="+mn-cs"/>
              </a:rPr>
              <a:t> Interpreted</a:t>
            </a:r>
            <a:r>
              <a:rPr kumimoji="0" lang="en-US" sz="2900" b="0" i="0" kern="1200" baseline="0" dirty="0" smtClean="0">
                <a:solidFill>
                  <a:schemeClr val="tx1"/>
                </a:solidFill>
                <a:effectLst/>
                <a:latin typeface="+mn-lt"/>
                <a:ea typeface="+mn-ea"/>
                <a:cs typeface="+mn-cs"/>
              </a:rPr>
              <a:t> by Google Rich Snippets</a:t>
            </a:r>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438399"/>
            <a:ext cx="8324850" cy="334532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381000" y="1610139"/>
            <a:ext cx="5283754" cy="369332"/>
          </a:xfrm>
          <a:prstGeom prst="rect">
            <a:avLst/>
          </a:prstGeom>
          <a:noFill/>
        </p:spPr>
        <p:txBody>
          <a:bodyPr wrap="none" rtlCol="0">
            <a:spAutoFit/>
          </a:bodyPr>
          <a:lstStyle/>
          <a:p>
            <a:r>
              <a:rPr lang="en-US" dirty="0"/>
              <a:t>http://www.google.com/webmasters/tools/richsnippets</a:t>
            </a:r>
          </a:p>
        </p:txBody>
      </p:sp>
    </p:spTree>
    <p:extLst>
      <p:ext uri="{BB962C8B-B14F-4D97-AF65-F5344CB8AC3E}">
        <p14:creationId xmlns:p14="http://schemas.microsoft.com/office/powerpoint/2010/main" val="160406715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kumimoji="0" lang="en-US" sz="4400" b="0" i="0" kern="1200" dirty="0" smtClean="0">
                <a:solidFill>
                  <a:schemeClr val="tx2"/>
                </a:solidFill>
                <a:effectLst/>
                <a:latin typeface="+mj-lt"/>
                <a:ea typeface="+mj-ea"/>
                <a:cs typeface="+mj-cs"/>
              </a:rPr>
              <a:t>Interpreted</a:t>
            </a:r>
            <a:r>
              <a:rPr kumimoji="0" lang="en-US" sz="4400" b="0" i="0" kern="1200" baseline="0" dirty="0" smtClean="0">
                <a:solidFill>
                  <a:schemeClr val="tx2"/>
                </a:solidFill>
                <a:effectLst/>
                <a:latin typeface="+mj-lt"/>
                <a:ea typeface="+mj-ea"/>
                <a:cs typeface="+mj-cs"/>
              </a:rPr>
              <a:t> by Google Rich Snippets</a:t>
            </a:r>
            <a:endParaRPr lang="en-US" dirty="0"/>
          </a:p>
        </p:txBody>
      </p:sp>
      <p:sp>
        <p:nvSpPr>
          <p:cNvPr id="3" name="Content Placeholder 2"/>
          <p:cNvSpPr>
            <a:spLocks noGrp="1"/>
          </p:cNvSpPr>
          <p:nvPr>
            <p:ph sz="quarter" idx="1"/>
          </p:nvPr>
        </p:nvSpPr>
        <p:spPr/>
        <p:txBody>
          <a:bodyPr/>
          <a:lstStyle/>
          <a:p>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1828800"/>
            <a:ext cx="8001000" cy="34519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3069993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kumimoji="0" lang="en-US" sz="4400" b="0" i="0" kern="1200" dirty="0" smtClean="0">
                <a:solidFill>
                  <a:schemeClr val="tx2"/>
                </a:solidFill>
                <a:effectLst/>
                <a:latin typeface="+mj-lt"/>
                <a:ea typeface="+mj-ea"/>
                <a:cs typeface="+mj-cs"/>
              </a:rPr>
              <a:t>Interpreted</a:t>
            </a:r>
            <a:r>
              <a:rPr kumimoji="0" lang="en-US" sz="4400" b="0" i="0" kern="1200" baseline="0" dirty="0" smtClean="0">
                <a:solidFill>
                  <a:schemeClr val="tx2"/>
                </a:solidFill>
                <a:effectLst/>
                <a:latin typeface="+mj-lt"/>
                <a:ea typeface="+mj-ea"/>
                <a:cs typeface="+mj-cs"/>
              </a:rPr>
              <a:t> by Google Rich Snippets</a:t>
            </a:r>
            <a:endParaRPr lang="en-US" dirty="0"/>
          </a:p>
        </p:txBody>
      </p:sp>
      <p:sp>
        <p:nvSpPr>
          <p:cNvPr id="3" name="Content Placeholder 2"/>
          <p:cNvSpPr>
            <a:spLocks noGrp="1"/>
          </p:cNvSpPr>
          <p:nvPr>
            <p:ph sz="quarter" idx="1"/>
          </p:nvPr>
        </p:nvSpPr>
        <p:spPr/>
        <p:txBody>
          <a:bodyPr/>
          <a:lstStyle/>
          <a:p>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399" y="1752600"/>
            <a:ext cx="7647625" cy="4191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845453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rtl="0" eaLnBrk="1" latinLnBrk="0" hangingPunct="1"/>
            <a:r>
              <a:rPr kumimoji="0" lang="en-US" sz="4400" kern="1200" baseline="0" dirty="0" smtClean="0">
                <a:solidFill>
                  <a:schemeClr val="tx2"/>
                </a:solidFill>
                <a:effectLst/>
                <a:latin typeface="+mj-lt"/>
                <a:ea typeface="+mj-ea"/>
                <a:cs typeface="+mj-cs"/>
              </a:rPr>
              <a:t>Open Discovery Initiative: recommendations for Phase II</a:t>
            </a:r>
            <a:endParaRPr lang="en-US" dirty="0"/>
          </a:p>
        </p:txBody>
      </p:sp>
      <p:sp>
        <p:nvSpPr>
          <p:cNvPr id="3" name="Content Placeholder 2"/>
          <p:cNvSpPr>
            <a:spLocks noGrp="1"/>
          </p:cNvSpPr>
          <p:nvPr>
            <p:ph sz="quarter" idx="1"/>
          </p:nvPr>
        </p:nvSpPr>
        <p:spPr/>
        <p:txBody>
          <a:bodyPr/>
          <a:lstStyle/>
          <a:p>
            <a:r>
              <a:rPr lang="en-US" dirty="0" smtClean="0"/>
              <a:t>Address</a:t>
            </a:r>
            <a:r>
              <a:rPr lang="en-US" baseline="0" dirty="0" smtClean="0"/>
              <a:t> A&amp;I concerns to improve participation</a:t>
            </a:r>
          </a:p>
          <a:p>
            <a:r>
              <a:rPr lang="en-US" baseline="0" dirty="0" smtClean="0"/>
              <a:t>Data exchange mechanisms: metadata + content</a:t>
            </a:r>
          </a:p>
          <a:p>
            <a:pPr lvl="1"/>
            <a:r>
              <a:rPr lang="en-US" dirty="0" smtClean="0"/>
              <a:t>Lower threshold of participation</a:t>
            </a:r>
          </a:p>
          <a:p>
            <a:pPr lvl="0"/>
            <a:r>
              <a:rPr lang="en-US" dirty="0" smtClean="0"/>
              <a:t>Interoperability with resource management systems</a:t>
            </a:r>
            <a:endParaRPr lang="en-US" dirty="0"/>
          </a:p>
        </p:txBody>
      </p:sp>
    </p:spTree>
    <p:extLst>
      <p:ext uri="{BB962C8B-B14F-4D97-AF65-F5344CB8AC3E}">
        <p14:creationId xmlns:p14="http://schemas.microsoft.com/office/powerpoint/2010/main" val="324740401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Participation</a:t>
            </a:r>
            <a:r>
              <a:rPr lang="en-US" baseline="0" dirty="0" smtClean="0"/>
              <a:t> of A&amp;I in Discovery</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Libraries expect participation</a:t>
            </a:r>
          </a:p>
          <a:p>
            <a:r>
              <a:rPr lang="en-US" dirty="0" smtClean="0"/>
              <a:t>A&amp;I providers have concerns:</a:t>
            </a:r>
          </a:p>
          <a:p>
            <a:pPr lvl="1"/>
            <a:r>
              <a:rPr lang="en-US" dirty="0" smtClean="0"/>
              <a:t>Fear that inclusion in discovery will devalue A&amp;I</a:t>
            </a:r>
            <a:r>
              <a:rPr lang="en-US" baseline="0" dirty="0" smtClean="0"/>
              <a:t> subscriptions</a:t>
            </a:r>
          </a:p>
          <a:p>
            <a:pPr lvl="1"/>
            <a:r>
              <a:rPr lang="en-US" baseline="0" dirty="0" smtClean="0"/>
              <a:t>If content not positioned well, libraries may not see evidence of value and drop subscriptions</a:t>
            </a:r>
          </a:p>
          <a:p>
            <a:pPr lvl="0"/>
            <a:r>
              <a:rPr lang="en-US" dirty="0" smtClean="0"/>
              <a:t>How is the brand of A&amp;I presented to users when</a:t>
            </a:r>
            <a:r>
              <a:rPr lang="en-US" baseline="0" dirty="0" smtClean="0"/>
              <a:t> accessed through discovery interface</a:t>
            </a:r>
          </a:p>
          <a:p>
            <a:pPr lvl="0"/>
            <a:r>
              <a:rPr lang="en-US" baseline="0" dirty="0" smtClean="0"/>
              <a:t>Statistical validation of contributions of A&amp;I to resource selection in discovery services</a:t>
            </a:r>
            <a:endParaRPr lang="en-US" dirty="0"/>
          </a:p>
        </p:txBody>
      </p:sp>
    </p:spTree>
    <p:extLst>
      <p:ext uri="{BB962C8B-B14F-4D97-AF65-F5344CB8AC3E}">
        <p14:creationId xmlns:p14="http://schemas.microsoft.com/office/powerpoint/2010/main" val="170615264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A&amp;I</a:t>
            </a:r>
            <a:r>
              <a:rPr lang="en-US" baseline="0" dirty="0" smtClean="0"/>
              <a:t> Content in Discovery Services</a:t>
            </a:r>
            <a:endParaRPr lang="en-US" dirty="0"/>
          </a:p>
        </p:txBody>
      </p:sp>
      <p:sp>
        <p:nvSpPr>
          <p:cNvPr id="3" name="Content Placeholder 2"/>
          <p:cNvSpPr>
            <a:spLocks noGrp="1"/>
          </p:cNvSpPr>
          <p:nvPr>
            <p:ph sz="quarter" idx="1"/>
          </p:nvPr>
        </p:nvSpPr>
        <p:spPr/>
        <p:txBody>
          <a:bodyPr/>
          <a:lstStyle/>
          <a:p>
            <a:r>
              <a:rPr lang="en-US" dirty="0" smtClean="0"/>
              <a:t>What is the place for A&amp;I services in the discovery ecosystem</a:t>
            </a:r>
          </a:p>
          <a:p>
            <a:r>
              <a:rPr lang="en-US" dirty="0" smtClean="0"/>
              <a:t>Are there technology solutions capable of substituting for A&amp;I content?</a:t>
            </a:r>
          </a:p>
          <a:p>
            <a:pPr lvl="1"/>
            <a:r>
              <a:rPr lang="en-US" dirty="0"/>
              <a:t>Specialized and scoped search </a:t>
            </a:r>
            <a:r>
              <a:rPr lang="en-US" dirty="0" smtClean="0"/>
              <a:t>methodologies</a:t>
            </a:r>
          </a:p>
          <a:p>
            <a:pPr lvl="1"/>
            <a:r>
              <a:rPr lang="en-US" dirty="0" smtClean="0"/>
              <a:t>Clustering, term extraction, etc.?</a:t>
            </a:r>
            <a:endParaRPr lang="en-US" dirty="0"/>
          </a:p>
          <a:p>
            <a:r>
              <a:rPr lang="en-US" baseline="0" dirty="0" smtClean="0"/>
              <a:t>Specialized vocabulary and other metadata make positive contributions to the discovery process</a:t>
            </a:r>
          </a:p>
          <a:p>
            <a:r>
              <a:rPr lang="en-US" baseline="0" dirty="0" smtClean="0"/>
              <a:t>Researchers value </a:t>
            </a:r>
            <a:r>
              <a:rPr lang="en-US" dirty="0" smtClean="0"/>
              <a:t>A&amp;I</a:t>
            </a:r>
            <a:r>
              <a:rPr lang="en-US" baseline="0" dirty="0" smtClean="0"/>
              <a:t> tools</a:t>
            </a:r>
          </a:p>
        </p:txBody>
      </p:sp>
    </p:spTree>
    <p:extLst>
      <p:ext uri="{BB962C8B-B14F-4D97-AF65-F5344CB8AC3E}">
        <p14:creationId xmlns:p14="http://schemas.microsoft.com/office/powerpoint/2010/main" val="354649165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Potential Opportunities</a:t>
            </a:r>
            <a:r>
              <a:rPr lang="en-US" baseline="0" dirty="0" smtClean="0"/>
              <a:t> for NISO</a:t>
            </a:r>
            <a:endParaRPr lang="en-US" dirty="0"/>
          </a:p>
        </p:txBody>
      </p:sp>
      <p:sp>
        <p:nvSpPr>
          <p:cNvPr id="3" name="Content Placeholder 2"/>
          <p:cNvSpPr>
            <a:spLocks noGrp="1"/>
          </p:cNvSpPr>
          <p:nvPr>
            <p:ph sz="quarter" idx="1"/>
          </p:nvPr>
        </p:nvSpPr>
        <p:spPr/>
        <p:txBody>
          <a:bodyPr>
            <a:normAutofit fontScale="92500"/>
          </a:bodyPr>
          <a:lstStyle/>
          <a:p>
            <a:r>
              <a:rPr lang="en-US" dirty="0" smtClean="0"/>
              <a:t>Convene a second phase of the Open Discovery Initiative </a:t>
            </a:r>
          </a:p>
          <a:p>
            <a:r>
              <a:rPr lang="en-US" dirty="0" smtClean="0"/>
              <a:t>Launch</a:t>
            </a:r>
            <a:r>
              <a:rPr lang="en-US" baseline="0" dirty="0" smtClean="0"/>
              <a:t> </a:t>
            </a:r>
            <a:r>
              <a:rPr lang="en-US" dirty="0" smtClean="0"/>
              <a:t>research project on open linked data in scholarly publishing sector to facilitate new</a:t>
            </a:r>
            <a:r>
              <a:rPr lang="en-US" baseline="0" dirty="0" smtClean="0"/>
              <a:t> models of discovery and access</a:t>
            </a:r>
          </a:p>
          <a:p>
            <a:r>
              <a:rPr lang="en-US" baseline="0" dirty="0" smtClean="0"/>
              <a:t>Expand scope of Altmetrics group to address their integration in discovery service ecosystem</a:t>
            </a:r>
          </a:p>
          <a:p>
            <a:r>
              <a:rPr lang="en-US" baseline="0" dirty="0" smtClean="0"/>
              <a:t>Possible new workgroup to explore recommended practices for improving discoverability of resources via open linked data, schema.org, and other mechanisms. </a:t>
            </a:r>
            <a:endParaRPr lang="en-US" dirty="0"/>
          </a:p>
        </p:txBody>
      </p:sp>
    </p:spTree>
    <p:extLst>
      <p:ext uri="{BB962C8B-B14F-4D97-AF65-F5344CB8AC3E}">
        <p14:creationId xmlns:p14="http://schemas.microsoft.com/office/powerpoint/2010/main" val="149539445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0" eaLnBrk="1" latinLnBrk="0" hangingPunct="1"/>
            <a:r>
              <a:rPr kumimoji="0" lang="en-US" sz="4400" kern="1200" baseline="0" dirty="0" smtClean="0">
                <a:solidFill>
                  <a:schemeClr val="tx2"/>
                </a:solidFill>
                <a:effectLst/>
                <a:latin typeface="+mj-lt"/>
                <a:ea typeface="+mj-ea"/>
                <a:cs typeface="+mj-cs"/>
              </a:rPr>
              <a:t>Longer term prospects</a:t>
            </a:r>
            <a:endParaRPr lang="en-US" dirty="0"/>
          </a:p>
        </p:txBody>
      </p:sp>
      <p:sp>
        <p:nvSpPr>
          <p:cNvPr id="3" name="Content Placeholder 2"/>
          <p:cNvSpPr>
            <a:spLocks noGrp="1"/>
          </p:cNvSpPr>
          <p:nvPr>
            <p:ph sz="quarter" idx="1"/>
          </p:nvPr>
        </p:nvSpPr>
        <p:spPr/>
        <p:txBody>
          <a:bodyPr/>
          <a:lstStyle/>
          <a:p>
            <a:pPr lvl="0" rtl="0" eaLnBrk="1" latinLnBrk="0" hangingPunct="1"/>
            <a:r>
              <a:rPr lang="en-US" dirty="0" smtClean="0">
                <a:effectLst/>
              </a:rPr>
              <a:t>Opportunities for discovery</a:t>
            </a:r>
            <a:r>
              <a:rPr lang="en-US" baseline="0" dirty="0" smtClean="0">
                <a:effectLst/>
              </a:rPr>
              <a:t> directly tied to realities in scholarly publishing</a:t>
            </a:r>
          </a:p>
          <a:p>
            <a:pPr lvl="0" rtl="0" eaLnBrk="1" latinLnBrk="0" hangingPunct="1"/>
            <a:r>
              <a:rPr lang="en-US" baseline="0" dirty="0" smtClean="0">
                <a:effectLst/>
              </a:rPr>
              <a:t>Dominance of proprietary publishing requires index-based discovery</a:t>
            </a:r>
          </a:p>
          <a:p>
            <a:pPr lvl="0" rtl="0" eaLnBrk="1" latinLnBrk="0" hangingPunct="1"/>
            <a:r>
              <a:rPr lang="en-US" baseline="0" dirty="0" smtClean="0">
                <a:effectLst/>
              </a:rPr>
              <a:t>Future to open access and exposure as open linked data will enable additional models of </a:t>
            </a:r>
            <a:r>
              <a:rPr lang="en-US" baseline="0" dirty="0" smtClean="0">
                <a:effectLst/>
              </a:rPr>
              <a:t>discovery</a:t>
            </a:r>
          </a:p>
        </p:txBody>
      </p:sp>
    </p:spTree>
    <p:extLst>
      <p:ext uri="{BB962C8B-B14F-4D97-AF65-F5344CB8AC3E}">
        <p14:creationId xmlns:p14="http://schemas.microsoft.com/office/powerpoint/2010/main" val="92129258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endParaRPr lang="en-US"/>
          </a:p>
        </p:txBody>
      </p:sp>
      <p:sp>
        <p:nvSpPr>
          <p:cNvPr id="2" name="Title 1"/>
          <p:cNvSpPr>
            <a:spLocks noGrp="1"/>
          </p:cNvSpPr>
          <p:nvPr>
            <p:ph type="title"/>
          </p:nvPr>
        </p:nvSpPr>
        <p:spPr/>
        <p:txBody>
          <a:bodyPr/>
          <a:lstStyle/>
          <a:p>
            <a:r>
              <a:rPr lang="en-US" dirty="0" smtClean="0"/>
              <a:t>Questions</a:t>
            </a:r>
            <a:r>
              <a:rPr lang="en-US" baseline="0" dirty="0" smtClean="0"/>
              <a:t> and discussion</a:t>
            </a:r>
            <a:endParaRPr lang="en-US" dirty="0"/>
          </a:p>
        </p:txBody>
      </p:sp>
    </p:spTree>
    <p:extLst>
      <p:ext uri="{BB962C8B-B14F-4D97-AF65-F5344CB8AC3E}">
        <p14:creationId xmlns:p14="http://schemas.microsoft.com/office/powerpoint/2010/main" val="39398915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Balance of Constituents</a:t>
            </a:r>
            <a:endParaRPr lang="en-US" dirty="0"/>
          </a:p>
        </p:txBody>
      </p:sp>
      <p:graphicFrame>
        <p:nvGraphicFramePr>
          <p:cNvPr id="6" name="Content Placeholder 5"/>
          <p:cNvGraphicFramePr>
            <a:graphicFrameLocks noGrp="1"/>
          </p:cNvGraphicFramePr>
          <p:nvPr>
            <p:ph idx="1"/>
          </p:nvPr>
        </p:nvGraphicFramePr>
        <p:xfrm>
          <a:off x="457200" y="1384300"/>
          <a:ext cx="8291513"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normAutofit fontScale="85000" lnSpcReduction="20000"/>
          </a:bodyPr>
          <a:lstStyle/>
          <a:p>
            <a:pPr>
              <a:defRPr/>
            </a:pPr>
            <a:fld id="{936EC8D1-E422-674D-930E-101D9E0F0E5C}" type="slidenum">
              <a:rPr lang="en-US" smtClean="0"/>
              <a:pPr>
                <a:defRPr/>
              </a:pPr>
              <a:t>4</a:t>
            </a:fld>
            <a:endParaRPr lang="en-US"/>
          </a:p>
        </p:txBody>
      </p:sp>
      <p:sp>
        <p:nvSpPr>
          <p:cNvPr id="7" name="TextBox 6"/>
          <p:cNvSpPr txBox="1"/>
          <p:nvPr/>
        </p:nvSpPr>
        <p:spPr>
          <a:xfrm>
            <a:off x="990600" y="1981200"/>
            <a:ext cx="8001000" cy="1600438"/>
          </a:xfrm>
          <a:prstGeom prst="rect">
            <a:avLst/>
          </a:prstGeom>
          <a:noFill/>
        </p:spPr>
        <p:txBody>
          <a:bodyPr numCol="2">
            <a:spAutoFit/>
          </a:bodyPr>
          <a:lstStyle/>
          <a:p>
            <a:pPr>
              <a:defRPr/>
            </a:pPr>
            <a:r>
              <a:rPr lang="en-US" sz="1400" dirty="0">
                <a:solidFill>
                  <a:prstClr val="black"/>
                </a:solidFill>
              </a:rPr>
              <a:t>Marshall Breeding, Vanderbilt University</a:t>
            </a:r>
            <a:br>
              <a:rPr lang="en-US" sz="1400" dirty="0">
                <a:solidFill>
                  <a:prstClr val="black"/>
                </a:solidFill>
              </a:rPr>
            </a:br>
            <a:r>
              <a:rPr lang="en-US" sz="1400" dirty="0">
                <a:solidFill>
                  <a:prstClr val="black"/>
                </a:solidFill>
              </a:rPr>
              <a:t>Jamene Brooks-</a:t>
            </a:r>
            <a:r>
              <a:rPr lang="en-US" sz="1400" dirty="0" err="1">
                <a:solidFill>
                  <a:prstClr val="black"/>
                </a:solidFill>
              </a:rPr>
              <a:t>Kieffer</a:t>
            </a:r>
            <a:r>
              <a:rPr lang="en-US" sz="1400" dirty="0">
                <a:solidFill>
                  <a:prstClr val="black"/>
                </a:solidFill>
              </a:rPr>
              <a:t>, Kansas State University </a:t>
            </a:r>
          </a:p>
          <a:p>
            <a:pPr>
              <a:defRPr/>
            </a:pPr>
            <a:r>
              <a:rPr lang="en-US" sz="1400" dirty="0">
                <a:solidFill>
                  <a:prstClr val="black"/>
                </a:solidFill>
              </a:rPr>
              <a:t>Laura Morse, Harvard University</a:t>
            </a:r>
          </a:p>
          <a:p>
            <a:pPr>
              <a:defRPr/>
            </a:pPr>
            <a:r>
              <a:rPr lang="en-US" sz="1400" dirty="0">
                <a:solidFill>
                  <a:prstClr val="black"/>
                </a:solidFill>
              </a:rPr>
              <a:t>Ken Varnum, University of Michigan</a:t>
            </a:r>
          </a:p>
          <a:p>
            <a:pPr>
              <a:defRPr/>
            </a:pPr>
            <a:endParaRPr lang="en-US" sz="1400" dirty="0">
              <a:solidFill>
                <a:prstClr val="black"/>
              </a:solidFill>
            </a:endParaRPr>
          </a:p>
          <a:p>
            <a:pPr>
              <a:defRPr/>
            </a:pPr>
            <a:endParaRPr lang="en-US" sz="1400" dirty="0">
              <a:solidFill>
                <a:prstClr val="black"/>
              </a:solidFill>
            </a:endParaRPr>
          </a:p>
          <a:p>
            <a:pPr>
              <a:defRPr/>
            </a:pPr>
            <a:r>
              <a:rPr lang="en-US" sz="1400" dirty="0">
                <a:solidFill>
                  <a:prstClr val="black"/>
                </a:solidFill>
              </a:rPr>
              <a:t/>
            </a:r>
            <a:br>
              <a:rPr lang="en-US" sz="1400" dirty="0">
                <a:solidFill>
                  <a:prstClr val="black"/>
                </a:solidFill>
              </a:rPr>
            </a:br>
            <a:r>
              <a:rPr lang="en-US" sz="1400" dirty="0" smtClean="0">
                <a:solidFill>
                  <a:prstClr val="black"/>
                </a:solidFill>
              </a:rPr>
              <a:t>Sara </a:t>
            </a:r>
            <a:r>
              <a:rPr lang="en-US" sz="1400" dirty="0">
                <a:solidFill>
                  <a:prstClr val="black"/>
                </a:solidFill>
              </a:rPr>
              <a:t>Brownmiller, University of </a:t>
            </a:r>
            <a:r>
              <a:rPr lang="en-US" sz="1400" dirty="0" smtClean="0">
                <a:solidFill>
                  <a:prstClr val="black"/>
                </a:solidFill>
              </a:rPr>
              <a:t>Oregon</a:t>
            </a:r>
          </a:p>
          <a:p>
            <a:pPr>
              <a:defRPr/>
            </a:pPr>
            <a:r>
              <a:rPr lang="en-US" sz="1400" dirty="0" smtClean="0">
                <a:solidFill>
                  <a:prstClr val="black"/>
                </a:solidFill>
              </a:rPr>
              <a:t>Lucy Harrison, College Center for Library Automation (D2D liaison/observer)</a:t>
            </a:r>
          </a:p>
          <a:p>
            <a:pPr>
              <a:defRPr/>
            </a:pPr>
            <a:r>
              <a:rPr lang="en-US" sz="1400" dirty="0" smtClean="0">
                <a:solidFill>
                  <a:prstClr val="black"/>
                </a:solidFill>
              </a:rPr>
              <a:t>Michele Newberry</a:t>
            </a:r>
            <a:endParaRPr lang="en-US" sz="1400" dirty="0">
              <a:solidFill>
                <a:prstClr val="black"/>
              </a:solidFill>
            </a:endParaRPr>
          </a:p>
        </p:txBody>
      </p:sp>
      <p:sp>
        <p:nvSpPr>
          <p:cNvPr id="8" name="TextBox 7"/>
          <p:cNvSpPr txBox="1"/>
          <p:nvPr/>
        </p:nvSpPr>
        <p:spPr>
          <a:xfrm>
            <a:off x="990600" y="3796605"/>
            <a:ext cx="8001000" cy="1169551"/>
          </a:xfrm>
          <a:prstGeom prst="rect">
            <a:avLst/>
          </a:prstGeom>
          <a:noFill/>
        </p:spPr>
        <p:txBody>
          <a:bodyPr numCol="2">
            <a:spAutoFit/>
          </a:bodyPr>
          <a:lstStyle/>
          <a:p>
            <a:pPr>
              <a:defRPr/>
            </a:pPr>
            <a:r>
              <a:rPr lang="en-US" sz="1400" dirty="0" err="1">
                <a:solidFill>
                  <a:prstClr val="black"/>
                </a:solidFill>
              </a:rPr>
              <a:t>Lettie</a:t>
            </a:r>
            <a:r>
              <a:rPr lang="en-US" sz="1400" dirty="0">
                <a:solidFill>
                  <a:prstClr val="black"/>
                </a:solidFill>
              </a:rPr>
              <a:t> Conrad, SAGE Publications</a:t>
            </a:r>
            <a:br>
              <a:rPr lang="en-US" sz="1400" dirty="0">
                <a:solidFill>
                  <a:prstClr val="black"/>
                </a:solidFill>
              </a:rPr>
            </a:br>
            <a:r>
              <a:rPr lang="en-US" sz="1400" dirty="0"/>
              <a:t>Roger </a:t>
            </a:r>
            <a:r>
              <a:rPr lang="en-US" sz="1400" dirty="0" smtClean="0"/>
              <a:t>Schonfeld</a:t>
            </a:r>
            <a:r>
              <a:rPr lang="en-US" sz="1400" dirty="0" smtClean="0">
                <a:solidFill>
                  <a:prstClr val="black"/>
                </a:solidFill>
              </a:rPr>
              <a:t>, </a:t>
            </a:r>
            <a:r>
              <a:rPr lang="en-US" sz="1400" dirty="0">
                <a:solidFill>
                  <a:prstClr val="black"/>
                </a:solidFill>
              </a:rPr>
              <a:t>ITHAKA/JSTOR/Portico</a:t>
            </a:r>
            <a:br>
              <a:rPr lang="en-US" sz="1400" dirty="0">
                <a:solidFill>
                  <a:prstClr val="black"/>
                </a:solidFill>
              </a:rPr>
            </a:br>
            <a:r>
              <a:rPr lang="en-US" sz="1400" dirty="0">
                <a:solidFill>
                  <a:prstClr val="black"/>
                </a:solidFill>
              </a:rPr>
              <a:t>Jeff Lang, Thomson Reuters</a:t>
            </a:r>
          </a:p>
          <a:p>
            <a:pPr>
              <a:defRPr/>
            </a:pPr>
            <a:endParaRPr lang="en-US" sz="1400" dirty="0">
              <a:solidFill>
                <a:prstClr val="black"/>
              </a:solidFill>
            </a:endParaRPr>
          </a:p>
          <a:p>
            <a:pPr>
              <a:defRPr/>
            </a:pPr>
            <a:endParaRPr lang="en-US" sz="1400" dirty="0">
              <a:solidFill>
                <a:prstClr val="black"/>
              </a:solidFill>
            </a:endParaRPr>
          </a:p>
          <a:p>
            <a:pPr>
              <a:defRPr/>
            </a:pPr>
            <a:r>
              <a:rPr lang="en-US" sz="1400" dirty="0">
                <a:solidFill>
                  <a:prstClr val="black"/>
                </a:solidFill>
              </a:rPr>
              <a:t/>
            </a:r>
            <a:br>
              <a:rPr lang="en-US" sz="1400" dirty="0">
                <a:solidFill>
                  <a:prstClr val="black"/>
                </a:solidFill>
              </a:rPr>
            </a:br>
            <a:r>
              <a:rPr lang="en-US" sz="1400" dirty="0">
                <a:solidFill>
                  <a:prstClr val="black"/>
                </a:solidFill>
              </a:rPr>
              <a:t>Linda Beebe, American Psychological </a:t>
            </a:r>
            <a:r>
              <a:rPr lang="en-US" sz="1400" dirty="0" err="1">
                <a:solidFill>
                  <a:prstClr val="black"/>
                </a:solidFill>
              </a:rPr>
              <a:t>Assoc</a:t>
            </a:r>
            <a:r>
              <a:rPr lang="en-US" sz="1400" dirty="0">
                <a:solidFill>
                  <a:prstClr val="black"/>
                </a:solidFill>
              </a:rPr>
              <a:t/>
            </a:r>
            <a:br>
              <a:rPr lang="en-US" sz="1400" dirty="0">
                <a:solidFill>
                  <a:prstClr val="black"/>
                </a:solidFill>
              </a:rPr>
            </a:br>
            <a:r>
              <a:rPr lang="en-US" sz="1400" dirty="0">
                <a:solidFill>
                  <a:prstClr val="black"/>
                </a:solidFill>
              </a:rPr>
              <a:t>Aaron Wood, Alexander Street Press</a:t>
            </a:r>
          </a:p>
        </p:txBody>
      </p:sp>
      <p:sp>
        <p:nvSpPr>
          <p:cNvPr id="9" name="TextBox 8"/>
          <p:cNvSpPr txBox="1"/>
          <p:nvPr/>
        </p:nvSpPr>
        <p:spPr>
          <a:xfrm>
            <a:off x="990600" y="5473005"/>
            <a:ext cx="8001000" cy="738664"/>
          </a:xfrm>
          <a:prstGeom prst="rect">
            <a:avLst/>
          </a:prstGeom>
          <a:noFill/>
        </p:spPr>
        <p:txBody>
          <a:bodyPr numCol="2">
            <a:spAutoFit/>
          </a:bodyPr>
          <a:lstStyle/>
          <a:p>
            <a:pPr>
              <a:defRPr/>
            </a:pPr>
            <a:r>
              <a:rPr lang="en-US" sz="1400" dirty="0">
                <a:solidFill>
                  <a:prstClr val="black"/>
                </a:solidFill>
              </a:rPr>
              <a:t>Jenny Walker, Ex </a:t>
            </a:r>
            <a:r>
              <a:rPr lang="en-US" sz="1400" dirty="0" err="1">
                <a:solidFill>
                  <a:prstClr val="black"/>
                </a:solidFill>
              </a:rPr>
              <a:t>Libris</a:t>
            </a:r>
            <a:r>
              <a:rPr lang="en-US" sz="1400" dirty="0">
                <a:solidFill>
                  <a:prstClr val="black"/>
                </a:solidFill>
              </a:rPr>
              <a:t> Group</a:t>
            </a:r>
            <a:br>
              <a:rPr lang="en-US" sz="1400" dirty="0">
                <a:solidFill>
                  <a:prstClr val="black"/>
                </a:solidFill>
              </a:rPr>
            </a:br>
            <a:r>
              <a:rPr lang="en-US" sz="1400" dirty="0">
                <a:solidFill>
                  <a:prstClr val="black"/>
                </a:solidFill>
              </a:rPr>
              <a:t>John Law, Serials Solutions</a:t>
            </a:r>
            <a:br>
              <a:rPr lang="en-US" sz="1400" dirty="0">
                <a:solidFill>
                  <a:prstClr val="black"/>
                </a:solidFill>
              </a:rPr>
            </a:br>
            <a:r>
              <a:rPr lang="en-US" sz="1400" dirty="0">
                <a:solidFill>
                  <a:prstClr val="black"/>
                </a:solidFill>
              </a:rPr>
              <a:t>Michael </a:t>
            </a:r>
            <a:r>
              <a:rPr lang="en-US" sz="1400" dirty="0" err="1">
                <a:solidFill>
                  <a:prstClr val="black"/>
                </a:solidFill>
              </a:rPr>
              <a:t>Gorrell</a:t>
            </a:r>
            <a:r>
              <a:rPr lang="en-US" sz="1400" dirty="0">
                <a:solidFill>
                  <a:prstClr val="black"/>
                </a:solidFill>
              </a:rPr>
              <a:t>, EBSCO Information Services</a:t>
            </a:r>
          </a:p>
          <a:p>
            <a:pPr>
              <a:defRPr/>
            </a:pPr>
            <a:r>
              <a:rPr lang="en-US" sz="1400" dirty="0">
                <a:solidFill>
                  <a:prstClr val="black"/>
                </a:solidFill>
              </a:rPr>
              <a:t>David </a:t>
            </a:r>
            <a:r>
              <a:rPr lang="en-US" sz="1400" dirty="0" err="1">
                <a:solidFill>
                  <a:prstClr val="black"/>
                </a:solidFill>
              </a:rPr>
              <a:t>Lindahl</a:t>
            </a:r>
            <a:r>
              <a:rPr lang="en-US" sz="1400" dirty="0">
                <a:solidFill>
                  <a:prstClr val="black"/>
                </a:solidFill>
              </a:rPr>
              <a:t>, University of Rochester (XC</a:t>
            </a:r>
            <a:r>
              <a:rPr lang="en-US" sz="1400" dirty="0" smtClean="0">
                <a:solidFill>
                  <a:prstClr val="black"/>
                </a:solidFill>
              </a:rPr>
              <a:t>)</a:t>
            </a:r>
          </a:p>
          <a:p>
            <a:pPr>
              <a:defRPr/>
            </a:pPr>
            <a:r>
              <a:rPr lang="en-US" sz="1400" dirty="0" smtClean="0">
                <a:solidFill>
                  <a:prstClr val="black"/>
                </a:solidFill>
              </a:rPr>
              <a:t>Jeff </a:t>
            </a:r>
            <a:r>
              <a:rPr lang="en-US" sz="1400" dirty="0" err="1" smtClean="0">
                <a:solidFill>
                  <a:prstClr val="black"/>
                </a:solidFill>
              </a:rPr>
              <a:t>Penka</a:t>
            </a:r>
            <a:r>
              <a:rPr lang="en-US" sz="1400" dirty="0" smtClean="0">
                <a:solidFill>
                  <a:prstClr val="black"/>
                </a:solidFill>
              </a:rPr>
              <a:t>, OCLC (D2D liaison/observer)</a:t>
            </a:r>
            <a:r>
              <a:rPr lang="en-US" sz="1400" dirty="0">
                <a:solidFill>
                  <a:prstClr val="black"/>
                </a:solidFill>
              </a:rPr>
              <a:t/>
            </a:r>
            <a:br>
              <a:rPr lang="en-US" sz="1400" dirty="0">
                <a:solidFill>
                  <a:prstClr val="black"/>
                </a:solidFill>
              </a:rPr>
            </a:br>
            <a:endParaRPr lang="en-US" sz="1400" dirty="0">
              <a:solidFill>
                <a:prstClr val="black"/>
              </a:solidFill>
            </a:endParaRPr>
          </a:p>
        </p:txBody>
      </p:sp>
    </p:spTree>
    <p:extLst>
      <p:ext uri="{BB962C8B-B14F-4D97-AF65-F5344CB8AC3E}">
        <p14:creationId xmlns:p14="http://schemas.microsoft.com/office/powerpoint/2010/main" val="1877523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ODI deliverables</a:t>
            </a:r>
            <a:endParaRPr lang="en-US" dirty="0"/>
          </a:p>
        </p:txBody>
      </p:sp>
      <p:sp>
        <p:nvSpPr>
          <p:cNvPr id="3" name="Content Placeholder 2"/>
          <p:cNvSpPr>
            <a:spLocks noGrp="1"/>
          </p:cNvSpPr>
          <p:nvPr>
            <p:ph idx="1"/>
          </p:nvPr>
        </p:nvSpPr>
        <p:spPr>
          <a:xfrm>
            <a:off x="419100" y="1447800"/>
            <a:ext cx="8291513" cy="4608513"/>
          </a:xfrm>
        </p:spPr>
        <p:txBody>
          <a:bodyPr/>
          <a:lstStyle/>
          <a:p>
            <a:pPr>
              <a:spcBef>
                <a:spcPts val="1200"/>
              </a:spcBef>
              <a:defRPr/>
            </a:pPr>
            <a:r>
              <a:rPr lang="en-US" dirty="0" smtClean="0"/>
              <a:t>Standard vocabulary</a:t>
            </a:r>
          </a:p>
          <a:p>
            <a:pPr>
              <a:spcBef>
                <a:spcPts val="1200"/>
              </a:spcBef>
              <a:defRPr/>
            </a:pPr>
            <a:r>
              <a:rPr lang="en-US" dirty="0" smtClean="0"/>
              <a:t>NISO Recommended Practice:</a:t>
            </a:r>
          </a:p>
          <a:p>
            <a:pPr lvl="1">
              <a:spcBef>
                <a:spcPts val="400"/>
              </a:spcBef>
              <a:defRPr/>
            </a:pPr>
            <a:r>
              <a:rPr lang="en-US" dirty="0" smtClean="0"/>
              <a:t>Data format &amp; transfer</a:t>
            </a:r>
          </a:p>
          <a:p>
            <a:pPr lvl="1">
              <a:spcBef>
                <a:spcPts val="400"/>
              </a:spcBef>
              <a:defRPr/>
            </a:pPr>
            <a:r>
              <a:rPr lang="en-US" dirty="0" smtClean="0"/>
              <a:t>Communicating content rights</a:t>
            </a:r>
          </a:p>
          <a:p>
            <a:pPr lvl="1">
              <a:spcBef>
                <a:spcPts val="400"/>
              </a:spcBef>
              <a:defRPr/>
            </a:pPr>
            <a:r>
              <a:rPr lang="en-US" dirty="0" smtClean="0"/>
              <a:t>Levels of indexing, content availability</a:t>
            </a:r>
          </a:p>
          <a:p>
            <a:pPr lvl="1">
              <a:spcBef>
                <a:spcPts val="400"/>
              </a:spcBef>
              <a:defRPr/>
            </a:pPr>
            <a:r>
              <a:rPr lang="en-US" dirty="0" smtClean="0"/>
              <a:t>Linking to content</a:t>
            </a:r>
          </a:p>
          <a:p>
            <a:pPr lvl="1">
              <a:spcBef>
                <a:spcPts val="400"/>
              </a:spcBef>
              <a:defRPr/>
            </a:pPr>
            <a:r>
              <a:rPr lang="en-US" dirty="0" smtClean="0"/>
              <a:t>Usage statistics</a:t>
            </a:r>
          </a:p>
          <a:p>
            <a:pPr lvl="1">
              <a:spcBef>
                <a:spcPts val="400"/>
              </a:spcBef>
              <a:defRPr/>
            </a:pPr>
            <a:r>
              <a:rPr lang="en-US" dirty="0" smtClean="0"/>
              <a:t>Evaluate compliance</a:t>
            </a:r>
          </a:p>
          <a:p>
            <a:pPr>
              <a:spcBef>
                <a:spcPts val="1200"/>
              </a:spcBef>
              <a:defRPr/>
            </a:pPr>
            <a:r>
              <a:rPr lang="en-US" dirty="0" smtClean="0"/>
              <a:t>Inform and Promote Adoption</a:t>
            </a:r>
            <a:endParaRPr lang="en-US" dirty="0"/>
          </a:p>
        </p:txBody>
      </p:sp>
      <p:sp>
        <p:nvSpPr>
          <p:cNvPr id="4" name="Slide Number Placeholder 3"/>
          <p:cNvSpPr>
            <a:spLocks noGrp="1"/>
          </p:cNvSpPr>
          <p:nvPr>
            <p:ph type="sldNum" sz="quarter" idx="12"/>
          </p:nvPr>
        </p:nvSpPr>
        <p:spPr/>
        <p:txBody>
          <a:bodyPr>
            <a:normAutofit fontScale="85000" lnSpcReduction="20000"/>
          </a:bodyPr>
          <a:lstStyle/>
          <a:p>
            <a:pPr>
              <a:defRPr/>
            </a:pPr>
            <a:fld id="{60F4BF6F-32A0-D045-8090-67FDFB2E0F34}" type="slidenum">
              <a:rPr lang="en-US" smtClean="0"/>
              <a:pPr>
                <a:defRPr/>
              </a:pPr>
              <a:t>5</a:t>
            </a:fld>
            <a:endParaRPr lang="en-US"/>
          </a:p>
        </p:txBody>
      </p:sp>
    </p:spTree>
    <p:extLst>
      <p:ext uri="{BB962C8B-B14F-4D97-AF65-F5344CB8AC3E}">
        <p14:creationId xmlns:p14="http://schemas.microsoft.com/office/powerpoint/2010/main" val="16770957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ODI Timeline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61030789"/>
              </p:ext>
            </p:extLst>
          </p:nvPr>
        </p:nvGraphicFramePr>
        <p:xfrm>
          <a:off x="152400" y="1683070"/>
          <a:ext cx="8763000" cy="5211760"/>
        </p:xfrm>
        <a:graphic>
          <a:graphicData uri="http://schemas.openxmlformats.org/drawingml/2006/table">
            <a:tbl>
              <a:tblPr firstRow="1" bandRow="1">
                <a:tableStyleId>{5C22544A-7EE6-4342-B048-85BDC9FD1C3A}</a:tableStyleId>
              </a:tblPr>
              <a:tblGrid>
                <a:gridCol w="5346915"/>
                <a:gridCol w="2153619"/>
                <a:gridCol w="1262466"/>
              </a:tblGrid>
              <a:tr h="960359">
                <a:tc>
                  <a:txBody>
                    <a:bodyPr/>
                    <a:lstStyle/>
                    <a:p>
                      <a:pPr algn="l"/>
                      <a:r>
                        <a:rPr lang="en-US" sz="2600" dirty="0" smtClean="0">
                          <a:solidFill>
                            <a:schemeClr val="bg1"/>
                          </a:solidFill>
                        </a:rPr>
                        <a:t>Milestone</a:t>
                      </a:r>
                      <a:endParaRPr lang="en-US" sz="2600" dirty="0">
                        <a:solidFill>
                          <a:schemeClr val="bg1"/>
                        </a:solidFill>
                      </a:endParaRPr>
                    </a:p>
                  </a:txBody>
                  <a:tcPr marT="45710" marB="45710" anchor="ctr"/>
                </a:tc>
                <a:tc>
                  <a:txBody>
                    <a:bodyPr/>
                    <a:lstStyle/>
                    <a:p>
                      <a:pPr algn="l"/>
                      <a:r>
                        <a:rPr lang="en-US" sz="2600" dirty="0" smtClean="0">
                          <a:solidFill>
                            <a:schemeClr val="bg1"/>
                          </a:solidFill>
                        </a:rPr>
                        <a:t>Target Date</a:t>
                      </a:r>
                      <a:endParaRPr lang="en-US" sz="2600" dirty="0">
                        <a:solidFill>
                          <a:schemeClr val="bg1"/>
                        </a:solidFill>
                      </a:endParaRPr>
                    </a:p>
                  </a:txBody>
                  <a:tcPr marT="45710" marB="45710" anchor="ctr"/>
                </a:tc>
                <a:tc>
                  <a:txBody>
                    <a:bodyPr/>
                    <a:lstStyle/>
                    <a:p>
                      <a:pPr algn="l"/>
                      <a:r>
                        <a:rPr lang="en-US" sz="2600" dirty="0" smtClean="0">
                          <a:solidFill>
                            <a:schemeClr val="bg1"/>
                          </a:solidFill>
                        </a:rPr>
                        <a:t>Status</a:t>
                      </a:r>
                      <a:endParaRPr lang="en-US" sz="2600" dirty="0">
                        <a:solidFill>
                          <a:schemeClr val="bg1"/>
                        </a:solidFill>
                      </a:endParaRPr>
                    </a:p>
                  </a:txBody>
                  <a:tcPr marT="45710" marB="45710" anchor="ctr"/>
                </a:tc>
              </a:tr>
              <a:tr h="60734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Appointment of working group</a:t>
                      </a: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Dec 2011</a:t>
                      </a: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2200" kern="1200" dirty="0" smtClean="0">
                        <a:solidFill>
                          <a:schemeClr val="tx1"/>
                        </a:solidFill>
                        <a:effectLst/>
                        <a:latin typeface="Arial" charset="0"/>
                        <a:ea typeface="ＭＳ Ｐゴシック" charset="0"/>
                        <a:cs typeface="ＭＳ Ｐゴシック" charset="0"/>
                      </a:endParaRPr>
                    </a:p>
                  </a:txBody>
                  <a:tcPr marT="45710" marB="45710" anchor="ctr"/>
                </a:tc>
              </a:tr>
              <a:tr h="60734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Approval of charge and initial work plan</a:t>
                      </a:r>
                    </a:p>
                  </a:txBody>
                  <a:tcPr marT="45710" marB="45710" anchor="ctr"/>
                </a:tc>
                <a:tc>
                  <a:txBody>
                    <a:bodyPr/>
                    <a:lstStyle/>
                    <a:p>
                      <a:pPr algn="l"/>
                      <a:r>
                        <a:rPr lang="en-US" sz="2200" kern="1200" dirty="0" smtClean="0">
                          <a:solidFill>
                            <a:schemeClr val="tx2">
                              <a:lumMod val="50000"/>
                            </a:schemeClr>
                          </a:solidFill>
                          <a:effectLst/>
                          <a:latin typeface="Arial" charset="0"/>
                          <a:ea typeface="ＭＳ Ｐゴシック" charset="0"/>
                          <a:cs typeface="ＭＳ Ｐゴシック" charset="0"/>
                        </a:rPr>
                        <a:t>Mar 2012</a:t>
                      </a:r>
                      <a:endParaRPr lang="en-US" sz="2200" dirty="0">
                        <a:solidFill>
                          <a:schemeClr val="tx2">
                            <a:lumMod val="50000"/>
                          </a:schemeClr>
                        </a:solidFill>
                      </a:endParaRPr>
                    </a:p>
                  </a:txBody>
                  <a:tcPr marT="45710" marB="45710" anchor="ctr"/>
                </a:tc>
                <a:tc>
                  <a:txBody>
                    <a:bodyPr/>
                    <a:lstStyle/>
                    <a:p>
                      <a:endParaRPr lang="en-US" sz="2200" dirty="0"/>
                    </a:p>
                  </a:txBody>
                  <a:tcPr marT="45710" marB="45710" anchor="ctr"/>
                </a:tc>
              </a:tr>
              <a:tr h="60734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Completion of information gathering</a:t>
                      </a: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Jan</a:t>
                      </a:r>
                      <a:r>
                        <a:rPr lang="en-US" sz="2200" kern="1200" baseline="0" dirty="0" smtClean="0">
                          <a:solidFill>
                            <a:schemeClr val="tx2">
                              <a:lumMod val="50000"/>
                            </a:schemeClr>
                          </a:solidFill>
                          <a:effectLst/>
                          <a:latin typeface="Arial" charset="0"/>
                          <a:ea typeface="ＭＳ Ｐゴシック" charset="0"/>
                          <a:cs typeface="ＭＳ Ｐゴシック" charset="0"/>
                        </a:rPr>
                        <a:t> 2013</a:t>
                      </a:r>
                      <a:endParaRPr lang="en-US" sz="2200" kern="1200" dirty="0" smtClean="0">
                        <a:solidFill>
                          <a:schemeClr val="tx2">
                            <a:lumMod val="50000"/>
                          </a:schemeClr>
                        </a:solidFill>
                        <a:effectLst/>
                        <a:latin typeface="Arial" charset="0"/>
                        <a:ea typeface="ＭＳ Ｐゴシック" charset="0"/>
                        <a:cs typeface="ＭＳ Ｐゴシック" charset="0"/>
                      </a:endParaRP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2200" kern="1200" dirty="0" smtClean="0">
                        <a:solidFill>
                          <a:schemeClr val="tx1"/>
                        </a:solidFill>
                        <a:effectLst/>
                        <a:latin typeface="Arial" charset="0"/>
                        <a:ea typeface="ＭＳ Ｐゴシック" charset="0"/>
                        <a:cs typeface="ＭＳ Ｐゴシック" charset="0"/>
                      </a:endParaRPr>
                    </a:p>
                  </a:txBody>
                  <a:tcPr marT="45710" marB="45710" anchor="ctr"/>
                </a:tc>
              </a:tr>
              <a:tr h="60734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Completion of initial draft</a:t>
                      </a: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Jun</a:t>
                      </a:r>
                      <a:r>
                        <a:rPr lang="en-US" sz="2200" kern="1200" baseline="0" dirty="0" smtClean="0">
                          <a:solidFill>
                            <a:schemeClr val="tx2">
                              <a:lumMod val="50000"/>
                            </a:schemeClr>
                          </a:solidFill>
                          <a:effectLst/>
                          <a:latin typeface="Arial" charset="0"/>
                          <a:ea typeface="ＭＳ Ｐゴシック" charset="0"/>
                          <a:cs typeface="ＭＳ Ｐゴシック" charset="0"/>
                        </a:rPr>
                        <a:t> </a:t>
                      </a:r>
                      <a:r>
                        <a:rPr lang="en-US" sz="2200" kern="1200" dirty="0" smtClean="0">
                          <a:solidFill>
                            <a:schemeClr val="tx2">
                              <a:lumMod val="50000"/>
                            </a:schemeClr>
                          </a:solidFill>
                          <a:effectLst/>
                          <a:latin typeface="Arial" charset="0"/>
                          <a:ea typeface="ＭＳ Ｐゴシック" charset="0"/>
                          <a:cs typeface="ＭＳ Ｐゴシック" charset="0"/>
                        </a:rPr>
                        <a:t>2013</a:t>
                      </a: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2200" kern="1200" dirty="0" smtClean="0">
                        <a:solidFill>
                          <a:schemeClr val="tx1"/>
                        </a:solidFill>
                        <a:effectLst/>
                        <a:latin typeface="Arial" charset="0"/>
                        <a:ea typeface="ＭＳ Ｐゴシック" charset="0"/>
                        <a:cs typeface="ＭＳ Ｐゴシック" charset="0"/>
                      </a:endParaRPr>
                    </a:p>
                  </a:txBody>
                  <a:tcPr marT="45710" marB="45710" anchor="ctr"/>
                </a:tc>
              </a:tr>
              <a:tr h="60734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Completion of final draft</a:t>
                      </a: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Sep 2013</a:t>
                      </a: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2200" kern="1200" dirty="0" smtClean="0">
                        <a:solidFill>
                          <a:schemeClr val="tx1"/>
                        </a:solidFill>
                        <a:effectLst/>
                        <a:latin typeface="Arial" charset="0"/>
                        <a:ea typeface="ＭＳ Ｐゴシック" charset="0"/>
                        <a:cs typeface="ＭＳ Ｐゴシック" charset="0"/>
                      </a:endParaRPr>
                    </a:p>
                  </a:txBody>
                  <a:tcPr marT="45710" marB="45710" anchor="ctr"/>
                </a:tc>
              </a:tr>
              <a:tr h="607343">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Public Review Period commences</a:t>
                      </a: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2200" kern="1200" dirty="0" smtClean="0">
                          <a:solidFill>
                            <a:schemeClr val="tx2">
                              <a:lumMod val="50000"/>
                            </a:schemeClr>
                          </a:solidFill>
                          <a:effectLst/>
                          <a:latin typeface="Arial" charset="0"/>
                          <a:ea typeface="ＭＳ Ｐゴシック" charset="0"/>
                          <a:cs typeface="ＭＳ Ｐゴシック" charset="0"/>
                        </a:rPr>
                        <a:t>Sep</a:t>
                      </a:r>
                      <a:r>
                        <a:rPr lang="en-US" sz="2200" kern="1200" baseline="0" dirty="0" smtClean="0">
                          <a:solidFill>
                            <a:schemeClr val="tx2">
                              <a:lumMod val="50000"/>
                            </a:schemeClr>
                          </a:solidFill>
                          <a:effectLst/>
                          <a:latin typeface="Arial" charset="0"/>
                          <a:ea typeface="ＭＳ Ｐゴシック" charset="0"/>
                          <a:cs typeface="ＭＳ Ｐゴシック" charset="0"/>
                        </a:rPr>
                        <a:t> 2013</a:t>
                      </a:r>
                      <a:endParaRPr lang="en-US" sz="2200" kern="1200" dirty="0" smtClean="0">
                        <a:solidFill>
                          <a:schemeClr val="tx2">
                            <a:lumMod val="50000"/>
                          </a:schemeClr>
                        </a:solidFill>
                        <a:effectLst/>
                        <a:latin typeface="Arial" charset="0"/>
                        <a:ea typeface="ＭＳ Ｐゴシック" charset="0"/>
                        <a:cs typeface="ＭＳ Ｐゴシック" charset="0"/>
                      </a:endParaRPr>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2200" kern="1200" dirty="0" smtClean="0">
                        <a:solidFill>
                          <a:schemeClr val="tx1"/>
                        </a:solidFill>
                        <a:effectLst/>
                        <a:latin typeface="Arial" charset="0"/>
                        <a:ea typeface="ＭＳ Ｐゴシック" charset="0"/>
                        <a:cs typeface="ＭＳ Ｐゴシック" charset="0"/>
                      </a:endParaRPr>
                    </a:p>
                  </a:txBody>
                  <a:tcPr marT="45710" marB="45710" anchor="ctr"/>
                </a:tc>
              </a:tr>
              <a:tr h="60734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200" kern="1200" baseline="0" dirty="0" smtClean="0">
                          <a:solidFill>
                            <a:schemeClr val="tx2">
                              <a:lumMod val="50000"/>
                            </a:schemeClr>
                          </a:solidFill>
                          <a:effectLst/>
                          <a:latin typeface="Arial" charset="0"/>
                          <a:ea typeface="ＭＳ Ｐゴシック" charset="0"/>
                          <a:cs typeface="ＭＳ Ｐゴシック" charset="0"/>
                        </a:rPr>
                        <a:t>NISO Publishes </a:t>
                      </a:r>
                      <a:r>
                        <a:rPr lang="en-US" sz="2200" kern="1200" dirty="0" smtClean="0">
                          <a:solidFill>
                            <a:schemeClr val="tx2">
                              <a:lumMod val="50000"/>
                            </a:schemeClr>
                          </a:solidFill>
                          <a:effectLst/>
                          <a:latin typeface="Arial" charset="0"/>
                          <a:ea typeface="ＭＳ Ｐゴシック" charset="0"/>
                          <a:cs typeface="ＭＳ Ｐゴシック" charset="0"/>
                        </a:rPr>
                        <a:t>Recommended</a:t>
                      </a:r>
                      <a:r>
                        <a:rPr lang="en-US" sz="2200" kern="1200" baseline="0" dirty="0" smtClean="0">
                          <a:solidFill>
                            <a:schemeClr val="tx2">
                              <a:lumMod val="50000"/>
                            </a:schemeClr>
                          </a:solidFill>
                          <a:effectLst/>
                          <a:latin typeface="Arial" charset="0"/>
                          <a:ea typeface="ＭＳ Ｐゴシック" charset="0"/>
                          <a:cs typeface="ＭＳ Ｐゴシック" charset="0"/>
                        </a:rPr>
                        <a:t> Practice</a:t>
                      </a:r>
                      <a:endParaRPr lang="en-US" sz="2200" kern="1200" dirty="0" smtClean="0">
                        <a:solidFill>
                          <a:schemeClr val="tx2">
                            <a:lumMod val="50000"/>
                          </a:schemeClr>
                        </a:solidFill>
                        <a:effectLst/>
                        <a:latin typeface="Arial" charset="0"/>
                        <a:ea typeface="ＭＳ Ｐゴシック" charset="0"/>
                        <a:cs typeface="ＭＳ Ｐゴシック" charset="0"/>
                      </a:endParaRPr>
                    </a:p>
                  </a:txBody>
                  <a:tcPr marT="45710" marB="45710" anchor="ctr"/>
                </a:tc>
                <a:tc>
                  <a:txBody>
                    <a:bodyPr/>
                    <a:lstStyle/>
                    <a:p>
                      <a:r>
                        <a:rPr lang="en-US" sz="2400" dirty="0" smtClean="0"/>
                        <a:t>June 2014</a:t>
                      </a:r>
                      <a:endParaRPr lang="en-US" sz="2400" dirty="0"/>
                    </a:p>
                  </a:txBody>
                  <a:tcPr marT="45710" marB="45710" anchor="ct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endParaRPr lang="en-US" sz="2200" kern="1200" dirty="0" smtClean="0">
                        <a:solidFill>
                          <a:schemeClr val="tx1"/>
                        </a:solidFill>
                        <a:effectLst/>
                        <a:latin typeface="Arial" charset="0"/>
                        <a:ea typeface="ＭＳ Ｐゴシック" charset="0"/>
                        <a:cs typeface="ＭＳ Ｐゴシック" charset="0"/>
                      </a:endParaRPr>
                    </a:p>
                  </a:txBody>
                  <a:tcPr marT="45710" marB="45710" anchor="ctr"/>
                </a:tc>
              </a:tr>
            </a:tbl>
          </a:graphicData>
        </a:graphic>
      </p:graphicFrame>
      <p:sp>
        <p:nvSpPr>
          <p:cNvPr id="4" name="Slide Number Placeholder 3"/>
          <p:cNvSpPr>
            <a:spLocks noGrp="1"/>
          </p:cNvSpPr>
          <p:nvPr>
            <p:ph type="sldNum" sz="quarter" idx="12"/>
          </p:nvPr>
        </p:nvSpPr>
        <p:spPr/>
        <p:txBody>
          <a:bodyPr>
            <a:normAutofit fontScale="85000" lnSpcReduction="20000"/>
          </a:bodyPr>
          <a:lstStyle/>
          <a:p>
            <a:pPr>
              <a:defRPr/>
            </a:pPr>
            <a:fld id="{75170C87-5588-724F-B229-77678E6C72BF}" type="slidenum">
              <a:rPr lang="en-US" smtClean="0"/>
              <a:pPr>
                <a:defRPr/>
              </a:pPr>
              <a:t>6</a:t>
            </a:fld>
            <a:endParaRPr lang="en-US"/>
          </a:p>
        </p:txBody>
      </p:sp>
      <p:pic>
        <p:nvPicPr>
          <p:cNvPr id="34853" name="Picture 2" descr="C:\Users\user\AppData\Local\Microsoft\Windows\Temporary Internet Files\Content.IE5\GE4HA3GW\MC90044131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49749" y="2639793"/>
            <a:ext cx="5715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54" name="Picture 2" descr="C:\Users\user\AppData\Local\Microsoft\Windows\Temporary Internet Files\Content.IE5\GE4HA3GW\MC90044131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62987" y="3269735"/>
            <a:ext cx="5715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2" descr="C:\Users\user\AppData\Local\Microsoft\Windows\Temporary Internet Files\Content.IE5\GE4HA3GW\MC90044131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62987" y="3841235"/>
            <a:ext cx="5715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C:\Users\user\AppData\Local\Microsoft\Windows\Temporary Internet Files\Content.IE5\GE4HA3GW\MC90044131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34415" y="4475480"/>
            <a:ext cx="5715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2" descr="C:\Users\user\AppData\Local\Microsoft\Windows\Temporary Internet Files\Content.IE5\GE4HA3GW\MC90044131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62987" y="5046980"/>
            <a:ext cx="5715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2" descr="C:\Users\user\AppData\Local\Microsoft\Windows\Temporary Internet Files\Content.IE5\GE4HA3GW\MC90044131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34415" y="6286500"/>
            <a:ext cx="5715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2" descr="C:\Users\user\AppData\Local\Microsoft\Windows\Temporary Internet Files\Content.IE5\GE4HA3GW\MC900441310[1].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39100" y="5562600"/>
            <a:ext cx="57150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4910061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ODI Recommended Practices</a:t>
            </a:r>
            <a:endParaRPr lang="en-US" dirty="0"/>
          </a:p>
        </p:txBody>
      </p:sp>
      <p:sp>
        <p:nvSpPr>
          <p:cNvPr id="3" name="Content Placeholder 2"/>
          <p:cNvSpPr>
            <a:spLocks noGrp="1"/>
          </p:cNvSpPr>
          <p:nvPr>
            <p:ph sz="quarter" idx="1"/>
          </p:nvPr>
        </p:nvSpPr>
        <p:spPr/>
        <p:txBody>
          <a:bodyPr>
            <a:normAutofit fontScale="77500" lnSpcReduction="20000"/>
          </a:bodyPr>
          <a:lstStyle/>
          <a:p>
            <a:r>
              <a:rPr lang="en-US" b="1" dirty="0"/>
              <a:t>NISO </a:t>
            </a:r>
            <a:r>
              <a:rPr lang="en-US" b="1" dirty="0" smtClean="0"/>
              <a:t>RP-19-2014</a:t>
            </a:r>
          </a:p>
          <a:p>
            <a:pPr lvl="1"/>
            <a:r>
              <a:rPr lang="en-US" dirty="0">
                <a:hlinkClick r:id="rId2"/>
              </a:rPr>
              <a:t>http://www.niso.org/workrooms/odi</a:t>
            </a:r>
            <a:r>
              <a:rPr lang="en-US" dirty="0" smtClean="0">
                <a:hlinkClick r:id="rId2"/>
              </a:rPr>
              <a:t>/</a:t>
            </a:r>
            <a:endParaRPr lang="en-US" dirty="0" smtClean="0"/>
          </a:p>
          <a:p>
            <a:pPr lvl="1"/>
            <a:r>
              <a:rPr lang="en-US" dirty="0"/>
              <a:t>http://www.niso.org/workrooms/odi/publications/rp/rp-19-2014</a:t>
            </a:r>
          </a:p>
          <a:p>
            <a:r>
              <a:rPr lang="en-US" dirty="0" smtClean="0"/>
              <a:t>Metadata </a:t>
            </a:r>
            <a:r>
              <a:rPr lang="en-US" dirty="0" smtClean="0"/>
              <a:t>elements for content providers to contribute to discovery service providers</a:t>
            </a:r>
          </a:p>
          <a:p>
            <a:r>
              <a:rPr lang="en-US" dirty="0"/>
              <a:t>C</a:t>
            </a:r>
            <a:r>
              <a:rPr lang="en-US" dirty="0" smtClean="0"/>
              <a:t>ontent providers disclose extent to which they participate with each discovery service</a:t>
            </a:r>
          </a:p>
          <a:p>
            <a:r>
              <a:rPr lang="en-US" dirty="0" smtClean="0"/>
              <a:t>Discovery Service providers disclose what content is represented in index</a:t>
            </a:r>
          </a:p>
          <a:p>
            <a:r>
              <a:rPr lang="en-US" dirty="0" smtClean="0"/>
              <a:t>Discovery services disclose any bias in search results or relevancy relative to business relationships</a:t>
            </a:r>
          </a:p>
          <a:p>
            <a:r>
              <a:rPr lang="en-US" dirty="0" smtClean="0"/>
              <a:t>Discovery services provide use statistics</a:t>
            </a:r>
            <a:endParaRPr lang="en-US" dirty="0"/>
          </a:p>
        </p:txBody>
      </p:sp>
    </p:spTree>
    <p:extLst>
      <p:ext uri="{BB962C8B-B14F-4D97-AF65-F5344CB8AC3E}">
        <p14:creationId xmlns:p14="http://schemas.microsoft.com/office/powerpoint/2010/main" val="372780317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ODI Standing Committee</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Fulfilling recommendation of the ODI that NISO</a:t>
            </a:r>
            <a:r>
              <a:rPr lang="en-US" baseline="0" dirty="0" smtClean="0"/>
              <a:t> charge an ongoing committee to promote ODI best practices and related issues.</a:t>
            </a:r>
          </a:p>
          <a:p>
            <a:r>
              <a:rPr lang="en-US" baseline="0" dirty="0" smtClean="0"/>
              <a:t>Discussions may include but are not limited to:</a:t>
            </a:r>
          </a:p>
          <a:p>
            <a:pPr lvl="1"/>
            <a:r>
              <a:rPr lang="en-US" baseline="0" dirty="0" smtClean="0"/>
              <a:t>brainstorming on ways to publicize and educate the community on ODI</a:t>
            </a:r>
          </a:p>
          <a:p>
            <a:pPr lvl="1"/>
            <a:r>
              <a:rPr lang="en-US" baseline="0" dirty="0" smtClean="0"/>
              <a:t>answering any support questions</a:t>
            </a:r>
          </a:p>
          <a:p>
            <a:pPr lvl="1"/>
            <a:r>
              <a:rPr lang="en-US" baseline="0" dirty="0" smtClean="0"/>
              <a:t>checking on status of vendor support </a:t>
            </a:r>
          </a:p>
          <a:p>
            <a:pPr lvl="1"/>
            <a:r>
              <a:rPr lang="en-US" baseline="0" dirty="0" smtClean="0"/>
              <a:t>liaising with other standards efforts as applicable</a:t>
            </a:r>
          </a:p>
          <a:p>
            <a:pPr lvl="1"/>
            <a:r>
              <a:rPr lang="en-US" baseline="0" dirty="0" smtClean="0"/>
              <a:t>determining when is an appropriate time to consider updating ODI</a:t>
            </a:r>
          </a:p>
        </p:txBody>
      </p:sp>
    </p:spTree>
    <p:extLst>
      <p:ext uri="{BB962C8B-B14F-4D97-AF65-F5344CB8AC3E}">
        <p14:creationId xmlns:p14="http://schemas.microsoft.com/office/powerpoint/2010/main" val="2221303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baseline="0" dirty="0" smtClean="0"/>
              <a:t>ODI Standing Committee Roster</a:t>
            </a:r>
            <a:endParaRPr lang="en-US" dirty="0"/>
          </a:p>
        </p:txBody>
      </p:sp>
      <p:sp>
        <p:nvSpPr>
          <p:cNvPr id="3" name="Content Placeholder 2"/>
          <p:cNvSpPr>
            <a:spLocks noGrp="1"/>
          </p:cNvSpPr>
          <p:nvPr>
            <p:ph sz="quarter" idx="2"/>
          </p:nvPr>
        </p:nvSpPr>
        <p:spPr/>
        <p:txBody>
          <a:bodyPr>
            <a:normAutofit/>
          </a:bodyPr>
          <a:lstStyle/>
          <a:p>
            <a:r>
              <a:rPr lang="en-US" sz="2000" b="1" dirty="0"/>
              <a:t>Laura Morse </a:t>
            </a:r>
            <a:r>
              <a:rPr lang="en-US" sz="2000" dirty="0"/>
              <a:t>– Harvard University </a:t>
            </a:r>
          </a:p>
          <a:p>
            <a:r>
              <a:rPr lang="en-US" sz="2000" b="1" dirty="0"/>
              <a:t>Lettie Conrad </a:t>
            </a:r>
            <a:r>
              <a:rPr lang="en-US" sz="2000" dirty="0"/>
              <a:t>– SAGE </a:t>
            </a:r>
          </a:p>
          <a:p>
            <a:r>
              <a:rPr lang="en-US" sz="2000" b="1" dirty="0"/>
              <a:t>Aaron Wood </a:t>
            </a:r>
            <a:r>
              <a:rPr lang="en-US" sz="2000" dirty="0"/>
              <a:t>– Ingram Content</a:t>
            </a:r>
          </a:p>
          <a:p>
            <a:r>
              <a:rPr lang="en-US" sz="2000" b="1" dirty="0"/>
              <a:t>Elise </a:t>
            </a:r>
            <a:r>
              <a:rPr lang="en-US" sz="2000" b="1" dirty="0" err="1"/>
              <a:t>Sassone</a:t>
            </a:r>
            <a:r>
              <a:rPr lang="en-US" sz="2000" b="1" dirty="0"/>
              <a:t> </a:t>
            </a:r>
            <a:r>
              <a:rPr lang="en-US" sz="2000" dirty="0"/>
              <a:t>– Springer</a:t>
            </a:r>
          </a:p>
          <a:p>
            <a:r>
              <a:rPr lang="en-US" sz="2000" b="1" dirty="0"/>
              <a:t>Jason Price </a:t>
            </a:r>
            <a:r>
              <a:rPr lang="en-US" sz="2000" dirty="0"/>
              <a:t>– SCELC</a:t>
            </a:r>
          </a:p>
          <a:p>
            <a:r>
              <a:rPr lang="en-US" sz="2000" b="1" dirty="0"/>
              <a:t>Jill O’Neill </a:t>
            </a:r>
            <a:r>
              <a:rPr lang="en-US" sz="2000" dirty="0"/>
              <a:t>– NFAIS</a:t>
            </a:r>
          </a:p>
          <a:p>
            <a:r>
              <a:rPr lang="en-US" sz="2000" b="1" dirty="0"/>
              <a:t>Julie Zhu </a:t>
            </a:r>
            <a:r>
              <a:rPr lang="en-US" sz="2000" dirty="0"/>
              <a:t>– IEEE</a:t>
            </a:r>
            <a:endParaRPr lang="en-US" sz="2000" baseline="0" dirty="0" smtClean="0"/>
          </a:p>
          <a:p>
            <a:endParaRPr lang="en-US" dirty="0"/>
          </a:p>
        </p:txBody>
      </p:sp>
      <p:sp>
        <p:nvSpPr>
          <p:cNvPr id="6" name="Content Placeholder 5"/>
          <p:cNvSpPr>
            <a:spLocks noGrp="1"/>
          </p:cNvSpPr>
          <p:nvPr>
            <p:ph sz="quarter" idx="4"/>
          </p:nvPr>
        </p:nvSpPr>
        <p:spPr/>
        <p:txBody>
          <a:bodyPr>
            <a:normAutofit fontScale="77500" lnSpcReduction="20000"/>
          </a:bodyPr>
          <a:lstStyle/>
          <a:p>
            <a:r>
              <a:rPr lang="en-US" b="1" dirty="0"/>
              <a:t>Marshall Breeding </a:t>
            </a:r>
            <a:r>
              <a:rPr lang="en-US" dirty="0"/>
              <a:t>– </a:t>
            </a:r>
            <a:r>
              <a:rPr lang="en-US" dirty="0" smtClean="0"/>
              <a:t>Independent Consultant</a:t>
            </a:r>
            <a:endParaRPr lang="en-US" dirty="0"/>
          </a:p>
          <a:p>
            <a:r>
              <a:rPr lang="en-US" b="1" dirty="0"/>
              <a:t>John McCullough </a:t>
            </a:r>
            <a:r>
              <a:rPr lang="en-US" dirty="0"/>
              <a:t>– OCLC</a:t>
            </a:r>
          </a:p>
          <a:p>
            <a:r>
              <a:rPr lang="en-US" b="1" dirty="0"/>
              <a:t>Michael McFarland </a:t>
            </a:r>
            <a:r>
              <a:rPr lang="en-US" dirty="0"/>
              <a:t>– Credo</a:t>
            </a:r>
          </a:p>
          <a:p>
            <a:r>
              <a:rPr lang="en-US" b="1" dirty="0"/>
              <a:t>Rachel Kessler </a:t>
            </a:r>
            <a:r>
              <a:rPr lang="en-US" dirty="0"/>
              <a:t>– Ex Libris</a:t>
            </a:r>
          </a:p>
          <a:p>
            <a:r>
              <a:rPr lang="en-US" b="1" dirty="0"/>
              <a:t>Scott Bernier </a:t>
            </a:r>
            <a:r>
              <a:rPr lang="en-US" dirty="0"/>
              <a:t>– EBSCO</a:t>
            </a:r>
          </a:p>
          <a:p>
            <a:r>
              <a:rPr lang="en-US" b="1" dirty="0"/>
              <a:t>Steven </a:t>
            </a:r>
            <a:r>
              <a:rPr lang="en-US" b="1" dirty="0" err="1"/>
              <a:t>Guttman</a:t>
            </a:r>
            <a:r>
              <a:rPr lang="en-US" b="1" dirty="0"/>
              <a:t> </a:t>
            </a:r>
            <a:r>
              <a:rPr lang="en-US" dirty="0"/>
              <a:t>– ProQuest</a:t>
            </a:r>
          </a:p>
          <a:p>
            <a:r>
              <a:rPr lang="en-US" b="1" dirty="0"/>
              <a:t>Ken </a:t>
            </a:r>
            <a:r>
              <a:rPr lang="en-US" b="1" dirty="0" err="1"/>
              <a:t>Varnum</a:t>
            </a:r>
            <a:r>
              <a:rPr lang="en-US" b="1" dirty="0"/>
              <a:t> </a:t>
            </a:r>
            <a:r>
              <a:rPr lang="en-US" dirty="0"/>
              <a:t>– University of Michigan Library</a:t>
            </a:r>
          </a:p>
          <a:p>
            <a:endParaRPr lang="en-US" dirty="0"/>
          </a:p>
        </p:txBody>
      </p:sp>
    </p:spTree>
    <p:extLst>
      <p:ext uri="{BB962C8B-B14F-4D97-AF65-F5344CB8AC3E}">
        <p14:creationId xmlns:p14="http://schemas.microsoft.com/office/powerpoint/2010/main" val="10441063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14906</TotalTime>
  <Words>1535</Words>
  <Application>Microsoft Office PowerPoint</Application>
  <PresentationFormat>On-screen Show (4:3)</PresentationFormat>
  <Paragraphs>366</Paragraphs>
  <Slides>39</Slides>
  <Notes>5</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Median</vt:lpstr>
      <vt:lpstr>The Future of Library Resource Discovery </vt:lpstr>
      <vt:lpstr>Description</vt:lpstr>
      <vt:lpstr>Update on the NISO Open Discovery Initiative</vt:lpstr>
      <vt:lpstr>Balance of Constituents</vt:lpstr>
      <vt:lpstr>ODI deliverables</vt:lpstr>
      <vt:lpstr>ODI Timeline</vt:lpstr>
      <vt:lpstr>ODI Recommended Practices</vt:lpstr>
      <vt:lpstr>ODI Standing Committee</vt:lpstr>
      <vt:lpstr>ODI Standing Committee Roster</vt:lpstr>
      <vt:lpstr>NISO Discovery White Paper</vt:lpstr>
      <vt:lpstr>NISO Discovery Paper Outline</vt:lpstr>
      <vt:lpstr>General Background</vt:lpstr>
      <vt:lpstr>Bento Box Discovery Model</vt:lpstr>
      <vt:lpstr>Web-scale Index-based Discovery</vt:lpstr>
      <vt:lpstr>State of Discovery indexes</vt:lpstr>
      <vt:lpstr>Comprehensive Library Portal</vt:lpstr>
      <vt:lpstr>Discovery Service Installations</vt:lpstr>
      <vt:lpstr>Multi-Role Stakeholders</vt:lpstr>
      <vt:lpstr>Possibilities for Open Access discovery index</vt:lpstr>
      <vt:lpstr>Current model requires massive resources</vt:lpstr>
      <vt:lpstr>Interoperability of Discovery Services and Management Platforms</vt:lpstr>
      <vt:lpstr>Linked Data</vt:lpstr>
      <vt:lpstr>Linked data</vt:lpstr>
      <vt:lpstr>Hybrid models</vt:lpstr>
      <vt:lpstr>Gap Analysis</vt:lpstr>
      <vt:lpstr>Opportunities for Future Enhancements in discovery</vt:lpstr>
      <vt:lpstr>Discovery Beyond Library-provided Interfaces</vt:lpstr>
      <vt:lpstr>Discovery beyond Library Interfaces</vt:lpstr>
      <vt:lpstr>Schema.org encoding</vt:lpstr>
      <vt:lpstr>Sample Resource page</vt:lpstr>
      <vt:lpstr> Interpreted by Google Rich Snippets</vt:lpstr>
      <vt:lpstr>Interpreted by Google Rich Snippets</vt:lpstr>
      <vt:lpstr>Interpreted by Google Rich Snippets</vt:lpstr>
      <vt:lpstr>Open Discovery Initiative: recommendations for Phase II</vt:lpstr>
      <vt:lpstr>Participation of A&amp;I in Discovery</vt:lpstr>
      <vt:lpstr>A&amp;I Content in Discovery Services</vt:lpstr>
      <vt:lpstr>Potential Opportunities for NISO</vt:lpstr>
      <vt:lpstr>Longer term prospects</vt:lpstr>
      <vt:lpstr>Questions and discussion</vt:lpstr>
    </vt:vector>
  </TitlesOfParts>
  <Company>librarytechnology.org</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Consuls Presentation</dc:title>
  <dc:creator>Marshall Breeding</dc:creator>
  <cp:lastModifiedBy>Marshall Breeding</cp:lastModifiedBy>
  <cp:revision>129</cp:revision>
  <dcterms:created xsi:type="dcterms:W3CDTF">2012-07-14T20:54:04Z</dcterms:created>
  <dcterms:modified xsi:type="dcterms:W3CDTF">2015-02-21T20:19:07Z</dcterms:modified>
</cp:coreProperties>
</file>