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428" r:id="rId2"/>
    <p:sldId id="471" r:id="rId3"/>
    <p:sldId id="544" r:id="rId4"/>
    <p:sldId id="542" r:id="rId5"/>
    <p:sldId id="430" r:id="rId6"/>
    <p:sldId id="456" r:id="rId7"/>
    <p:sldId id="457" r:id="rId8"/>
    <p:sldId id="431" r:id="rId9"/>
    <p:sldId id="543" r:id="rId10"/>
    <p:sldId id="497"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1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measel" initials="r" lastIdx="4" clrIdx="0"/>
  <p:cmAuthor id="1" name="Sinclair-Slakk, Shawn" initials="SS" lastIdx="5" clrIdx="1">
    <p:extLst/>
  </p:cmAuthor>
  <p:cmAuthor id="2" name="Sinclair Slakk" initials="SS"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00"/>
    <a:srgbClr val="ED8801"/>
    <a:srgbClr val="FD9001"/>
    <a:srgbClr val="E47101"/>
    <a:srgbClr val="F97101"/>
    <a:srgbClr val="E56801"/>
    <a:srgbClr val="EAA72E"/>
    <a:srgbClr val="A200A2"/>
    <a:srgbClr val="43E143"/>
    <a:srgbClr val="92F232"/>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27" autoAdjust="0"/>
    <p:restoredTop sz="80467" autoAdjust="0"/>
  </p:normalViewPr>
  <p:slideViewPr>
    <p:cSldViewPr>
      <p:cViewPr>
        <p:scale>
          <a:sx n="80" d="100"/>
          <a:sy n="80" d="100"/>
        </p:scale>
        <p:origin x="-1378" y="-5"/>
      </p:cViewPr>
      <p:guideLst>
        <p:guide orient="horz" pos="2160"/>
        <p:guide pos="3168"/>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38AE5D3-7EC3-498C-8A93-D1F55A96F4C1}" type="datetimeFigureOut">
              <a:rPr lang="en-US" smtClean="0"/>
              <a:pPr/>
              <a:t>5/4/2015</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r>
              <a:rPr lang="en-US" dirty="0" smtClean="0"/>
              <a:t>Massachusetts Department of Elementary and Secondary Education</a:t>
            </a:r>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0820B25-C917-4208-BDDF-C72B78E7CCFD}" type="slidenum">
              <a:rPr lang="en-US" smtClean="0"/>
              <a:pPr/>
              <a:t>‹#›</a:t>
            </a:fld>
            <a:endParaRPr lang="en-US" dirty="0"/>
          </a:p>
        </p:txBody>
      </p:sp>
    </p:spTree>
    <p:extLst>
      <p:ext uri="{BB962C8B-B14F-4D97-AF65-F5344CB8AC3E}">
        <p14:creationId xmlns="" xmlns:p14="http://schemas.microsoft.com/office/powerpoint/2010/main" val="48561185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063F597-CE17-476A-A5CB-91589ED997B7}" type="datetimeFigureOut">
              <a:rPr lang="en-US" smtClean="0"/>
              <a:pPr/>
              <a:t>5/4/2015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r>
              <a:rPr lang="en-US" dirty="0" smtClean="0"/>
              <a:t>Massachusetts Department of Elementary and Secondary Education</a:t>
            </a: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45724FF-A098-4B60-9000-6891DF0985A5}" type="slidenum">
              <a:rPr lang="en-US" smtClean="0"/>
              <a:pPr/>
              <a:t>‹#›</a:t>
            </a:fld>
            <a:endParaRPr lang="en-US" dirty="0"/>
          </a:p>
        </p:txBody>
      </p:sp>
    </p:spTree>
    <p:extLst>
      <p:ext uri="{BB962C8B-B14F-4D97-AF65-F5344CB8AC3E}">
        <p14:creationId xmlns="" xmlns:p14="http://schemas.microsoft.com/office/powerpoint/2010/main" val="3470011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doe.mass.edu/ell/TransitionalGuidance.pdf."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www.doe.mass.edu/ell/TransitionalGuidance.pdf"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doe.mass.edu/ell/TransitionalGuidance.pdf"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doe.mass.edu/ell/TransitionalGuidance.pdf"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David will present.</a:t>
            </a:r>
            <a:endParaRPr lang="en-US" dirty="0"/>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fld id="{145724FF-A098-4B60-9000-6891DF0985A5}"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Jenn will speak about MATSOL SLIFE SIG next steps </a:t>
            </a:r>
            <a:endParaRPr lang="en-US" dirty="0"/>
          </a:p>
        </p:txBody>
      </p:sp>
      <p:sp>
        <p:nvSpPr>
          <p:cNvPr id="4" name="Footer Placeholder 3"/>
          <p:cNvSpPr>
            <a:spLocks noGrp="1"/>
          </p:cNvSpPr>
          <p:nvPr>
            <p:ph type="ftr" sz="quarter" idx="10"/>
          </p:nvPr>
        </p:nvSpPr>
        <p:spPr/>
        <p:txBody>
          <a:bodyPr/>
          <a:lstStyle/>
          <a:p>
            <a:r>
              <a:rPr lang="en-US" dirty="0"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fld id="{145724FF-A098-4B60-9000-6891DF0985A5}" type="slidenum">
              <a:rPr lang="en-US" smtClean="0"/>
              <a:pPr/>
              <a:t>10</a:t>
            </a:fld>
            <a:endParaRPr lang="en-US" dirty="0"/>
          </a:p>
        </p:txBody>
      </p:sp>
    </p:spTree>
    <p:extLst>
      <p:ext uri="{BB962C8B-B14F-4D97-AF65-F5344CB8AC3E}">
        <p14:creationId xmlns="" xmlns:p14="http://schemas.microsoft.com/office/powerpoint/2010/main" val="38321688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David will present.</a:t>
            </a:r>
          </a:p>
          <a:p>
            <a:r>
              <a:rPr lang="en-US" dirty="0" smtClean="0"/>
              <a:t>Please pose questions on the provided post-its and my</a:t>
            </a:r>
            <a:r>
              <a:rPr lang="en-US" baseline="0" dirty="0" smtClean="0"/>
              <a:t> colleagues will come to collect same during the presentation for response at the end. </a:t>
            </a:r>
            <a:endParaRPr lang="en-US" dirty="0"/>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fld id="{145724FF-A098-4B60-9000-6891DF0985A5}"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David will present.</a:t>
            </a:r>
            <a:endParaRPr lang="en-US" dirty="0"/>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fld id="{145724FF-A098-4B60-9000-6891DF0985A5}"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Joni will present.</a:t>
            </a:r>
            <a:endParaRPr lang="en-US" dirty="0"/>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fld id="{145724FF-A098-4B60-9000-6891DF0985A5}"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Joni will present.</a:t>
            </a:r>
            <a:endParaRPr lang="en-US" dirty="0"/>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fld id="{145724FF-A098-4B60-9000-6891DF0985A5}"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200" b="1" kern="1200" dirty="0" smtClean="0">
                <a:solidFill>
                  <a:schemeClr val="tx1"/>
                </a:solidFill>
                <a:latin typeface="+mn-lt"/>
                <a:ea typeface="+mn-ea"/>
                <a:cs typeface="+mn-cs"/>
              </a:rPr>
              <a:t>Jenn will present.</a:t>
            </a:r>
          </a:p>
          <a:p>
            <a:r>
              <a:rPr lang="en-US" sz="1200" b="1" kern="1200" dirty="0" smtClean="0">
                <a:solidFill>
                  <a:schemeClr val="tx1"/>
                </a:solidFill>
                <a:latin typeface="+mn-lt"/>
                <a:ea typeface="+mn-ea"/>
                <a:cs typeface="+mn-cs"/>
              </a:rPr>
              <a:t>Step 1: Administer a Home Language Survey </a:t>
            </a:r>
          </a:p>
          <a:p>
            <a:r>
              <a:rPr lang="en-US" sz="1200" kern="1200" dirty="0" smtClean="0">
                <a:solidFill>
                  <a:schemeClr val="tx1"/>
                </a:solidFill>
                <a:latin typeface="+mn-lt"/>
                <a:ea typeface="+mn-ea"/>
                <a:cs typeface="+mn-cs"/>
              </a:rPr>
              <a:t>The primary purpose of a </a:t>
            </a:r>
            <a:r>
              <a:rPr lang="en-US" sz="1200" i="1" kern="1200" dirty="0" smtClean="0">
                <a:solidFill>
                  <a:schemeClr val="tx1"/>
                </a:solidFill>
                <a:latin typeface="+mn-lt"/>
                <a:ea typeface="+mn-ea"/>
                <a:cs typeface="+mn-cs"/>
              </a:rPr>
              <a:t>Home Language Survey </a:t>
            </a:r>
            <a:r>
              <a:rPr lang="en-US" sz="1200" kern="1200" dirty="0" smtClean="0">
                <a:solidFill>
                  <a:schemeClr val="tx1"/>
                </a:solidFill>
                <a:latin typeface="+mn-lt"/>
                <a:ea typeface="+mn-ea"/>
                <a:cs typeface="+mn-cs"/>
              </a:rPr>
              <a:t>(HLS) is to screen newly enrolling students in a district to determine if they are potentially ELL. The HLS seeks to determine if a student has had exposure to a language other than English that may have impacted their English language development. Students who are identified as potentially ELL are further screened for English proficiency.</a:t>
            </a:r>
          </a:p>
          <a:p>
            <a:r>
              <a:rPr lang="en-US" sz="1200" kern="1200" dirty="0" smtClean="0">
                <a:solidFill>
                  <a:schemeClr val="tx1"/>
                </a:solidFill>
                <a:latin typeface="+mn-lt"/>
                <a:ea typeface="+mn-ea"/>
                <a:cs typeface="+mn-cs"/>
              </a:rPr>
              <a:t>For a sample HLS and its administration, refer to the </a:t>
            </a:r>
            <a:r>
              <a:rPr lang="en-US" sz="1200" i="1" kern="1200" dirty="0" smtClean="0">
                <a:solidFill>
                  <a:schemeClr val="tx1"/>
                </a:solidFill>
                <a:latin typeface="+mn-lt"/>
                <a:ea typeface="+mn-ea"/>
                <a:cs typeface="+mn-cs"/>
              </a:rPr>
              <a:t>Transitional Guidance on Identification, Assessment, Placement, and Reclassification of English language learners</a:t>
            </a:r>
            <a:r>
              <a:rPr lang="en-US" sz="1200" kern="1200" dirty="0" smtClean="0">
                <a:solidFill>
                  <a:schemeClr val="tx1"/>
                </a:solidFill>
                <a:latin typeface="+mn-lt"/>
                <a:ea typeface="+mn-ea"/>
                <a:cs typeface="+mn-cs"/>
              </a:rPr>
              <a:t> document found at </a:t>
            </a:r>
            <a:r>
              <a:rPr lang="en-US" sz="1200" i="1" u="sng" kern="1200" dirty="0" smtClean="0">
                <a:solidFill>
                  <a:schemeClr val="tx1"/>
                </a:solidFill>
                <a:latin typeface="+mn-lt"/>
                <a:ea typeface="+mn-ea"/>
                <a:cs typeface="+mn-cs"/>
                <a:hlinkClick r:id="rId3"/>
              </a:rPr>
              <a:t>http://www.doe.mass.edu/ell/TransitionalGuidance.pdf</a:t>
            </a:r>
            <a:r>
              <a:rPr lang="en-US" sz="1200" u="sng" kern="1200" dirty="0" smtClean="0">
                <a:solidFill>
                  <a:schemeClr val="tx1"/>
                </a:solidFill>
                <a:latin typeface="+mn-lt"/>
                <a:ea typeface="+mn-ea"/>
                <a:cs typeface="+mn-cs"/>
                <a:hlinkClick r:id="rId3"/>
              </a:rPr>
              <a:t>.</a:t>
            </a:r>
            <a:r>
              <a:rPr lang="en-US" sz="1200" kern="1200" dirty="0" smtClean="0">
                <a:solidFill>
                  <a:schemeClr val="tx1"/>
                </a:solidFill>
                <a:latin typeface="+mn-lt"/>
                <a:ea typeface="+mn-ea"/>
                <a:cs typeface="+mn-cs"/>
              </a:rPr>
              <a:t> </a:t>
            </a:r>
          </a:p>
          <a:p>
            <a:r>
              <a:rPr lang="en-US" sz="1200" b="1" kern="1200" dirty="0" smtClean="0">
                <a:solidFill>
                  <a:schemeClr val="tx1"/>
                </a:solidFill>
                <a:latin typeface="+mn-lt"/>
                <a:ea typeface="+mn-ea"/>
                <a:cs typeface="+mn-cs"/>
              </a:rPr>
              <a:t>Step 2: Academic Records Review (if available)</a:t>
            </a:r>
          </a:p>
          <a:p>
            <a:r>
              <a:rPr lang="en-US" sz="1200" kern="1200" dirty="0" smtClean="0">
                <a:solidFill>
                  <a:schemeClr val="tx1"/>
                </a:solidFill>
                <a:latin typeface="+mn-lt"/>
                <a:ea typeface="+mn-ea"/>
                <a:cs typeface="+mn-cs"/>
              </a:rPr>
              <a:t>Trained school district personnel should conduct a record review of submitted documents, particularly academic and English language proficiency items. If a newly enrolled student is transferring from another district within Massachusetts or a state within the World-Class Instructional Design and Assessment (WIDA) consortium, it is possible that he/she participated in an annual language proficiency assessment, Assessing Comprehension and Communication in English State-to-State for English language learners (ACCESS for ELLs). If so, and if the test was administered within the </a:t>
            </a:r>
            <a:r>
              <a:rPr lang="en-US" sz="1200" b="1" kern="1200" dirty="0" smtClean="0">
                <a:solidFill>
                  <a:schemeClr val="tx1"/>
                </a:solidFill>
                <a:latin typeface="+mn-lt"/>
                <a:ea typeface="+mn-ea"/>
                <a:cs typeface="+mn-cs"/>
              </a:rPr>
              <a:t>last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calendar</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year</a:t>
            </a:r>
            <a:r>
              <a:rPr lang="en-US" sz="1200" kern="1200" dirty="0" smtClean="0">
                <a:solidFill>
                  <a:schemeClr val="tx1"/>
                </a:solidFill>
                <a:latin typeface="+mn-lt"/>
                <a:ea typeface="+mn-ea"/>
                <a:cs typeface="+mn-cs"/>
              </a:rPr>
              <a:t>, instead of retesting the student, district staff can use ACCESS for </a:t>
            </a:r>
            <a:r>
              <a:rPr lang="en-US" sz="1200" kern="1200" dirty="0" err="1" smtClean="0">
                <a:solidFill>
                  <a:schemeClr val="tx1"/>
                </a:solidFill>
                <a:latin typeface="+mn-lt"/>
                <a:ea typeface="+mn-ea"/>
                <a:cs typeface="+mn-cs"/>
              </a:rPr>
              <a:t>ELLs’</a:t>
            </a:r>
            <a:r>
              <a:rPr lang="en-US" sz="1200" kern="1200" dirty="0" smtClean="0">
                <a:solidFill>
                  <a:schemeClr val="tx1"/>
                </a:solidFill>
                <a:latin typeface="+mn-lt"/>
                <a:ea typeface="+mn-ea"/>
                <a:cs typeface="+mn-cs"/>
              </a:rPr>
              <a:t> results in addition to the student’s academic records to determine the student’s English language proficiency.</a:t>
            </a:r>
          </a:p>
          <a:p>
            <a:r>
              <a:rPr lang="en-US" sz="1200" kern="1200" dirty="0" smtClean="0">
                <a:solidFill>
                  <a:schemeClr val="tx1"/>
                </a:solidFill>
                <a:latin typeface="+mn-lt"/>
                <a:ea typeface="+mn-ea"/>
                <a:cs typeface="+mn-cs"/>
              </a:rPr>
              <a:t>If academic records are available and the student is classified as an ELL, move to step 5.</a:t>
            </a:r>
          </a:p>
          <a:p>
            <a:r>
              <a:rPr lang="en-US" sz="1200" b="1" kern="1200" dirty="0" smtClean="0">
                <a:solidFill>
                  <a:schemeClr val="tx1"/>
                </a:solidFill>
                <a:latin typeface="+mn-lt"/>
                <a:ea typeface="+mn-ea"/>
                <a:cs typeface="+mn-cs"/>
              </a:rPr>
              <a:t>Step 3: Assess English Language Proficiency (if not determined in academic records)</a:t>
            </a:r>
          </a:p>
          <a:p>
            <a:r>
              <a:rPr lang="en-US" sz="1200" kern="1200" dirty="0" smtClean="0">
                <a:solidFill>
                  <a:schemeClr val="tx1"/>
                </a:solidFill>
                <a:latin typeface="+mn-lt"/>
                <a:ea typeface="+mn-ea"/>
                <a:cs typeface="+mn-cs"/>
              </a:rPr>
              <a:t>Based upon the HLS, the WIDA-ACCESS for ELLs Placement Test (W-APT) or WIDA MODEL language screening assessment should be administered by trained school district personnel when English proficiency records are not available or are inconclusive. </a:t>
            </a:r>
          </a:p>
          <a:p>
            <a:r>
              <a:rPr lang="en-US" sz="1200" b="1" kern="1200" dirty="0" smtClean="0">
                <a:solidFill>
                  <a:schemeClr val="tx1"/>
                </a:solidFill>
                <a:latin typeface="+mn-lt"/>
                <a:ea typeface="+mn-ea"/>
                <a:cs typeface="+mn-cs"/>
              </a:rPr>
              <a:t>Step 4: Determine ELL or Non-ELL Status </a:t>
            </a:r>
          </a:p>
          <a:p>
            <a:r>
              <a:rPr lang="en-US" sz="1200" kern="1200" dirty="0" smtClean="0">
                <a:solidFill>
                  <a:schemeClr val="tx1"/>
                </a:solidFill>
                <a:latin typeface="+mn-lt"/>
                <a:ea typeface="+mn-ea"/>
                <a:cs typeface="+mn-cs"/>
              </a:rPr>
              <a:t>Use the results of the English language screening assessment as outlined in the </a:t>
            </a:r>
            <a:r>
              <a:rPr lang="en-US" sz="1200" i="1" kern="1200" dirty="0" smtClean="0">
                <a:solidFill>
                  <a:schemeClr val="tx1"/>
                </a:solidFill>
                <a:latin typeface="+mn-lt"/>
                <a:ea typeface="+mn-ea"/>
                <a:cs typeface="+mn-cs"/>
              </a:rPr>
              <a:t>Transitional Guidance on Identification, Assessment, Placement, and Reclassification of English language learners</a:t>
            </a:r>
            <a:r>
              <a:rPr lang="en-US" sz="1200" kern="1200" dirty="0" smtClean="0">
                <a:solidFill>
                  <a:schemeClr val="tx1"/>
                </a:solidFill>
                <a:latin typeface="+mn-lt"/>
                <a:ea typeface="+mn-ea"/>
                <a:cs typeface="+mn-cs"/>
              </a:rPr>
              <a:t> document found at </a:t>
            </a:r>
            <a:r>
              <a:rPr lang="en-US" sz="1200" i="1" u="sng" kern="1200" dirty="0" smtClean="0">
                <a:solidFill>
                  <a:schemeClr val="tx1"/>
                </a:solidFill>
                <a:latin typeface="+mn-lt"/>
                <a:ea typeface="+mn-ea"/>
                <a:cs typeface="+mn-cs"/>
                <a:hlinkClick r:id="rId4"/>
              </a:rPr>
              <a:t>http://www.doe.mass.edu/ell/TransitionalGuidance.pdf</a:t>
            </a:r>
            <a:r>
              <a:rPr lang="en-US" sz="1200" kern="1200" dirty="0" smtClean="0">
                <a:solidFill>
                  <a:schemeClr val="tx1"/>
                </a:solidFill>
                <a:latin typeface="+mn-lt"/>
                <a:ea typeface="+mn-ea"/>
                <a:cs typeface="+mn-cs"/>
              </a:rPr>
              <a:t> to determine if the student</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is an ELL. </a:t>
            </a:r>
            <a:endParaRPr lang="en-US" dirty="0"/>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fld id="{145724FF-A098-4B60-9000-6891DF0985A5}"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sz="1200" b="1" kern="1200" dirty="0" smtClean="0">
                <a:solidFill>
                  <a:schemeClr val="tx1"/>
                </a:solidFill>
                <a:latin typeface="+mn-lt"/>
                <a:ea typeface="+mn-ea"/>
                <a:cs typeface="+mn-cs"/>
              </a:rPr>
              <a:t>Jenn will present.</a:t>
            </a:r>
          </a:p>
          <a:p>
            <a:r>
              <a:rPr lang="en-US" sz="1200" b="1" kern="1200" dirty="0" smtClean="0">
                <a:solidFill>
                  <a:schemeClr val="tx1"/>
                </a:solidFill>
                <a:latin typeface="+mn-lt"/>
                <a:ea typeface="+mn-ea"/>
                <a:cs typeface="+mn-cs"/>
              </a:rPr>
              <a:t>Step 5: Administer SLIFE Pre-Screener to all identified ELLs</a:t>
            </a:r>
          </a:p>
          <a:p>
            <a:r>
              <a:rPr lang="en-US" sz="1200" kern="1200" dirty="0" smtClean="0">
                <a:solidFill>
                  <a:schemeClr val="tx1"/>
                </a:solidFill>
                <a:latin typeface="+mn-lt"/>
                <a:ea typeface="+mn-ea"/>
                <a:cs typeface="+mn-cs"/>
              </a:rPr>
              <a:t>The SLIFE Pre-Screener is administered to the student and/or parent in the student’s/parent’s native language either interpreted or translated to the extent practicable by trained school district personnel. For a sample SLIFE Pre-Screener see </a:t>
            </a:r>
            <a:r>
              <a:rPr lang="en-US" sz="1200" i="1" kern="1200" dirty="0" smtClean="0">
                <a:solidFill>
                  <a:schemeClr val="tx1"/>
                </a:solidFill>
                <a:latin typeface="+mn-lt"/>
                <a:ea typeface="+mn-ea"/>
                <a:cs typeface="+mn-cs"/>
              </a:rPr>
              <a:t>Appendix A</a:t>
            </a:r>
            <a:r>
              <a:rPr lang="en-US" sz="1200" kern="1200" dirty="0" smtClean="0">
                <a:solidFill>
                  <a:schemeClr val="tx1"/>
                </a:solidFill>
                <a:latin typeface="+mn-lt"/>
                <a:ea typeface="+mn-ea"/>
                <a:cs typeface="+mn-cs"/>
              </a:rPr>
              <a:t>.</a:t>
            </a:r>
          </a:p>
          <a:p>
            <a:r>
              <a:rPr lang="en-US" sz="1200" kern="1200" dirty="0" smtClean="0">
                <a:solidFill>
                  <a:schemeClr val="tx1"/>
                </a:solidFill>
                <a:latin typeface="+mn-lt"/>
                <a:ea typeface="+mn-ea"/>
                <a:cs typeface="+mn-cs"/>
              </a:rPr>
              <a:t>If results of the SLIFE Pre-Screener indicate that the student </a:t>
            </a:r>
            <a:r>
              <a:rPr lang="en-US" sz="1200" u="sng" kern="1200" dirty="0" smtClean="0">
                <a:solidFill>
                  <a:schemeClr val="tx1"/>
                </a:solidFill>
                <a:latin typeface="+mn-lt"/>
                <a:ea typeface="+mn-ea"/>
                <a:cs typeface="+mn-cs"/>
              </a:rPr>
              <a:t>did not</a:t>
            </a:r>
            <a:r>
              <a:rPr lang="en-US" sz="1200" kern="1200" dirty="0" smtClean="0">
                <a:solidFill>
                  <a:schemeClr val="tx1"/>
                </a:solidFill>
                <a:latin typeface="+mn-lt"/>
                <a:ea typeface="+mn-ea"/>
                <a:cs typeface="+mn-cs"/>
              </a:rPr>
              <a:t>:</a:t>
            </a:r>
          </a:p>
          <a:p>
            <a:pPr lvl="0"/>
            <a:r>
              <a:rPr lang="en-US" sz="1200" kern="1200" dirty="0" smtClean="0">
                <a:solidFill>
                  <a:schemeClr val="tx1"/>
                </a:solidFill>
                <a:latin typeface="+mn-lt"/>
                <a:ea typeface="+mn-ea"/>
                <a:cs typeface="+mn-cs"/>
              </a:rPr>
              <a:t>enroll with records from previous schooling;</a:t>
            </a:r>
          </a:p>
          <a:p>
            <a:pPr lvl="0"/>
            <a:r>
              <a:rPr lang="en-US" sz="1200" kern="1200" dirty="0" smtClean="0">
                <a:solidFill>
                  <a:schemeClr val="tx1"/>
                </a:solidFill>
                <a:latin typeface="+mn-lt"/>
                <a:ea typeface="+mn-ea"/>
                <a:cs typeface="+mn-cs"/>
              </a:rPr>
              <a:t>complete schooling equivalent to typical peers in Massachusetts;</a:t>
            </a:r>
          </a:p>
          <a:p>
            <a:pPr lvl="0"/>
            <a:r>
              <a:rPr lang="en-US" sz="1200" kern="1200" dirty="0" smtClean="0">
                <a:solidFill>
                  <a:schemeClr val="tx1"/>
                </a:solidFill>
                <a:latin typeface="+mn-lt"/>
                <a:ea typeface="+mn-ea"/>
                <a:cs typeface="+mn-cs"/>
              </a:rPr>
              <a:t>attend the equivalent amount of days and/or hours of school as required in Massachusetts, </a:t>
            </a:r>
          </a:p>
          <a:p>
            <a:r>
              <a:rPr lang="en-US" sz="1200" kern="1200" dirty="0" smtClean="0">
                <a:solidFill>
                  <a:schemeClr val="tx1"/>
                </a:solidFill>
                <a:latin typeface="+mn-lt"/>
                <a:ea typeface="+mn-ea"/>
                <a:cs typeface="+mn-cs"/>
              </a:rPr>
              <a:t>then move to </a:t>
            </a:r>
            <a:r>
              <a:rPr lang="en-US" sz="1200" b="1" i="1" kern="1200" dirty="0" smtClean="0">
                <a:solidFill>
                  <a:schemeClr val="tx1"/>
                </a:solidFill>
                <a:latin typeface="+mn-lt"/>
                <a:ea typeface="+mn-ea"/>
                <a:cs typeface="+mn-cs"/>
              </a:rPr>
              <a:t>Step 6 </a:t>
            </a:r>
            <a:r>
              <a:rPr lang="en-US" sz="1200" kern="1200" dirty="0" smtClean="0">
                <a:solidFill>
                  <a:schemeClr val="tx1"/>
                </a:solidFill>
                <a:latin typeface="+mn-lt"/>
                <a:ea typeface="+mn-ea"/>
                <a:cs typeface="+mn-cs"/>
              </a:rPr>
              <a:t>below. </a:t>
            </a:r>
          </a:p>
          <a:p>
            <a:r>
              <a:rPr lang="en-US" sz="1200" kern="1200" dirty="0" smtClean="0">
                <a:solidFill>
                  <a:schemeClr val="tx1"/>
                </a:solidFill>
                <a:latin typeface="+mn-lt"/>
                <a:ea typeface="+mn-ea"/>
                <a:cs typeface="+mn-cs"/>
              </a:rPr>
              <a:t>If the SLIFE Pre-Screener results indicate that the ELL is </a:t>
            </a:r>
            <a:r>
              <a:rPr lang="en-US" sz="1200" b="1" i="1" kern="1200" dirty="0" smtClean="0">
                <a:solidFill>
                  <a:schemeClr val="tx1"/>
                </a:solidFill>
                <a:latin typeface="+mn-lt"/>
                <a:ea typeface="+mn-ea"/>
                <a:cs typeface="+mn-cs"/>
              </a:rPr>
              <a:t>not</a:t>
            </a:r>
            <a:r>
              <a:rPr lang="en-US" sz="1200" kern="1200" dirty="0" smtClean="0">
                <a:solidFill>
                  <a:schemeClr val="tx1"/>
                </a:solidFill>
                <a:latin typeface="+mn-lt"/>
                <a:ea typeface="+mn-ea"/>
                <a:cs typeface="+mn-cs"/>
              </a:rPr>
              <a:t> SLIFE, refer to the </a:t>
            </a:r>
            <a:r>
              <a:rPr lang="en-US" sz="1200" i="1" kern="1200" dirty="0" smtClean="0">
                <a:solidFill>
                  <a:schemeClr val="tx1"/>
                </a:solidFill>
                <a:latin typeface="+mn-lt"/>
                <a:ea typeface="+mn-ea"/>
                <a:cs typeface="+mn-cs"/>
              </a:rPr>
              <a:t>Transitional Guidance on Identification, Assessment, Placement, and Reclassification of English language learners</a:t>
            </a:r>
            <a:r>
              <a:rPr lang="en-US" sz="1200" kern="1200" dirty="0" smtClean="0">
                <a:solidFill>
                  <a:schemeClr val="tx1"/>
                </a:solidFill>
                <a:latin typeface="+mn-lt"/>
                <a:ea typeface="+mn-ea"/>
                <a:cs typeface="+mn-cs"/>
              </a:rPr>
              <a:t> document found at </a:t>
            </a:r>
            <a:r>
              <a:rPr lang="en-US" sz="1200" u="sng" kern="1200" dirty="0" smtClean="0">
                <a:solidFill>
                  <a:schemeClr val="tx1"/>
                </a:solidFill>
                <a:latin typeface="+mn-lt"/>
                <a:ea typeface="+mn-ea"/>
                <a:cs typeface="+mn-cs"/>
                <a:hlinkClick r:id="rId3"/>
              </a:rPr>
              <a:t>http://www.doe.mass.edu/ell/TransitionalGuidance.pdf</a:t>
            </a:r>
            <a:r>
              <a:rPr lang="en-US" sz="1200" kern="1200" dirty="0" smtClean="0">
                <a:solidFill>
                  <a:schemeClr val="tx1"/>
                </a:solidFill>
                <a:latin typeface="+mn-lt"/>
                <a:ea typeface="+mn-ea"/>
                <a:cs typeface="+mn-cs"/>
              </a:rPr>
              <a:t> for placement guidance.</a:t>
            </a:r>
          </a:p>
          <a:p>
            <a:r>
              <a:rPr lang="en-US" sz="1200" b="1" kern="1200" dirty="0" smtClean="0">
                <a:solidFill>
                  <a:schemeClr val="tx1"/>
                </a:solidFill>
                <a:latin typeface="+mn-lt"/>
                <a:ea typeface="+mn-ea"/>
                <a:cs typeface="+mn-cs"/>
              </a:rPr>
              <a:t>Step 6: Administration of Literacy and Numeracy Assessments</a:t>
            </a:r>
          </a:p>
          <a:p>
            <a:r>
              <a:rPr lang="en-US" sz="1200" kern="1200" dirty="0" smtClean="0">
                <a:solidFill>
                  <a:schemeClr val="tx1"/>
                </a:solidFill>
                <a:latin typeface="+mn-lt"/>
                <a:ea typeface="+mn-ea"/>
                <a:cs typeface="+mn-cs"/>
              </a:rPr>
              <a:t>If the SLIFE Pre-Screener indicates limited or interrupted education, then administer native language literacy and numeracy assessments to determine if the student is academically functioning two or more years below expected grade level relative to typical peers. Trained school district personnel should administer the literacy and numeracy assessments. School districts may use a selection of literacy and numeracy assessments including SLIFE developed assessments, pre-unit assessments, grade/school/district generated assessments, end-of-the-year assessments, etc. with rubrics and scores that indicate grade-level performance. Districts may purchase assessments, translate or interpret existing assessments, or develop assessments for this purpose.   If it is not practicable to provide native language assessments, and the SLIFE Pre-Screener indicates limited and/or interrupted education, then the student should be considered a SLIFE until further assessments and data measures indicate otherwise.</a:t>
            </a:r>
          </a:p>
          <a:p>
            <a:r>
              <a:rPr lang="en-US" sz="1200" b="1" kern="1200" dirty="0" smtClean="0">
                <a:solidFill>
                  <a:schemeClr val="tx1"/>
                </a:solidFill>
                <a:latin typeface="+mn-lt"/>
                <a:ea typeface="+mn-ea"/>
                <a:cs typeface="+mn-cs"/>
              </a:rPr>
              <a:t>Step 7: Establish a School-Based SLIFE Placement Team</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Establish a cross-disciplinary, school-based team that includes ELL educators, core academic content teachers, reading specialists, math specialists, adjustment/guidance counselors, administrators, and related service providers to make specially-designed instructional placement decisions for SLIFE. The team reviews SLIFE intake data, such as registration documents, HLS, ELP assessment(s), SLIFE Pre-Screener, literacy and numeracy assessments, and other pertinent records to make instructional decisions for the SLIFE. The school-based team must communicate with parents when making instructional and programmatic decisions for SLIFE. </a:t>
            </a:r>
          </a:p>
          <a:p>
            <a:r>
              <a:rPr lang="en-US" sz="1200" b="1" kern="1200" dirty="0" smtClean="0">
                <a:solidFill>
                  <a:schemeClr val="tx1"/>
                </a:solidFill>
                <a:latin typeface="+mn-lt"/>
                <a:ea typeface="+mn-ea"/>
                <a:cs typeface="+mn-cs"/>
              </a:rPr>
              <a:t>Step 8: Develop SLIFE Program Placement</a:t>
            </a:r>
          </a:p>
          <a:p>
            <a:r>
              <a:rPr lang="en-US" sz="1200" kern="1200" dirty="0" smtClean="0">
                <a:solidFill>
                  <a:schemeClr val="tx1"/>
                </a:solidFill>
                <a:latin typeface="+mn-lt"/>
                <a:ea typeface="+mn-ea"/>
                <a:cs typeface="+mn-cs"/>
              </a:rPr>
              <a:t>When developing specially-designed instructional placement for SLIFE, socio-emotional, cultural, academic, and linguistic factors must be considered among other variables, such as trauma, migration considerations, and familial contexts. </a:t>
            </a:r>
          </a:p>
          <a:p>
            <a:r>
              <a:rPr lang="en-US" sz="1200" kern="1200" dirty="0" smtClean="0">
                <a:solidFill>
                  <a:schemeClr val="tx1"/>
                </a:solidFill>
                <a:latin typeface="+mn-lt"/>
                <a:ea typeface="+mn-ea"/>
                <a:cs typeface="+mn-cs"/>
              </a:rPr>
              <a:t>Students designated as SLIFE should be educated in a culturally and linguistically responsive teaching program consistent with the student’s level of English language proficiency and academic needs. Specially designed SLIFE instruction</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provides, but is not limited to: </a:t>
            </a:r>
          </a:p>
          <a:p>
            <a:pPr lvl="0"/>
            <a:r>
              <a:rPr lang="en-US" sz="1200" kern="1200" dirty="0" smtClean="0">
                <a:solidFill>
                  <a:schemeClr val="tx1"/>
                </a:solidFill>
                <a:latin typeface="+mn-lt"/>
                <a:ea typeface="+mn-ea"/>
                <a:cs typeface="+mn-cs"/>
              </a:rPr>
              <a:t>ESL/ELD/SEI,</a:t>
            </a:r>
          </a:p>
          <a:p>
            <a:pPr lvl="0"/>
            <a:r>
              <a:rPr lang="en-US" sz="1200" kern="1200" dirty="0" smtClean="0">
                <a:solidFill>
                  <a:schemeClr val="tx1"/>
                </a:solidFill>
                <a:latin typeface="+mn-lt"/>
                <a:ea typeface="+mn-ea"/>
                <a:cs typeface="+mn-cs"/>
              </a:rPr>
              <a:t>Native language instruction as practicable</a:t>
            </a:r>
          </a:p>
          <a:p>
            <a:pPr lvl="0"/>
            <a:r>
              <a:rPr lang="en-US" sz="1200" kern="1200" dirty="0" smtClean="0">
                <a:solidFill>
                  <a:schemeClr val="tx1"/>
                </a:solidFill>
                <a:latin typeface="+mn-lt"/>
                <a:ea typeface="+mn-ea"/>
                <a:cs typeface="+mn-cs"/>
              </a:rPr>
              <a:t>high intensity literacy training, </a:t>
            </a:r>
          </a:p>
          <a:p>
            <a:pPr lvl="0"/>
            <a:r>
              <a:rPr lang="en-US" sz="1200" kern="1200" dirty="0" smtClean="0">
                <a:solidFill>
                  <a:schemeClr val="tx1"/>
                </a:solidFill>
                <a:latin typeface="+mn-lt"/>
                <a:ea typeface="+mn-ea"/>
                <a:cs typeface="+mn-cs"/>
              </a:rPr>
              <a:t>sheltered social studies,</a:t>
            </a:r>
          </a:p>
          <a:p>
            <a:pPr lvl="0"/>
            <a:r>
              <a:rPr lang="en-US" sz="1200" kern="1200" dirty="0" smtClean="0">
                <a:solidFill>
                  <a:schemeClr val="tx1"/>
                </a:solidFill>
                <a:latin typeface="+mn-lt"/>
                <a:ea typeface="+mn-ea"/>
                <a:cs typeface="+mn-cs"/>
              </a:rPr>
              <a:t>sheltered mathematics</a:t>
            </a:r>
          </a:p>
          <a:p>
            <a:pPr lvl="0"/>
            <a:r>
              <a:rPr lang="en-US" sz="1200" kern="1200" dirty="0" smtClean="0">
                <a:solidFill>
                  <a:schemeClr val="tx1"/>
                </a:solidFill>
                <a:latin typeface="+mn-lt"/>
                <a:ea typeface="+mn-ea"/>
                <a:cs typeface="+mn-cs"/>
              </a:rPr>
              <a:t>sheltered science, technology, engineering, and mathematics (STEM), and </a:t>
            </a:r>
          </a:p>
          <a:p>
            <a:pPr lvl="0"/>
            <a:r>
              <a:rPr lang="en-US" sz="1200" kern="1200" dirty="0" smtClean="0">
                <a:solidFill>
                  <a:schemeClr val="tx1"/>
                </a:solidFill>
                <a:latin typeface="+mn-lt"/>
                <a:ea typeface="+mn-ea"/>
                <a:cs typeface="+mn-cs"/>
              </a:rPr>
              <a:t>guidance and counseling services as recommended by the school-based team in a language the student can understand (Title VI; EEOA; G.L. c. 71. 603 CMR; c.71A, c.76). </a:t>
            </a:r>
          </a:p>
          <a:p>
            <a:r>
              <a:rPr lang="en-US" sz="1200" kern="1200" dirty="0" smtClean="0">
                <a:solidFill>
                  <a:schemeClr val="tx1"/>
                </a:solidFill>
                <a:latin typeface="+mn-lt"/>
                <a:ea typeface="+mn-ea"/>
                <a:cs typeface="+mn-cs"/>
              </a:rPr>
              <a:t>Parent refers to the student’s parent or legal guardian.</a:t>
            </a:r>
          </a:p>
          <a:p>
            <a:r>
              <a:rPr lang="en-US" sz="1200" kern="1200" dirty="0" smtClean="0">
                <a:solidFill>
                  <a:schemeClr val="tx1"/>
                </a:solidFill>
                <a:latin typeface="+mn-lt"/>
                <a:ea typeface="+mn-ea"/>
                <a:cs typeface="+mn-cs"/>
              </a:rPr>
              <a:t>Trauma may include, but is not limited to, exposure to child labor, human trafficking abuse, gang involvement, displacement, separation, war, and/or natural disaster.</a:t>
            </a:r>
          </a:p>
          <a:p>
            <a:endParaRPr lang="en-US" dirty="0"/>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fld id="{145724FF-A098-4B60-9000-6891DF0985A5}"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200" b="1" kern="1200" dirty="0" smtClean="0">
                <a:solidFill>
                  <a:schemeClr val="tx1"/>
                </a:solidFill>
                <a:latin typeface="+mn-lt"/>
                <a:ea typeface="+mn-ea"/>
                <a:cs typeface="+mn-cs"/>
              </a:rPr>
              <a:t>Jenn will present.</a:t>
            </a:r>
          </a:p>
          <a:p>
            <a:r>
              <a:rPr lang="en-US" sz="1200" b="1" kern="1200" dirty="0" smtClean="0">
                <a:solidFill>
                  <a:schemeClr val="tx1"/>
                </a:solidFill>
                <a:latin typeface="+mn-lt"/>
                <a:ea typeface="+mn-ea"/>
                <a:cs typeface="+mn-cs"/>
              </a:rPr>
              <a:t>Step 9: Record SLIFE Designation in Student’s Profile </a:t>
            </a:r>
          </a:p>
          <a:p>
            <a:r>
              <a:rPr lang="en-US" sz="1200" kern="1200" dirty="0" smtClean="0">
                <a:solidFill>
                  <a:schemeClr val="tx1"/>
                </a:solidFill>
                <a:latin typeface="+mn-lt"/>
                <a:ea typeface="+mn-ea"/>
                <a:cs typeface="+mn-cs"/>
              </a:rPr>
              <a:t>Record student’s SLIFE designation in the student’s school profile, cumulative folder, and district’s data base.</a:t>
            </a:r>
          </a:p>
          <a:p>
            <a:r>
              <a:rPr lang="en-US" sz="1200" b="1" kern="1200" dirty="0" smtClean="0">
                <a:solidFill>
                  <a:schemeClr val="tx1"/>
                </a:solidFill>
                <a:latin typeface="+mn-lt"/>
                <a:ea typeface="+mn-ea"/>
                <a:cs typeface="+mn-cs"/>
              </a:rPr>
              <a:t>Step 10: Parent Notification</a:t>
            </a:r>
          </a:p>
          <a:p>
            <a:r>
              <a:rPr lang="en-US" sz="1200" kern="1200" dirty="0" smtClean="0">
                <a:solidFill>
                  <a:schemeClr val="tx1"/>
                </a:solidFill>
                <a:latin typeface="+mn-lt"/>
                <a:ea typeface="+mn-ea"/>
                <a:cs typeface="+mn-cs"/>
              </a:rPr>
              <a:t>Notify parents about their child’s ELP level, assessment results, and SLIFE designation decisions </a:t>
            </a:r>
            <a:r>
              <a:rPr lang="en-US" sz="1200" b="1" kern="1200" dirty="0" smtClean="0">
                <a:solidFill>
                  <a:schemeClr val="tx1"/>
                </a:solidFill>
                <a:latin typeface="+mn-lt"/>
                <a:ea typeface="+mn-ea"/>
                <a:cs typeface="+mn-cs"/>
              </a:rPr>
              <a:t>no later than 30 days</a:t>
            </a:r>
            <a:r>
              <a:rPr lang="en-US" sz="1200" kern="1200" dirty="0" smtClean="0">
                <a:solidFill>
                  <a:schemeClr val="tx1"/>
                </a:solidFill>
                <a:latin typeface="+mn-lt"/>
                <a:ea typeface="+mn-ea"/>
                <a:cs typeface="+mn-cs"/>
              </a:rPr>
              <a:t> after the beginning of the school year or within </a:t>
            </a:r>
            <a:r>
              <a:rPr lang="en-US" sz="1200" b="1" kern="1200" dirty="0" smtClean="0">
                <a:solidFill>
                  <a:schemeClr val="tx1"/>
                </a:solidFill>
                <a:latin typeface="+mn-lt"/>
                <a:ea typeface="+mn-ea"/>
                <a:cs typeface="+mn-cs"/>
              </a:rPr>
              <a:t>two weeks</a:t>
            </a:r>
            <a:r>
              <a:rPr lang="en-US" sz="1200" kern="1200" dirty="0" smtClean="0">
                <a:solidFill>
                  <a:schemeClr val="tx1"/>
                </a:solidFill>
                <a:latin typeface="+mn-lt"/>
                <a:ea typeface="+mn-ea"/>
                <a:cs typeface="+mn-cs"/>
              </a:rPr>
              <a:t> if the student enrolls in the school district during the school year. Such notifications shall be provided in English and, to the extent practicable, in a language that the parents can understand.</a:t>
            </a:r>
          </a:p>
          <a:p>
            <a:r>
              <a:rPr lang="en-US" sz="1200" kern="1200" dirty="0" smtClean="0">
                <a:solidFill>
                  <a:schemeClr val="tx1"/>
                </a:solidFill>
                <a:latin typeface="+mn-lt"/>
                <a:ea typeface="+mn-ea"/>
                <a:cs typeface="+mn-cs"/>
              </a:rPr>
              <a:t>For a sample Parent Notification Letter, refer to </a:t>
            </a:r>
            <a:r>
              <a:rPr lang="en-US" sz="1200" i="1" kern="1200" dirty="0" smtClean="0">
                <a:solidFill>
                  <a:schemeClr val="tx1"/>
                </a:solidFill>
                <a:latin typeface="+mn-lt"/>
                <a:ea typeface="+mn-ea"/>
                <a:cs typeface="+mn-cs"/>
              </a:rPr>
              <a:t>Transitional Guidance on Identification, Assessment, Placement, and Reclassification of English language learners </a:t>
            </a:r>
            <a:r>
              <a:rPr lang="en-US" sz="1200" kern="1200" dirty="0" smtClean="0">
                <a:solidFill>
                  <a:schemeClr val="tx1"/>
                </a:solidFill>
                <a:latin typeface="+mn-lt"/>
                <a:ea typeface="+mn-ea"/>
                <a:cs typeface="+mn-cs"/>
              </a:rPr>
              <a:t>found at</a:t>
            </a:r>
            <a:r>
              <a:rPr lang="en-US" sz="1200" i="1" kern="1200" dirty="0" smtClean="0">
                <a:solidFill>
                  <a:schemeClr val="tx1"/>
                </a:solidFill>
                <a:latin typeface="+mn-lt"/>
                <a:ea typeface="+mn-ea"/>
                <a:cs typeface="+mn-cs"/>
              </a:rPr>
              <a:t> </a:t>
            </a:r>
            <a:r>
              <a:rPr lang="en-US" sz="1200" u="sng" kern="1200" dirty="0" smtClean="0">
                <a:solidFill>
                  <a:schemeClr val="tx1"/>
                </a:solidFill>
                <a:latin typeface="+mn-lt"/>
                <a:ea typeface="+mn-ea"/>
                <a:cs typeface="+mn-cs"/>
                <a:hlinkClick r:id="rId3"/>
              </a:rPr>
              <a:t>http://www.doe.mass.edu/ell/TransitionalGuidance.pdf</a:t>
            </a:r>
            <a:r>
              <a:rPr lang="en-US" sz="1200" kern="1200" dirty="0" smtClean="0">
                <a:solidFill>
                  <a:schemeClr val="tx1"/>
                </a:solidFill>
                <a:latin typeface="+mn-lt"/>
                <a:ea typeface="+mn-ea"/>
                <a:cs typeface="+mn-cs"/>
              </a:rPr>
              <a:t>.</a:t>
            </a:r>
          </a:p>
          <a:p>
            <a:r>
              <a:rPr lang="en-US" sz="1200" b="1" u="sng" kern="1200" dirty="0" smtClean="0">
                <a:solidFill>
                  <a:schemeClr val="tx1"/>
                </a:solidFill>
                <a:latin typeface="+mn-lt"/>
                <a:ea typeface="+mn-ea"/>
                <a:cs typeface="+mn-cs"/>
              </a:rPr>
              <a:t>Step 11: Develop a SLIFE Individualized Learning Plan </a:t>
            </a:r>
            <a:endParaRPr lang="en-US" sz="1200" b="1"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 SLIFE individualized learning plan (ILP) identifies the SLIFE’s language and academic goals. The SLIFE ILP is designed to establish educational goals and monitor academic and ELP progress. The SLIFE ILP describes how the student learns, how the student best demonstrates that learning, and what teachers and service providers will provide to ensure the student meets his/her educational goals.</a:t>
            </a:r>
          </a:p>
          <a:p>
            <a:r>
              <a:rPr lang="en-US" sz="1200" kern="1200" dirty="0" smtClean="0">
                <a:solidFill>
                  <a:schemeClr val="tx1"/>
                </a:solidFill>
                <a:latin typeface="+mn-lt"/>
                <a:ea typeface="+mn-ea"/>
                <a:cs typeface="+mn-cs"/>
              </a:rPr>
              <a:t>Developing a SLIFE ILP requires assessing a student’s ELP, numeracy/literacy skills and academic profile while simultaneously considering the student’s ability to access the curriculum. Considerations should include how socio-linguistics and interrupted education affect the student’s learning. In all cases, the SLIFE ILP must be tailored to the individual student's learning goals as identified during the ELL evaluation process and school-based team recommendations. The SLIFE ILP provides a lens into the student’s socio-linguistic, emotional, and academic narrative and its implication on the learning process. The Oral SLIFE interview can provide useful information for developing the ILP. It should be administered to the student and, if applicable, parent(s) by a qualified professional.  The interviewer should be proficient in English and the student’s home language or have an interpreter present.  </a:t>
            </a:r>
          </a:p>
          <a:p>
            <a:r>
              <a:rPr lang="en-US" sz="1200" kern="1200" dirty="0" smtClean="0">
                <a:solidFill>
                  <a:schemeClr val="tx1"/>
                </a:solidFill>
                <a:latin typeface="+mn-lt"/>
                <a:ea typeface="+mn-ea"/>
                <a:cs typeface="+mn-cs"/>
              </a:rPr>
              <a:t>For a sample Oral SLIFE Interview see </a:t>
            </a:r>
            <a:r>
              <a:rPr lang="en-US" sz="1200" i="1" kern="1200" dirty="0" smtClean="0">
                <a:solidFill>
                  <a:schemeClr val="tx1"/>
                </a:solidFill>
                <a:latin typeface="+mn-lt"/>
                <a:ea typeface="+mn-ea"/>
                <a:cs typeface="+mn-cs"/>
              </a:rPr>
              <a:t>Appendix </a:t>
            </a:r>
            <a:r>
              <a:rPr lang="en-US" sz="1200" kern="1200" dirty="0" smtClean="0">
                <a:solidFill>
                  <a:schemeClr val="tx1"/>
                </a:solidFill>
                <a:latin typeface="+mn-lt"/>
                <a:ea typeface="+mn-ea"/>
                <a:cs typeface="+mn-cs"/>
              </a:rPr>
              <a:t>B and for a sample SLIFE individualized learning plan, see </a:t>
            </a:r>
            <a:r>
              <a:rPr lang="en-US" sz="1200" i="1" kern="1200" dirty="0" smtClean="0">
                <a:solidFill>
                  <a:schemeClr val="tx1"/>
                </a:solidFill>
                <a:latin typeface="+mn-lt"/>
                <a:ea typeface="+mn-ea"/>
                <a:cs typeface="+mn-cs"/>
              </a:rPr>
              <a:t>Appendix C</a:t>
            </a:r>
            <a:r>
              <a:rPr lang="en-US" sz="1200" kern="1200" dirty="0" smtClean="0">
                <a:solidFill>
                  <a:schemeClr val="tx1"/>
                </a:solidFill>
                <a:latin typeface="+mn-lt"/>
                <a:ea typeface="+mn-ea"/>
                <a:cs typeface="+mn-cs"/>
              </a:rPr>
              <a:t> of this document.</a:t>
            </a:r>
            <a:endParaRPr lang="en-US" dirty="0"/>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fld id="{145724FF-A098-4B60-9000-6891DF0985A5}"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David bullets 1&amp;2</a:t>
            </a:r>
          </a:p>
          <a:p>
            <a:r>
              <a:rPr lang="en-US" dirty="0" smtClean="0"/>
              <a:t>Joni</a:t>
            </a:r>
            <a:r>
              <a:rPr lang="en-US" baseline="0" dirty="0" smtClean="0"/>
              <a:t> bullets 3 &amp; 4</a:t>
            </a:r>
          </a:p>
          <a:p>
            <a:r>
              <a:rPr lang="en-US" baseline="0" dirty="0" smtClean="0"/>
              <a:t>Jenn bullets 5,6 &amp;7</a:t>
            </a:r>
            <a:endParaRPr lang="en-US" dirty="0"/>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fld id="{145724FF-A098-4B60-9000-6891DF0985A5}"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6" name="Picture 5" descr="ESE Logo"/>
          <p:cNvPicPr>
            <a:picLocks noChangeAspect="1"/>
          </p:cNvPicPr>
          <p:nvPr/>
        </p:nvPicPr>
        <p:blipFill>
          <a:blip r:embed="rId2" cstate="print">
            <a:lum bright="20000"/>
          </a:blip>
          <a:srcRect r="77994"/>
          <a:stretch>
            <a:fillRect/>
          </a:stretch>
        </p:blipFill>
        <p:spPr>
          <a:xfrm>
            <a:off x="5867400" y="-381000"/>
            <a:ext cx="3505200" cy="7745744"/>
          </a:xfrm>
          <a:prstGeom prst="rect">
            <a:avLst/>
          </a:prstGeom>
        </p:spPr>
      </p:pic>
      <p:sp>
        <p:nvSpPr>
          <p:cNvPr id="9" name="Title 1"/>
          <p:cNvSpPr>
            <a:spLocks noGrp="1"/>
          </p:cNvSpPr>
          <p:nvPr>
            <p:ph type="ctrTitle"/>
          </p:nvPr>
        </p:nvSpPr>
        <p:spPr>
          <a:xfrm>
            <a:off x="533400" y="990601"/>
            <a:ext cx="7772400" cy="1905000"/>
          </a:xfrm>
        </p:spPr>
        <p:txBody>
          <a:bodyPr anchor="b" anchorCtr="0"/>
          <a:lstStyle>
            <a:lvl1pPr algn="l">
              <a:defRPr/>
            </a:lvl1pPr>
          </a:lstStyle>
          <a:p>
            <a:r>
              <a:rPr lang="en-US" smtClean="0"/>
              <a:t>Click to edit Master title style</a:t>
            </a:r>
            <a:endParaRPr lang="en-US" dirty="0"/>
          </a:p>
        </p:txBody>
      </p:sp>
      <p:sp>
        <p:nvSpPr>
          <p:cNvPr id="10" name="Subtitle 2"/>
          <p:cNvSpPr>
            <a:spLocks noGrp="1"/>
          </p:cNvSpPr>
          <p:nvPr>
            <p:ph type="subTitle" idx="1"/>
          </p:nvPr>
        </p:nvSpPr>
        <p:spPr>
          <a:xfrm>
            <a:off x="533400" y="2895600"/>
            <a:ext cx="6400800" cy="1066800"/>
          </a:xfrm>
        </p:spPr>
        <p:txBody>
          <a:bodyPr anchor="t" anchorCtr="0"/>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8" name="Picture 2" descr="Massachusetts Department of Elementary and Secondary Education"/>
          <p:cNvPicPr>
            <a:picLocks noChangeAspect="1"/>
          </p:cNvPicPr>
          <p:nvPr userDrawn="1"/>
        </p:nvPicPr>
        <p:blipFill>
          <a:blip r:embed="rId3" cstate="print"/>
          <a:srcRect/>
          <a:stretch>
            <a:fillRect/>
          </a:stretch>
        </p:blipFill>
        <p:spPr bwMode="auto">
          <a:xfrm>
            <a:off x="533400" y="5562600"/>
            <a:ext cx="2714625" cy="6477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on Left Half">
    <p:spTree>
      <p:nvGrpSpPr>
        <p:cNvPr id="1" name=""/>
        <p:cNvGrpSpPr/>
        <p:nvPr/>
      </p:nvGrpSpPr>
      <p:grpSpPr>
        <a:xfrm>
          <a:off x="0" y="0"/>
          <a:ext cx="0" cy="0"/>
          <a:chOff x="0" y="0"/>
          <a:chExt cx="0" cy="0"/>
        </a:xfrm>
      </p:grpSpPr>
      <p:sp>
        <p:nvSpPr>
          <p:cNvPr id="2" name="Title 1"/>
          <p:cNvSpPr>
            <a:spLocks noGrp="1"/>
          </p:cNvSpPr>
          <p:nvPr>
            <p:ph type="title"/>
          </p:nvPr>
        </p:nvSpPr>
        <p:spPr>
          <a:xfrm>
            <a:off x="4648200" y="285750"/>
            <a:ext cx="4191000" cy="1162050"/>
          </a:xfrm>
        </p:spPr>
        <p:txBody>
          <a:bodyPr anchor="b">
            <a:noAutofit/>
          </a:bodyPr>
          <a:lstStyle>
            <a:lvl1pPr algn="l">
              <a:defRPr sz="4400" b="1"/>
            </a:lvl1pPr>
          </a:lstStyle>
          <a:p>
            <a:r>
              <a:rPr lang="en-US" smtClean="0"/>
              <a:t>Click to edit Master title style</a:t>
            </a:r>
            <a:endParaRPr lang="en-US" dirty="0"/>
          </a:p>
        </p:txBody>
      </p:sp>
      <p:sp>
        <p:nvSpPr>
          <p:cNvPr id="3" name="Content Placeholder 2"/>
          <p:cNvSpPr>
            <a:spLocks noGrp="1"/>
          </p:cNvSpPr>
          <p:nvPr>
            <p:ph idx="1"/>
          </p:nvPr>
        </p:nvSpPr>
        <p:spPr>
          <a:xfrm>
            <a:off x="0" y="0"/>
            <a:ext cx="4572000" cy="6858000"/>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818242E-D342-4F9D-A8C3-276B332A707F}" type="datetime1">
              <a:rPr lang="en-US" smtClean="0"/>
              <a:pPr/>
              <a:t>5/4/2015</a:t>
            </a:fld>
            <a:endParaRPr lang="en-US" dirty="0"/>
          </a:p>
        </p:txBody>
      </p:sp>
      <p:sp>
        <p:nvSpPr>
          <p:cNvPr id="9" name="Slide Number Placeholder 8"/>
          <p:cNvSpPr>
            <a:spLocks noGrp="1"/>
          </p:cNvSpPr>
          <p:nvPr>
            <p:ph type="sldNum" sz="quarter" idx="11"/>
          </p:nvPr>
        </p:nvSpPr>
        <p:spPr/>
        <p:txBody>
          <a:bodyPr/>
          <a:lstStyle>
            <a:lvl1pPr algn="ctr">
              <a:defRPr/>
            </a:lvl1pPr>
          </a:lstStyle>
          <a:p>
            <a:fld id="{BD26C40E-487C-40A4-A841-8174FD7B7142}" type="slidenum">
              <a:rPr lang="en-US" smtClean="0"/>
              <a:pPr/>
              <a:t>‹#›</a:t>
            </a:fld>
            <a:endParaRPr lang="en-US" dirty="0"/>
          </a:p>
        </p:txBody>
      </p:sp>
      <p:sp>
        <p:nvSpPr>
          <p:cNvPr id="10" name="Footer Placeholder 9"/>
          <p:cNvSpPr>
            <a:spLocks noGrp="1"/>
          </p:cNvSpPr>
          <p:nvPr>
            <p:ph type="ftr" sz="quarter" idx="12"/>
          </p:nvPr>
        </p:nvSpPr>
        <p:spPr/>
        <p:txBody>
          <a:bodyPr/>
          <a:lstStyle>
            <a:lvl1pPr>
              <a:defRPr sz="1100"/>
            </a:lvl1pPr>
          </a:lstStyle>
          <a:p>
            <a:r>
              <a:rPr lang="en-US" dirty="0" smtClean="0"/>
              <a:t>Massachusetts Department of Elementary and Secondary Education</a:t>
            </a:r>
            <a:endParaRPr lang="en-US" dirty="0"/>
          </a:p>
        </p:txBody>
      </p:sp>
      <p:sp>
        <p:nvSpPr>
          <p:cNvPr id="12" name="Text Placeholder 11"/>
          <p:cNvSpPr>
            <a:spLocks noGrp="1"/>
          </p:cNvSpPr>
          <p:nvPr>
            <p:ph type="body" sz="quarter" idx="13"/>
          </p:nvPr>
        </p:nvSpPr>
        <p:spPr>
          <a:xfrm>
            <a:off x="4648200" y="1524000"/>
            <a:ext cx="38862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4800600"/>
            <a:ext cx="76200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85800" y="612775"/>
            <a:ext cx="76200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5800" y="5367338"/>
            <a:ext cx="76200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7A2646-7132-47F1-B3D5-7DA1E25E4CBD}" type="datetime1">
              <a:rPr lang="en-US" smtClean="0"/>
              <a:pPr/>
              <a:t>5/4/2015</a:t>
            </a:fld>
            <a:endParaRPr lang="en-US" dirty="0"/>
          </a:p>
        </p:txBody>
      </p:sp>
      <p:sp>
        <p:nvSpPr>
          <p:cNvPr id="6" name="Footer Placeholder 5"/>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7" name="Slide Number Placeholder 6"/>
          <p:cNvSpPr>
            <a:spLocks noGrp="1"/>
          </p:cNvSpPr>
          <p:nvPr>
            <p:ph type="sldNum" sz="quarter" idx="12"/>
          </p:nvPr>
        </p:nvSpPr>
        <p:spPr/>
        <p:txBody>
          <a:bodyPr/>
          <a:lstStyle>
            <a:lvl1pPr algn="ctr">
              <a:defRPr/>
            </a:lvl1pPr>
          </a:lstStyle>
          <a:p>
            <a:fld id="{BD26C40E-487C-40A4-A841-8174FD7B7142}"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D05469-B910-4077-9D3A-906BC4A893BF}" type="datetime1">
              <a:rPr lang="en-US" smtClean="0"/>
              <a:pPr/>
              <a:t>5/4/2015</a:t>
            </a:fld>
            <a:endParaRPr lang="en-US" dirty="0"/>
          </a:p>
        </p:txBody>
      </p:sp>
      <p:sp>
        <p:nvSpPr>
          <p:cNvPr id="5" name="Footer Placeholder 4"/>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6" name="Slide Number Placeholder 5"/>
          <p:cNvSpPr>
            <a:spLocks noGrp="1"/>
          </p:cNvSpPr>
          <p:nvPr>
            <p:ph type="sldNum" sz="quarter" idx="12"/>
          </p:nvPr>
        </p:nvSpPr>
        <p:spPr/>
        <p:txBody>
          <a:bodyPr/>
          <a:lstStyle>
            <a:lvl1pPr algn="ctr">
              <a:defRPr/>
            </a:lvl1pPr>
          </a:lstStyle>
          <a:p>
            <a:fld id="{BD26C40E-487C-40A4-A841-8174FD7B7142}"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274638"/>
            <a:ext cx="54102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FAD90B-5718-49ED-A138-3E16529DDBCF}" type="datetime1">
              <a:rPr lang="en-US" smtClean="0"/>
              <a:pPr/>
              <a:t>5/4/2015</a:t>
            </a:fld>
            <a:endParaRPr lang="en-US" dirty="0"/>
          </a:p>
        </p:txBody>
      </p:sp>
      <p:sp>
        <p:nvSpPr>
          <p:cNvPr id="5" name="Footer Placeholder 4"/>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6" name="Slide Number Placeholder 5"/>
          <p:cNvSpPr>
            <a:spLocks noGrp="1"/>
          </p:cNvSpPr>
          <p:nvPr>
            <p:ph type="sldNum" sz="quarter" idx="12"/>
          </p:nvPr>
        </p:nvSpPr>
        <p:spPr/>
        <p:txBody>
          <a:bodyPr/>
          <a:lstStyle>
            <a:lvl1pPr algn="ctr">
              <a:defRPr/>
            </a:lvl1pPr>
          </a:lstStyle>
          <a:p>
            <a:fld id="{BD26C40E-487C-40A4-A841-8174FD7B714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8DF7F0-CCEC-49C3-BD16-70361B223462}" type="datetime1">
              <a:rPr lang="en-US" smtClean="0"/>
              <a:pPr/>
              <a:t>5/4/2015</a:t>
            </a:fld>
            <a:endParaRPr lang="en-US" dirty="0"/>
          </a:p>
        </p:txBody>
      </p:sp>
      <p:sp>
        <p:nvSpPr>
          <p:cNvPr id="5" name="Footer Placeholder 4"/>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6" name="Slide Number Placeholder 5"/>
          <p:cNvSpPr>
            <a:spLocks noGrp="1"/>
          </p:cNvSpPr>
          <p:nvPr>
            <p:ph type="sldNum" sz="quarter" idx="12"/>
          </p:nvPr>
        </p:nvSpPr>
        <p:spPr/>
        <p:txBody>
          <a:bodyPr/>
          <a:lstStyle>
            <a:lvl1pPr algn="ctr">
              <a:defRPr/>
            </a:lvl1pPr>
          </a:lstStyle>
          <a:p>
            <a:fld id="{BD26C40E-487C-40A4-A841-8174FD7B7142}"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ubtitle,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48858D8-EDA3-4EE0-B8D5-F8137FF32897}" type="datetime1">
              <a:rPr lang="en-US" smtClean="0"/>
              <a:pPr/>
              <a:t>5/4/2015</a:t>
            </a:fld>
            <a:endParaRPr lang="en-US" dirty="0"/>
          </a:p>
        </p:txBody>
      </p:sp>
      <p:sp>
        <p:nvSpPr>
          <p:cNvPr id="4" name="Footer Placeholder 3"/>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fld id="{BD26C40E-487C-40A4-A841-8174FD7B7142}" type="slidenum">
              <a:rPr lang="en-US" smtClean="0"/>
              <a:pPr/>
              <a:t>‹#›</a:t>
            </a:fld>
            <a:endParaRPr lang="en-US" dirty="0"/>
          </a:p>
        </p:txBody>
      </p:sp>
      <p:sp>
        <p:nvSpPr>
          <p:cNvPr id="6" name="Text Placeholder 2"/>
          <p:cNvSpPr>
            <a:spLocks noGrp="1"/>
          </p:cNvSpPr>
          <p:nvPr>
            <p:ph type="body" idx="1"/>
          </p:nvPr>
        </p:nvSpPr>
        <p:spPr>
          <a:xfrm>
            <a:off x="609600" y="1535113"/>
            <a:ext cx="7924800"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Content Placeholder 3"/>
          <p:cNvSpPr>
            <a:spLocks noGrp="1"/>
          </p:cNvSpPr>
          <p:nvPr>
            <p:ph sz="half" idx="2"/>
          </p:nvPr>
        </p:nvSpPr>
        <p:spPr>
          <a:xfrm>
            <a:off x="609600" y="2174875"/>
            <a:ext cx="7924800"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pic>
        <p:nvPicPr>
          <p:cNvPr id="8" name="Picture 7" descr="ESE Logo"/>
          <p:cNvPicPr>
            <a:picLocks noChangeAspect="1"/>
          </p:cNvPicPr>
          <p:nvPr/>
        </p:nvPicPr>
        <p:blipFill>
          <a:blip r:embed="rId2" cstate="print">
            <a:lum bright="20000"/>
          </a:blip>
          <a:srcRect t="-1145" r="79429" b="6542"/>
          <a:stretch>
            <a:fillRect/>
          </a:stretch>
        </p:blipFill>
        <p:spPr>
          <a:xfrm>
            <a:off x="6895187" y="1828800"/>
            <a:ext cx="2248812" cy="5029200"/>
          </a:xfrm>
          <a:prstGeom prst="rect">
            <a:avLst/>
          </a:prstGeom>
        </p:spPr>
      </p:pic>
      <p:sp>
        <p:nvSpPr>
          <p:cNvPr id="10" name="Title 1"/>
          <p:cNvSpPr>
            <a:spLocks noGrp="1"/>
          </p:cNvSpPr>
          <p:nvPr>
            <p:ph type="title"/>
          </p:nvPr>
        </p:nvSpPr>
        <p:spPr>
          <a:xfrm>
            <a:off x="685800" y="2209800"/>
            <a:ext cx="6781800" cy="2895600"/>
          </a:xfrm>
        </p:spPr>
        <p:txBody>
          <a:bodyPr anchor="b" anchorCtr="0">
            <a:noAutofit/>
          </a:bodyPr>
          <a:lstStyle>
            <a:lvl1pPr algn="l">
              <a:defRPr lang="en-US" sz="4400" kern="1200">
                <a:solidFill>
                  <a:schemeClr val="tx1"/>
                </a:solidFill>
                <a:latin typeface="+mj-lt"/>
                <a:ea typeface="+mj-ea"/>
                <a:cs typeface="+mj-cs"/>
              </a:defRPr>
            </a:lvl1pPr>
          </a:lstStyle>
          <a:p>
            <a:r>
              <a:rPr lang="en-US" smtClean="0"/>
              <a:t>Click to edit Master title style</a:t>
            </a:r>
            <a:endParaRPr lang="en-US" dirty="0"/>
          </a:p>
        </p:txBody>
      </p:sp>
      <p:sp>
        <p:nvSpPr>
          <p:cNvPr id="11" name="Text Placeholder 2"/>
          <p:cNvSpPr>
            <a:spLocks noGrp="1"/>
          </p:cNvSpPr>
          <p:nvPr>
            <p:ph type="body" idx="1"/>
          </p:nvPr>
        </p:nvSpPr>
        <p:spPr>
          <a:xfrm>
            <a:off x="685800" y="5105401"/>
            <a:ext cx="6781800" cy="685800"/>
          </a:xfrm>
        </p:spPr>
        <p:txBody>
          <a:bodyPr anchor="t" anchorCtr="0"/>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6" name="Picture 2" descr="Massachusetts Department of Elementary and Secondary Education"/>
          <p:cNvPicPr>
            <a:picLocks noChangeAspect="1"/>
          </p:cNvPicPr>
          <p:nvPr userDrawn="1"/>
        </p:nvPicPr>
        <p:blipFill>
          <a:blip r:embed="rId3" cstate="print"/>
          <a:srcRect/>
          <a:stretch>
            <a:fillRect/>
          </a:stretch>
        </p:blipFill>
        <p:spPr bwMode="auto">
          <a:xfrm>
            <a:off x="4800600" y="6019800"/>
            <a:ext cx="2514600" cy="599975"/>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with Picture">
    <p:spTree>
      <p:nvGrpSpPr>
        <p:cNvPr id="1" name=""/>
        <p:cNvGrpSpPr/>
        <p:nvPr/>
      </p:nvGrpSpPr>
      <p:grpSpPr>
        <a:xfrm>
          <a:off x="0" y="0"/>
          <a:ext cx="0" cy="0"/>
          <a:chOff x="0" y="0"/>
          <a:chExt cx="0" cy="0"/>
        </a:xfrm>
      </p:grpSpPr>
      <p:pic>
        <p:nvPicPr>
          <p:cNvPr id="8" name="Picture 7" descr="ESE Logo"/>
          <p:cNvPicPr>
            <a:picLocks noChangeAspect="1"/>
          </p:cNvPicPr>
          <p:nvPr/>
        </p:nvPicPr>
        <p:blipFill>
          <a:blip r:embed="rId2" cstate="print">
            <a:lum bright="20000"/>
          </a:blip>
          <a:srcRect t="-1145" r="79429" b="6542"/>
          <a:stretch>
            <a:fillRect/>
          </a:stretch>
        </p:blipFill>
        <p:spPr>
          <a:xfrm>
            <a:off x="6895187" y="1828800"/>
            <a:ext cx="2248812" cy="5029200"/>
          </a:xfrm>
          <a:prstGeom prst="rect">
            <a:avLst/>
          </a:prstGeom>
        </p:spPr>
      </p:pic>
      <p:sp>
        <p:nvSpPr>
          <p:cNvPr id="10" name="Title 1"/>
          <p:cNvSpPr>
            <a:spLocks noGrp="1"/>
          </p:cNvSpPr>
          <p:nvPr>
            <p:ph type="title"/>
          </p:nvPr>
        </p:nvSpPr>
        <p:spPr>
          <a:xfrm>
            <a:off x="685800" y="2209800"/>
            <a:ext cx="6781800" cy="2895600"/>
          </a:xfrm>
        </p:spPr>
        <p:txBody>
          <a:bodyPr anchor="b" anchorCtr="0">
            <a:noAutofit/>
          </a:bodyPr>
          <a:lstStyle>
            <a:lvl1pPr algn="l">
              <a:defRPr lang="en-US" sz="4400" kern="1200">
                <a:solidFill>
                  <a:schemeClr val="tx1"/>
                </a:solidFill>
                <a:latin typeface="+mj-lt"/>
                <a:ea typeface="+mj-ea"/>
                <a:cs typeface="+mj-cs"/>
              </a:defRPr>
            </a:lvl1pPr>
          </a:lstStyle>
          <a:p>
            <a:r>
              <a:rPr lang="en-US" smtClean="0"/>
              <a:t>Click to edit Master title style</a:t>
            </a:r>
            <a:endParaRPr lang="en-US" dirty="0"/>
          </a:p>
        </p:txBody>
      </p:sp>
      <p:sp>
        <p:nvSpPr>
          <p:cNvPr id="11" name="Text Placeholder 2"/>
          <p:cNvSpPr>
            <a:spLocks noGrp="1"/>
          </p:cNvSpPr>
          <p:nvPr>
            <p:ph type="body" idx="1"/>
          </p:nvPr>
        </p:nvSpPr>
        <p:spPr>
          <a:xfrm>
            <a:off x="685800" y="5105401"/>
            <a:ext cx="6781800" cy="685800"/>
          </a:xfrm>
        </p:spPr>
        <p:txBody>
          <a:bodyPr anchor="t" anchorCtr="0"/>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Content Placeholder 12"/>
          <p:cNvSpPr>
            <a:spLocks noGrp="1"/>
          </p:cNvSpPr>
          <p:nvPr>
            <p:ph sz="quarter" idx="10"/>
          </p:nvPr>
        </p:nvSpPr>
        <p:spPr>
          <a:xfrm>
            <a:off x="685800" y="381000"/>
            <a:ext cx="67818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9" name="Picture 2" descr="Massachusetts Department of Elementary and Secondary Education"/>
          <p:cNvPicPr>
            <a:picLocks noChangeAspect="1"/>
          </p:cNvPicPr>
          <p:nvPr userDrawn="1"/>
        </p:nvPicPr>
        <p:blipFill>
          <a:blip r:embed="rId3" cstate="print"/>
          <a:srcRect/>
          <a:stretch>
            <a:fillRect/>
          </a:stretch>
        </p:blipFill>
        <p:spPr bwMode="auto">
          <a:xfrm>
            <a:off x="4800600" y="6019800"/>
            <a:ext cx="2514600" cy="599975"/>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5240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24400" y="15240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9551B7-533D-4078-AFF5-1364DAE1C7A1}" type="datetime1">
              <a:rPr lang="en-US" smtClean="0"/>
              <a:pPr/>
              <a:t>5/4/2015</a:t>
            </a:fld>
            <a:endParaRPr lang="en-US" dirty="0"/>
          </a:p>
        </p:txBody>
      </p:sp>
      <p:sp>
        <p:nvSpPr>
          <p:cNvPr id="6" name="Footer Placeholder 5"/>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7" name="Slide Number Placeholder 6"/>
          <p:cNvSpPr>
            <a:spLocks noGrp="1"/>
          </p:cNvSpPr>
          <p:nvPr>
            <p:ph type="sldNum" sz="quarter" idx="12"/>
          </p:nvPr>
        </p:nvSpPr>
        <p:spPr/>
        <p:txBody>
          <a:bodyPr/>
          <a:lstStyle>
            <a:lvl1pPr algn="ctr">
              <a:defRPr/>
            </a:lvl1pPr>
          </a:lstStyle>
          <a:p>
            <a:fld id="{BD26C40E-487C-40A4-A841-8174FD7B714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3810000"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3810000"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2904" y="1535113"/>
            <a:ext cx="3811496"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2904" y="2174875"/>
            <a:ext cx="3811496"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BD2157F-E24F-4076-88E2-7813064EDC86}" type="datetime1">
              <a:rPr lang="en-US" smtClean="0"/>
              <a:pPr/>
              <a:t>5/4/2015</a:t>
            </a:fld>
            <a:endParaRPr lang="en-US" dirty="0"/>
          </a:p>
        </p:txBody>
      </p:sp>
      <p:sp>
        <p:nvSpPr>
          <p:cNvPr id="8" name="Footer Placeholder 7"/>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9" name="Slide Number Placeholder 8"/>
          <p:cNvSpPr>
            <a:spLocks noGrp="1"/>
          </p:cNvSpPr>
          <p:nvPr>
            <p:ph type="sldNum" sz="quarter" idx="12"/>
          </p:nvPr>
        </p:nvSpPr>
        <p:spPr/>
        <p:txBody>
          <a:bodyPr/>
          <a:lstStyle>
            <a:lvl1pPr algn="ctr">
              <a:defRPr/>
            </a:lvl1pPr>
          </a:lstStyle>
          <a:p>
            <a:fld id="{BD26C40E-487C-40A4-A841-8174FD7B714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482324-BA60-43AC-AD24-6138454B0C2C}" type="datetime1">
              <a:rPr lang="en-US" smtClean="0"/>
              <a:pPr/>
              <a:t>5/4/2015</a:t>
            </a:fld>
            <a:endParaRPr lang="en-US" dirty="0"/>
          </a:p>
        </p:txBody>
      </p:sp>
      <p:sp>
        <p:nvSpPr>
          <p:cNvPr id="4" name="Footer Placeholder 3"/>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lvl1pPr algn="ctr">
              <a:defRPr/>
            </a:lvl1pPr>
          </a:lstStyle>
          <a:p>
            <a:fld id="{BD26C40E-487C-40A4-A841-8174FD7B7142}"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0E0B60-1A30-4937-94BC-4CCFB602C356}" type="datetime1">
              <a:rPr lang="en-US" smtClean="0"/>
              <a:pPr/>
              <a:t>5/4/2015</a:t>
            </a:fld>
            <a:endParaRPr lang="en-US" dirty="0"/>
          </a:p>
        </p:txBody>
      </p:sp>
      <p:sp>
        <p:nvSpPr>
          <p:cNvPr id="3" name="Footer Placeholder 2"/>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4" name="Slide Number Placeholder 3"/>
          <p:cNvSpPr>
            <a:spLocks noGrp="1"/>
          </p:cNvSpPr>
          <p:nvPr>
            <p:ph type="sldNum" sz="quarter" idx="12"/>
          </p:nvPr>
        </p:nvSpPr>
        <p:spPr/>
        <p:txBody>
          <a:bodyPr/>
          <a:lstStyle>
            <a:lvl1pPr algn="ctr">
              <a:defRPr/>
            </a:lvl1pPr>
          </a:lstStyle>
          <a:p>
            <a:fld id="{BD26C40E-487C-40A4-A841-8174FD7B7142}"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ESE_StarLogo_2881_1401_transparent_color.gif"/>
          <p:cNvPicPr>
            <a:picLocks noChangeAspect="1"/>
          </p:cNvPicPr>
          <p:nvPr/>
        </p:nvPicPr>
        <p:blipFill>
          <a:blip r:embed="rId15" cstate="print">
            <a:lum bright="40000"/>
          </a:blip>
          <a:srcRect r="76032"/>
          <a:stretch>
            <a:fillRect/>
          </a:stretch>
        </p:blipFill>
        <p:spPr>
          <a:xfrm>
            <a:off x="8258088" y="4953000"/>
            <a:ext cx="914400" cy="1905000"/>
          </a:xfrm>
          <a:prstGeom prst="rect">
            <a:avLst/>
          </a:prstGeom>
        </p:spPr>
      </p:pic>
      <p:pic>
        <p:nvPicPr>
          <p:cNvPr id="8" name="Picture 7" descr="ESE_StarLogo_2881_1401_transparent_color.gif"/>
          <p:cNvPicPr>
            <a:picLocks noChangeAspect="1"/>
          </p:cNvPicPr>
          <p:nvPr/>
        </p:nvPicPr>
        <p:blipFill>
          <a:blip r:embed="rId15" cstate="print">
            <a:lum bright="40000"/>
          </a:blip>
          <a:srcRect r="76032"/>
          <a:stretch>
            <a:fillRect/>
          </a:stretch>
        </p:blipFill>
        <p:spPr>
          <a:xfrm>
            <a:off x="8258088" y="4953000"/>
            <a:ext cx="914400" cy="1905000"/>
          </a:xfrm>
          <a:prstGeom prst="rect">
            <a:avLst/>
          </a:prstGeom>
        </p:spPr>
      </p:pic>
      <p:pic>
        <p:nvPicPr>
          <p:cNvPr id="7" name="Picture 6" descr="ESE Logo"/>
          <p:cNvPicPr>
            <a:picLocks noChangeAspect="1"/>
          </p:cNvPicPr>
          <p:nvPr/>
        </p:nvPicPr>
        <p:blipFill>
          <a:blip r:embed="rId15" cstate="print">
            <a:lum bright="40000"/>
          </a:blip>
          <a:srcRect r="76032"/>
          <a:stretch>
            <a:fillRect/>
          </a:stretch>
        </p:blipFill>
        <p:spPr>
          <a:xfrm>
            <a:off x="8258088" y="4953000"/>
            <a:ext cx="914400" cy="1905000"/>
          </a:xfrm>
          <a:prstGeom prst="rect">
            <a:avLst/>
          </a:prstGeom>
        </p:spPr>
      </p:pic>
      <p:sp>
        <p:nvSpPr>
          <p:cNvPr id="2" name="Title Placeholder 1"/>
          <p:cNvSpPr>
            <a:spLocks noGrp="1"/>
          </p:cNvSpPr>
          <p:nvPr>
            <p:ph type="title"/>
          </p:nvPr>
        </p:nvSpPr>
        <p:spPr>
          <a:xfrm>
            <a:off x="301752" y="155448"/>
            <a:ext cx="859536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298448"/>
            <a:ext cx="7924800" cy="48277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478BFE-1F43-40EB-97A0-008276E3816D}" type="datetime1">
              <a:rPr lang="en-US" smtClean="0"/>
              <a:pPr/>
              <a:t>5/4/2015</a:t>
            </a:fld>
            <a:endParaRPr lang="en-US" dirty="0"/>
          </a:p>
        </p:txBody>
      </p:sp>
      <p:sp>
        <p:nvSpPr>
          <p:cNvPr id="5" name="Footer Placeholder 4"/>
          <p:cNvSpPr>
            <a:spLocks noGrp="1"/>
          </p:cNvSpPr>
          <p:nvPr>
            <p:ph type="ftr" sz="quarter" idx="3"/>
          </p:nvPr>
        </p:nvSpPr>
        <p:spPr>
          <a:xfrm>
            <a:off x="3124200" y="6356350"/>
            <a:ext cx="5410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Massachusetts Department of Elementary and Secondary Education</a:t>
            </a:r>
            <a:endParaRPr lang="en-US" dirty="0"/>
          </a:p>
        </p:txBody>
      </p:sp>
      <p:sp>
        <p:nvSpPr>
          <p:cNvPr id="6" name="Slide Number Placeholder 5"/>
          <p:cNvSpPr>
            <a:spLocks noGrp="1"/>
          </p:cNvSpPr>
          <p:nvPr>
            <p:ph type="sldNum" sz="quarter" idx="4"/>
          </p:nvPr>
        </p:nvSpPr>
        <p:spPr>
          <a:xfrm>
            <a:off x="8486688" y="5257800"/>
            <a:ext cx="533400" cy="457200"/>
          </a:xfrm>
          <a:prstGeom prst="rect">
            <a:avLst/>
          </a:prstGeom>
        </p:spPr>
        <p:txBody>
          <a:bodyPr vert="horz" lIns="91440" tIns="45720" rIns="91440" bIns="45720" rtlCol="0" anchor="ctr"/>
          <a:lstStyle>
            <a:lvl1pPr algn="ctr">
              <a:defRPr sz="1600">
                <a:solidFill>
                  <a:schemeClr val="tx1">
                    <a:tint val="75000"/>
                  </a:schemeClr>
                </a:solidFill>
                <a:latin typeface="+mj-lt"/>
              </a:defRPr>
            </a:lvl1pPr>
          </a:lstStyle>
          <a:p>
            <a:fld id="{BD26C40E-487C-40A4-A841-8174FD7B714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chemeClr val="accent1"/>
        </a:buClr>
        <a:buFont typeface="Wingdings 2" pitchFamily="18" charset="2"/>
        <a:buChar char=""/>
        <a:defRPr sz="2800" kern="1200">
          <a:solidFill>
            <a:schemeClr val="tx1"/>
          </a:solidFill>
          <a:latin typeface="Tahoma" pitchFamily="34" charset="0"/>
          <a:ea typeface="Tahoma" pitchFamily="34" charset="0"/>
          <a:cs typeface="Tahoma" pitchFamily="34" charset="0"/>
        </a:defRPr>
      </a:lvl1pPr>
      <a:lvl2pPr marL="742950" indent="-285750" algn="l" defTabSz="914400" rtl="0" eaLnBrk="1" latinLnBrk="0" hangingPunct="1">
        <a:spcBef>
          <a:spcPct val="20000"/>
        </a:spcBef>
        <a:buClr>
          <a:schemeClr val="accent1"/>
        </a:buClr>
        <a:buFont typeface="Wingdings 2" pitchFamily="18" charset="2"/>
        <a:buChar char="ê"/>
        <a:defRPr sz="2400" kern="1200">
          <a:solidFill>
            <a:schemeClr val="tx1"/>
          </a:solidFill>
          <a:latin typeface="Tahoma" pitchFamily="34" charset="0"/>
          <a:ea typeface="Tahoma" pitchFamily="34" charset="0"/>
          <a:cs typeface="Tahoma" pitchFamily="34" charset="0"/>
        </a:defRPr>
      </a:lvl2pPr>
      <a:lvl3pPr marL="11430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3pPr>
      <a:lvl4pPr marL="16002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4pPr>
      <a:lvl5pPr marL="20574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jlancaster@milfordma.com"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hyperlink" Target="mailto:dvalade@doe.mass.edu" TargetMode="External"/><Relationship Id="rId4" Type="http://schemas.openxmlformats.org/officeDocument/2006/relationships/hyperlink" Target="mailto:jmagee@doe.mass.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SLIFE Guidance Document Progress Update</a:t>
            </a:r>
            <a:endParaRPr lang="en-US" dirty="0"/>
          </a:p>
        </p:txBody>
      </p:sp>
      <p:sp>
        <p:nvSpPr>
          <p:cNvPr id="3" name="Subtitle 2"/>
          <p:cNvSpPr>
            <a:spLocks noGrp="1"/>
          </p:cNvSpPr>
          <p:nvPr>
            <p:ph type="subTitle" idx="1"/>
          </p:nvPr>
        </p:nvSpPr>
        <p:spPr/>
        <p:txBody>
          <a:bodyPr>
            <a:normAutofit fontScale="40000" lnSpcReduction="20000"/>
          </a:bodyPr>
          <a:lstStyle/>
          <a:p>
            <a:r>
              <a:rPr lang="en-US" dirty="0" smtClean="0"/>
              <a:t>MATSOL Conference</a:t>
            </a:r>
          </a:p>
          <a:p>
            <a:r>
              <a:rPr lang="en-US" dirty="0" smtClean="0"/>
              <a:t>May 7, 2015</a:t>
            </a:r>
          </a:p>
          <a:p>
            <a:endParaRPr lang="en-US" dirty="0" smtClean="0"/>
          </a:p>
          <a:p>
            <a:r>
              <a:rPr lang="en-US" dirty="0" smtClean="0"/>
              <a:t>Jenn Lancaster, ELL Director Milford Public Schools</a:t>
            </a:r>
          </a:p>
          <a:p>
            <a:r>
              <a:rPr lang="en-US" dirty="0" smtClean="0"/>
              <a:t>Joni Magee, ELL/Special Education ESE OELAAA</a:t>
            </a:r>
          </a:p>
          <a:p>
            <a:r>
              <a:rPr lang="en-US" dirty="0" smtClean="0"/>
              <a:t>David Valade, ELL Urban Coordinator West ESE OELAAA</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28600" y="1752600"/>
            <a:ext cx="7696200" cy="838200"/>
          </a:xfrm>
        </p:spPr>
        <p:txBody>
          <a:bodyPr>
            <a:noAutofit/>
          </a:bodyPr>
          <a:lstStyle/>
          <a:p>
            <a:pPr algn="ctr"/>
            <a:r>
              <a:rPr lang="en-US" sz="4800" b="1" dirty="0" smtClean="0">
                <a:latin typeface="Arial" pitchFamily="34" charset="0"/>
                <a:ea typeface="Tahoma" pitchFamily="34" charset="0"/>
                <a:cs typeface="Arial" pitchFamily="34" charset="0"/>
              </a:rPr>
              <a:t>Questions &amp; Comments</a:t>
            </a:r>
            <a:endParaRPr lang="en-US" sz="4800" b="1" dirty="0">
              <a:latin typeface="Arial" pitchFamily="34" charset="0"/>
              <a:ea typeface="Tahoma" pitchFamily="34" charset="0"/>
              <a:cs typeface="Arial" pitchFamily="34" charset="0"/>
            </a:endParaRPr>
          </a:p>
        </p:txBody>
      </p:sp>
      <p:sp>
        <p:nvSpPr>
          <p:cNvPr id="3" name="Text Placeholder 2"/>
          <p:cNvSpPr>
            <a:spLocks noGrp="1"/>
          </p:cNvSpPr>
          <p:nvPr>
            <p:ph type="body" idx="1"/>
          </p:nvPr>
        </p:nvSpPr>
        <p:spPr>
          <a:xfrm>
            <a:off x="685800" y="4953000"/>
            <a:ext cx="6781800" cy="838201"/>
          </a:xfrm>
        </p:spPr>
        <p:txBody>
          <a:bodyPr>
            <a:normAutofit fontScale="85000" lnSpcReduction="20000"/>
          </a:bodyPr>
          <a:lstStyle/>
          <a:p>
            <a:r>
              <a:rPr lang="en-US" dirty="0" smtClean="0"/>
              <a:t>Jennifer Lancaster </a:t>
            </a:r>
            <a:r>
              <a:rPr lang="en-US" dirty="0" smtClean="0">
                <a:hlinkClick r:id="rId3"/>
              </a:rPr>
              <a:t>jlancaster@milfordma.com</a:t>
            </a:r>
            <a:endParaRPr lang="en-US" dirty="0" smtClean="0"/>
          </a:p>
          <a:p>
            <a:r>
              <a:rPr lang="en-US" dirty="0" smtClean="0"/>
              <a:t>Joni Magee  </a:t>
            </a:r>
            <a:r>
              <a:rPr lang="en-US" dirty="0" smtClean="0">
                <a:hlinkClick r:id="rId4"/>
              </a:rPr>
              <a:t>jmagee@doe.mass.edu</a:t>
            </a:r>
            <a:endParaRPr lang="en-US" dirty="0" smtClean="0"/>
          </a:p>
          <a:p>
            <a:r>
              <a:rPr lang="en-US" dirty="0" smtClean="0"/>
              <a:t>David Valade </a:t>
            </a:r>
            <a:r>
              <a:rPr lang="en-US" dirty="0" smtClean="0">
                <a:hlinkClick r:id="rId5"/>
              </a:rPr>
              <a:t>dvalade@doe.mass.edu</a:t>
            </a:r>
            <a:endParaRPr lang="en-US" dirty="0" smtClean="0"/>
          </a:p>
          <a:p>
            <a:endParaRPr lang="en-US" dirty="0"/>
          </a:p>
        </p:txBody>
      </p:sp>
    </p:spTree>
    <p:extLst>
      <p:ext uri="{BB962C8B-B14F-4D97-AF65-F5344CB8AC3E}">
        <p14:creationId xmlns="" xmlns:p14="http://schemas.microsoft.com/office/powerpoint/2010/main" val="3832990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Arial" pitchFamily="34" charset="0"/>
                <a:cs typeface="Arial" pitchFamily="34" charset="0"/>
              </a:rPr>
              <a:t/>
            </a:r>
            <a:br>
              <a:rPr lang="en-US" b="1" dirty="0" smtClean="0">
                <a:latin typeface="Arial" pitchFamily="34" charset="0"/>
                <a:cs typeface="Arial" pitchFamily="34" charset="0"/>
              </a:rPr>
            </a:br>
            <a:r>
              <a:rPr lang="en-US" b="1" dirty="0" smtClean="0">
                <a:latin typeface="Arial" pitchFamily="34" charset="0"/>
                <a:cs typeface="Arial" pitchFamily="34" charset="0"/>
              </a:rPr>
              <a:t>Objectives</a:t>
            </a:r>
            <a:r>
              <a:rPr lang="en-US" sz="4800" dirty="0">
                <a:latin typeface="Arial" pitchFamily="34" charset="0"/>
                <a:cs typeface="Arial" pitchFamily="34" charset="0"/>
              </a:rPr>
              <a:t/>
            </a:r>
            <a:br>
              <a:rPr lang="en-US" sz="4800" dirty="0">
                <a:latin typeface="Arial" pitchFamily="34" charset="0"/>
                <a:cs typeface="Arial" pitchFamily="34" charset="0"/>
              </a:rPr>
            </a:br>
            <a:endParaRPr lang="en-US" sz="4800" dirty="0">
              <a:latin typeface="Arial" pitchFamily="34" charset="0"/>
              <a:cs typeface="Arial" pitchFamily="34" charset="0"/>
            </a:endParaRPr>
          </a:p>
        </p:txBody>
      </p:sp>
      <p:sp>
        <p:nvSpPr>
          <p:cNvPr id="3" name="Content Placeholder 2"/>
          <p:cNvSpPr>
            <a:spLocks noGrp="1"/>
          </p:cNvSpPr>
          <p:nvPr>
            <p:ph idx="1"/>
          </p:nvPr>
        </p:nvSpPr>
        <p:spPr>
          <a:xfrm>
            <a:off x="381000" y="1298448"/>
            <a:ext cx="8382000" cy="4827715"/>
          </a:xfrm>
        </p:spPr>
        <p:txBody>
          <a:bodyPr/>
          <a:lstStyle/>
          <a:p>
            <a:pPr marL="627063" lvl="1" indent="-465138">
              <a:lnSpc>
                <a:spcPct val="200000"/>
              </a:lnSpc>
              <a:buClrTx/>
              <a:buFont typeface="Arial" pitchFamily="34" charset="0"/>
              <a:buChar char="•"/>
            </a:pPr>
            <a:r>
              <a:rPr lang="en-US" dirty="0" smtClean="0">
                <a:solidFill>
                  <a:srgbClr val="000000"/>
                </a:solidFill>
                <a:latin typeface="Arial" pitchFamily="34" charset="0"/>
                <a:cs typeface="Arial" pitchFamily="34" charset="0"/>
              </a:rPr>
              <a:t>Outline of the SLIFE Guidance Document Project</a:t>
            </a:r>
          </a:p>
          <a:p>
            <a:pPr marL="627063" lvl="1" indent="-465138">
              <a:lnSpc>
                <a:spcPct val="200000"/>
              </a:lnSpc>
              <a:buClrTx/>
              <a:buFont typeface="Arial" pitchFamily="34" charset="0"/>
              <a:buChar char="•"/>
            </a:pPr>
            <a:r>
              <a:rPr lang="en-US" dirty="0" smtClean="0">
                <a:solidFill>
                  <a:srgbClr val="000000"/>
                </a:solidFill>
                <a:latin typeface="Arial" pitchFamily="34" charset="0"/>
                <a:cs typeface="Arial" pitchFamily="34" charset="0"/>
              </a:rPr>
              <a:t>SLIFE Definition</a:t>
            </a:r>
          </a:p>
          <a:p>
            <a:pPr marL="627063" lvl="1" indent="-465138">
              <a:lnSpc>
                <a:spcPct val="200000"/>
              </a:lnSpc>
              <a:buClrTx/>
              <a:buFont typeface="Arial" pitchFamily="34" charset="0"/>
              <a:buChar char="•"/>
            </a:pPr>
            <a:r>
              <a:rPr lang="en-US" dirty="0" smtClean="0">
                <a:solidFill>
                  <a:srgbClr val="000000"/>
                </a:solidFill>
                <a:latin typeface="Arial" pitchFamily="34" charset="0"/>
                <a:cs typeface="Arial" pitchFamily="34" charset="0"/>
              </a:rPr>
              <a:t>SLIFE Initial Identification </a:t>
            </a:r>
          </a:p>
          <a:p>
            <a:pPr marL="627063" lvl="1" indent="-465138">
              <a:lnSpc>
                <a:spcPct val="200000"/>
              </a:lnSpc>
              <a:buClrTx/>
              <a:buFont typeface="Arial" pitchFamily="34" charset="0"/>
              <a:buChar char="•"/>
            </a:pPr>
            <a:r>
              <a:rPr lang="en-US" dirty="0" smtClean="0">
                <a:solidFill>
                  <a:srgbClr val="000000"/>
                </a:solidFill>
                <a:latin typeface="Arial" pitchFamily="34" charset="0"/>
                <a:cs typeface="Arial" pitchFamily="34" charset="0"/>
              </a:rPr>
              <a:t>SLIFE Guiding Principles</a:t>
            </a:r>
          </a:p>
          <a:p>
            <a:pPr marL="627063" lvl="1" indent="-465138">
              <a:lnSpc>
                <a:spcPct val="200000"/>
              </a:lnSpc>
              <a:buClrTx/>
              <a:buFont typeface="Arial" pitchFamily="34" charset="0"/>
              <a:buChar char="•"/>
            </a:pPr>
            <a:r>
              <a:rPr lang="en-US" dirty="0" smtClean="0">
                <a:solidFill>
                  <a:srgbClr val="000000"/>
                </a:solidFill>
                <a:latin typeface="Arial" pitchFamily="34" charset="0"/>
                <a:cs typeface="Arial" pitchFamily="34" charset="0"/>
              </a:rPr>
              <a:t>Questions &amp; Answers</a:t>
            </a:r>
          </a:p>
        </p:txBody>
      </p:sp>
      <p:sp>
        <p:nvSpPr>
          <p:cNvPr id="5" name="Slide Number Placeholder 4"/>
          <p:cNvSpPr>
            <a:spLocks noGrp="1"/>
          </p:cNvSpPr>
          <p:nvPr>
            <p:ph type="sldNum" sz="quarter" idx="12"/>
          </p:nvPr>
        </p:nvSpPr>
        <p:spPr/>
        <p:txBody>
          <a:bodyPr/>
          <a:lstStyle/>
          <a:p>
            <a:fld id="{BD26C40E-487C-40A4-A841-8174FD7B7142}" type="slidenum">
              <a:rPr lang="en-US" smtClean="0"/>
              <a:pPr/>
              <a:t>2</a:t>
            </a:fld>
            <a:endParaRPr lang="en-US" dirty="0"/>
          </a:p>
        </p:txBody>
      </p:sp>
    </p:spTree>
    <p:extLst>
      <p:ext uri="{BB962C8B-B14F-4D97-AF65-F5344CB8AC3E}">
        <p14:creationId xmlns="" xmlns:p14="http://schemas.microsoft.com/office/powerpoint/2010/main" val="3220765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SLIFE Guidance Project Outline</a:t>
            </a:r>
            <a:endParaRPr lang="en-US" dirty="0"/>
          </a:p>
        </p:txBody>
      </p:sp>
      <p:sp>
        <p:nvSpPr>
          <p:cNvPr id="3" name="Content Placeholder 2"/>
          <p:cNvSpPr>
            <a:spLocks noGrp="1"/>
          </p:cNvSpPr>
          <p:nvPr>
            <p:ph idx="1"/>
          </p:nvPr>
        </p:nvSpPr>
        <p:spPr/>
        <p:txBody>
          <a:bodyPr/>
          <a:lstStyle/>
          <a:p>
            <a:r>
              <a:rPr lang="en-US" dirty="0" smtClean="0"/>
              <a:t>Historical Background</a:t>
            </a:r>
          </a:p>
          <a:p>
            <a:r>
              <a:rPr lang="en-US" dirty="0" smtClean="0"/>
              <a:t>SLIFE Working Groups</a:t>
            </a:r>
          </a:p>
          <a:p>
            <a:r>
              <a:rPr lang="en-US" dirty="0" smtClean="0"/>
              <a:t>MATSOL Partnership</a:t>
            </a:r>
          </a:p>
          <a:p>
            <a:r>
              <a:rPr lang="en-US" dirty="0" smtClean="0"/>
              <a:t>SLIFE Institute</a:t>
            </a:r>
          </a:p>
          <a:p>
            <a:r>
              <a:rPr lang="en-US" dirty="0" smtClean="0"/>
              <a:t>SLIFE Committee</a:t>
            </a:r>
          </a:p>
          <a:p>
            <a:r>
              <a:rPr lang="en-US" dirty="0" smtClean="0"/>
              <a:t>SLIFE Guidance Document Development</a:t>
            </a:r>
            <a:endParaRPr lang="en-US" dirty="0"/>
          </a:p>
        </p:txBody>
      </p:sp>
      <p:sp>
        <p:nvSpPr>
          <p:cNvPr id="4" name="Slide Number Placeholder 3"/>
          <p:cNvSpPr>
            <a:spLocks noGrp="1"/>
          </p:cNvSpPr>
          <p:nvPr>
            <p:ph type="sldNum" sz="quarter" idx="12"/>
          </p:nvPr>
        </p:nvSpPr>
        <p:spPr/>
        <p:txBody>
          <a:bodyPr/>
          <a:lstStyle/>
          <a:p>
            <a:fld id="{BD26C40E-487C-40A4-A841-8174FD7B7142}"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The SLIFE Guidance Document</a:t>
            </a:r>
            <a:endParaRPr lang="en-US" dirty="0"/>
          </a:p>
        </p:txBody>
      </p:sp>
      <p:sp>
        <p:nvSpPr>
          <p:cNvPr id="7" name="Content Placeholder 6"/>
          <p:cNvSpPr>
            <a:spLocks noGrp="1"/>
          </p:cNvSpPr>
          <p:nvPr>
            <p:ph sz="half" idx="1"/>
          </p:nvPr>
        </p:nvSpPr>
        <p:spPr/>
        <p:txBody>
          <a:bodyPr/>
          <a:lstStyle/>
          <a:p>
            <a:pPr>
              <a:buNone/>
            </a:pPr>
            <a:r>
              <a:rPr lang="en-US" b="1" dirty="0" smtClean="0"/>
              <a:t>What it is:</a:t>
            </a:r>
          </a:p>
          <a:p>
            <a:r>
              <a:rPr lang="en-US" dirty="0" smtClean="0"/>
              <a:t>SLIFE definition </a:t>
            </a:r>
          </a:p>
          <a:p>
            <a:r>
              <a:rPr lang="en-US" dirty="0" smtClean="0"/>
              <a:t>Initial identification of SLIFE</a:t>
            </a:r>
          </a:p>
          <a:p>
            <a:r>
              <a:rPr lang="en-US" dirty="0" smtClean="0"/>
              <a:t>SLIFE initial placement</a:t>
            </a:r>
          </a:p>
          <a:p>
            <a:r>
              <a:rPr lang="en-US" dirty="0" smtClean="0"/>
              <a:t>SLIFE guiding principles </a:t>
            </a:r>
          </a:p>
          <a:p>
            <a:r>
              <a:rPr lang="en-US" dirty="0" smtClean="0"/>
              <a:t>SLIFE data</a:t>
            </a:r>
          </a:p>
          <a:p>
            <a:endParaRPr lang="en-US" dirty="0"/>
          </a:p>
        </p:txBody>
      </p:sp>
      <p:sp>
        <p:nvSpPr>
          <p:cNvPr id="8" name="Content Placeholder 7"/>
          <p:cNvSpPr>
            <a:spLocks noGrp="1"/>
          </p:cNvSpPr>
          <p:nvPr>
            <p:ph sz="half" idx="2"/>
          </p:nvPr>
        </p:nvSpPr>
        <p:spPr/>
        <p:txBody>
          <a:bodyPr/>
          <a:lstStyle/>
          <a:p>
            <a:pPr>
              <a:buNone/>
            </a:pPr>
            <a:r>
              <a:rPr lang="en-US" b="1" dirty="0" smtClean="0"/>
              <a:t>What it is not:</a:t>
            </a:r>
          </a:p>
          <a:p>
            <a:r>
              <a:rPr lang="en-US" dirty="0" smtClean="0"/>
              <a:t>SLIFE program models</a:t>
            </a:r>
          </a:p>
          <a:p>
            <a:r>
              <a:rPr lang="en-US" dirty="0" smtClean="0"/>
              <a:t>SLIFE curriculum </a:t>
            </a:r>
          </a:p>
          <a:p>
            <a:r>
              <a:rPr lang="en-US" dirty="0" smtClean="0"/>
              <a:t>SLIFE legal mandates</a:t>
            </a:r>
          </a:p>
          <a:p>
            <a:endParaRPr lang="en-US" dirty="0" smtClean="0"/>
          </a:p>
          <a:p>
            <a:pPr>
              <a:buNone/>
            </a:pPr>
            <a:endParaRPr lang="en-US" dirty="0"/>
          </a:p>
        </p:txBody>
      </p:sp>
      <p:sp>
        <p:nvSpPr>
          <p:cNvPr id="6" name="Slide Number Placeholder 5"/>
          <p:cNvSpPr>
            <a:spLocks noGrp="1"/>
          </p:cNvSpPr>
          <p:nvPr>
            <p:ph type="sldNum" sz="quarter" idx="12"/>
          </p:nvPr>
        </p:nvSpPr>
        <p:spPr/>
        <p:txBody>
          <a:bodyPr/>
          <a:lstStyle/>
          <a:p>
            <a:fld id="{BD26C40E-487C-40A4-A841-8174FD7B7142}"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81000" y="0"/>
            <a:ext cx="8595360" cy="914400"/>
          </a:xfrm>
        </p:spPr>
        <p:txBody>
          <a:bodyPr>
            <a:normAutofit/>
          </a:bodyPr>
          <a:lstStyle/>
          <a:p>
            <a:pPr algn="ctr"/>
            <a:r>
              <a:rPr lang="en-US" sz="3200" b="1" dirty="0" smtClean="0">
                <a:latin typeface="Arial" pitchFamily="34" charset="0"/>
                <a:cs typeface="Arial" pitchFamily="34" charset="0"/>
              </a:rPr>
              <a:t>DRAFT SLIFE Definition</a:t>
            </a:r>
            <a:endParaRPr lang="en-US" sz="3200" b="1"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BD26C40E-487C-40A4-A841-8174FD7B7142}" type="slidenum">
              <a:rPr lang="en-US" smtClean="0"/>
              <a:pPr/>
              <a:t>5</a:t>
            </a:fld>
            <a:endParaRPr lang="en-US" dirty="0"/>
          </a:p>
        </p:txBody>
      </p:sp>
      <p:sp>
        <p:nvSpPr>
          <p:cNvPr id="8" name="Text Placeholder 7"/>
          <p:cNvSpPr>
            <a:spLocks noGrp="1"/>
          </p:cNvSpPr>
          <p:nvPr>
            <p:ph type="body" idx="1"/>
          </p:nvPr>
        </p:nvSpPr>
        <p:spPr/>
        <p:txBody>
          <a:bodyPr tIns="0" bIns="0">
            <a:normAutofit fontScale="92500" lnSpcReduction="10000"/>
          </a:bodyPr>
          <a:lstStyle/>
          <a:p>
            <a:pPr algn="ctr">
              <a:spcBef>
                <a:spcPts val="0"/>
              </a:spcBef>
            </a:pPr>
            <a:r>
              <a:rPr lang="en-US" sz="2400" dirty="0" smtClean="0"/>
              <a:t>A student will be identified as SLIFE if </a:t>
            </a:r>
            <a:r>
              <a:rPr lang="en-US" sz="2400" i="1" u="sng" dirty="0" smtClean="0"/>
              <a:t>all</a:t>
            </a:r>
            <a:r>
              <a:rPr lang="en-US" sz="2400" dirty="0" smtClean="0"/>
              <a:t> of the following criteria are met:</a:t>
            </a:r>
          </a:p>
          <a:p>
            <a:endParaRPr lang="en-US" dirty="0"/>
          </a:p>
        </p:txBody>
      </p:sp>
      <p:sp>
        <p:nvSpPr>
          <p:cNvPr id="9" name="Content Placeholder 8"/>
          <p:cNvSpPr>
            <a:spLocks noGrp="1"/>
          </p:cNvSpPr>
          <p:nvPr>
            <p:ph sz="half" idx="2"/>
          </p:nvPr>
        </p:nvSpPr>
        <p:spPr>
          <a:xfrm>
            <a:off x="609600" y="1905000"/>
            <a:ext cx="7924800" cy="4495800"/>
          </a:xfrm>
        </p:spPr>
        <p:txBody>
          <a:bodyPr>
            <a:normAutofit fontScale="32500" lnSpcReduction="20000"/>
          </a:bodyPr>
          <a:lstStyle/>
          <a:p>
            <a:pPr lvl="0"/>
            <a:r>
              <a:rPr lang="en-US" sz="4900" dirty="0" smtClean="0"/>
              <a:t>Is an English language learner as defined by Chapter 71A in Massachusetts law and the </a:t>
            </a:r>
            <a:r>
              <a:rPr lang="en-US" sz="4900" i="1" dirty="0" smtClean="0"/>
              <a:t>Transitional Guidance on Identification, Assessment, Placement, and Reclassification of English Learners</a:t>
            </a:r>
            <a:r>
              <a:rPr lang="en-US" sz="4900" dirty="0" smtClean="0"/>
              <a:t> document.</a:t>
            </a:r>
          </a:p>
          <a:p>
            <a:pPr lvl="0"/>
            <a:r>
              <a:rPr lang="en-US" sz="4900" dirty="0" smtClean="0"/>
              <a:t>Is aged 8 to 21 years. </a:t>
            </a:r>
          </a:p>
          <a:p>
            <a:pPr lvl="0"/>
            <a:r>
              <a:rPr lang="en-US" sz="4900" dirty="0" smtClean="0"/>
              <a:t>Entered a United States’ school after grade 2</a:t>
            </a:r>
          </a:p>
          <a:p>
            <a:pPr>
              <a:buNone/>
            </a:pPr>
            <a:r>
              <a:rPr lang="en-US" sz="4900" dirty="0" smtClean="0"/>
              <a:t>	or</a:t>
            </a:r>
          </a:p>
          <a:p>
            <a:pPr>
              <a:buNone/>
            </a:pPr>
            <a:r>
              <a:rPr lang="en-US" sz="4900" dirty="0" smtClean="0"/>
              <a:t>	Exited the United States for six months or more.</a:t>
            </a:r>
          </a:p>
          <a:p>
            <a:pPr lvl="0"/>
            <a:r>
              <a:rPr lang="en-US" sz="4900" dirty="0" smtClean="0"/>
              <a:t>Extent of prior exposure to formal schooling is characterized by no formal schooling,</a:t>
            </a:r>
          </a:p>
          <a:p>
            <a:pPr>
              <a:buNone/>
            </a:pPr>
            <a:r>
              <a:rPr lang="en-US" sz="4900" dirty="0" smtClean="0"/>
              <a:t>	or</a:t>
            </a:r>
          </a:p>
          <a:p>
            <a:pPr>
              <a:buNone/>
            </a:pPr>
            <a:r>
              <a:rPr lang="en-US" sz="4900" dirty="0" smtClean="0"/>
              <a:t>	interruptions in formal schooling, defined as at least two cumulative years relative to their typical peers</a:t>
            </a:r>
          </a:p>
          <a:p>
            <a:pPr lvl="0">
              <a:buNone/>
            </a:pPr>
            <a:r>
              <a:rPr lang="en-US" sz="4900" dirty="0" smtClean="0"/>
              <a:t>	or</a:t>
            </a:r>
          </a:p>
          <a:p>
            <a:pPr lvl="0">
              <a:buNone/>
            </a:pPr>
            <a:r>
              <a:rPr lang="en-US" sz="4900" dirty="0" smtClean="0"/>
              <a:t>	consistent, but limited formal schooling.</a:t>
            </a:r>
          </a:p>
          <a:p>
            <a:pPr lvl="0">
              <a:buNone/>
            </a:pPr>
            <a:r>
              <a:rPr lang="en-US" sz="4900" dirty="0" smtClean="0"/>
              <a:t>______________________________________________ </a:t>
            </a:r>
          </a:p>
          <a:p>
            <a:pPr lvl="0"/>
            <a:r>
              <a:rPr lang="en-US" sz="4900" dirty="0" smtClean="0"/>
              <a:t>Functions two or more years below expected grade level in native language literacy relative to typical peers.</a:t>
            </a:r>
          </a:p>
          <a:p>
            <a:pPr lvl="0"/>
            <a:r>
              <a:rPr lang="en-US" sz="4900" dirty="0" smtClean="0"/>
              <a:t>Functions two or more years below expected grade level in numeracy relative to typical peers.</a:t>
            </a:r>
          </a:p>
          <a:p>
            <a:endParaRPr lang="en-US" dirty="0"/>
          </a:p>
        </p:txBody>
      </p:sp>
      <p:sp>
        <p:nvSpPr>
          <p:cNvPr id="7" name="TextBox 6"/>
          <p:cNvSpPr txBox="1"/>
          <p:nvPr/>
        </p:nvSpPr>
        <p:spPr>
          <a:xfrm>
            <a:off x="228600" y="1143000"/>
            <a:ext cx="8153400" cy="646331"/>
          </a:xfrm>
          <a:prstGeom prst="rect">
            <a:avLst/>
          </a:prstGeom>
          <a:noFill/>
        </p:spPr>
        <p:txBody>
          <a:bodyPr wrap="square" rtlCol="0">
            <a:spAutoFit/>
          </a:bodyPr>
          <a:lstStyle/>
          <a:p>
            <a:endParaRPr lang="en-US" dirty="0" smtClean="0">
              <a:solidFill>
                <a:srgbClr val="000000"/>
              </a:solidFill>
            </a:endParaRPr>
          </a:p>
          <a:p>
            <a:endParaRPr lang="en-US" dirty="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D26C40E-487C-40A4-A841-8174FD7B7142}" type="slidenum">
              <a:rPr lang="en-US" smtClean="0"/>
              <a:pPr/>
              <a:t>6</a:t>
            </a:fld>
            <a:endParaRPr lang="en-US" dirty="0"/>
          </a:p>
        </p:txBody>
      </p:sp>
      <p:sp>
        <p:nvSpPr>
          <p:cNvPr id="6" name="Title 1"/>
          <p:cNvSpPr>
            <a:spLocks noGrp="1"/>
          </p:cNvSpPr>
          <p:nvPr>
            <p:ph type="title"/>
          </p:nvPr>
        </p:nvSpPr>
        <p:spPr>
          <a:xfrm>
            <a:off x="76200" y="0"/>
            <a:ext cx="9067800" cy="1143000"/>
          </a:xfrm>
        </p:spPr>
        <p:txBody>
          <a:bodyPr>
            <a:normAutofit fontScale="90000"/>
          </a:bodyPr>
          <a:lstStyle/>
          <a:p>
            <a:pPr algn="ctr"/>
            <a:r>
              <a:rPr lang="en-US" sz="3600" b="1" dirty="0" smtClean="0">
                <a:latin typeface="Arial" pitchFamily="34" charset="0"/>
                <a:cs typeface="Arial" pitchFamily="34" charset="0"/>
              </a:rPr>
              <a:t>SLIFE Initial Identification &amp; Placement </a:t>
            </a:r>
            <a:br>
              <a:rPr lang="en-US" sz="3600" b="1" dirty="0" smtClean="0">
                <a:latin typeface="Arial" pitchFamily="34" charset="0"/>
                <a:cs typeface="Arial" pitchFamily="34" charset="0"/>
              </a:rPr>
            </a:br>
            <a:endParaRPr lang="en-US" sz="3600" b="1" dirty="0">
              <a:latin typeface="Arial" pitchFamily="34" charset="0"/>
              <a:cs typeface="Arial" pitchFamily="34" charset="0"/>
            </a:endParaRPr>
          </a:p>
        </p:txBody>
      </p:sp>
      <p:sp>
        <p:nvSpPr>
          <p:cNvPr id="7" name="TextBox 6"/>
          <p:cNvSpPr txBox="1"/>
          <p:nvPr/>
        </p:nvSpPr>
        <p:spPr>
          <a:xfrm>
            <a:off x="228600" y="1143000"/>
            <a:ext cx="8153400" cy="646331"/>
          </a:xfrm>
          <a:prstGeom prst="rect">
            <a:avLst/>
          </a:prstGeom>
          <a:noFill/>
        </p:spPr>
        <p:txBody>
          <a:bodyPr wrap="square" rtlCol="0">
            <a:spAutoFit/>
          </a:bodyPr>
          <a:lstStyle/>
          <a:p>
            <a:endParaRPr lang="en-US" dirty="0" smtClean="0">
              <a:solidFill>
                <a:srgbClr val="000000"/>
              </a:solidFill>
            </a:endParaRPr>
          </a:p>
          <a:p>
            <a:endParaRPr lang="en-US" dirty="0">
              <a:solidFill>
                <a:srgbClr val="000000"/>
              </a:solidFill>
            </a:endParaRPr>
          </a:p>
        </p:txBody>
      </p:sp>
      <p:sp>
        <p:nvSpPr>
          <p:cNvPr id="72705" name="Rectangle 1"/>
          <p:cNvSpPr>
            <a:spLocks noChangeArrowheads="1"/>
          </p:cNvSpPr>
          <p:nvPr/>
        </p:nvSpPr>
        <p:spPr bwMode="auto">
          <a:xfrm>
            <a:off x="381000" y="1187850"/>
            <a:ext cx="8229600" cy="5793833"/>
          </a:xfrm>
          <a:prstGeom prst="rect">
            <a:avLst/>
          </a:prstGeom>
          <a:noFill/>
          <a:ln w="9525">
            <a:noFill/>
            <a:miter lim="800000"/>
            <a:headEnd/>
            <a:tailEnd/>
          </a:ln>
          <a:effectLst/>
        </p:spPr>
        <p:txBody>
          <a:bodyPr vert="horz" wrap="square" lIns="0" tIns="152352" rIns="0" bIns="38088" numCol="1" anchor="ctr" anchorCtr="0" compatLnSpc="1">
            <a:prstTxWarp prst="textNoShape">
              <a:avLst/>
            </a:prstTxWarp>
            <a:spAutoFit/>
          </a:bodyPr>
          <a:lstStyle/>
          <a:p>
            <a:pPr fontAlgn="base">
              <a:spcBef>
                <a:spcPct val="0"/>
              </a:spcBef>
              <a:spcAft>
                <a:spcPct val="0"/>
              </a:spcAft>
            </a:pPr>
            <a:r>
              <a:rPr kumimoji="0" lang="en-US" sz="3200" b="1" i="0" u="none" strike="noStrike" cap="none" normalizeH="0" baseline="0" dirty="0" smtClean="0">
                <a:ln>
                  <a:noFill/>
                </a:ln>
                <a:effectLst/>
                <a:cs typeface="Arial" pitchFamily="34" charset="0"/>
              </a:rPr>
              <a:t>Step 1: 	</a:t>
            </a:r>
            <a:r>
              <a:rPr kumimoji="0" lang="en-US" sz="3200" i="0" u="none" strike="noStrike" cap="none" normalizeH="0" baseline="0" dirty="0" smtClean="0">
                <a:ln>
                  <a:noFill/>
                </a:ln>
                <a:effectLst/>
                <a:cs typeface="Arial" pitchFamily="34" charset="0"/>
              </a:rPr>
              <a:t>Administer </a:t>
            </a:r>
            <a:r>
              <a:rPr kumimoji="0" lang="en-US" sz="3200" i="1" u="none" strike="noStrike" cap="none" normalizeH="0" baseline="0" dirty="0" smtClean="0">
                <a:ln>
                  <a:noFill/>
                </a:ln>
                <a:effectLst/>
                <a:cs typeface="Arial" pitchFamily="34" charset="0"/>
              </a:rPr>
              <a:t>Home Language Survey</a:t>
            </a:r>
          </a:p>
          <a:p>
            <a:pPr fontAlgn="base">
              <a:spcBef>
                <a:spcPct val="0"/>
              </a:spcBef>
              <a:spcAft>
                <a:spcPct val="0"/>
              </a:spcAft>
            </a:pPr>
            <a:endParaRPr kumimoji="0" lang="en-US" sz="3200" i="0" u="none" strike="noStrike" cap="none" normalizeH="0" baseline="0" dirty="0" smtClean="0">
              <a:ln>
                <a:noFill/>
              </a:ln>
              <a:effectLst/>
              <a:cs typeface="Arial" pitchFamily="34" charset="0"/>
            </a:endParaRPr>
          </a:p>
          <a:p>
            <a:pPr fontAlgn="base">
              <a:spcBef>
                <a:spcPct val="0"/>
              </a:spcBef>
              <a:spcAft>
                <a:spcPct val="0"/>
              </a:spcAft>
            </a:pPr>
            <a:r>
              <a:rPr lang="en-US" sz="3200" b="1" dirty="0" smtClean="0"/>
              <a:t>Step 2: 	</a:t>
            </a:r>
            <a:r>
              <a:rPr lang="en-US" sz="3200" dirty="0" smtClean="0"/>
              <a:t>Academic records review</a:t>
            </a:r>
          </a:p>
          <a:p>
            <a:pPr fontAlgn="base">
              <a:spcBef>
                <a:spcPct val="0"/>
              </a:spcBef>
              <a:spcAft>
                <a:spcPct val="0"/>
              </a:spcAft>
            </a:pPr>
            <a:endParaRPr lang="en-US" sz="3200" dirty="0" smtClean="0"/>
          </a:p>
          <a:p>
            <a:pPr fontAlgn="base">
              <a:spcBef>
                <a:spcPct val="0"/>
              </a:spcBef>
              <a:spcAft>
                <a:spcPct val="0"/>
              </a:spcAft>
            </a:pPr>
            <a:r>
              <a:rPr lang="en-US" sz="3200" b="1" dirty="0" smtClean="0">
                <a:cs typeface="Arial" pitchFamily="34" charset="0"/>
              </a:rPr>
              <a:t>Step 3: 	</a:t>
            </a:r>
            <a:r>
              <a:rPr lang="en-US" sz="3200" dirty="0" smtClean="0">
                <a:cs typeface="Arial" pitchFamily="34" charset="0"/>
              </a:rPr>
              <a:t>Assess English language 					proficiency (if not determined in 			academic records)</a:t>
            </a:r>
          </a:p>
          <a:p>
            <a:pPr fontAlgn="base">
              <a:spcBef>
                <a:spcPct val="0"/>
              </a:spcBef>
              <a:spcAft>
                <a:spcPct val="0"/>
              </a:spcAft>
            </a:pPr>
            <a:endParaRPr lang="en-US" sz="3200" dirty="0" smtClean="0">
              <a:cs typeface="Arial" pitchFamily="34" charset="0"/>
            </a:endParaRPr>
          </a:p>
          <a:p>
            <a:pPr fontAlgn="base">
              <a:spcBef>
                <a:spcPct val="0"/>
              </a:spcBef>
              <a:spcAft>
                <a:spcPct val="0"/>
              </a:spcAft>
            </a:pPr>
            <a:r>
              <a:rPr lang="en-US" sz="3200" b="1" dirty="0" smtClean="0"/>
              <a:t>Step 4: 	</a:t>
            </a:r>
            <a:r>
              <a:rPr lang="en-US" sz="3200" dirty="0" smtClean="0"/>
              <a:t>Determine ELL or Non-ELL Status </a:t>
            </a:r>
            <a:endParaRPr kumimoji="0" lang="en-US" sz="2400" b="1" i="0" u="none" strike="noStrike" cap="none" normalizeH="0" baseline="0" dirty="0" smtClean="0">
              <a:ln>
                <a:noFill/>
              </a:ln>
              <a:solidFill>
                <a:srgbClr val="E28521"/>
              </a:solidFill>
              <a:effectLst/>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dirty="0" smtClean="0">
              <a:ln>
                <a:noFill/>
              </a:ln>
              <a:solidFill>
                <a:srgbClr val="E2852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44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D26C40E-487C-40A4-A841-8174FD7B7142}" type="slidenum">
              <a:rPr lang="en-US" smtClean="0"/>
              <a:pPr/>
              <a:t>7</a:t>
            </a:fld>
            <a:endParaRPr lang="en-US" dirty="0"/>
          </a:p>
        </p:txBody>
      </p:sp>
      <p:sp>
        <p:nvSpPr>
          <p:cNvPr id="6" name="Title 1"/>
          <p:cNvSpPr>
            <a:spLocks noGrp="1"/>
          </p:cNvSpPr>
          <p:nvPr>
            <p:ph type="title"/>
          </p:nvPr>
        </p:nvSpPr>
        <p:spPr>
          <a:xfrm>
            <a:off x="76200" y="0"/>
            <a:ext cx="9067800" cy="685800"/>
          </a:xfrm>
        </p:spPr>
        <p:txBody>
          <a:bodyPr>
            <a:normAutofit/>
          </a:bodyPr>
          <a:lstStyle/>
          <a:p>
            <a:endParaRPr lang="en-US" sz="3600" b="1" dirty="0">
              <a:latin typeface="Arial" pitchFamily="34" charset="0"/>
              <a:cs typeface="Arial" pitchFamily="34" charset="0"/>
            </a:endParaRPr>
          </a:p>
        </p:txBody>
      </p:sp>
      <p:sp>
        <p:nvSpPr>
          <p:cNvPr id="7" name="TextBox 6"/>
          <p:cNvSpPr txBox="1"/>
          <p:nvPr/>
        </p:nvSpPr>
        <p:spPr>
          <a:xfrm>
            <a:off x="0" y="1143000"/>
            <a:ext cx="8839200" cy="7971413"/>
          </a:xfrm>
          <a:prstGeom prst="rect">
            <a:avLst/>
          </a:prstGeom>
          <a:noFill/>
        </p:spPr>
        <p:txBody>
          <a:bodyPr wrap="square" rtlCol="0">
            <a:spAutoFit/>
          </a:bodyPr>
          <a:lstStyle/>
          <a:p>
            <a:pPr lvl="1" fontAlgn="base">
              <a:spcBef>
                <a:spcPct val="0"/>
              </a:spcBef>
              <a:spcAft>
                <a:spcPct val="0"/>
              </a:spcAft>
            </a:pPr>
            <a:r>
              <a:rPr lang="en-US" sz="3200" b="1" dirty="0" smtClean="0"/>
              <a:t>Step 5: 	</a:t>
            </a:r>
            <a:r>
              <a:rPr lang="en-US" sz="3200" dirty="0" smtClean="0"/>
              <a:t>Administer </a:t>
            </a:r>
            <a:r>
              <a:rPr lang="en-US" sz="3200" i="1" dirty="0" smtClean="0"/>
              <a:t>SLIFE Pre-Screener</a:t>
            </a:r>
            <a:r>
              <a:rPr lang="en-US" sz="3200" dirty="0" smtClean="0"/>
              <a:t> 			to all identified ELLs</a:t>
            </a:r>
          </a:p>
          <a:p>
            <a:pPr lvl="1" fontAlgn="base">
              <a:spcBef>
                <a:spcPct val="0"/>
              </a:spcBef>
              <a:spcAft>
                <a:spcPct val="0"/>
              </a:spcAft>
            </a:pPr>
            <a:endParaRPr lang="en-US" sz="3200" dirty="0" smtClean="0"/>
          </a:p>
          <a:p>
            <a:pPr lvl="1" fontAlgn="base">
              <a:spcBef>
                <a:spcPct val="0"/>
              </a:spcBef>
              <a:spcAft>
                <a:spcPct val="0"/>
              </a:spcAft>
            </a:pPr>
            <a:r>
              <a:rPr lang="en-US" sz="3200" b="1" dirty="0" smtClean="0"/>
              <a:t>Step 6: 	</a:t>
            </a:r>
            <a:r>
              <a:rPr lang="en-US" sz="3200" dirty="0" smtClean="0"/>
              <a:t>Administration of literacy and 				numeracy diagnostics</a:t>
            </a:r>
          </a:p>
          <a:p>
            <a:pPr lvl="1" fontAlgn="base">
              <a:spcBef>
                <a:spcPct val="0"/>
              </a:spcBef>
              <a:spcAft>
                <a:spcPct val="0"/>
              </a:spcAft>
            </a:pPr>
            <a:endParaRPr lang="en-US" sz="3200" dirty="0" smtClean="0"/>
          </a:p>
          <a:p>
            <a:pPr lvl="1" fontAlgn="base">
              <a:spcBef>
                <a:spcPct val="0"/>
              </a:spcBef>
              <a:spcAft>
                <a:spcPct val="0"/>
              </a:spcAft>
            </a:pPr>
            <a:r>
              <a:rPr lang="en-US" sz="3200" b="1" dirty="0" smtClean="0"/>
              <a:t>Step 7: 	</a:t>
            </a:r>
            <a:r>
              <a:rPr lang="en-US" sz="3200" dirty="0" smtClean="0"/>
              <a:t>Establish a team to 						make SLIFE placement decisions 		</a:t>
            </a:r>
          </a:p>
          <a:p>
            <a:pPr lvl="1" fontAlgn="base">
              <a:spcBef>
                <a:spcPct val="0"/>
              </a:spcBef>
              <a:spcAft>
                <a:spcPct val="0"/>
              </a:spcAft>
            </a:pPr>
            <a:r>
              <a:rPr lang="en-US" sz="3200" b="1" dirty="0" smtClean="0"/>
              <a:t>Step 8: 	</a:t>
            </a:r>
            <a:r>
              <a:rPr lang="en-US" sz="3200" dirty="0" smtClean="0"/>
              <a:t>Develop SLIFE program 					placement</a:t>
            </a:r>
          </a:p>
          <a:p>
            <a:pPr>
              <a:buFont typeface="Arial" pitchFamily="34" charset="0"/>
              <a:buChar char="•"/>
            </a:pPr>
            <a:endParaRPr lang="en-US" sz="3200" dirty="0" smtClean="0">
              <a:solidFill>
                <a:srgbClr val="000000"/>
              </a:solidFill>
            </a:endParaRPr>
          </a:p>
          <a:p>
            <a:pPr>
              <a:buFont typeface="Arial" pitchFamily="34" charset="0"/>
              <a:buChar char="•"/>
            </a:pPr>
            <a:endParaRPr lang="en-US" sz="3200" dirty="0" smtClean="0">
              <a:solidFill>
                <a:srgbClr val="000000"/>
              </a:solidFill>
            </a:endParaRPr>
          </a:p>
          <a:p>
            <a:pPr>
              <a:buFont typeface="Arial" pitchFamily="34" charset="0"/>
              <a:buChar char="•"/>
            </a:pPr>
            <a:endParaRPr lang="en-US" sz="3200" dirty="0" smtClean="0">
              <a:solidFill>
                <a:srgbClr val="000000"/>
              </a:solidFill>
            </a:endParaRPr>
          </a:p>
          <a:p>
            <a:pPr>
              <a:buFont typeface="Arial" pitchFamily="34" charset="0"/>
              <a:buChar char="•"/>
            </a:pPr>
            <a:endParaRPr lang="en-US" sz="3200" dirty="0" smtClean="0">
              <a:solidFill>
                <a:srgbClr val="000000"/>
              </a:solidFill>
            </a:endParaRPr>
          </a:p>
          <a:p>
            <a:pPr>
              <a:buFont typeface="Arial" pitchFamily="34" charset="0"/>
              <a:buChar char="•"/>
            </a:pPr>
            <a:endParaRPr lang="en-US" sz="3200"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normAutofit/>
          </a:bodyPr>
          <a:lstStyle/>
          <a:p>
            <a:endParaRPr lang="en-US" sz="3600" b="1" dirty="0">
              <a:latin typeface="Arial" pitchFamily="34" charset="0"/>
              <a:cs typeface="Arial" pitchFamily="34" charset="0"/>
            </a:endParaRPr>
          </a:p>
        </p:txBody>
      </p:sp>
      <p:sp>
        <p:nvSpPr>
          <p:cNvPr id="8" name="Content Placeholder 7"/>
          <p:cNvSpPr>
            <a:spLocks noGrp="1"/>
          </p:cNvSpPr>
          <p:nvPr>
            <p:ph idx="1"/>
          </p:nvPr>
        </p:nvSpPr>
        <p:spPr>
          <a:xfrm>
            <a:off x="152400" y="1298448"/>
            <a:ext cx="8610600" cy="4827715"/>
          </a:xfrm>
        </p:spPr>
        <p:txBody>
          <a:bodyPr>
            <a:normAutofit/>
          </a:bodyPr>
          <a:lstStyle/>
          <a:p>
            <a:pPr lvl="1" fontAlgn="base">
              <a:spcBef>
                <a:spcPct val="0"/>
              </a:spcBef>
              <a:spcAft>
                <a:spcPct val="0"/>
              </a:spcAft>
              <a:buNone/>
            </a:pPr>
            <a:r>
              <a:rPr lang="en-US" sz="3200" b="1" dirty="0" smtClean="0"/>
              <a:t>Step 9:</a:t>
            </a:r>
            <a:r>
              <a:rPr lang="en-US" sz="3200" dirty="0" smtClean="0"/>
              <a:t> 	Record SLIFE designation </a:t>
            </a:r>
          </a:p>
          <a:p>
            <a:pPr lvl="1" fontAlgn="base">
              <a:spcBef>
                <a:spcPct val="0"/>
              </a:spcBef>
              <a:spcAft>
                <a:spcPct val="0"/>
              </a:spcAft>
              <a:buNone/>
            </a:pPr>
            <a:endParaRPr lang="en-US" sz="3200" dirty="0" smtClean="0"/>
          </a:p>
          <a:p>
            <a:pPr lvl="1" fontAlgn="base">
              <a:spcBef>
                <a:spcPct val="0"/>
              </a:spcBef>
              <a:spcAft>
                <a:spcPct val="0"/>
              </a:spcAft>
              <a:buNone/>
            </a:pPr>
            <a:r>
              <a:rPr lang="en-US" sz="3200" b="1" dirty="0" smtClean="0"/>
              <a:t>Step 10: 	</a:t>
            </a:r>
            <a:r>
              <a:rPr lang="en-US" sz="3200" dirty="0" smtClean="0"/>
              <a:t>Provide parent notification</a:t>
            </a:r>
          </a:p>
          <a:p>
            <a:pPr lvl="1" fontAlgn="base">
              <a:spcBef>
                <a:spcPct val="0"/>
              </a:spcBef>
              <a:spcAft>
                <a:spcPct val="0"/>
              </a:spcAft>
              <a:buNone/>
            </a:pPr>
            <a:endParaRPr lang="en-US" sz="3200" dirty="0" smtClean="0"/>
          </a:p>
          <a:p>
            <a:pPr lvl="1" fontAlgn="base">
              <a:spcBef>
                <a:spcPct val="0"/>
              </a:spcBef>
              <a:spcAft>
                <a:spcPct val="0"/>
              </a:spcAft>
              <a:buNone/>
            </a:pPr>
            <a:r>
              <a:rPr lang="en-US" sz="3200" b="1" dirty="0" smtClean="0"/>
              <a:t>Step 11: 	</a:t>
            </a:r>
            <a:r>
              <a:rPr lang="en-US" sz="3200" dirty="0" smtClean="0"/>
              <a:t>Develop a SLIFE </a:t>
            </a:r>
            <a:r>
              <a:rPr lang="en-US" sz="3200" i="1" dirty="0" smtClean="0"/>
              <a:t>Individualized</a:t>
            </a:r>
            <a:r>
              <a:rPr lang="en-US" sz="3200" dirty="0" smtClean="0"/>
              <a:t> 			</a:t>
            </a:r>
            <a:r>
              <a:rPr lang="en-US" sz="3200" i="1" dirty="0" smtClean="0"/>
              <a:t>Learning Plan</a:t>
            </a:r>
            <a:r>
              <a:rPr lang="en-US" sz="3200" dirty="0" smtClean="0"/>
              <a:t> </a:t>
            </a:r>
          </a:p>
          <a:p>
            <a:endParaRPr lang="en-US" sz="4400" dirty="0"/>
          </a:p>
        </p:txBody>
      </p:sp>
      <p:sp>
        <p:nvSpPr>
          <p:cNvPr id="5" name="Slide Number Placeholder 4"/>
          <p:cNvSpPr>
            <a:spLocks noGrp="1"/>
          </p:cNvSpPr>
          <p:nvPr>
            <p:ph type="sldNum" sz="quarter" idx="12"/>
          </p:nvPr>
        </p:nvSpPr>
        <p:spPr/>
        <p:txBody>
          <a:bodyPr/>
          <a:lstStyle/>
          <a:p>
            <a:fld id="{BD26C40E-487C-40A4-A841-8174FD7B7142}" type="slidenum">
              <a:rPr lang="en-US" smtClean="0"/>
              <a:pPr/>
              <a:t>8</a:t>
            </a:fld>
            <a:endParaRPr lang="en-US" dirty="0"/>
          </a:p>
        </p:txBody>
      </p:sp>
      <p:sp>
        <p:nvSpPr>
          <p:cNvPr id="7" name="TextBox 6"/>
          <p:cNvSpPr txBox="1"/>
          <p:nvPr/>
        </p:nvSpPr>
        <p:spPr>
          <a:xfrm>
            <a:off x="228600" y="1143000"/>
            <a:ext cx="8534400" cy="1477328"/>
          </a:xfrm>
          <a:prstGeom prst="rect">
            <a:avLst/>
          </a:prstGeom>
          <a:noFill/>
        </p:spPr>
        <p:txBody>
          <a:bodyPr wrap="square" rtlCol="0">
            <a:spAutoFit/>
          </a:bodyPr>
          <a:lstStyle/>
          <a:p>
            <a:endParaRPr lang="en-US" dirty="0" smtClean="0">
              <a:solidFill>
                <a:srgbClr val="000000"/>
              </a:solidFill>
            </a:endParaRPr>
          </a:p>
          <a:p>
            <a:endParaRPr lang="en-US" dirty="0" smtClean="0">
              <a:solidFill>
                <a:srgbClr val="000000"/>
              </a:solidFill>
            </a:endParaRPr>
          </a:p>
          <a:p>
            <a:pPr>
              <a:buFont typeface="Arial" pitchFamily="34" charset="0"/>
              <a:buChar char="•"/>
            </a:pPr>
            <a:endParaRPr lang="en-US" dirty="0" smtClean="0">
              <a:solidFill>
                <a:srgbClr val="000000"/>
              </a:solidFill>
            </a:endParaRPr>
          </a:p>
          <a:p>
            <a:pPr>
              <a:buFont typeface="Arial" pitchFamily="34" charset="0"/>
              <a:buChar char="•"/>
            </a:pPr>
            <a:endParaRPr lang="en-US" dirty="0" smtClean="0">
              <a:solidFill>
                <a:srgbClr val="000000"/>
              </a:solidFill>
            </a:endParaRPr>
          </a:p>
          <a:p>
            <a:endParaRPr lang="en-US" dirty="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SLIFE Guiding Principles</a:t>
            </a:r>
            <a:endParaRPr lang="en-US" dirty="0"/>
          </a:p>
        </p:txBody>
      </p:sp>
      <p:sp>
        <p:nvSpPr>
          <p:cNvPr id="3" name="Content Placeholder 2"/>
          <p:cNvSpPr>
            <a:spLocks noGrp="1"/>
          </p:cNvSpPr>
          <p:nvPr>
            <p:ph idx="1"/>
          </p:nvPr>
        </p:nvSpPr>
        <p:spPr>
          <a:xfrm>
            <a:off x="381000" y="1298448"/>
            <a:ext cx="8305800" cy="5178552"/>
          </a:xfrm>
        </p:spPr>
        <p:txBody>
          <a:bodyPr>
            <a:noAutofit/>
          </a:bodyPr>
          <a:lstStyle/>
          <a:p>
            <a:r>
              <a:rPr lang="en-US" sz="2000" dirty="0" smtClean="0"/>
              <a:t>SLIFE require an alternative approach to English language instruction. </a:t>
            </a:r>
          </a:p>
          <a:p>
            <a:r>
              <a:rPr lang="en-US" sz="2000" dirty="0" smtClean="0"/>
              <a:t>Based on review of the student’s educational history, linguistic repertoire, funds of knowledge, and personal experience, the following SLIFE guiding principles are key components of SLIFE program models:</a:t>
            </a:r>
          </a:p>
          <a:p>
            <a:pPr lvl="1"/>
            <a:r>
              <a:rPr lang="en-US" sz="1600" b="1" dirty="0" smtClean="0"/>
              <a:t>build foundational skills </a:t>
            </a:r>
            <a:r>
              <a:rPr lang="en-US" sz="1600" dirty="0" smtClean="0"/>
              <a:t>to develop English language acquisition &amp; literacy;</a:t>
            </a:r>
          </a:p>
          <a:p>
            <a:pPr lvl="1"/>
            <a:r>
              <a:rPr lang="en-US" sz="1600" b="1" dirty="0" smtClean="0"/>
              <a:t>bridge student’s background experience to academic experience</a:t>
            </a:r>
            <a:r>
              <a:rPr lang="en-US" sz="1600" dirty="0" smtClean="0"/>
              <a:t> and content found in Massachusetts Curriculum Frameworks;</a:t>
            </a:r>
          </a:p>
          <a:p>
            <a:pPr lvl="1"/>
            <a:r>
              <a:rPr lang="en-US" sz="1600" dirty="0" smtClean="0"/>
              <a:t>design </a:t>
            </a:r>
            <a:r>
              <a:rPr lang="en-US" sz="1600" b="1" dirty="0" smtClean="0"/>
              <a:t>equitable, intentional, responsive, and strategic academic programming</a:t>
            </a:r>
            <a:r>
              <a:rPr lang="en-US" sz="1600" dirty="0" smtClean="0"/>
              <a:t>; </a:t>
            </a:r>
          </a:p>
          <a:p>
            <a:pPr lvl="1"/>
            <a:r>
              <a:rPr lang="en-US" sz="1600" dirty="0" smtClean="0"/>
              <a:t>implement </a:t>
            </a:r>
            <a:r>
              <a:rPr lang="en-US" sz="1600" b="1" dirty="0" smtClean="0"/>
              <a:t>research-based instructional elements </a:t>
            </a:r>
            <a:r>
              <a:rPr lang="en-US" sz="1600" dirty="0" smtClean="0"/>
              <a:t>necessary for SLIFE’s academic success, such as culturally responsive teaching and project based learning; and,</a:t>
            </a:r>
          </a:p>
          <a:p>
            <a:pPr lvl="1"/>
            <a:r>
              <a:rPr lang="en-US" sz="1600" dirty="0" smtClean="0"/>
              <a:t>provide </a:t>
            </a:r>
            <a:r>
              <a:rPr lang="en-US" sz="1600" b="1" smtClean="0"/>
              <a:t>socio-cultural and academic </a:t>
            </a:r>
            <a:r>
              <a:rPr lang="en-US" sz="1600" b="1" dirty="0" smtClean="0"/>
              <a:t>supports </a:t>
            </a:r>
            <a:r>
              <a:rPr lang="en-US" sz="1600" dirty="0" smtClean="0"/>
              <a:t>through the school based team. </a:t>
            </a:r>
          </a:p>
          <a:p>
            <a:endParaRPr lang="en-US" sz="2000" dirty="0"/>
          </a:p>
        </p:txBody>
      </p:sp>
      <p:sp>
        <p:nvSpPr>
          <p:cNvPr id="4" name="Slide Number Placeholder 3"/>
          <p:cNvSpPr>
            <a:spLocks noGrp="1"/>
          </p:cNvSpPr>
          <p:nvPr>
            <p:ph type="sldNum" sz="quarter" idx="12"/>
          </p:nvPr>
        </p:nvSpPr>
        <p:spPr/>
        <p:txBody>
          <a:bodyPr/>
          <a:lstStyle/>
          <a:p>
            <a:fld id="{BD26C40E-487C-40A4-A841-8174FD7B7142}" type="slidenum">
              <a:rPr lang="en-US" smtClean="0"/>
              <a:pPr/>
              <a:t>9</a:t>
            </a:fld>
            <a:endParaRPr lang="en-US" dirty="0"/>
          </a:p>
        </p:txBody>
      </p:sp>
    </p:spTree>
  </p:cSld>
  <p:clrMapOvr>
    <a:masterClrMapping/>
  </p:clrMapOvr>
</p:sld>
</file>

<file path=ppt/theme/theme1.xml><?xml version="1.0" encoding="utf-8"?>
<a:theme xmlns:a="http://schemas.openxmlformats.org/drawingml/2006/main" name="2007_ESE_Template">
  <a:themeElements>
    <a:clrScheme name="ESE">
      <a:dk1>
        <a:srgbClr val="0D1969"/>
      </a:dk1>
      <a:lt1>
        <a:sysClr val="window" lastClr="FFFFFF"/>
      </a:lt1>
      <a:dk2>
        <a:srgbClr val="0D1969"/>
      </a:dk2>
      <a:lt2>
        <a:srgbClr val="EEECE1"/>
      </a:lt2>
      <a:accent1>
        <a:srgbClr val="E86B01"/>
      </a:accent1>
      <a:accent2>
        <a:srgbClr val="0D1969"/>
      </a:accent2>
      <a:accent3>
        <a:srgbClr val="FBC40E"/>
      </a:accent3>
      <a:accent4>
        <a:srgbClr val="006600"/>
      </a:accent4>
      <a:accent5>
        <a:srgbClr val="C00000"/>
      </a:accent5>
      <a:accent6>
        <a:srgbClr val="800080"/>
      </a:accent6>
      <a:hlink>
        <a:srgbClr val="0000FF"/>
      </a:hlink>
      <a:folHlink>
        <a:srgbClr val="7F7F7F"/>
      </a:folHlink>
    </a:clrScheme>
    <a:fontScheme name="ESE">
      <a:majorFont>
        <a:latin typeface="Georgi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2007_ESE_Template</Template>
  <TotalTime>61303</TotalTime>
  <Words>1676</Words>
  <Application>Microsoft Office PowerPoint</Application>
  <PresentationFormat>On-screen Show (4:3)</PresentationFormat>
  <Paragraphs>167</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2007_ESE_Template</vt:lpstr>
      <vt:lpstr>SLIFE Guidance Document Progress Update</vt:lpstr>
      <vt:lpstr> Objectives </vt:lpstr>
      <vt:lpstr>SLIFE Guidance Project Outline</vt:lpstr>
      <vt:lpstr>The SLIFE Guidance Document</vt:lpstr>
      <vt:lpstr>DRAFT SLIFE Definition</vt:lpstr>
      <vt:lpstr>SLIFE Initial Identification &amp; Placement  </vt:lpstr>
      <vt:lpstr>Slide 7</vt:lpstr>
      <vt:lpstr>Slide 8</vt:lpstr>
      <vt:lpstr>SLIFE Guiding Principles</vt:lpstr>
      <vt:lpstr>Questions &amp; Comments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fkx</dc:creator>
  <cp:lastModifiedBy>jmm</cp:lastModifiedBy>
  <cp:revision>976</cp:revision>
  <dcterms:created xsi:type="dcterms:W3CDTF">2014-12-17T00:23:56Z</dcterms:created>
  <dcterms:modified xsi:type="dcterms:W3CDTF">2015-05-04T14:12:25Z</dcterms:modified>
</cp:coreProperties>
</file>