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C21C03-925F-4CC5-BFE1-D5F05A64C62B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9EA5A-292C-4D4A-A74B-97A14D4758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31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Open with story about “is</a:t>
            </a:r>
            <a:r>
              <a:rPr lang="en-US" baseline="0" dirty="0" smtClean="0"/>
              <a:t> this going to be on the real internet?”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Hand out cards for questions while people are coming in? Open with show of hands questions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20FD1-783D-4E2D-A368-A1A16C9992D9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25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MAJOR AREAS</a:t>
            </a:r>
            <a:r>
              <a:rPr lang="en-US" baseline="0" dirty="0" smtClean="0"/>
              <a:t> OF FOCUS</a:t>
            </a:r>
          </a:p>
          <a:p>
            <a:r>
              <a:rPr lang="en-US" baseline="0" dirty="0" smtClean="0"/>
              <a:t>Using the same platform for different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20FD1-783D-4E2D-A368-A1A16C9992D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119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little sense of community or ownership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no investment in writing process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not a problem, </a:t>
            </a:r>
            <a:r>
              <a:rPr lang="en-US" dirty="0" err="1" smtClean="0">
                <a:sym typeface="Wingdings" panose="05000000000000000000" pitchFamily="2" charset="2"/>
              </a:rPr>
              <a:t>ss</a:t>
            </a:r>
            <a:r>
              <a:rPr lang="en-US" dirty="0" smtClean="0">
                <a:sym typeface="Wingdings" panose="05000000000000000000" pitchFamily="2" charset="2"/>
              </a:rPr>
              <a:t> brought their laptops, used instructor computer, used</a:t>
            </a:r>
            <a:r>
              <a:rPr lang="en-US" baseline="0" dirty="0" smtClean="0">
                <a:sym typeface="Wingdings" panose="05000000000000000000" pitchFamily="2" charset="2"/>
              </a:rPr>
              <a:t> tablets, phones, </a:t>
            </a:r>
            <a:r>
              <a:rPr lang="en-US" baseline="0" dirty="0" err="1" smtClean="0">
                <a:sym typeface="Wingdings" panose="05000000000000000000" pitchFamily="2" charset="2"/>
              </a:rPr>
              <a:t>WiFi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20FD1-783D-4E2D-A368-A1A16C9992D9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77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PRE: survey about reading online, questions about how they use the internet, blogging, looking at models, brainstorms, outlines,</a:t>
            </a:r>
            <a:r>
              <a:rPr lang="en-US" baseline="0" dirty="0" smtClean="0"/>
              <a:t> mind-mapping, surveys, interviews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20FD1-783D-4E2D-A368-A1A16C9992D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187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20FD1-783D-4E2D-A368-A1A16C9992D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47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Ex: Uncle’s pics</a:t>
            </a:r>
          </a:p>
          <a:p>
            <a:r>
              <a:rPr lang="en-US" dirty="0" smtClean="0"/>
              <a:t>Ex: Yuma,</a:t>
            </a:r>
            <a:r>
              <a:rPr lang="en-US" baseline="0" dirty="0" smtClean="0"/>
              <a:t> guitar, Uncle NGO’s</a:t>
            </a:r>
          </a:p>
          <a:p>
            <a:r>
              <a:rPr lang="en-US" baseline="0" dirty="0" smtClean="0"/>
              <a:t>EX: Salem, writing review of American English File</a:t>
            </a:r>
          </a:p>
          <a:p>
            <a:r>
              <a:rPr lang="en-US" baseline="0" dirty="0" smtClean="0"/>
              <a:t>Ex. Copy and paste from Wikipedia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20FD1-783D-4E2D-A368-A1A16C9992D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76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420FD1-783D-4E2D-A368-A1A16C9992D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514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1F87-2B7C-4B42-A575-E72F3AF08081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D59AF-856B-4D61-8356-9FFF94D1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4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1F87-2B7C-4B42-A575-E72F3AF08081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D59AF-856B-4D61-8356-9FFF94D1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7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1F87-2B7C-4B42-A575-E72F3AF08081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D59AF-856B-4D61-8356-9FFF94D1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35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5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062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964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11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122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3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27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0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1F87-2B7C-4B42-A575-E72F3AF08081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D59AF-856B-4D61-8356-9FFF94D1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3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231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8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79445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400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1020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187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2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73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1F87-2B7C-4B42-A575-E72F3AF08081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D59AF-856B-4D61-8356-9FFF94D1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9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1F87-2B7C-4B42-A575-E72F3AF08081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D59AF-856B-4D61-8356-9FFF94D1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76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1F87-2B7C-4B42-A575-E72F3AF08081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D59AF-856B-4D61-8356-9FFF94D1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03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1F87-2B7C-4B42-A575-E72F3AF08081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D59AF-856B-4D61-8356-9FFF94D1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43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1F87-2B7C-4B42-A575-E72F3AF08081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D59AF-856B-4D61-8356-9FFF94D1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31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1F87-2B7C-4B42-A575-E72F3AF08081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D59AF-856B-4D61-8356-9FFF94D1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6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1F87-2B7C-4B42-A575-E72F3AF08081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D59AF-856B-4D61-8356-9FFF94D1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95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A1F87-2B7C-4B42-A575-E72F3AF08081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D59AF-856B-4D61-8356-9FFF94D12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76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90000"/>
              </a:schemeClr>
            </a:gs>
            <a:gs pos="100000">
              <a:srgbClr val="FF6600"/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54BDC-B233-42E1-AD94-39070582135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7976082-FBDB-4D3B-AE32-571D3DCEB3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256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hyperlink" Target="https://writingworkshopboston.wordpress.com/tag/cheap/" TargetMode="External"/><Relationship Id="rId18" Type="http://schemas.openxmlformats.org/officeDocument/2006/relationships/hyperlink" Target="https://writingworkshopboston.wordpress.com/tag/creativity-2/" TargetMode="External"/><Relationship Id="rId26" Type="http://schemas.openxmlformats.org/officeDocument/2006/relationships/hyperlink" Target="https://writingworkshopboston.wordpress.com/tag/foreign-countries/" TargetMode="External"/><Relationship Id="rId39" Type="http://schemas.openxmlformats.org/officeDocument/2006/relationships/hyperlink" Target="https://writingworkshopboston.wordpress.com/tag/magical-realism/" TargetMode="External"/><Relationship Id="rId21" Type="http://schemas.openxmlformats.org/officeDocument/2006/relationships/hyperlink" Target="https://writingworkshopboston.wordpress.com/tag/entertainment/" TargetMode="External"/><Relationship Id="rId34" Type="http://schemas.openxmlformats.org/officeDocument/2006/relationships/hyperlink" Target="https://writingworkshopboston.wordpress.com/tag/jose-morinho/" TargetMode="External"/><Relationship Id="rId42" Type="http://schemas.openxmlformats.org/officeDocument/2006/relationships/hyperlink" Target="https://writingworkshopboston.wordpress.com/tag/music/" TargetMode="External"/><Relationship Id="rId47" Type="http://schemas.openxmlformats.org/officeDocument/2006/relationships/hyperlink" Target="https://writingworkshopboston.wordpress.com/tag/penon/" TargetMode="External"/><Relationship Id="rId50" Type="http://schemas.openxmlformats.org/officeDocument/2006/relationships/hyperlink" Target="https://writingworkshopboston.wordpress.com/tag/schools/" TargetMode="External"/><Relationship Id="rId55" Type="http://schemas.openxmlformats.org/officeDocument/2006/relationships/hyperlink" Target="https://writingworkshopboston.wordpress.com/tag/sport/" TargetMode="External"/><Relationship Id="rId63" Type="http://schemas.openxmlformats.org/officeDocument/2006/relationships/hyperlink" Target="https://writingworkshopboston.wordpress.com/tag/wook/" TargetMode="External"/><Relationship Id="rId7" Type="http://schemas.openxmlformats.org/officeDocument/2006/relationships/hyperlink" Target="https://writingworkshopboston.wordpress.com/tag/blogging/" TargetMode="External"/><Relationship Id="rId2" Type="http://schemas.openxmlformats.org/officeDocument/2006/relationships/hyperlink" Target="https://writingworkshopboston.wordpress.com/tag/abdullah-uncle/" TargetMode="External"/><Relationship Id="rId16" Type="http://schemas.openxmlformats.org/officeDocument/2006/relationships/hyperlink" Target="https://writingworkshopboston.wordpress.com/tag/colombian-food/" TargetMode="External"/><Relationship Id="rId20" Type="http://schemas.openxmlformats.org/officeDocument/2006/relationships/hyperlink" Target="https://writingworkshopboston.wordpress.com/tag/effects/" TargetMode="External"/><Relationship Id="rId29" Type="http://schemas.openxmlformats.org/officeDocument/2006/relationships/hyperlink" Target="https://writingworkshopboston.wordpress.com/tag/healing-music/" TargetMode="External"/><Relationship Id="rId41" Type="http://schemas.openxmlformats.org/officeDocument/2006/relationships/hyperlink" Target="https://writingworkshopboston.wordpress.com/tag/movies/" TargetMode="External"/><Relationship Id="rId54" Type="http://schemas.openxmlformats.org/officeDocument/2006/relationships/hyperlink" Target="https://writingworkshopboston.wordpress.com/tag/special-one/" TargetMode="External"/><Relationship Id="rId62" Type="http://schemas.openxmlformats.org/officeDocument/2006/relationships/hyperlink" Target="https://writingworkshopboston.wordpress.com/tag/travelling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ritingworkshopboston.wordpress.com/tag/beautiful-city/" TargetMode="External"/><Relationship Id="rId11" Type="http://schemas.openxmlformats.org/officeDocument/2006/relationships/hyperlink" Target="https://writingworkshopboston.wordpress.com/tag/brain-waves/" TargetMode="External"/><Relationship Id="rId24" Type="http://schemas.openxmlformats.org/officeDocument/2006/relationships/hyperlink" Target="https://writingworkshopboston.wordpress.com/tag/fabiana-urbinag/" TargetMode="External"/><Relationship Id="rId32" Type="http://schemas.openxmlformats.org/officeDocument/2006/relationships/hyperlink" Target="https://writingworkshopboston.wordpress.com/tag/instructions/" TargetMode="External"/><Relationship Id="rId37" Type="http://schemas.openxmlformats.org/officeDocument/2006/relationships/hyperlink" Target="https://writingworkshopboston.wordpress.com/tag/life/" TargetMode="External"/><Relationship Id="rId40" Type="http://schemas.openxmlformats.org/officeDocument/2006/relationships/hyperlink" Target="https://writingworkshopboston.wordpress.com/tag/mohanad-sabbahi/" TargetMode="External"/><Relationship Id="rId45" Type="http://schemas.openxmlformats.org/officeDocument/2006/relationships/hyperlink" Target="https://writingworkshopboston.wordpress.com/tag/oliveiras-restaurant-brazilian-food/" TargetMode="External"/><Relationship Id="rId53" Type="http://schemas.openxmlformats.org/officeDocument/2006/relationships/hyperlink" Target="https://writingworkshopboston.wordpress.com/tag/sleep/" TargetMode="External"/><Relationship Id="rId58" Type="http://schemas.openxmlformats.org/officeDocument/2006/relationships/hyperlink" Target="https://writingworkshopboston.wordpress.com/tag/sultan-alghamdi/" TargetMode="External"/><Relationship Id="rId66" Type="http://schemas.openxmlformats.org/officeDocument/2006/relationships/hyperlink" Target="https://writingworkshopboston.wordpress.com/tag/yokohama/" TargetMode="External"/><Relationship Id="rId5" Type="http://schemas.openxmlformats.org/officeDocument/2006/relationships/hyperlink" Target="https://writingworkshopboston.wordpress.com/tag/awesome/" TargetMode="External"/><Relationship Id="rId15" Type="http://schemas.openxmlformats.org/officeDocument/2006/relationships/hyperlink" Target="https://writingworkshopboston.wordpress.com/tag/cigarettes/" TargetMode="External"/><Relationship Id="rId23" Type="http://schemas.openxmlformats.org/officeDocument/2006/relationships/hyperlink" Target="https://writingworkshopboston.wordpress.com/tag/exercise/" TargetMode="External"/><Relationship Id="rId28" Type="http://schemas.openxmlformats.org/officeDocument/2006/relationships/hyperlink" Target="https://writingworkshopboston.wordpress.com/tag/gabriel-garcia-marquez/" TargetMode="External"/><Relationship Id="rId36" Type="http://schemas.openxmlformats.org/officeDocument/2006/relationships/hyperlink" Target="https://writingworkshopboston.wordpress.com/tag/korean-restaurant/" TargetMode="External"/><Relationship Id="rId49" Type="http://schemas.openxmlformats.org/officeDocument/2006/relationships/hyperlink" Target="https://writingworkshopboston.wordpress.com/tag/review/" TargetMode="External"/><Relationship Id="rId57" Type="http://schemas.openxmlformats.org/officeDocument/2006/relationships/hyperlink" Target="https://writingworkshopboston.wordpress.com/tag/sultan/" TargetMode="External"/><Relationship Id="rId61" Type="http://schemas.openxmlformats.org/officeDocument/2006/relationships/hyperlink" Target="https://writingworkshopboston.wordpress.com/tag/travel/" TargetMode="External"/><Relationship Id="rId10" Type="http://schemas.openxmlformats.org/officeDocument/2006/relationships/hyperlink" Target="https://writingworkshopboston.wordpress.com/tag/boston-public-library/" TargetMode="External"/><Relationship Id="rId19" Type="http://schemas.openxmlformats.org/officeDocument/2006/relationships/hyperlink" Target="https://writingworkshopboston.wordpress.com/tag/dubai/" TargetMode="External"/><Relationship Id="rId31" Type="http://schemas.openxmlformats.org/officeDocument/2006/relationships/hyperlink" Target="https://writingworkshopboston.wordpress.com/tag/im-yours/" TargetMode="External"/><Relationship Id="rId44" Type="http://schemas.openxmlformats.org/officeDocument/2006/relationships/hyperlink" Target="https://writingworkshopboston.wordpress.com/tag/new-york/" TargetMode="External"/><Relationship Id="rId52" Type="http://schemas.openxmlformats.org/officeDocument/2006/relationships/hyperlink" Target="https://writingworkshopboston.wordpress.com/tag/sites/" TargetMode="External"/><Relationship Id="rId60" Type="http://schemas.openxmlformats.org/officeDocument/2006/relationships/hyperlink" Target="https://writingworkshopboston.wordpress.com/tag/the-best-manger-in-the-world/" TargetMode="External"/><Relationship Id="rId65" Type="http://schemas.openxmlformats.org/officeDocument/2006/relationships/hyperlink" Target="https://writingworkshopboston.wordpress.com/tag/writingworkshopboston/" TargetMode="External"/><Relationship Id="rId4" Type="http://schemas.openxmlformats.org/officeDocument/2006/relationships/hyperlink" Target="https://writingworkshopboston.wordpress.com/tag/announcement/" TargetMode="External"/><Relationship Id="rId9" Type="http://schemas.openxmlformats.org/officeDocument/2006/relationships/hyperlink" Target="https://writingworkshopboston.wordpress.com/tag/boston/" TargetMode="External"/><Relationship Id="rId14" Type="http://schemas.openxmlformats.org/officeDocument/2006/relationships/hyperlink" Target="https://writingworkshopboston.wordpress.com/tag/chicken/" TargetMode="External"/><Relationship Id="rId22" Type="http://schemas.openxmlformats.org/officeDocument/2006/relationships/hyperlink" Target="https://writingworkshopboston.wordpress.com/tag/esl/" TargetMode="External"/><Relationship Id="rId27" Type="http://schemas.openxmlformats.org/officeDocument/2006/relationships/hyperlink" Target="https://writingworkshopboston.wordpress.com/tag/gabo/" TargetMode="External"/><Relationship Id="rId30" Type="http://schemas.openxmlformats.org/officeDocument/2006/relationships/hyperlink" Target="https://writingworkshopboston.wordpress.com/tag/health/" TargetMode="External"/><Relationship Id="rId35" Type="http://schemas.openxmlformats.org/officeDocument/2006/relationships/hyperlink" Target="https://writingworkshopboston.wordpress.com/tag/korea/" TargetMode="External"/><Relationship Id="rId43" Type="http://schemas.openxmlformats.org/officeDocument/2006/relationships/hyperlink" Target="https://writingworkshopboston.wordpress.com/tag/nature/" TargetMode="External"/><Relationship Id="rId48" Type="http://schemas.openxmlformats.org/officeDocument/2006/relationships/hyperlink" Target="https://writingworkshopboston.wordpress.com/tag/restaurant/" TargetMode="External"/><Relationship Id="rId56" Type="http://schemas.openxmlformats.org/officeDocument/2006/relationships/hyperlink" Target="https://writingworkshopboston.wordpress.com/tag/studies/" TargetMode="External"/><Relationship Id="rId64" Type="http://schemas.openxmlformats.org/officeDocument/2006/relationships/hyperlink" Target="https://writingworkshopboston.wordpress.com/tag/writing-2/" TargetMode="External"/><Relationship Id="rId8" Type="http://schemas.openxmlformats.org/officeDocument/2006/relationships/hyperlink" Target="https://writingworkshopboston.wordpress.com/tag/books/" TargetMode="External"/><Relationship Id="rId51" Type="http://schemas.openxmlformats.org/officeDocument/2006/relationships/hyperlink" Target="https://writingworkshopboston.wordpress.com/tag/sea-food-restaurents/" TargetMode="External"/><Relationship Id="rId3" Type="http://schemas.openxmlformats.org/officeDocument/2006/relationships/hyperlink" Target="https://writingworkshopboston.wordpress.com/tag/afternoon-tea/" TargetMode="External"/><Relationship Id="rId12" Type="http://schemas.openxmlformats.org/officeDocument/2006/relationships/hyperlink" Target="https://writingworkshopboston.wordpress.com/tag/cafe-coffee-breakfast-morning-drinks/" TargetMode="External"/><Relationship Id="rId17" Type="http://schemas.openxmlformats.org/officeDocument/2006/relationships/hyperlink" Target="https://writingworkshopboston.wordpress.com/tag/course-2/" TargetMode="External"/><Relationship Id="rId25" Type="http://schemas.openxmlformats.org/officeDocument/2006/relationships/hyperlink" Target="https://writingworkshopboston.wordpress.com/tag/fast-furious-6/" TargetMode="External"/><Relationship Id="rId33" Type="http://schemas.openxmlformats.org/officeDocument/2006/relationships/hyperlink" Target="https://writingworkshopboston.wordpress.com/tag/intermediate-1/" TargetMode="External"/><Relationship Id="rId38" Type="http://schemas.openxmlformats.org/officeDocument/2006/relationships/hyperlink" Target="https://writingworkshopboston.wordpress.com/tag/los-angels/" TargetMode="External"/><Relationship Id="rId46" Type="http://schemas.openxmlformats.org/officeDocument/2006/relationships/hyperlink" Target="https://writingworkshopboston.wordpress.com/tag/online/" TargetMode="External"/><Relationship Id="rId59" Type="http://schemas.openxmlformats.org/officeDocument/2006/relationships/hyperlink" Target="https://writingworkshopboston.wordpress.com/tag/tea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84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2924" y="5705061"/>
            <a:ext cx="4313864" cy="828878"/>
          </a:xfrm>
        </p:spPr>
        <p:txBody>
          <a:bodyPr>
            <a:normAutofit/>
          </a:bodyPr>
          <a:lstStyle/>
          <a:p>
            <a:r>
              <a:rPr lang="en-US" dirty="0" smtClean="0"/>
              <a:t>Many students had laptops, tablets, smartphones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5615609"/>
            <a:ext cx="4313864" cy="99784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Students brought those devices to class, use of </a:t>
            </a:r>
            <a:r>
              <a:rPr lang="en-US" dirty="0" err="1" smtClean="0">
                <a:solidFill>
                  <a:srgbClr val="FF0000"/>
                </a:solidFill>
              </a:rPr>
              <a:t>cameraphones</a:t>
            </a:r>
            <a:r>
              <a:rPr lang="en-US" dirty="0" smtClean="0">
                <a:solidFill>
                  <a:srgbClr val="FF0000"/>
                </a:solidFill>
              </a:rPr>
              <a:t> to document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4341" r="40485"/>
          <a:stretch/>
        </p:blipFill>
        <p:spPr>
          <a:xfrm>
            <a:off x="1068214" y="786810"/>
            <a:ext cx="5044162" cy="45604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3802" r="39002"/>
          <a:stretch/>
        </p:blipFill>
        <p:spPr>
          <a:xfrm>
            <a:off x="6540307" y="786810"/>
            <a:ext cx="5140854" cy="4560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2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cher is teaching u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86" y="518902"/>
            <a:ext cx="45148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0105" t="19718" r="55591" b="57744"/>
          <a:stretch/>
        </p:blipFill>
        <p:spPr>
          <a:xfrm>
            <a:off x="370389" y="4153354"/>
            <a:ext cx="4444679" cy="23168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20755" t="19501" r="45574" b="18390"/>
          <a:stretch/>
        </p:blipFill>
        <p:spPr>
          <a:xfrm>
            <a:off x="5590572" y="403156"/>
            <a:ext cx="6157732" cy="6389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4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6953" y="5560827"/>
            <a:ext cx="4045504" cy="987035"/>
          </a:xfrm>
        </p:spPr>
        <p:txBody>
          <a:bodyPr/>
          <a:lstStyle/>
          <a:p>
            <a:r>
              <a:rPr lang="en-US" dirty="0"/>
              <a:t>Spontaneous sharing of personal photos and ideas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70921" y="5560827"/>
            <a:ext cx="4391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Encouragement to share on social media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115" r="182"/>
          <a:stretch/>
        </p:blipFill>
        <p:spPr>
          <a:xfrm>
            <a:off x="1003004" y="64623"/>
            <a:ext cx="10171815" cy="549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8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6953" y="5560827"/>
            <a:ext cx="4045504" cy="987035"/>
          </a:xfrm>
        </p:spPr>
        <p:txBody>
          <a:bodyPr/>
          <a:lstStyle/>
          <a:p>
            <a:r>
              <a:rPr lang="en-US" dirty="0"/>
              <a:t>Expressing opinions about their own language learning process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70921" y="5560827"/>
            <a:ext cx="4391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Sharing writing with others in the school community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385" r="96"/>
          <a:stretch/>
        </p:blipFill>
        <p:spPr>
          <a:xfrm>
            <a:off x="1761462" y="198595"/>
            <a:ext cx="9423990" cy="512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46953" y="5560827"/>
            <a:ext cx="4045504" cy="987035"/>
          </a:xfrm>
        </p:spPr>
        <p:txBody>
          <a:bodyPr/>
          <a:lstStyle/>
          <a:p>
            <a:r>
              <a:rPr lang="en-US" dirty="0"/>
              <a:t>Writing about personal interests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70921" y="5560827"/>
            <a:ext cx="4391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Voting on topics as a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823" r="52120" b="1"/>
          <a:stretch/>
        </p:blipFill>
        <p:spPr>
          <a:xfrm>
            <a:off x="1343249" y="0"/>
            <a:ext cx="4749208" cy="5366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318" r="40349"/>
          <a:stretch/>
        </p:blipFill>
        <p:spPr>
          <a:xfrm>
            <a:off x="6570921" y="214408"/>
            <a:ext cx="5415514" cy="493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46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636713" y="177187"/>
            <a:ext cx="9867900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 tooltip="6 topics"/>
              </a:rPr>
              <a:t>Abdullah (Uncle)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 tooltip="1 topic"/>
              </a:rPr>
              <a:t>afternoon tea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 tooltip="1 topic"/>
              </a:rPr>
              <a:t>announcement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 tooltip="1 topic"/>
              </a:rPr>
              <a:t>awesome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" tooltip="1 topic"/>
              </a:rPr>
              <a:t>beautiful city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7" tooltip="1 topic"/>
              </a:rPr>
              <a:t>blogging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8" tooltip="2 topics"/>
              </a:rPr>
              <a:t>books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5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9" tooltip="5 topics"/>
              </a:rPr>
              <a:t>boston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0" tooltip="1 topic"/>
              </a:rPr>
              <a:t>Boston Public Library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1" tooltip="1 topic"/>
              </a:rPr>
              <a:t>brain waves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2" tooltip="1 topic"/>
              </a:rPr>
              <a:t>cafe coffee breakfast morning drinks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3" tooltip="1 topic"/>
              </a:rPr>
              <a:t>cheap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4" tooltip="1 topic"/>
              </a:rPr>
              <a:t>chicken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5" tooltip="1 topic"/>
              </a:rPr>
              <a:t>cigarettes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6" tooltip="1 topic"/>
              </a:rPr>
              <a:t>Colombian food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7" tooltip="1 topic"/>
              </a:rPr>
              <a:t>course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8" tooltip="1 topic"/>
              </a:rPr>
              <a:t>creativity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19" tooltip="1 topic"/>
              </a:rPr>
              <a:t>Dubai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0" tooltip="1 topic"/>
              </a:rPr>
              <a:t>effects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1" tooltip="1 topic"/>
              </a:rPr>
              <a:t>entertainment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2" tooltip="1 topic"/>
              </a:rPr>
              <a:t>ESL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3" tooltip="1 topic"/>
              </a:rPr>
              <a:t>exercise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4" tooltip="1 topic"/>
              </a:rPr>
              <a:t>Fabiana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4" tooltip="1 topic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4" tooltip="1 topic"/>
              </a:rPr>
              <a:t>UrbinaG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5" tooltip="1 topic"/>
              </a:rPr>
              <a:t>Fast &amp; Furious 6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6" tooltip="1 topic"/>
              </a:rPr>
              <a:t>Foreign countries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7" tooltip="1 topic"/>
              </a:rPr>
              <a:t>gabo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8" tooltip="1 topic"/>
              </a:rPr>
              <a:t>gabriel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8" tooltip="1 topic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8" tooltip="1 topic"/>
              </a:rPr>
              <a:t>garcia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8" tooltip="1 topic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8" tooltip="1 topic"/>
              </a:rPr>
              <a:t>marquez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9" tooltip="1 topic"/>
              </a:rPr>
              <a:t>healing music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0" tooltip="4 topics"/>
              </a:rPr>
              <a:t>health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1" tooltip="1 topic"/>
              </a:rPr>
              <a:t>I'm Yours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2" tooltip="1 topic"/>
              </a:rPr>
              <a:t>instructions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3" tooltip="1 topic"/>
              </a:rPr>
              <a:t>intermediate 1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4" tooltip="1 topic"/>
              </a:rPr>
              <a:t>José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4" tooltip="1 topic"/>
              </a:rPr>
              <a:t>morinho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5" tooltip="1 topic"/>
              </a:rPr>
              <a:t>korea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6" tooltip="1 topic"/>
              </a:rPr>
              <a:t>Korean restaurant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7" tooltip="2 topics"/>
              </a:rPr>
              <a:t>Life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8" tooltip="1 topic"/>
              </a:rPr>
              <a:t>Los Angels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9" tooltip="1 topic"/>
              </a:rPr>
              <a:t>magical realism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0" tooltip="6 topics"/>
              </a:rPr>
              <a:t>MOHANAD SABBAHI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1" tooltip="1 topic"/>
              </a:rPr>
              <a:t>movies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2" tooltip="1 topic"/>
              </a:rPr>
              <a:t>music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3" tooltip="1 topic"/>
              </a:rPr>
              <a:t>nature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4" tooltip="1 topic"/>
              </a:rPr>
              <a:t>New York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5" tooltip="1 topic"/>
              </a:rPr>
              <a:t>Oliveira's Restaurant - Brazilian Food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6" tooltip="1 topic"/>
              </a:rPr>
              <a:t>online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7" tooltip="1 topic"/>
              </a:rPr>
              <a:t>Peñon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8" tooltip="1 topic"/>
              </a:rPr>
              <a:t>restaurant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9" tooltip="1 topic"/>
              </a:rPr>
              <a:t>review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0" tooltip="1 topic"/>
              </a:rPr>
              <a:t>Schools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1" tooltip="1 topic"/>
              </a:rPr>
              <a:t>Sea food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1" tooltip="1 topic"/>
              </a:rPr>
              <a:t>restaurents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2" tooltip="1 topic"/>
              </a:rPr>
              <a:t>sites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3" tooltip="1 topic"/>
              </a:rPr>
              <a:t>sleep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4" tooltip="1 topic"/>
              </a:rPr>
              <a:t>special one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5" tooltip="1 topic"/>
              </a:rPr>
              <a:t>sport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6" tooltip="1 topic"/>
              </a:rPr>
              <a:t>Studies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7" tooltip="1 topic"/>
              </a:rPr>
              <a:t>sultan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8" tooltip="1 topic"/>
              </a:rPr>
              <a:t>sultan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8" tooltip="1 topic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8" tooltip="1 topic"/>
              </a:rPr>
              <a:t>alghamdi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9" tooltip="1 topic"/>
              </a:rPr>
              <a:t>tea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0" tooltip="1 topic"/>
              </a:rPr>
              <a:t>the best manger in the world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1" tooltip="2 topics"/>
              </a:rPr>
              <a:t>travel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2" tooltip="1 topic"/>
              </a:rPr>
              <a:t>Travelling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3" tooltip="1 topic"/>
              </a:rPr>
              <a:t>Wook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4" tooltip="3 topics"/>
              </a:rPr>
              <a:t>writing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5" tooltip="1 topic"/>
              </a:rPr>
              <a:t>writingworkshopboston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66" tooltip="1 topic"/>
              </a:rPr>
              <a:t>Yokohama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6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Outcomes, “We have a website…”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Connections between school and life outside</a:t>
            </a:r>
          </a:p>
          <a:p>
            <a:r>
              <a:rPr lang="en-US" sz="2400" dirty="0" smtClean="0"/>
              <a:t>Role reversal, learners as teachers, teacher as a learner</a:t>
            </a:r>
          </a:p>
          <a:p>
            <a:r>
              <a:rPr lang="en-US" sz="2400" dirty="0" smtClean="0"/>
              <a:t>Higher rate of completed assignments from short-term students</a:t>
            </a:r>
          </a:p>
          <a:p>
            <a:r>
              <a:rPr lang="en-US" sz="2400" dirty="0" smtClean="0"/>
              <a:t>More ownership and investment, in writing, the process, and giving feedback to peers</a:t>
            </a:r>
          </a:p>
          <a:p>
            <a:r>
              <a:rPr lang="en-US" sz="2400" dirty="0" smtClean="0"/>
              <a:t>Sense of class identity, co-creation</a:t>
            </a:r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2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smtClean="0"/>
              <a:t>Blogging: Process Writing, Developing Literacies, and Creating a Community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Liz Ging</a:t>
            </a:r>
          </a:p>
          <a:p>
            <a:pPr algn="l"/>
            <a:r>
              <a:rPr lang="en-US" dirty="0" smtClean="0"/>
              <a:t>MATSOL 2015</a:t>
            </a:r>
          </a:p>
          <a:p>
            <a:pPr algn="l"/>
            <a:r>
              <a:rPr lang="en-US" dirty="0" smtClean="0"/>
              <a:t>Framingham, 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5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blogging?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Writing online can have different benefits for students with different motivations and priorities</a:t>
            </a:r>
          </a:p>
          <a:p>
            <a:r>
              <a:rPr lang="en-US" dirty="0" smtClean="0"/>
              <a:t>Working online can also increase engagement with the writing process for students who already live their lives online</a:t>
            </a:r>
          </a:p>
          <a:p>
            <a:r>
              <a:rPr lang="en-US" dirty="0" smtClean="0"/>
              <a:t>Working with technology can help students develop technological literacy, for academic and career goals</a:t>
            </a:r>
          </a:p>
          <a:p>
            <a:r>
              <a:rPr lang="en-US" dirty="0" smtClean="0"/>
              <a:t>Creating a shared website can help create a sense of community </a:t>
            </a:r>
          </a:p>
          <a:p>
            <a:r>
              <a:rPr lang="en-US" dirty="0" smtClean="0"/>
              <a:t>It also has the potential to foster ownership and investment in the writing process</a:t>
            </a:r>
            <a:endParaRPr lang="en-US" dirty="0"/>
          </a:p>
          <a:p>
            <a:r>
              <a:rPr lang="en-US" dirty="0" smtClean="0"/>
              <a:t>Spurs students to critically reflect on their world, using their L2</a:t>
            </a:r>
          </a:p>
        </p:txBody>
      </p:sp>
    </p:spTree>
    <p:extLst>
      <p:ext uri="{BB962C8B-B14F-4D97-AF65-F5344CB8AC3E}">
        <p14:creationId xmlns:p14="http://schemas.microsoft.com/office/powerpoint/2010/main" val="245883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Two examples of using blogging as a platform for writing instruction in the ESOL classroom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Context and student body</a:t>
            </a:r>
          </a:p>
          <a:p>
            <a:r>
              <a:rPr lang="en-US" dirty="0" smtClean="0"/>
              <a:t>Objectives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Observations and Strategies</a:t>
            </a:r>
          </a:p>
          <a:p>
            <a:r>
              <a:rPr lang="en-US" dirty="0" smtClean="0"/>
              <a:t>Outcomes</a:t>
            </a:r>
          </a:p>
          <a:p>
            <a:endParaRPr lang="en-US" dirty="0"/>
          </a:p>
          <a:p>
            <a:r>
              <a:rPr lang="en-US" dirty="0" smtClean="0"/>
              <a:t>Recommendations, questions, discussion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3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Blog Project #1 Writing Workshop Boston</a:t>
            </a:r>
            <a:br>
              <a:rPr lang="en-US" dirty="0" smtClean="0"/>
            </a:br>
            <a:r>
              <a:rPr lang="en-US" dirty="0" smtClean="0"/>
              <a:t>The Context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Private language school, intensive English program</a:t>
            </a:r>
          </a:p>
          <a:p>
            <a:r>
              <a:rPr lang="en-US" dirty="0" smtClean="0"/>
              <a:t>Writing Workshop class offered five days a week, 45 minute class, 12:30-1:15pm</a:t>
            </a:r>
          </a:p>
          <a:p>
            <a:r>
              <a:rPr lang="en-US" dirty="0" smtClean="0"/>
              <a:t>Intermediate 1</a:t>
            </a:r>
          </a:p>
          <a:p>
            <a:r>
              <a:rPr lang="en-US" dirty="0" smtClean="0"/>
              <a:t>Rolling admissions, intake every week</a:t>
            </a:r>
          </a:p>
          <a:p>
            <a:r>
              <a:rPr lang="en-US" dirty="0" smtClean="0"/>
              <a:t>Class size of 8-12 </a:t>
            </a:r>
          </a:p>
          <a:p>
            <a:r>
              <a:rPr lang="en-US" dirty="0" smtClean="0"/>
              <a:t>No available computer lab (used for another course)</a:t>
            </a:r>
          </a:p>
          <a:p>
            <a:r>
              <a:rPr lang="en-US" dirty="0" smtClean="0"/>
              <a:t>One instructor computer in each classroom, digital projector, </a:t>
            </a:r>
            <a:r>
              <a:rPr lang="en-US" dirty="0" err="1" smtClean="0"/>
              <a:t>WiFi</a:t>
            </a:r>
            <a:endParaRPr lang="en-US" dirty="0" smtClean="0"/>
          </a:p>
          <a:p>
            <a:r>
              <a:rPr lang="en-US" dirty="0" smtClean="0"/>
              <a:t>Additional computers were available in the student lounge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7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body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Mostly younger, 15-30</a:t>
            </a:r>
          </a:p>
          <a:p>
            <a:r>
              <a:rPr lang="en-US" dirty="0" smtClean="0"/>
              <a:t>Some high school, college students, students preparing for advanced degrees in the US, few working professionals</a:t>
            </a:r>
          </a:p>
          <a:p>
            <a:r>
              <a:rPr lang="en-US" dirty="0" smtClean="0"/>
              <a:t>Variety of nationalities, large percentage of Saudi, Turkish, Brazilian </a:t>
            </a:r>
          </a:p>
          <a:p>
            <a:r>
              <a:rPr lang="en-US" dirty="0" smtClean="0"/>
              <a:t>In the summer, groups of European high school students, Italy, Spain, Russia</a:t>
            </a:r>
          </a:p>
          <a:p>
            <a:r>
              <a:rPr lang="en-US" dirty="0" smtClean="0"/>
              <a:t>Extensive formal education and high technological literacy</a:t>
            </a:r>
          </a:p>
          <a:p>
            <a:r>
              <a:rPr lang="en-US" dirty="0" smtClean="0"/>
              <a:t>Short-term stays in the US or preparation for university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Creating a sense of class community</a:t>
            </a:r>
          </a:p>
          <a:p>
            <a:r>
              <a:rPr lang="en-US" dirty="0" smtClean="0"/>
              <a:t>Engaging students with writing as a process</a:t>
            </a:r>
          </a:p>
          <a:p>
            <a:r>
              <a:rPr lang="en-US" dirty="0" smtClean="0"/>
              <a:t>Writing for a purpose</a:t>
            </a:r>
          </a:p>
          <a:p>
            <a:r>
              <a:rPr lang="en-US" dirty="0" smtClean="0"/>
              <a:t>Using the digital world as a bridge between the students’ lives outside of class and their English learning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Rolling admissions</a:t>
            </a:r>
          </a:p>
          <a:p>
            <a:endParaRPr lang="en-US" dirty="0" smtClean="0"/>
          </a:p>
          <a:p>
            <a:r>
              <a:rPr lang="en-US" dirty="0" smtClean="0"/>
              <a:t>Some students only enrolled in class to fulfill scholarship requirements, to satisfy parents, etc., low motivation</a:t>
            </a:r>
          </a:p>
          <a:p>
            <a:r>
              <a:rPr lang="en-US" dirty="0" smtClean="0"/>
              <a:t>45 minute class</a:t>
            </a:r>
          </a:p>
          <a:p>
            <a:r>
              <a:rPr lang="en-US" dirty="0" smtClean="0"/>
              <a:t>No computer lab available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55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Pre-writing activities, pair work, small groups, survey</a:t>
            </a:r>
          </a:p>
          <a:p>
            <a:r>
              <a:rPr lang="en-US" dirty="0" smtClean="0"/>
              <a:t>Wordpress.com</a:t>
            </a:r>
          </a:p>
          <a:p>
            <a:r>
              <a:rPr lang="en-US" dirty="0" smtClean="0"/>
              <a:t>Universal username and password</a:t>
            </a:r>
          </a:p>
          <a:p>
            <a:r>
              <a:rPr lang="en-US" dirty="0" smtClean="0"/>
              <a:t>Prepared worksheets with the login information and screenshots of the different steps of making a post</a:t>
            </a:r>
          </a:p>
          <a:p>
            <a:r>
              <a:rPr lang="en-US" dirty="0" smtClean="0"/>
              <a:t>Walked students through login, posting, uploading media</a:t>
            </a:r>
          </a:p>
          <a:p>
            <a:r>
              <a:rPr lang="en-US" dirty="0" smtClean="0"/>
              <a:t>Students worked at their own pace during class with pre, drafting activities</a:t>
            </a:r>
          </a:p>
          <a:p>
            <a:r>
              <a:rPr lang="en-US" dirty="0" smtClean="0"/>
              <a:t>Some online work done in class, much done after class</a:t>
            </a:r>
          </a:p>
          <a:p>
            <a:r>
              <a:rPr lang="en-US" dirty="0" smtClean="0"/>
              <a:t>Revising, peer-editing, adding media, commenting</a:t>
            </a:r>
          </a:p>
          <a:p>
            <a:r>
              <a:rPr lang="en-US" dirty="0" smtClean="0"/>
              <a:t>Checklist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0541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781" y="5727867"/>
            <a:ext cx="4313864" cy="97147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Unfamiliarity with the writing process</a:t>
            </a:r>
          </a:p>
          <a:p>
            <a:r>
              <a:rPr lang="en-US" dirty="0"/>
              <a:t>Plagiarism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70260" y="5882035"/>
            <a:ext cx="4313864" cy="96409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Pre-writing in class, mind maps, outlines, writing questions for partners</a:t>
            </a:r>
          </a:p>
          <a:p>
            <a:endParaRPr lang="en-US" dirty="0"/>
          </a:p>
        </p:txBody>
      </p:sp>
      <p:pic>
        <p:nvPicPr>
          <p:cNvPr id="1028" name="Picture 4" descr="http://www.enchantedlearning.com/graphicorganizers/star/gifs/circles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79" y="1241974"/>
            <a:ext cx="4466121" cy="424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781" y="1403546"/>
            <a:ext cx="878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Favorite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 sport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3852" y="249661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Best</a:t>
            </a:r>
          </a:p>
          <a:p>
            <a:r>
              <a:rPr lang="en-US" sz="1400" dirty="0">
                <a:solidFill>
                  <a:prstClr val="black"/>
                </a:solidFill>
              </a:rPr>
              <a:t>memory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63277" y="2496611"/>
            <a:ext cx="8945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Favorite athlete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1235" y="4752792"/>
            <a:ext cx="8448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Healthy eating tips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5269" y="3019831"/>
            <a:ext cx="15306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Exercise and health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5043" y="4891291"/>
            <a:ext cx="815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?</a:t>
            </a:r>
            <a:endParaRPr lang="en-US" sz="2400" dirty="0">
              <a:solidFill>
                <a:prstClr val="black"/>
              </a:solidFill>
            </a:endParaRPr>
          </a:p>
        </p:txBody>
      </p:sp>
      <p:pic>
        <p:nvPicPr>
          <p:cNvPr id="1030" name="Picture 6" descr="http://tucek.wikispaces.com/file/view/graphic%20organizer%201.jpg/457503800/graphic%20organizer%2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3" t="205" r="1233" b="12504"/>
          <a:stretch/>
        </p:blipFill>
        <p:spPr bwMode="auto">
          <a:xfrm>
            <a:off x="6981902" y="808502"/>
            <a:ext cx="4449625" cy="468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8279296" y="2826814"/>
            <a:ext cx="165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Restaurant Review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4348" y="1733749"/>
            <a:ext cx="824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IDENTIFY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809922" y="1733749"/>
            <a:ext cx="88458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black"/>
                </a:solidFill>
              </a:rPr>
              <a:t>Experience</a:t>
            </a:r>
            <a:endParaRPr lang="en-US" sz="10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90747" y="4444358"/>
            <a:ext cx="14662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</a:rPr>
              <a:t>Recommendations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592924" y="81850"/>
            <a:ext cx="8911687" cy="704960"/>
          </a:xfrm>
        </p:spPr>
        <p:txBody>
          <a:bodyPr>
            <a:normAutofit/>
          </a:bodyPr>
          <a:lstStyle/>
          <a:p>
            <a:r>
              <a:rPr lang="en-US" dirty="0" smtClean="0"/>
              <a:t>Observations and </a:t>
            </a:r>
            <a:r>
              <a:rPr lang="en-US" dirty="0" smtClean="0">
                <a:solidFill>
                  <a:srgbClr val="FF0000"/>
                </a:solidFill>
              </a:rPr>
              <a:t>Strategies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70260" y="1033670"/>
            <a:ext cx="6214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</a:rPr>
              <a:t>name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4326" y="1402160"/>
            <a:ext cx="834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address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56782" y="2236305"/>
            <a:ext cx="121754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prstClr val="black"/>
                </a:solidFill>
              </a:rPr>
              <a:t>neighborhood</a:t>
            </a:r>
            <a:endParaRPr lang="en-US" sz="105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83838" y="1248271"/>
            <a:ext cx="7653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food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257872" y="1199506"/>
            <a:ext cx="10137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service</a:t>
            </a:r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22015" y="2167045"/>
            <a:ext cx="1009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</a:rPr>
              <a:t>price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7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827</Words>
  <Application>Microsoft Office PowerPoint</Application>
  <PresentationFormat>Widescreen</PresentationFormat>
  <Paragraphs>114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Wingdings</vt:lpstr>
      <vt:lpstr>Wingdings 3</vt:lpstr>
      <vt:lpstr>Office Theme</vt:lpstr>
      <vt:lpstr>Wisp</vt:lpstr>
      <vt:lpstr>PowerPoint Presentation</vt:lpstr>
      <vt:lpstr>Blogging: Process Writing, Developing Literacies, and Creating a Community</vt:lpstr>
      <vt:lpstr>Why blogging?</vt:lpstr>
      <vt:lpstr>Agenda</vt:lpstr>
      <vt:lpstr>Blog Project #1 Writing Workshop Boston The Context </vt:lpstr>
      <vt:lpstr>Student body</vt:lpstr>
      <vt:lpstr>Objectives and Challenges</vt:lpstr>
      <vt:lpstr>Process</vt:lpstr>
      <vt:lpstr>Observations and Strategies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Outcomes, “We have a website…”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liz ging</dc:creator>
  <cp:lastModifiedBy>liz ging</cp:lastModifiedBy>
  <cp:revision>1</cp:revision>
  <dcterms:created xsi:type="dcterms:W3CDTF">2015-05-08T00:57:03Z</dcterms:created>
  <dcterms:modified xsi:type="dcterms:W3CDTF">2015-05-08T00:57:24Z</dcterms:modified>
</cp:coreProperties>
</file>