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61" r:id="rId11"/>
    <p:sldId id="279" r:id="rId12"/>
    <p:sldId id="270" r:id="rId13"/>
    <p:sldId id="272" r:id="rId14"/>
    <p:sldId id="262" r:id="rId15"/>
    <p:sldId id="268" r:id="rId16"/>
    <p:sldId id="274" r:id="rId17"/>
    <p:sldId id="273" r:id="rId18"/>
    <p:sldId id="275" r:id="rId19"/>
    <p:sldId id="276" r:id="rId20"/>
    <p:sldId id="277" r:id="rId21"/>
    <p:sldId id="278" r:id="rId22"/>
    <p:sldId id="264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3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4CBEAF9-9E58-4CC8-A6FF-6DD8A58DEEA4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3C101D-4ACD-BC46-B1EE-4B620BFD70F5}" type="datetimeFigureOut">
              <a:rPr lang="en-US" smtClean="0"/>
              <a:pPr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C925D3F-5CF2-974D-AE90-26EF33F76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askiafabricant/Desktop/PowerPointVideo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askiafabricant/Desktop/Opening%20Statement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askiafabricant/Desktop/Preparation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video" Target="file://localhost/Users/saskiafabricant/Desktop/Cross%20Examination.mp4" TargetMode="External"/><Relationship Id="rId2" Type="http://schemas.openxmlformats.org/officeDocument/2006/relationships/video" Target="file://localhost/Users/saskiafabricant/Desktop/Cross%20Examinee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askiafabricant/Desktop/Attack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askiafabricant/Desktop/Closing%20Statement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624668"/>
            <a:ext cx="8534400" cy="9334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Using </a:t>
            </a:r>
            <a:r>
              <a:rPr lang="en-US" sz="3600" dirty="0" err="1" smtClean="0"/>
              <a:t>Oracy</a:t>
            </a:r>
            <a:r>
              <a:rPr lang="en-US" sz="3600" dirty="0" smtClean="0"/>
              <a:t> as a Pre-Writing Strategy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257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Saskia Fabricant</a:t>
            </a:r>
          </a:p>
          <a:p>
            <a:r>
              <a:rPr lang="en-US" dirty="0" smtClean="0"/>
              <a:t>MATSOL Conference</a:t>
            </a:r>
          </a:p>
          <a:p>
            <a:r>
              <a:rPr lang="en-US" dirty="0" smtClean="0"/>
              <a:t>May 7, 2015</a:t>
            </a:r>
          </a:p>
          <a:p>
            <a:r>
              <a:rPr lang="en-US" dirty="0" smtClean="0"/>
              <a:t>9:30 – 10:15 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Teacher gives an academic prompt</a:t>
            </a:r>
          </a:p>
          <a:p>
            <a:pPr lvl="1"/>
            <a:r>
              <a:rPr lang="en-US" dirty="0" smtClean="0"/>
              <a:t>E.g. “Describe Kino’s aspirations when he finds the ‘Pearl of the World.’ Explain what these ambitions tell us about him as a character.”</a:t>
            </a:r>
          </a:p>
          <a:p>
            <a:r>
              <a:rPr lang="en-US" dirty="0" smtClean="0"/>
              <a:t>Students create a PowerPoint presentation</a:t>
            </a:r>
          </a:p>
          <a:p>
            <a:pPr lvl="1"/>
            <a:r>
              <a:rPr lang="en-US" dirty="0" smtClean="0"/>
              <a:t>Side </a:t>
            </a:r>
            <a:r>
              <a:rPr lang="en-US" dirty="0" smtClean="0"/>
              <a:t>1: Introduction – name, class, date, title, title and author of text</a:t>
            </a:r>
          </a:p>
          <a:p>
            <a:pPr lvl="1"/>
            <a:r>
              <a:rPr lang="en-US" dirty="0" smtClean="0"/>
              <a:t>Slide 2: Thesis Statement</a:t>
            </a:r>
            <a:endParaRPr lang="en-US" dirty="0" smtClean="0"/>
          </a:p>
          <a:p>
            <a:pPr lvl="1"/>
            <a:r>
              <a:rPr lang="en-US" dirty="0" smtClean="0"/>
              <a:t>Slide 3: Topic Sentence 1, Two Quotes</a:t>
            </a:r>
          </a:p>
          <a:p>
            <a:pPr lvl="1"/>
            <a:r>
              <a:rPr lang="en-US" dirty="0" smtClean="0"/>
              <a:t>Slide </a:t>
            </a:r>
            <a:r>
              <a:rPr lang="en-US" dirty="0" smtClean="0"/>
              <a:t>4: Topic Sentence 2, Two Quotes</a:t>
            </a:r>
          </a:p>
          <a:p>
            <a:pPr lvl="1"/>
            <a:r>
              <a:rPr lang="en-US" dirty="0" smtClean="0"/>
              <a:t>Slide 5: Topic Sentence 3, Two Quotes</a:t>
            </a:r>
          </a:p>
          <a:p>
            <a:pPr lvl="1"/>
            <a:r>
              <a:rPr lang="en-US" dirty="0" smtClean="0"/>
              <a:t>Slide 6: Conclusion</a:t>
            </a:r>
          </a:p>
          <a:p>
            <a:r>
              <a:rPr lang="en-US" dirty="0" smtClean="0"/>
              <a:t>Let’s look at some student work!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Presentations</a:t>
            </a:r>
            <a:endParaRPr lang="en-US" dirty="0"/>
          </a:p>
        </p:txBody>
      </p:sp>
      <p:pic>
        <p:nvPicPr>
          <p:cNvPr id="4" name="Content Placeholder 3" descr="Screen Shot 2015-05-06 at 10.40.22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4" y="1156020"/>
            <a:ext cx="6934200" cy="1927827"/>
          </a:xfrm>
        </p:spPr>
      </p:pic>
      <p:pic>
        <p:nvPicPr>
          <p:cNvPr id="5" name="Picture 4" descr="Screen Shot 2015-05-06 at 10.41.4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3083847"/>
            <a:ext cx="6934200" cy="1899271"/>
          </a:xfrm>
          <a:prstGeom prst="rect">
            <a:avLst/>
          </a:prstGeom>
        </p:spPr>
      </p:pic>
      <p:pic>
        <p:nvPicPr>
          <p:cNvPr id="6" name="Picture 5" descr="Screen Shot 2015-05-06 at 10.42.3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4" y="4996138"/>
            <a:ext cx="6934200" cy="191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Presentations</a:t>
            </a:r>
            <a:endParaRPr lang="en-US" dirty="0"/>
          </a:p>
        </p:txBody>
      </p:sp>
      <p:pic>
        <p:nvPicPr>
          <p:cNvPr id="5" name="PowerPointVideo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2313" y="1981200"/>
            <a:ext cx="7368823" cy="4144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5-04 at 5.29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2133601"/>
            <a:ext cx="346231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 smtClean="0"/>
              <a:t>Writing Outline</a:t>
            </a:r>
          </a:p>
        </p:txBody>
      </p:sp>
      <p:pic>
        <p:nvPicPr>
          <p:cNvPr id="6" name="Picture 5" descr="Screen Shot 2015-05-04 at 5.28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98232"/>
            <a:ext cx="3608980" cy="4759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Summative Assessment</a:t>
            </a:r>
          </a:p>
          <a:p>
            <a:r>
              <a:rPr lang="en-US" dirty="0" smtClean="0"/>
              <a:t>Teacher gives academic prompt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/>
              <a:t>“Should prisoners be afforded the basic human rights as outlined in the United Nations Declaration of Human Rights?”</a:t>
            </a:r>
          </a:p>
          <a:p>
            <a:r>
              <a:rPr lang="en-US" dirty="0" smtClean="0"/>
              <a:t>Grouping students – 2 sides (Can do 3 or even 4 sided debate)</a:t>
            </a:r>
          </a:p>
          <a:p>
            <a:pPr lvl="1"/>
            <a:r>
              <a:rPr lang="en-US" dirty="0" smtClean="0"/>
              <a:t>Four Corners, Position Line, etc.</a:t>
            </a:r>
          </a:p>
          <a:p>
            <a:r>
              <a:rPr lang="en-US" dirty="0" smtClean="0"/>
              <a:t>Debate Preparation – Outline, prepare opening statement</a:t>
            </a:r>
          </a:p>
          <a:p>
            <a:r>
              <a:rPr lang="en-US" dirty="0" smtClean="0"/>
              <a:t>Debate in class with notes</a:t>
            </a:r>
          </a:p>
          <a:p>
            <a:r>
              <a:rPr lang="en-US" dirty="0" smtClean="0"/>
              <a:t>Check out </a:t>
            </a:r>
            <a:r>
              <a:rPr lang="en-US" dirty="0" err="1" smtClean="0"/>
              <a:t>bostondebate.org</a:t>
            </a:r>
            <a:r>
              <a:rPr lang="en-US" dirty="0" smtClean="0"/>
              <a:t> for more resources!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Debate Format:</a:t>
            </a:r>
            <a:r>
              <a:rPr lang="en-US" sz="1100" dirty="0" smtClean="0"/>
              <a:t> </a:t>
            </a:r>
          </a:p>
          <a:p>
            <a:pPr lvl="1"/>
            <a:r>
              <a:rPr lang="en-US" sz="1700" dirty="0" smtClean="0"/>
              <a:t>Opening statements [2 minutes each]</a:t>
            </a:r>
          </a:p>
          <a:p>
            <a:pPr lvl="1"/>
            <a:r>
              <a:rPr lang="en-US" sz="1700" dirty="0" smtClean="0"/>
              <a:t>Preparation [1 minute total]</a:t>
            </a:r>
          </a:p>
          <a:p>
            <a:pPr lvl="1"/>
            <a:r>
              <a:rPr lang="en-US" sz="1700" dirty="0" smtClean="0"/>
              <a:t>Cross examination [1 minute each]</a:t>
            </a:r>
          </a:p>
          <a:p>
            <a:pPr lvl="1"/>
            <a:r>
              <a:rPr lang="en-US" sz="1700" dirty="0" smtClean="0"/>
              <a:t>Preparation [1 minute total]</a:t>
            </a:r>
          </a:p>
          <a:p>
            <a:pPr lvl="1"/>
            <a:r>
              <a:rPr lang="en-US" sz="1700" dirty="0" smtClean="0"/>
              <a:t>Cross-Examinee [1 minute each]</a:t>
            </a:r>
          </a:p>
          <a:p>
            <a:pPr lvl="1"/>
            <a:r>
              <a:rPr lang="en-US" sz="1700" dirty="0" smtClean="0"/>
              <a:t>Preparation [2 minutes total]</a:t>
            </a:r>
          </a:p>
          <a:p>
            <a:pPr lvl="1"/>
            <a:r>
              <a:rPr lang="en-US" sz="1700" dirty="0" smtClean="0"/>
              <a:t>Attack [1 minute each]</a:t>
            </a:r>
          </a:p>
          <a:p>
            <a:pPr lvl="1"/>
            <a:r>
              <a:rPr lang="en-US" sz="1700" dirty="0" smtClean="0"/>
              <a:t>Preparation [2 minutes total]</a:t>
            </a:r>
          </a:p>
          <a:p>
            <a:pPr lvl="1"/>
            <a:r>
              <a:rPr lang="en-US" sz="1700" dirty="0" smtClean="0"/>
              <a:t>Defense [1 minute each]</a:t>
            </a:r>
          </a:p>
          <a:p>
            <a:pPr lvl="1"/>
            <a:r>
              <a:rPr lang="en-US" sz="1700" dirty="0" smtClean="0"/>
              <a:t>Preparation [2 minutes]</a:t>
            </a:r>
          </a:p>
          <a:p>
            <a:pPr lvl="1"/>
            <a:r>
              <a:rPr lang="en-US" sz="1700" dirty="0" smtClean="0"/>
              <a:t>Closing statements [1 minute each]</a:t>
            </a:r>
          </a:p>
          <a:p>
            <a:pPr lvl="1"/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Opening Statement</a:t>
            </a:r>
            <a:r>
              <a:rPr lang="en-US" sz="1100" dirty="0" smtClean="0"/>
              <a:t> </a:t>
            </a:r>
          </a:p>
          <a:p>
            <a:pPr>
              <a:buNone/>
            </a:pPr>
            <a:endParaRPr lang="en-US" sz="1100" dirty="0" smtClean="0"/>
          </a:p>
        </p:txBody>
      </p:sp>
      <p:pic>
        <p:nvPicPr>
          <p:cNvPr id="4" name="Opening Statement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2382" y="2362201"/>
            <a:ext cx="5526618" cy="414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pic>
        <p:nvPicPr>
          <p:cNvPr id="5" name="Preparation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2362200"/>
            <a:ext cx="5638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Cross Examiner and Cross Examinee</a:t>
            </a:r>
            <a:endParaRPr lang="en-US" sz="1100" dirty="0" smtClean="0"/>
          </a:p>
          <a:p>
            <a:pPr lvl="1"/>
            <a:endParaRPr lang="en-US" sz="1100" dirty="0"/>
          </a:p>
        </p:txBody>
      </p:sp>
      <p:pic>
        <p:nvPicPr>
          <p:cNvPr id="4" name="Cross Examin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8474" y="2438399"/>
            <a:ext cx="4022726" cy="3017045"/>
          </a:xfrm>
          <a:prstGeom prst="rect">
            <a:avLst/>
          </a:prstGeom>
        </p:spPr>
      </p:pic>
      <p:pic>
        <p:nvPicPr>
          <p:cNvPr id="5" name="Cross Examinee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8200" y="2438399"/>
            <a:ext cx="4022725" cy="301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Attack and Defense</a:t>
            </a:r>
            <a:endParaRPr lang="en-US" sz="1700" dirty="0" smtClean="0"/>
          </a:p>
          <a:p>
            <a:pPr lvl="1"/>
            <a:endParaRPr lang="en-US" sz="1100" dirty="0"/>
          </a:p>
        </p:txBody>
      </p:sp>
      <p:pic>
        <p:nvPicPr>
          <p:cNvPr id="4" name="Attack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4384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Oracy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language skills and structures necessary for a student to become </a:t>
            </a:r>
            <a:r>
              <a:rPr lang="en-US" b="1" dirty="0" smtClean="0"/>
              <a:t>literate </a:t>
            </a:r>
            <a:r>
              <a:rPr lang="en-US" dirty="0" smtClean="0"/>
              <a:t>in English</a:t>
            </a:r>
          </a:p>
          <a:p>
            <a:r>
              <a:rPr lang="en-US" dirty="0" smtClean="0"/>
              <a:t>Relates to </a:t>
            </a:r>
            <a:r>
              <a:rPr lang="en-US" b="1" dirty="0" smtClean="0"/>
              <a:t>literacy </a:t>
            </a:r>
            <a:r>
              <a:rPr lang="en-US" dirty="0" smtClean="0"/>
              <a:t>objectives – not simply oral language </a:t>
            </a:r>
          </a:p>
          <a:p>
            <a:r>
              <a:rPr lang="en-US" b="1" dirty="0" smtClean="0"/>
              <a:t>Academic </a:t>
            </a:r>
            <a:r>
              <a:rPr lang="en-US" dirty="0" smtClean="0"/>
              <a:t>listening and speaking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Closing Statement</a:t>
            </a:r>
            <a:endParaRPr lang="en-US" sz="1700" dirty="0" smtClean="0"/>
          </a:p>
          <a:p>
            <a:pPr lvl="1"/>
            <a:endParaRPr lang="en-US" sz="1100" dirty="0"/>
          </a:p>
        </p:txBody>
      </p:sp>
      <p:pic>
        <p:nvPicPr>
          <p:cNvPr id="4" name="Closing Statement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3622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pic>
        <p:nvPicPr>
          <p:cNvPr id="6" name="Content Placeholder 5" descr="Screen Shot 2015-05-06 at 10.48.34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9" y="1219200"/>
            <a:ext cx="8002588" cy="53694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writing ability on WIDA rubric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ACCESS scores</a:t>
            </a:r>
            <a:endParaRPr lang="en-US" dirty="0" smtClean="0"/>
          </a:p>
          <a:p>
            <a:r>
              <a:rPr lang="en-US" dirty="0" smtClean="0"/>
              <a:t>Enthusiasm for presentations and writing</a:t>
            </a:r>
          </a:p>
          <a:p>
            <a:r>
              <a:rPr lang="en-US" dirty="0" smtClean="0"/>
              <a:t>Greater </a:t>
            </a:r>
            <a:r>
              <a:rPr lang="en-US" dirty="0" smtClean="0"/>
              <a:t>rates of completed work (97% up from approximately</a:t>
            </a:r>
            <a:r>
              <a:rPr lang="en-US" dirty="0" smtClean="0"/>
              <a:t> </a:t>
            </a:r>
            <a:r>
              <a:rPr lang="en-US" dirty="0" smtClean="0"/>
              <a:t>81</a:t>
            </a:r>
            <a:r>
              <a:rPr lang="en-US" dirty="0" smtClean="0"/>
              <a:t>% </a:t>
            </a:r>
            <a:r>
              <a:rPr lang="en-US" dirty="0" smtClean="0"/>
              <a:t>last year)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Saskia Fabricant </a:t>
            </a:r>
          </a:p>
          <a:p>
            <a:pPr lvl="1"/>
            <a:r>
              <a:rPr lang="en-US" dirty="0" smtClean="0"/>
              <a:t>ESL Teacher, Humanities and Leadership Development High School in Lawrence, MA</a:t>
            </a:r>
          </a:p>
          <a:p>
            <a:pPr lvl="1"/>
            <a:r>
              <a:rPr lang="en-US" dirty="0" err="1" smtClean="0"/>
              <a:t>saskia.fabricant@gmail.com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Oracy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 to HLD transfer process – SEI program to mainstream</a:t>
            </a:r>
          </a:p>
          <a:p>
            <a:r>
              <a:rPr lang="en-US" dirty="0" smtClean="0"/>
              <a:t>Requirements of students in their mainstream classes:</a:t>
            </a:r>
          </a:p>
          <a:p>
            <a:pPr lvl="1"/>
            <a:r>
              <a:rPr lang="en-US" dirty="0" smtClean="0"/>
              <a:t>MCAS</a:t>
            </a:r>
          </a:p>
          <a:p>
            <a:pPr lvl="1"/>
            <a:r>
              <a:rPr lang="en-US" dirty="0" smtClean="0"/>
              <a:t>ELA required texts (e.g. </a:t>
            </a:r>
            <a:r>
              <a:rPr lang="en-US" i="1" dirty="0" smtClean="0"/>
              <a:t>Macbeth</a:t>
            </a:r>
            <a:r>
              <a:rPr lang="en-US" dirty="0" smtClean="0"/>
              <a:t>, </a:t>
            </a:r>
            <a:r>
              <a:rPr lang="en-US" i="1" dirty="0" smtClean="0"/>
              <a:t>The Odyssey</a:t>
            </a:r>
            <a:r>
              <a:rPr lang="en-US" dirty="0" smtClean="0"/>
              <a:t>, </a:t>
            </a:r>
            <a:r>
              <a:rPr lang="en-US" i="1" dirty="0" smtClean="0"/>
              <a:t>The Great Gatsby</a:t>
            </a:r>
            <a:r>
              <a:rPr lang="en-US" dirty="0" smtClean="0"/>
              <a:t>, </a:t>
            </a:r>
            <a:r>
              <a:rPr lang="en-US" i="1" dirty="0" smtClean="0"/>
              <a:t>Siddhartha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ACCESS Scores at HLD:</a:t>
            </a:r>
          </a:p>
          <a:p>
            <a:pPr lvl="1"/>
            <a:r>
              <a:rPr lang="en-US" dirty="0" smtClean="0"/>
              <a:t>Speaking: </a:t>
            </a:r>
            <a:r>
              <a:rPr lang="en-US" dirty="0" smtClean="0">
                <a:solidFill>
                  <a:srgbClr val="FF0000"/>
                </a:solidFill>
              </a:rPr>
              <a:t>4.30</a:t>
            </a:r>
          </a:p>
          <a:p>
            <a:pPr lvl="1"/>
            <a:r>
              <a:rPr lang="en-US" dirty="0" smtClean="0"/>
              <a:t>Listening: </a:t>
            </a:r>
            <a:r>
              <a:rPr lang="en-US" dirty="0" smtClean="0">
                <a:solidFill>
                  <a:srgbClr val="FF0000"/>
                </a:solidFill>
              </a:rPr>
              <a:t>3.77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Reading: 3.27</a:t>
            </a:r>
          </a:p>
          <a:p>
            <a:pPr lvl="1"/>
            <a:r>
              <a:rPr lang="en-US" dirty="0" smtClean="0"/>
              <a:t>Writing: 3.67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Strategies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Presentations (Outlines)</a:t>
            </a:r>
          </a:p>
          <a:p>
            <a:r>
              <a:rPr lang="en-US" dirty="0" smtClean="0"/>
              <a:t>Formal Presentations</a:t>
            </a:r>
          </a:p>
          <a:p>
            <a:r>
              <a:rPr lang="en-US" dirty="0" smtClean="0"/>
              <a:t>Debate</a:t>
            </a:r>
          </a:p>
          <a:p>
            <a:r>
              <a:rPr lang="en-US" dirty="0" smtClean="0"/>
              <a:t>Other Strategies:</a:t>
            </a:r>
          </a:p>
          <a:p>
            <a:pPr lvl="1"/>
            <a:r>
              <a:rPr lang="en-US" dirty="0" smtClean="0"/>
              <a:t>Academic Discussions – partners, groups, whole class</a:t>
            </a:r>
          </a:p>
          <a:p>
            <a:pPr lvl="1"/>
            <a:r>
              <a:rPr lang="en-US" dirty="0" smtClean="0"/>
              <a:t>Other Types of Informal Presentations</a:t>
            </a:r>
          </a:p>
          <a:p>
            <a:pPr lvl="1"/>
            <a:r>
              <a:rPr lang="en-US" dirty="0" smtClean="0"/>
              <a:t>Other Types of Formal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Presentations (Outlines)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Teacher gives an academic prompt</a:t>
            </a:r>
          </a:p>
          <a:p>
            <a:pPr lvl="1"/>
            <a:r>
              <a:rPr lang="en-US" dirty="0" smtClean="0"/>
              <a:t>E.g. “Do you agree with the author’s claim that the United States is becoming too materialistic?”</a:t>
            </a:r>
          </a:p>
          <a:p>
            <a:r>
              <a:rPr lang="en-US" dirty="0" smtClean="0"/>
              <a:t>Students write claim as a group</a:t>
            </a:r>
          </a:p>
          <a:p>
            <a:pPr lvl="1"/>
            <a:r>
              <a:rPr lang="en-US" dirty="0" smtClean="0"/>
              <a:t>4 corners or other method (by language ability, etc.) to group students</a:t>
            </a:r>
          </a:p>
          <a:p>
            <a:r>
              <a:rPr lang="en-US" dirty="0" smtClean="0"/>
              <a:t>Students write three reasons with evidence to support their claim</a:t>
            </a:r>
          </a:p>
          <a:p>
            <a:r>
              <a:rPr lang="en-US" dirty="0" smtClean="0"/>
              <a:t>Students</a:t>
            </a:r>
            <a:r>
              <a:rPr lang="en-US" dirty="0" smtClean="0"/>
              <a:t> share </a:t>
            </a:r>
            <a:r>
              <a:rPr lang="en-US" dirty="0" smtClean="0"/>
              <a:t>their work to the class to receive feedback</a:t>
            </a:r>
          </a:p>
          <a:p>
            <a:r>
              <a:rPr lang="en-US" dirty="0" smtClean="0"/>
              <a:t>Students revise their outlines prior to writing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Presentations (Outlines)</a:t>
            </a:r>
            <a:endParaRPr lang="en-US" dirty="0"/>
          </a:p>
        </p:txBody>
      </p:sp>
      <p:pic>
        <p:nvPicPr>
          <p:cNvPr id="4" name="Content Placeholder 3" descr="Student Presentation Post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4" y="1219199"/>
            <a:ext cx="7197726" cy="5398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Presentations (Outlines)</a:t>
            </a:r>
            <a:endParaRPr lang="en-US" dirty="0"/>
          </a:p>
        </p:txBody>
      </p:sp>
      <p:pic>
        <p:nvPicPr>
          <p:cNvPr id="6" name="Content Placeholder 5" descr="Student Presentation Post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4" y="1219200"/>
            <a:ext cx="7121526" cy="534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Presentations (Outlines)</a:t>
            </a:r>
            <a:endParaRPr lang="en-US" dirty="0"/>
          </a:p>
        </p:txBody>
      </p:sp>
      <p:pic>
        <p:nvPicPr>
          <p:cNvPr id="5" name="Content Placeholder 4" descr="Student Presentation Poster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98472" y="1219993"/>
            <a:ext cx="6969127" cy="5226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Presentations (Outlines)</a:t>
            </a:r>
            <a:endParaRPr lang="en-US" dirty="0"/>
          </a:p>
        </p:txBody>
      </p:sp>
      <p:pic>
        <p:nvPicPr>
          <p:cNvPr id="4" name="Content Placeholder 3" descr="Screen Shot 2015-05-04 at 11.12.31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49189"/>
            <a:ext cx="4876800" cy="580881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8391</TotalTime>
  <Words>576</Words>
  <Application>Microsoft Macintosh PowerPoint</Application>
  <PresentationFormat>On-screen Show (4:3)</PresentationFormat>
  <Paragraphs>95</Paragraphs>
  <Slides>23</Slides>
  <Notes>0</Notes>
  <HiddenSlides>0</HiddenSlides>
  <MMClips>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Advantage</vt:lpstr>
      <vt:lpstr>Using Oracy as a Pre-Writing Strategy</vt:lpstr>
      <vt:lpstr>What is Oracy?</vt:lpstr>
      <vt:lpstr>Why Oracy?</vt:lpstr>
      <vt:lpstr>Three Strategies for Today</vt:lpstr>
      <vt:lpstr>Informal Presentations (Outlines)</vt:lpstr>
      <vt:lpstr>Informal Presentations (Outlines)</vt:lpstr>
      <vt:lpstr>Informal Presentations (Outlines)</vt:lpstr>
      <vt:lpstr>Informal Presentations (Outlines)</vt:lpstr>
      <vt:lpstr>Informal Presentations (Outlines)</vt:lpstr>
      <vt:lpstr>Formal Presentations</vt:lpstr>
      <vt:lpstr>Formal Presentations</vt:lpstr>
      <vt:lpstr>Formal Presentations</vt:lpstr>
      <vt:lpstr>Formal Presentations</vt:lpstr>
      <vt:lpstr>Debate</vt:lpstr>
      <vt:lpstr>Debate</vt:lpstr>
      <vt:lpstr>Debate</vt:lpstr>
      <vt:lpstr>Debate</vt:lpstr>
      <vt:lpstr>Debate</vt:lpstr>
      <vt:lpstr>Debate</vt:lpstr>
      <vt:lpstr>Debate</vt:lpstr>
      <vt:lpstr>Debate</vt:lpstr>
      <vt:lpstr>The Results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Oracy as a Pre-Writing Strategy</dc:title>
  <dc:creator>Saskia Fabricant</dc:creator>
  <cp:lastModifiedBy>Saskia Fabricant</cp:lastModifiedBy>
  <cp:revision>183</cp:revision>
  <dcterms:created xsi:type="dcterms:W3CDTF">2015-05-05T23:35:27Z</dcterms:created>
  <dcterms:modified xsi:type="dcterms:W3CDTF">2015-05-06T16:07:35Z</dcterms:modified>
</cp:coreProperties>
</file>