
<file path=[Content_Types].xml><?xml version="1.0" encoding="utf-8"?>
<Types xmlns="http://schemas.openxmlformats.org/package/2006/content-types">
  <Default ContentType="application/vnd.openxmlformats-package.relationships+xml" Extension="rels"/>
  <Default ContentType="image/png" Extension="png"/>
  <Default ContentType="application/xml" Extension="xml"/>
  <Override ContentType="application/vnd.openxmlformats-officedocument.presentationml.slideLayout+xml" PartName="/ppt/slideLayouts/slideLayout1.xml"/>
  <Override ContentType="application/vnd.openxmlformats-officedocument.presentationml.slideLayout+xml" PartName="/ppt/slideLayouts/slideLayout3.xml"/>
  <Override ContentType="application/vnd.openxmlformats-officedocument.presentationml.slideLayout+xml" PartName="/ppt/slideLayouts/slideLayout6.xml"/>
  <Override ContentType="application/vnd.openxmlformats-officedocument.presentationml.slideLayout+xml" PartName="/ppt/slideLayouts/slideLayout2.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notesSlide+xml" PartName="/ppt/notesSlides/notesSlide15.xml"/>
  <Override ContentType="application/vnd.openxmlformats-officedocument.presentationml.notesSlide+xml" PartName="/ppt/notesSlides/notesSlide1.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8.xml"/>
  <Override ContentType="application/vnd.openxmlformats-officedocument.presentationml.notesSlide+xml" PartName="/ppt/notesSlides/notesSlide11.xml"/>
  <Override ContentType="application/vnd.openxmlformats-officedocument.presentationml.notesSlide+xml" PartName="/ppt/notesSlides/notesSlide1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7.xml"/>
  <Override ContentType="application/vnd.openxmlformats-officedocument.presentationml.notesSlide+xml" PartName="/ppt/notesSlides/notesSlide19.xml"/>
  <Override ContentType="application/vnd.openxmlformats-officedocument.presentationml.notesSlide+xml" PartName="/ppt/notesSlides/notesSlide13.xml"/>
  <Override ContentType="application/vnd.openxmlformats-officedocument.presentationml.notesSlide+xml" PartName="/ppt/notesSlides/notesSlide16.xml"/>
  <Override ContentType="application/vnd.openxmlformats-officedocument.presentationml.notesSlide+xml" PartName="/ppt/notesSlides/notesSlide18.xml"/>
  <Override ContentType="application/vnd.openxmlformats-officedocument.presentationml.notesSlide+xml" PartName="/ppt/notesSlides/notesSlide3.xml"/>
  <Override ContentType="application/vnd.openxmlformats-officedocument.presentationml.notesSlide+xml" PartName="/ppt/notesSlides/notesSlide1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3.xml"/>
  <Override ContentType="application/vnd.openxmlformats-officedocument.theme+xml" PartName="/ppt/theme/theme2.xml"/>
  <Override ContentType="application/vnd.openxmlformats-officedocument.theme+xml" PartName="/ppt/theme/theme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6.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2.xml"/>
  <Override ContentType="application/vnd.openxmlformats-officedocument.presentationml.slide+xml" PartName="/ppt/slides/slide9.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18.xml"/>
  <Override ContentType="application/vnd.openxmlformats-officedocument.presentationml.slide+xml" PartName="/ppt/slides/slide15.xml"/>
  <Override ContentType="application/vnd.openxmlformats-officedocument.presentationml.slide+xml" PartName="/ppt/slides/slide7.xml"/>
  <Override ContentType="application/vnd.openxmlformats-officedocument.presentationml.slide+xml" PartName="/ppt/slides/slide17.xml"/>
  <Override ContentType="application/vnd.openxmlformats-officedocument.presentationml.slide+xml" PartName="/ppt/slides/slide8.xml"/>
  <Override ContentType="application/vnd.openxmlformats-officedocument.presentationml.slide+xml" PartName="/ppt/slides/slide19.xml"/>
  <Override ContentType="application/vnd.openxmlformats-officedocument.presentationml.slide+xml" PartName="/ppt/slides/slide4.xml"/>
  <Override ContentType="application/vnd.openxmlformats-officedocument.presentationml.slide+xml" PartName="/ppt/slides/slide10.xml"/>
  <Override ContentType="application/vnd.openxmlformats-officedocument.presentationml.slide+xml" PartName="/ppt/slides/slide14.xml"/>
  <Override ContentType="application/vnd.openxmlformats-officedocument.presentationml.slide+xml" PartName="/ppt/slides/slide11.xml"/>
  <Override ContentType="application/vnd.openxmlformats-officedocument.presentationml.slide+xml" PartName="/ppt/slides/slide5.xml"/>
  <Override ContentType="application/vnd.openxmlformats-officedocument.presentationml.tableStyles+xml" PartName="/ppt/tableStyl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5143500" cx="9144000"/>
  <p:notesSz cx="6858000" cy="91440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4EE62C81-A355-4D2B-9EF4-B8EDA9D13268}">
  <a:tblStyle styleId="{4EE62C81-A355-4D2B-9EF4-B8EDA9D13268}" styleName="Table_0">
    <a:wholeTbl>
      <a:tcStyle>
        <a:tcBdr>
          <a:left>
            <a:ln cap="flat" w="12700">
              <a:solidFill>
                <a:srgbClr val="000000"/>
              </a:solidFill>
              <a:prstDash val="solid"/>
              <a:round/>
              <a:headEnd len="med" w="med" type="none"/>
              <a:tailEnd len="med" w="med" type="none"/>
            </a:ln>
          </a:left>
          <a:right>
            <a:ln cap="flat" w="12700">
              <a:solidFill>
                <a:srgbClr val="000000"/>
              </a:solidFill>
              <a:prstDash val="solid"/>
              <a:round/>
              <a:headEnd len="med" w="med" type="none"/>
              <a:tailEnd len="med" w="med" type="none"/>
            </a:ln>
          </a:right>
          <a:top>
            <a:ln cap="flat" w="12700">
              <a:solidFill>
                <a:srgbClr val="000000"/>
              </a:solidFill>
              <a:prstDash val="solid"/>
              <a:round/>
              <a:headEnd len="med" w="med" type="none"/>
              <a:tailEnd len="med" w="med" type="none"/>
            </a:ln>
          </a:top>
          <a:bottom>
            <a:ln cap="flat" w="12700">
              <a:solidFill>
                <a:srgbClr val="000000"/>
              </a:solidFill>
              <a:prstDash val="solid"/>
              <a:round/>
              <a:headEnd len="med" w="med" type="none"/>
              <a:tailEnd len="med" w="med" type="none"/>
            </a:ln>
          </a:bottom>
          <a:insideH>
            <a:ln cap="flat" w="12700">
              <a:solidFill>
                <a:srgbClr val="000000"/>
              </a:solidFill>
              <a:prstDash val="solid"/>
              <a:round/>
              <a:headEnd len="med" w="med" type="none"/>
              <a:tailEnd len="med" w="med" type="none"/>
            </a:ln>
          </a:insideH>
          <a:insideV>
            <a:ln cap="flat" w="12700">
              <a:solidFill>
                <a:srgbClr val="000000"/>
              </a:solidFill>
              <a:prstDash val="solid"/>
              <a:round/>
              <a:headEnd len="med" w="med" type="none"/>
              <a:tailEnd len="med" w="med" type="none"/>
            </a:ln>
          </a:insideV>
        </a:tcBdr>
      </a:tcStyle>
    </a:wholeTbl>
  </a:tblStyle>
  <a:tblStyle styleId="{64964CA3-AF52-439A-BBD1-2E9B496F166A}" styleName="Table_1">
    <a:wholeTbl>
      <a:tcStyle>
        <a:tcBdr>
          <a:left>
            <a:ln cap="flat" w="9525">
              <a:solidFill>
                <a:srgbClr val="000000"/>
              </a:solidFill>
              <a:prstDash val="solid"/>
              <a:round/>
              <a:headEnd len="med" w="med" type="none"/>
              <a:tailEnd len="med" w="med" type="none"/>
            </a:ln>
          </a:left>
          <a:right>
            <a:ln cap="flat" w="9525">
              <a:solidFill>
                <a:srgbClr val="000000"/>
              </a:solidFill>
              <a:prstDash val="solid"/>
              <a:round/>
              <a:headEnd len="med" w="med" type="none"/>
              <a:tailEnd len="med" w="med" type="none"/>
            </a:ln>
          </a:right>
          <a:top>
            <a:ln cap="flat" w="9525">
              <a:solidFill>
                <a:srgbClr val="000000"/>
              </a:solidFill>
              <a:prstDash val="solid"/>
              <a:round/>
              <a:headEnd len="med" w="med" type="none"/>
              <a:tailEnd len="med" w="med" type="none"/>
            </a:ln>
          </a:top>
          <a:bottom>
            <a:ln cap="flat" w="9525">
              <a:solidFill>
                <a:srgbClr val="000000"/>
              </a:solidFill>
              <a:prstDash val="solid"/>
              <a:round/>
              <a:headEnd len="med" w="med" type="none"/>
              <a:tailEnd len="med" w="med" type="none"/>
            </a:ln>
          </a:bottom>
          <a:insideH>
            <a:ln cap="flat" w="9525">
              <a:solidFill>
                <a:srgbClr val="000000"/>
              </a:solidFill>
              <a:prstDash val="solid"/>
              <a:round/>
              <a:headEnd len="med" w="med" type="none"/>
              <a:tailEnd len="med" w="med" type="none"/>
            </a:ln>
          </a:insideH>
          <a:insideV>
            <a:ln cap="flat" w="9525">
              <a:solidFill>
                <a:srgbClr val="000000"/>
              </a:solidFill>
              <a:prstDash val="solid"/>
              <a:round/>
              <a:headEnd len="med" w="med" type="none"/>
              <a:tailEnd len="med" w="med" type="none"/>
            </a:ln>
          </a:insideV>
        </a:tcBdr>
      </a:tcStyle>
    </a:wholeTbl>
  </a:tblStyle>
</a:tblStyleLst>
</file>

<file path=ppt/_rels/presentation.xml.rels><?xml version="1.0" encoding="UTF-8" standalone="yes"?><Relationships xmlns="http://schemas.openxmlformats.org/package/2006/relationships"><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21" Type="http://schemas.openxmlformats.org/officeDocument/2006/relationships/slide" Target="slides/slide16.xml"/><Relationship Id="rId2" Type="http://schemas.openxmlformats.org/officeDocument/2006/relationships/presProps" Target="presProps.xml"/><Relationship Id="rId12" Type="http://schemas.openxmlformats.org/officeDocument/2006/relationships/slide" Target="slides/slide7.xml"/><Relationship Id="rId22" Type="http://schemas.openxmlformats.org/officeDocument/2006/relationships/slide" Target="slides/slide17.xml"/><Relationship Id="rId13" Type="http://schemas.openxmlformats.org/officeDocument/2006/relationships/slide" Target="slides/slide8.xml"/><Relationship Id="rId1" Type="http://schemas.openxmlformats.org/officeDocument/2006/relationships/theme" Target="theme/theme1.xml"/><Relationship Id="rId23" Type="http://schemas.openxmlformats.org/officeDocument/2006/relationships/slide" Target="slides/slide18.xml"/><Relationship Id="rId4" Type="http://schemas.openxmlformats.org/officeDocument/2006/relationships/slideMaster" Target="slideMasters/slideMaster1.xml"/><Relationship Id="rId10" Type="http://schemas.openxmlformats.org/officeDocument/2006/relationships/slide" Target="slides/slide5.xml"/><Relationship Id="rId24" Type="http://schemas.openxmlformats.org/officeDocument/2006/relationships/slide" Target="slides/slide19.xml"/><Relationship Id="rId3" Type="http://schemas.openxmlformats.org/officeDocument/2006/relationships/tableStyles" Target="tableStyles.xml"/><Relationship Id="rId11" Type="http://schemas.openxmlformats.org/officeDocument/2006/relationships/slide" Target="slides/slide6.xml"/><Relationship Id="rId20" Type="http://schemas.openxmlformats.org/officeDocument/2006/relationships/slide" Target="slides/slide15.xml"/><Relationship Id="rId9" Type="http://schemas.openxmlformats.org/officeDocument/2006/relationships/slide" Target="slides/slide4.xml"/><Relationship Id="rId6" Type="http://schemas.openxmlformats.org/officeDocument/2006/relationships/slide" Target="slides/slide1.xml"/><Relationship Id="rId5" Type="http://schemas.openxmlformats.org/officeDocument/2006/relationships/notesMaster" Target="notesMasters/notesMaster1.xml"/><Relationship Id="rId8" Type="http://schemas.openxmlformats.org/officeDocument/2006/relationships/slide" Target="slides/slide3.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x="0" y="0"/>
          <a:ext cx="0" cy="0"/>
          <a:chOff x="0" y="0"/>
          <a:chExt cx="0" cy="0"/>
        </a:xfrm>
      </p:grpSpPr>
      <p:sp>
        <p:nvSpPr>
          <p:cNvPr id="2" name="Shape 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3" name="Shape 3"/>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 name="Shape 31"/>
        <p:cNvGrpSpPr/>
        <p:nvPr/>
      </p:nvGrpSpPr>
      <p:grpSpPr>
        <a:xfrm>
          <a:off x="0" y="0"/>
          <a:ext cx="0" cy="0"/>
          <a:chOff x="0" y="0"/>
          <a:chExt cx="0" cy="0"/>
        </a:xfrm>
      </p:grpSpPr>
      <p:sp>
        <p:nvSpPr>
          <p:cNvPr id="32" name="Shape 3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33" name="Shape 3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2" name="Shape 82"/>
        <p:cNvGrpSpPr/>
        <p:nvPr/>
      </p:nvGrpSpPr>
      <p:grpSpPr>
        <a:xfrm>
          <a:off x="0" y="0"/>
          <a:ext cx="0" cy="0"/>
          <a:chOff x="0" y="0"/>
          <a:chExt cx="0" cy="0"/>
        </a:xfrm>
      </p:grpSpPr>
      <p:sp>
        <p:nvSpPr>
          <p:cNvPr id="83" name="Shape 8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84" name="Shape 8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
              <a:t>paint a better word picture; tell a better story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89" name="Shape 8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5" name="Shape 95"/>
        <p:cNvGrpSpPr/>
        <p:nvPr/>
      </p:nvGrpSpPr>
      <p:grpSpPr>
        <a:xfrm>
          <a:off x="0" y="0"/>
          <a:ext cx="0" cy="0"/>
          <a:chOff x="0" y="0"/>
          <a:chExt cx="0" cy="0"/>
        </a:xfrm>
      </p:grpSpPr>
      <p:sp>
        <p:nvSpPr>
          <p:cNvPr id="96" name="Shape 9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97" name="Shape 9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 name="Shape 100"/>
        <p:cNvGrpSpPr/>
        <p:nvPr/>
      </p:nvGrpSpPr>
      <p:grpSpPr>
        <a:xfrm>
          <a:off x="0" y="0"/>
          <a:ext cx="0" cy="0"/>
          <a:chOff x="0" y="0"/>
          <a:chExt cx="0" cy="0"/>
        </a:xfrm>
      </p:grpSpPr>
      <p:sp>
        <p:nvSpPr>
          <p:cNvPr id="101" name="Shape 10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02" name="Shape 10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8" name="Shape 108"/>
        <p:cNvGrpSpPr/>
        <p:nvPr/>
      </p:nvGrpSpPr>
      <p:grpSpPr>
        <a:xfrm>
          <a:off x="0" y="0"/>
          <a:ext cx="0" cy="0"/>
          <a:chOff x="0" y="0"/>
          <a:chExt cx="0" cy="0"/>
        </a:xfrm>
      </p:grpSpPr>
      <p:sp>
        <p:nvSpPr>
          <p:cNvPr id="109" name="Shape 10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10" name="Shape 11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15" name="Shape 11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8" name="Shape 118"/>
        <p:cNvGrpSpPr/>
        <p:nvPr/>
      </p:nvGrpSpPr>
      <p:grpSpPr>
        <a:xfrm>
          <a:off x="0" y="0"/>
          <a:ext cx="0" cy="0"/>
          <a:chOff x="0" y="0"/>
          <a:chExt cx="0" cy="0"/>
        </a:xfrm>
      </p:grpSpPr>
      <p:sp>
        <p:nvSpPr>
          <p:cNvPr id="119" name="Shape 11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20" name="Shape 12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3" name="Shape 123"/>
        <p:cNvGrpSpPr/>
        <p:nvPr/>
      </p:nvGrpSpPr>
      <p:grpSpPr>
        <a:xfrm>
          <a:off x="0" y="0"/>
          <a:ext cx="0" cy="0"/>
          <a:chOff x="0" y="0"/>
          <a:chExt cx="0" cy="0"/>
        </a:xfrm>
      </p:grpSpPr>
      <p:sp>
        <p:nvSpPr>
          <p:cNvPr id="124" name="Shape 12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25" name="Shape 12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8" name="Shape 128"/>
        <p:cNvGrpSpPr/>
        <p:nvPr/>
      </p:nvGrpSpPr>
      <p:grpSpPr>
        <a:xfrm>
          <a:off x="0" y="0"/>
          <a:ext cx="0" cy="0"/>
          <a:chOff x="0" y="0"/>
          <a:chExt cx="0" cy="0"/>
        </a:xfrm>
      </p:grpSpPr>
      <p:sp>
        <p:nvSpPr>
          <p:cNvPr id="129" name="Shape 12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30" name="Shape 13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3" name="Shape 133"/>
        <p:cNvGrpSpPr/>
        <p:nvPr/>
      </p:nvGrpSpPr>
      <p:grpSpPr>
        <a:xfrm>
          <a:off x="0" y="0"/>
          <a:ext cx="0" cy="0"/>
          <a:chOff x="0" y="0"/>
          <a:chExt cx="0" cy="0"/>
        </a:xfrm>
      </p:grpSpPr>
      <p:sp>
        <p:nvSpPr>
          <p:cNvPr id="134" name="Shape 13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35" name="Shape 13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 name="Shape 36"/>
        <p:cNvGrpSpPr/>
        <p:nvPr/>
      </p:nvGrpSpPr>
      <p:grpSpPr>
        <a:xfrm>
          <a:off x="0" y="0"/>
          <a:ext cx="0" cy="0"/>
          <a:chOff x="0" y="0"/>
          <a:chExt cx="0" cy="0"/>
        </a:xfrm>
      </p:grpSpPr>
      <p:sp>
        <p:nvSpPr>
          <p:cNvPr id="37" name="Shape 3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38" name="Shape 3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 name="Shape 41"/>
        <p:cNvGrpSpPr/>
        <p:nvPr/>
      </p:nvGrpSpPr>
      <p:grpSpPr>
        <a:xfrm>
          <a:off x="0" y="0"/>
          <a:ext cx="0" cy="0"/>
          <a:chOff x="0" y="0"/>
          <a:chExt cx="0" cy="0"/>
        </a:xfrm>
      </p:grpSpPr>
      <p:sp>
        <p:nvSpPr>
          <p:cNvPr id="42" name="Shape 4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43" name="Shape 4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 name="Shape 46"/>
        <p:cNvGrpSpPr/>
        <p:nvPr/>
      </p:nvGrpSpPr>
      <p:grpSpPr>
        <a:xfrm>
          <a:off x="0" y="0"/>
          <a:ext cx="0" cy="0"/>
          <a:chOff x="0" y="0"/>
          <a:chExt cx="0" cy="0"/>
        </a:xfrm>
      </p:grpSpPr>
      <p:sp>
        <p:nvSpPr>
          <p:cNvPr id="47" name="Shape 4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48" name="Shape 4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 name="Shape 51"/>
        <p:cNvGrpSpPr/>
        <p:nvPr/>
      </p:nvGrpSpPr>
      <p:grpSpPr>
        <a:xfrm>
          <a:off x="0" y="0"/>
          <a:ext cx="0" cy="0"/>
          <a:chOff x="0" y="0"/>
          <a:chExt cx="0" cy="0"/>
        </a:xfrm>
      </p:grpSpPr>
      <p:sp>
        <p:nvSpPr>
          <p:cNvPr id="52" name="Shape 5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53" name="Shape 5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 name="Shape 58"/>
        <p:cNvGrpSpPr/>
        <p:nvPr/>
      </p:nvGrpSpPr>
      <p:grpSpPr>
        <a:xfrm>
          <a:off x="0" y="0"/>
          <a:ext cx="0" cy="0"/>
          <a:chOff x="0" y="0"/>
          <a:chExt cx="0" cy="0"/>
        </a:xfrm>
      </p:grpSpPr>
      <p:sp>
        <p:nvSpPr>
          <p:cNvPr id="59" name="Shape 5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60" name="Shape 6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3" name="Shape 63"/>
        <p:cNvGrpSpPr/>
        <p:nvPr/>
      </p:nvGrpSpPr>
      <p:grpSpPr>
        <a:xfrm>
          <a:off x="0" y="0"/>
          <a:ext cx="0" cy="0"/>
          <a:chOff x="0" y="0"/>
          <a:chExt cx="0" cy="0"/>
        </a:xfrm>
      </p:grpSpPr>
      <p:sp>
        <p:nvSpPr>
          <p:cNvPr id="64" name="Shape 6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65" name="Shape 6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 name="Shape 70"/>
        <p:cNvGrpSpPr/>
        <p:nvPr/>
      </p:nvGrpSpPr>
      <p:grpSpPr>
        <a:xfrm>
          <a:off x="0" y="0"/>
          <a:ext cx="0" cy="0"/>
          <a:chOff x="0" y="0"/>
          <a:chExt cx="0" cy="0"/>
        </a:xfrm>
      </p:grpSpPr>
      <p:sp>
        <p:nvSpPr>
          <p:cNvPr id="71" name="Shape 7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72" name="Shape 7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5" name="Shape 75"/>
        <p:cNvGrpSpPr/>
        <p:nvPr/>
      </p:nvGrpSpPr>
      <p:grpSpPr>
        <a:xfrm>
          <a:off x="0" y="0"/>
          <a:ext cx="0" cy="0"/>
          <a:chOff x="0" y="0"/>
          <a:chExt cx="0" cy="0"/>
        </a:xfrm>
      </p:grpSpPr>
      <p:sp>
        <p:nvSpPr>
          <p:cNvPr id="76" name="Shape 7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77" name="Shape 7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8" name="Shape 8"/>
        <p:cNvGrpSpPr/>
        <p:nvPr/>
      </p:nvGrpSpPr>
      <p:grpSpPr>
        <a:xfrm>
          <a:off x="0" y="0"/>
          <a:ext cx="0" cy="0"/>
          <a:chOff x="0" y="0"/>
          <a:chExt cx="0" cy="0"/>
        </a:xfrm>
      </p:grpSpPr>
      <p:sp>
        <p:nvSpPr>
          <p:cNvPr id="9" name="Shape 9"/>
          <p:cNvSpPr txBox="1"/>
          <p:nvPr>
            <p:ph type="ctrTitle"/>
          </p:nvPr>
        </p:nvSpPr>
        <p:spPr>
          <a:xfrm>
            <a:off x="685800" y="1583342"/>
            <a:ext cx="7772400" cy="1159799"/>
          </a:xfrm>
          <a:prstGeom prst="rect">
            <a:avLst/>
          </a:prstGeom>
        </p:spPr>
        <p:txBody>
          <a:bodyPr anchorCtr="0" anchor="b" bIns="91425" lIns="91425" rIns="91425" tIns="91425"/>
          <a:lstStyle>
            <a:lvl1pPr algn="ctr">
              <a:spcBef>
                <a:spcPts val="0"/>
              </a:spcBef>
              <a:buSzPct val="100000"/>
              <a:defRPr sz="4800"/>
            </a:lvl1pPr>
            <a:lvl2pPr algn="ctr">
              <a:spcBef>
                <a:spcPts val="0"/>
              </a:spcBef>
              <a:buSzPct val="100000"/>
              <a:defRPr sz="4800"/>
            </a:lvl2pPr>
            <a:lvl3pPr algn="ctr">
              <a:spcBef>
                <a:spcPts val="0"/>
              </a:spcBef>
              <a:buSzPct val="100000"/>
              <a:defRPr sz="4800"/>
            </a:lvl3pPr>
            <a:lvl4pPr algn="ctr">
              <a:spcBef>
                <a:spcPts val="0"/>
              </a:spcBef>
              <a:buSzPct val="100000"/>
              <a:defRPr sz="4800"/>
            </a:lvl4pPr>
            <a:lvl5pPr algn="ctr">
              <a:spcBef>
                <a:spcPts val="0"/>
              </a:spcBef>
              <a:buSzPct val="100000"/>
              <a:defRPr sz="4800"/>
            </a:lvl5pPr>
            <a:lvl6pPr algn="ctr">
              <a:spcBef>
                <a:spcPts val="0"/>
              </a:spcBef>
              <a:buSzPct val="100000"/>
              <a:defRPr sz="4800"/>
            </a:lvl6pPr>
            <a:lvl7pPr algn="ctr">
              <a:spcBef>
                <a:spcPts val="0"/>
              </a:spcBef>
              <a:buSzPct val="100000"/>
              <a:defRPr sz="4800"/>
            </a:lvl7pPr>
            <a:lvl8pPr algn="ctr">
              <a:spcBef>
                <a:spcPts val="0"/>
              </a:spcBef>
              <a:buSzPct val="100000"/>
              <a:defRPr sz="4800"/>
            </a:lvl8pPr>
            <a:lvl9pPr algn="ctr">
              <a:spcBef>
                <a:spcPts val="0"/>
              </a:spcBef>
              <a:buSzPct val="100000"/>
              <a:defRPr sz="4800"/>
            </a:lvl9pPr>
          </a:lstStyle>
          <a:p/>
        </p:txBody>
      </p:sp>
      <p:sp>
        <p:nvSpPr>
          <p:cNvPr id="10" name="Shape 10"/>
          <p:cNvSpPr txBox="1"/>
          <p:nvPr>
            <p:ph idx="1" type="subTitle"/>
          </p:nvPr>
        </p:nvSpPr>
        <p:spPr>
          <a:xfrm>
            <a:off x="685800" y="2840053"/>
            <a:ext cx="7772400" cy="784799"/>
          </a:xfrm>
          <a:prstGeom prst="rect">
            <a:avLst/>
          </a:prstGeom>
        </p:spPr>
        <p:txBody>
          <a:bodyPr anchorCtr="0" anchor="t" bIns="91425" lIns="91425" rIns="91425" tIns="91425"/>
          <a:lstStyle>
            <a:lvl1pPr algn="ctr">
              <a:spcBef>
                <a:spcPts val="0"/>
              </a:spcBef>
              <a:buClr>
                <a:schemeClr val="dk2"/>
              </a:buClr>
              <a:buNone/>
              <a:defRPr>
                <a:solidFill>
                  <a:schemeClr val="dk2"/>
                </a:solidFill>
              </a:defRPr>
            </a:lvl1pPr>
            <a:lvl2pPr algn="ctr">
              <a:spcBef>
                <a:spcPts val="0"/>
              </a:spcBef>
              <a:buClr>
                <a:schemeClr val="dk2"/>
              </a:buClr>
              <a:buSzPct val="100000"/>
              <a:buNone/>
              <a:defRPr sz="3000">
                <a:solidFill>
                  <a:schemeClr val="dk2"/>
                </a:solidFill>
              </a:defRPr>
            </a:lvl2pPr>
            <a:lvl3pPr algn="ctr">
              <a:spcBef>
                <a:spcPts val="0"/>
              </a:spcBef>
              <a:buClr>
                <a:schemeClr val="dk2"/>
              </a:buClr>
              <a:buSzPct val="100000"/>
              <a:buNone/>
              <a:defRPr sz="3000">
                <a:solidFill>
                  <a:schemeClr val="dk2"/>
                </a:solidFill>
              </a:defRPr>
            </a:lvl3pPr>
            <a:lvl4pPr algn="ctr">
              <a:spcBef>
                <a:spcPts val="0"/>
              </a:spcBef>
              <a:buClr>
                <a:schemeClr val="dk2"/>
              </a:buClr>
              <a:buSzPct val="100000"/>
              <a:buNone/>
              <a:defRPr sz="3000">
                <a:solidFill>
                  <a:schemeClr val="dk2"/>
                </a:solidFill>
              </a:defRPr>
            </a:lvl4pPr>
            <a:lvl5pPr algn="ctr">
              <a:spcBef>
                <a:spcPts val="0"/>
              </a:spcBef>
              <a:buClr>
                <a:schemeClr val="dk2"/>
              </a:buClr>
              <a:buSzPct val="100000"/>
              <a:buNone/>
              <a:defRPr sz="3000">
                <a:solidFill>
                  <a:schemeClr val="dk2"/>
                </a:solidFill>
              </a:defRPr>
            </a:lvl5pPr>
            <a:lvl6pPr algn="ctr">
              <a:spcBef>
                <a:spcPts val="0"/>
              </a:spcBef>
              <a:buClr>
                <a:schemeClr val="dk2"/>
              </a:buClr>
              <a:buSzPct val="100000"/>
              <a:buNone/>
              <a:defRPr sz="3000">
                <a:solidFill>
                  <a:schemeClr val="dk2"/>
                </a:solidFill>
              </a:defRPr>
            </a:lvl6pPr>
            <a:lvl7pPr algn="ctr">
              <a:spcBef>
                <a:spcPts val="0"/>
              </a:spcBef>
              <a:buClr>
                <a:schemeClr val="dk2"/>
              </a:buClr>
              <a:buSzPct val="100000"/>
              <a:buNone/>
              <a:defRPr sz="3000">
                <a:solidFill>
                  <a:schemeClr val="dk2"/>
                </a:solidFill>
              </a:defRPr>
            </a:lvl7pPr>
            <a:lvl8pPr algn="ctr">
              <a:spcBef>
                <a:spcPts val="0"/>
              </a:spcBef>
              <a:buClr>
                <a:schemeClr val="dk2"/>
              </a:buClr>
              <a:buSzPct val="100000"/>
              <a:buNone/>
              <a:defRPr sz="3000">
                <a:solidFill>
                  <a:schemeClr val="dk2"/>
                </a:solidFill>
              </a:defRPr>
            </a:lvl8pPr>
            <a:lvl9pPr algn="ctr">
              <a:spcBef>
                <a:spcPts val="0"/>
              </a:spcBef>
              <a:buClr>
                <a:schemeClr val="dk2"/>
              </a:buClr>
              <a:buSzPct val="100000"/>
              <a:buNone/>
              <a:defRPr sz="3000">
                <a:solidFill>
                  <a:schemeClr val="dk2"/>
                </a:solidFill>
              </a:defRPr>
            </a:lvl9pPr>
          </a:lstStyle>
          <a:p/>
        </p:txBody>
      </p:sp>
      <p:sp>
        <p:nvSpPr>
          <p:cNvPr id="11" name="Shape 11"/>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2" name="Shape 12"/>
        <p:cNvGrpSpPr/>
        <p:nvPr/>
      </p:nvGrpSpPr>
      <p:grpSpPr>
        <a:xfrm>
          <a:off x="0" y="0"/>
          <a:ext cx="0" cy="0"/>
          <a:chOff x="0" y="0"/>
          <a:chExt cx="0" cy="0"/>
        </a:xfrm>
      </p:grpSpPr>
      <p:sp>
        <p:nvSpPr>
          <p:cNvPr id="13" name="Shape 13"/>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4" name="Shape 14"/>
          <p:cNvSpPr txBox="1"/>
          <p:nvPr>
            <p:ph idx="1" type="body"/>
          </p:nvPr>
        </p:nvSpPr>
        <p:spPr>
          <a:xfrm>
            <a:off x="457200" y="1200150"/>
            <a:ext cx="82296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5" name="Shape 15"/>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6" name="Shape 16"/>
        <p:cNvGrpSpPr/>
        <p:nvPr/>
      </p:nvGrpSpPr>
      <p:grpSpPr>
        <a:xfrm>
          <a:off x="0" y="0"/>
          <a:ext cx="0" cy="0"/>
          <a:chOff x="0" y="0"/>
          <a:chExt cx="0" cy="0"/>
        </a:xfrm>
      </p:grpSpPr>
      <p:sp>
        <p:nvSpPr>
          <p:cNvPr id="17" name="Shape 17"/>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8" name="Shape 18"/>
          <p:cNvSpPr txBox="1"/>
          <p:nvPr>
            <p:ph idx="1" type="body"/>
          </p:nvPr>
        </p:nvSpPr>
        <p:spPr>
          <a:xfrm>
            <a:off x="457200" y="1200150"/>
            <a:ext cx="39945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9" name="Shape 19"/>
          <p:cNvSpPr txBox="1"/>
          <p:nvPr>
            <p:ph idx="2" type="body"/>
          </p:nvPr>
        </p:nvSpPr>
        <p:spPr>
          <a:xfrm>
            <a:off x="4692273" y="1200150"/>
            <a:ext cx="39945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0" name="Shape 20"/>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1" name="Shape 21"/>
        <p:cNvGrpSpPr/>
        <p:nvPr/>
      </p:nvGrpSpPr>
      <p:grpSpPr>
        <a:xfrm>
          <a:off x="0" y="0"/>
          <a:ext cx="0" cy="0"/>
          <a:chOff x="0" y="0"/>
          <a:chExt cx="0" cy="0"/>
        </a:xfrm>
      </p:grpSpPr>
      <p:sp>
        <p:nvSpPr>
          <p:cNvPr id="22" name="Shape 22"/>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3" name="Shape 23"/>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24" name="Shape 24"/>
        <p:cNvGrpSpPr/>
        <p:nvPr/>
      </p:nvGrpSpPr>
      <p:grpSpPr>
        <a:xfrm>
          <a:off x="0" y="0"/>
          <a:ext cx="0" cy="0"/>
          <a:chOff x="0" y="0"/>
          <a:chExt cx="0" cy="0"/>
        </a:xfrm>
      </p:grpSpPr>
      <p:sp>
        <p:nvSpPr>
          <p:cNvPr id="25" name="Shape 25"/>
          <p:cNvSpPr txBox="1"/>
          <p:nvPr>
            <p:ph idx="1" type="body"/>
          </p:nvPr>
        </p:nvSpPr>
        <p:spPr>
          <a:xfrm>
            <a:off x="457200" y="4406309"/>
            <a:ext cx="8229600" cy="519599"/>
          </a:xfrm>
          <a:prstGeom prst="rect">
            <a:avLst/>
          </a:prstGeom>
        </p:spPr>
        <p:txBody>
          <a:bodyPr anchorCtr="0" anchor="t" bIns="91425" lIns="91425" rIns="91425" tIns="91425"/>
          <a:lstStyle>
            <a:lvl1pPr algn="ctr">
              <a:spcBef>
                <a:spcPts val="360"/>
              </a:spcBef>
              <a:buSzPct val="100000"/>
              <a:buNone/>
              <a:defRPr sz="1800"/>
            </a:lvl1pPr>
          </a:lstStyle>
          <a:p/>
        </p:txBody>
      </p:sp>
      <p:sp>
        <p:nvSpPr>
          <p:cNvPr id="26" name="Shape 26"/>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7" name="Shape 27"/>
        <p:cNvGrpSpPr/>
        <p:nvPr/>
      </p:nvGrpSpPr>
      <p:grpSpPr>
        <a:xfrm>
          <a:off x="0" y="0"/>
          <a:ext cx="0" cy="0"/>
          <a:chOff x="0" y="0"/>
          <a:chExt cx="0" cy="0"/>
        </a:xfrm>
      </p:grpSpPr>
      <p:sp>
        <p:nvSpPr>
          <p:cNvPr id="28" name="Shape 28"/>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slideLayout" Target="../slideLayouts/slideLayout4.xml"/><Relationship Id="rId3" Type="http://schemas.openxmlformats.org/officeDocument/2006/relationships/slideLayout" Target="../slideLayouts/slideLayout3.xml"/><Relationship Id="rId6" Type="http://schemas.openxmlformats.org/officeDocument/2006/relationships/slideLayout" Target="../slideLayouts/slideLayout6.xml"/><Relationship Id="rId5" Type="http://schemas.openxmlformats.org/officeDocument/2006/relationships/slideLayout" Target="../slideLayouts/slideLayout5.xml"/><Relationship Id="rId7"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x="0" y="0"/>
          <a:ext cx="0" cy="0"/>
          <a:chOff x="0" y="0"/>
          <a:chExt cx="0" cy="0"/>
        </a:xfrm>
      </p:grpSpPr>
      <p:sp>
        <p:nvSpPr>
          <p:cNvPr id="5" name="Shape 5"/>
          <p:cNvSpPr txBox="1"/>
          <p:nvPr>
            <p:ph type="title"/>
          </p:nvPr>
        </p:nvSpPr>
        <p:spPr>
          <a:xfrm>
            <a:off x="457200" y="205978"/>
            <a:ext cx="8229600" cy="857400"/>
          </a:xfrm>
          <a:prstGeom prst="rect">
            <a:avLst/>
          </a:prstGeom>
          <a:noFill/>
          <a:ln>
            <a:noFill/>
          </a:ln>
        </p:spPr>
        <p:txBody>
          <a:bodyPr anchorCtr="0" anchor="b" bIns="91425" lIns="91425" rIns="91425" tIns="91425"/>
          <a:lstStyle>
            <a:lvl1pPr>
              <a:spcBef>
                <a:spcPts val="0"/>
              </a:spcBef>
              <a:buClr>
                <a:schemeClr val="dk1"/>
              </a:buClr>
              <a:buSzPct val="100000"/>
              <a:buNone/>
              <a:defRPr b="1" sz="3600">
                <a:solidFill>
                  <a:schemeClr val="dk1"/>
                </a:solidFill>
              </a:defRPr>
            </a:lvl1pPr>
            <a:lvl2pPr>
              <a:spcBef>
                <a:spcPts val="0"/>
              </a:spcBef>
              <a:buClr>
                <a:schemeClr val="dk1"/>
              </a:buClr>
              <a:buSzPct val="100000"/>
              <a:buNone/>
              <a:defRPr b="1" sz="3600">
                <a:solidFill>
                  <a:schemeClr val="dk1"/>
                </a:solidFill>
              </a:defRPr>
            </a:lvl2pPr>
            <a:lvl3pPr>
              <a:spcBef>
                <a:spcPts val="0"/>
              </a:spcBef>
              <a:buClr>
                <a:schemeClr val="dk1"/>
              </a:buClr>
              <a:buSzPct val="100000"/>
              <a:buNone/>
              <a:defRPr b="1" sz="3600">
                <a:solidFill>
                  <a:schemeClr val="dk1"/>
                </a:solidFill>
              </a:defRPr>
            </a:lvl3pPr>
            <a:lvl4pPr>
              <a:spcBef>
                <a:spcPts val="0"/>
              </a:spcBef>
              <a:buClr>
                <a:schemeClr val="dk1"/>
              </a:buClr>
              <a:buSzPct val="100000"/>
              <a:buNone/>
              <a:defRPr b="1" sz="3600">
                <a:solidFill>
                  <a:schemeClr val="dk1"/>
                </a:solidFill>
              </a:defRPr>
            </a:lvl4pPr>
            <a:lvl5pPr>
              <a:spcBef>
                <a:spcPts val="0"/>
              </a:spcBef>
              <a:buClr>
                <a:schemeClr val="dk1"/>
              </a:buClr>
              <a:buSzPct val="100000"/>
              <a:buNone/>
              <a:defRPr b="1" sz="3600">
                <a:solidFill>
                  <a:schemeClr val="dk1"/>
                </a:solidFill>
              </a:defRPr>
            </a:lvl5pPr>
            <a:lvl6pPr>
              <a:spcBef>
                <a:spcPts val="0"/>
              </a:spcBef>
              <a:buClr>
                <a:schemeClr val="dk1"/>
              </a:buClr>
              <a:buSzPct val="100000"/>
              <a:buNone/>
              <a:defRPr b="1" sz="3600">
                <a:solidFill>
                  <a:schemeClr val="dk1"/>
                </a:solidFill>
              </a:defRPr>
            </a:lvl6pPr>
            <a:lvl7pPr>
              <a:spcBef>
                <a:spcPts val="0"/>
              </a:spcBef>
              <a:buClr>
                <a:schemeClr val="dk1"/>
              </a:buClr>
              <a:buSzPct val="100000"/>
              <a:buNone/>
              <a:defRPr b="1" sz="3600">
                <a:solidFill>
                  <a:schemeClr val="dk1"/>
                </a:solidFill>
              </a:defRPr>
            </a:lvl7pPr>
            <a:lvl8pPr>
              <a:spcBef>
                <a:spcPts val="0"/>
              </a:spcBef>
              <a:buClr>
                <a:schemeClr val="dk1"/>
              </a:buClr>
              <a:buSzPct val="100000"/>
              <a:buNone/>
              <a:defRPr b="1" sz="3600">
                <a:solidFill>
                  <a:schemeClr val="dk1"/>
                </a:solidFill>
              </a:defRPr>
            </a:lvl8pPr>
            <a:lvl9pPr>
              <a:spcBef>
                <a:spcPts val="0"/>
              </a:spcBef>
              <a:buClr>
                <a:schemeClr val="dk1"/>
              </a:buClr>
              <a:buSzPct val="100000"/>
              <a:buNone/>
              <a:defRPr b="1" sz="3600">
                <a:solidFill>
                  <a:schemeClr val="dk1"/>
                </a:solidFill>
              </a:defRPr>
            </a:lvl9pPr>
          </a:lstStyle>
          <a:p/>
        </p:txBody>
      </p:sp>
      <p:sp>
        <p:nvSpPr>
          <p:cNvPr id="6" name="Shape 6"/>
          <p:cNvSpPr txBox="1"/>
          <p:nvPr>
            <p:ph idx="1" type="body"/>
          </p:nvPr>
        </p:nvSpPr>
        <p:spPr>
          <a:xfrm>
            <a:off x="457200" y="1200150"/>
            <a:ext cx="8229600" cy="3725699"/>
          </a:xfrm>
          <a:prstGeom prst="rect">
            <a:avLst/>
          </a:prstGeom>
          <a:noFill/>
          <a:ln>
            <a:noFill/>
          </a:ln>
        </p:spPr>
        <p:txBody>
          <a:bodyPr anchorCtr="0" anchor="t" bIns="91425" lIns="91425" rIns="91425" tIns="91425"/>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p:txBody>
      </p:sp>
      <p:sp>
        <p:nvSpPr>
          <p:cNvPr id="7" name="Shape 7"/>
          <p:cNvSpPr txBox="1"/>
          <p:nvPr>
            <p:ph idx="12" type="sldNum"/>
          </p:nvPr>
        </p:nvSpPr>
        <p:spPr>
          <a:xfrm>
            <a:off x="8556791" y="4749850"/>
            <a:ext cx="548699" cy="393600"/>
          </a:xfrm>
          <a:prstGeom prst="rect">
            <a:avLst/>
          </a:prstGeom>
          <a:noFill/>
          <a:ln>
            <a:noFill/>
          </a:ln>
        </p:spPr>
        <p:txBody>
          <a:bodyPr anchorCtr="0" anchor="ctr" bIns="91425" lIns="91425" rIns="91425" tIns="91425">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 Id="rId3" Type="http://schemas.openxmlformats.org/officeDocument/2006/relationships/image" Target="../media/image0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 Id="rId3" Type="http://schemas.openxmlformats.org/officeDocument/2006/relationships/hyperlink" Target="http://www.timeforkids.com/photos-video/video/cheating-137711"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29" name="Shape 29"/>
        <p:cNvGrpSpPr/>
        <p:nvPr/>
      </p:nvGrpSpPr>
      <p:grpSpPr>
        <a:xfrm>
          <a:off x="0" y="0"/>
          <a:ext cx="0" cy="0"/>
          <a:chOff x="0" y="0"/>
          <a:chExt cx="0" cy="0"/>
        </a:xfrm>
      </p:grpSpPr>
      <p:sp>
        <p:nvSpPr>
          <p:cNvPr id="30" name="Shape 30"/>
          <p:cNvSpPr txBox="1"/>
          <p:nvPr/>
        </p:nvSpPr>
        <p:spPr>
          <a:xfrm>
            <a:off x="643200" y="691850"/>
            <a:ext cx="7857599" cy="3672600"/>
          </a:xfrm>
          <a:prstGeom prst="rect">
            <a:avLst/>
          </a:prstGeom>
          <a:noFill/>
          <a:ln>
            <a:noFill/>
          </a:ln>
        </p:spPr>
        <p:txBody>
          <a:bodyPr anchorCtr="0" anchor="t" bIns="91425" lIns="91425" rIns="91425" tIns="91425">
            <a:noAutofit/>
          </a:bodyPr>
          <a:lstStyle/>
          <a:p>
            <a:pPr rtl="0" algn="ctr">
              <a:spcBef>
                <a:spcPts val="0"/>
              </a:spcBef>
              <a:buNone/>
            </a:pPr>
            <a:r>
              <a:rPr lang="en" sz="6000"/>
              <a:t>Cultural Attitudes toward </a:t>
            </a:r>
          </a:p>
          <a:p>
            <a:pPr rtl="0" algn="ctr">
              <a:spcBef>
                <a:spcPts val="0"/>
              </a:spcBef>
              <a:buNone/>
            </a:pPr>
            <a:r>
              <a:rPr lang="en" sz="6000"/>
              <a:t>Cheating and </a:t>
            </a:r>
          </a:p>
          <a:p>
            <a:pPr algn="ctr">
              <a:spcBef>
                <a:spcPts val="0"/>
              </a:spcBef>
              <a:buNone/>
            </a:pPr>
            <a:r>
              <a:rPr lang="en" sz="6000"/>
              <a:t>Plagiarism</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78" name="Shape 78"/>
        <p:cNvGrpSpPr/>
        <p:nvPr/>
      </p:nvGrpSpPr>
      <p:grpSpPr>
        <a:xfrm>
          <a:off x="0" y="0"/>
          <a:ext cx="0" cy="0"/>
          <a:chOff x="0" y="0"/>
          <a:chExt cx="0" cy="0"/>
        </a:xfrm>
      </p:grpSpPr>
      <p:sp>
        <p:nvSpPr>
          <p:cNvPr id="79" name="Shape 79"/>
          <p:cNvSpPr txBox="1"/>
          <p:nvPr>
            <p:ph idx="1" type="body"/>
          </p:nvPr>
        </p:nvSpPr>
        <p:spPr>
          <a:xfrm>
            <a:off x="457200" y="0"/>
            <a:ext cx="8229600" cy="2087999"/>
          </a:xfrm>
          <a:prstGeom prst="rect">
            <a:avLst/>
          </a:prstGeom>
        </p:spPr>
        <p:txBody>
          <a:bodyPr anchorCtr="0" anchor="t" bIns="91425" lIns="91425" rIns="91425" tIns="91425">
            <a:noAutofit/>
          </a:bodyPr>
          <a:lstStyle/>
          <a:p>
            <a:pPr lvl="0" rtl="0">
              <a:spcBef>
                <a:spcPts val="0"/>
              </a:spcBef>
              <a:buNone/>
            </a:pPr>
            <a:r>
              <a:rPr b="1" lang="en"/>
              <a:t>International Student Response (China):</a:t>
            </a:r>
          </a:p>
          <a:p>
            <a:pPr lvl="0" rtl="0">
              <a:spcBef>
                <a:spcPts val="0"/>
              </a:spcBef>
              <a:buNone/>
            </a:pPr>
            <a:r>
              <a:t/>
            </a:r>
            <a:endParaRPr sz="1200">
              <a:solidFill>
                <a:schemeClr val="dk1"/>
              </a:solidFill>
            </a:endParaRPr>
          </a:p>
          <a:p>
            <a:pPr indent="-419100" lvl="0" marL="457200" rtl="0">
              <a:spcBef>
                <a:spcPts val="0"/>
              </a:spcBef>
              <a:buClr>
                <a:schemeClr val="dk1"/>
              </a:buClr>
              <a:buSzPct val="100000"/>
              <a:buFont typeface="Arial"/>
              <a:buChar char="●"/>
            </a:pPr>
            <a:r>
              <a:rPr lang="en"/>
              <a:t>It’s a different kind of writing - mostly descriptions, poetry, and narratives not academic essays.</a:t>
            </a:r>
          </a:p>
          <a:p>
            <a:pPr lvl="0" rtl="0">
              <a:spcBef>
                <a:spcPts val="0"/>
              </a:spcBef>
              <a:buNone/>
            </a:pPr>
            <a:r>
              <a:t/>
            </a:r>
            <a:endParaRPr sz="1400"/>
          </a:p>
          <a:p>
            <a:pPr lvl="0" rtl="0">
              <a:spcBef>
                <a:spcPts val="0"/>
              </a:spcBef>
              <a:buNone/>
            </a:pPr>
            <a:r>
              <a:t/>
            </a:r>
            <a:endParaRPr sz="1800">
              <a:solidFill>
                <a:schemeClr val="dk1"/>
              </a:solidFill>
              <a:latin typeface="Times New Roman"/>
              <a:ea typeface="Times New Roman"/>
              <a:cs typeface="Times New Roman"/>
              <a:sym typeface="Times New Roman"/>
            </a:endParaRPr>
          </a:p>
        </p:txBody>
      </p:sp>
      <p:sp>
        <p:nvSpPr>
          <p:cNvPr id="80" name="Shape 80"/>
          <p:cNvSpPr txBox="1"/>
          <p:nvPr/>
        </p:nvSpPr>
        <p:spPr>
          <a:xfrm>
            <a:off x="457200" y="2182350"/>
            <a:ext cx="8229600" cy="1470899"/>
          </a:xfrm>
          <a:prstGeom prst="rect">
            <a:avLst/>
          </a:prstGeom>
          <a:noFill/>
          <a:ln>
            <a:noFill/>
          </a:ln>
        </p:spPr>
        <p:txBody>
          <a:bodyPr anchorCtr="0" anchor="t" bIns="91425" lIns="91425" rIns="91425" tIns="91425">
            <a:noAutofit/>
          </a:bodyPr>
          <a:lstStyle/>
          <a:p>
            <a:pPr indent="-419100" lvl="0" marL="457200">
              <a:spcBef>
                <a:spcPts val="0"/>
              </a:spcBef>
              <a:buClr>
                <a:schemeClr val="dk1"/>
              </a:buClr>
              <a:buSzPct val="100000"/>
              <a:buFont typeface="Arial"/>
              <a:buChar char="●"/>
            </a:pPr>
            <a:r>
              <a:rPr lang="en" sz="3000">
                <a:solidFill>
                  <a:schemeClr val="dk1"/>
                </a:solidFill>
              </a:rPr>
              <a:t>When I was in primary school, the teacher always told us to memorize some good sentences and use them in our writing.</a:t>
            </a:r>
          </a:p>
        </p:txBody>
      </p:sp>
      <p:sp>
        <p:nvSpPr>
          <p:cNvPr id="81" name="Shape 81"/>
          <p:cNvSpPr txBox="1"/>
          <p:nvPr/>
        </p:nvSpPr>
        <p:spPr>
          <a:xfrm>
            <a:off x="457200" y="3747600"/>
            <a:ext cx="8229600" cy="1134900"/>
          </a:xfrm>
          <a:prstGeom prst="rect">
            <a:avLst/>
          </a:prstGeom>
          <a:noFill/>
          <a:ln>
            <a:noFill/>
          </a:ln>
        </p:spPr>
        <p:txBody>
          <a:bodyPr anchorCtr="0" anchor="t" bIns="91425" lIns="91425" rIns="91425" tIns="91425">
            <a:noAutofit/>
          </a:bodyPr>
          <a:lstStyle/>
          <a:p>
            <a:pPr indent="-419100" lvl="0" marL="457200">
              <a:spcBef>
                <a:spcPts val="0"/>
              </a:spcBef>
              <a:buClr>
                <a:schemeClr val="dk1"/>
              </a:buClr>
              <a:buSzPct val="100000"/>
              <a:buFont typeface="Arial"/>
              <a:buChar char="●"/>
            </a:pPr>
            <a:r>
              <a:rPr lang="en" sz="3000">
                <a:solidFill>
                  <a:schemeClr val="dk1"/>
                </a:solidFill>
              </a:rPr>
              <a:t>We can copy certain sentences, phrases, descriptions that are good and use them.</a:t>
            </a:r>
          </a:p>
        </p:txBody>
      </p:sp>
    </p:spTree>
  </p:cSld>
  <p:clrMapOvr>
    <a:masterClrMapping/>
  </p:clrMapOvr>
  <p:transition spd="slow">
    <p:cu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0"/>
                                        </p:tgtEl>
                                        <p:attrNameLst>
                                          <p:attrName>style.visibility</p:attrName>
                                        </p:attrNameLst>
                                      </p:cBhvr>
                                      <p:to>
                                        <p:strVal val="visible"/>
                                      </p:to>
                                    </p:set>
                                    <p:animEffect filter="fade" transition="in">
                                      <p:cBhvr>
                                        <p:cTn dur="1000"/>
                                        <p:tgtEl>
                                          <p:spTgt spid="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gtEl>
                                        <p:attrNameLst>
                                          <p:attrName>style.visibility</p:attrName>
                                        </p:attrNameLst>
                                      </p:cBhvr>
                                      <p:to>
                                        <p:strVal val="visible"/>
                                      </p:to>
                                    </p:set>
                                    <p:animEffect filter="fade" transition="in">
                                      <p:cBhvr>
                                        <p:cTn dur="1000"/>
                                        <p:tgtEl>
                                          <p:spTgt spid="8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85" name="Shape 85"/>
        <p:cNvGrpSpPr/>
        <p:nvPr/>
      </p:nvGrpSpPr>
      <p:grpSpPr>
        <a:xfrm>
          <a:off x="0" y="0"/>
          <a:ext cx="0" cy="0"/>
          <a:chOff x="0" y="0"/>
          <a:chExt cx="0" cy="0"/>
        </a:xfrm>
      </p:grpSpPr>
      <p:pic>
        <p:nvPicPr>
          <p:cNvPr id="86" name="Shape 86"/>
          <p:cNvPicPr preferRelativeResize="0"/>
          <p:nvPr/>
        </p:nvPicPr>
        <p:blipFill>
          <a:blip r:embed="rId3">
            <a:alphaModFix/>
          </a:blip>
          <a:stretch>
            <a:fillRect/>
          </a:stretch>
        </p:blipFill>
        <p:spPr>
          <a:xfrm>
            <a:off x="2545787" y="121998"/>
            <a:ext cx="3956312" cy="5021500"/>
          </a:xfrm>
          <a:prstGeom prst="rect">
            <a:avLst/>
          </a:prstGeom>
          <a:noFill/>
          <a:ln>
            <a:noFill/>
          </a:ln>
        </p:spPr>
      </p:pic>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90" name="Shape 90"/>
        <p:cNvGrpSpPr/>
        <p:nvPr/>
      </p:nvGrpSpPr>
      <p:grpSpPr>
        <a:xfrm>
          <a:off x="0" y="0"/>
          <a:ext cx="0" cy="0"/>
          <a:chOff x="0" y="0"/>
          <a:chExt cx="0" cy="0"/>
        </a:xfrm>
      </p:grpSpPr>
      <p:sp>
        <p:nvSpPr>
          <p:cNvPr id="91" name="Shape 91"/>
          <p:cNvSpPr txBox="1"/>
          <p:nvPr>
            <p:ph idx="1" type="body"/>
          </p:nvPr>
        </p:nvSpPr>
        <p:spPr>
          <a:xfrm>
            <a:off x="457200" y="65375"/>
            <a:ext cx="8229600" cy="1188600"/>
          </a:xfrm>
          <a:prstGeom prst="rect">
            <a:avLst/>
          </a:prstGeom>
        </p:spPr>
        <p:txBody>
          <a:bodyPr anchorCtr="0" anchor="t" bIns="91425" lIns="91425" rIns="91425" tIns="91425">
            <a:noAutofit/>
          </a:bodyPr>
          <a:lstStyle/>
          <a:p>
            <a:pPr rtl="0">
              <a:spcBef>
                <a:spcPts val="0"/>
              </a:spcBef>
              <a:buNone/>
            </a:pPr>
            <a:r>
              <a:t/>
            </a:r>
            <a:endParaRPr sz="1200">
              <a:solidFill>
                <a:schemeClr val="dk1"/>
              </a:solidFill>
              <a:latin typeface="Times New Roman"/>
              <a:ea typeface="Times New Roman"/>
              <a:cs typeface="Times New Roman"/>
              <a:sym typeface="Times New Roman"/>
            </a:endParaRPr>
          </a:p>
          <a:p>
            <a:pPr rtl="0">
              <a:spcBef>
                <a:spcPts val="0"/>
              </a:spcBef>
              <a:buNone/>
            </a:pPr>
            <a:r>
              <a:rPr b="1" lang="en"/>
              <a:t>Other Comments - my students from Russia and other former Soviet republics:</a:t>
            </a:r>
          </a:p>
          <a:p>
            <a:pPr rtl="0">
              <a:spcBef>
                <a:spcPts val="0"/>
              </a:spcBef>
              <a:buNone/>
            </a:pPr>
            <a:r>
              <a:t/>
            </a:r>
            <a:endParaRPr sz="1200">
              <a:solidFill>
                <a:schemeClr val="dk1"/>
              </a:solidFill>
              <a:latin typeface="Times New Roman"/>
              <a:ea typeface="Times New Roman"/>
              <a:cs typeface="Times New Roman"/>
              <a:sym typeface="Times New Roman"/>
            </a:endParaRPr>
          </a:p>
          <a:p>
            <a:pPr lvl="0" rtl="0">
              <a:spcBef>
                <a:spcPts val="0"/>
              </a:spcBef>
              <a:buNone/>
            </a:pPr>
            <a:r>
              <a:t/>
            </a:r>
            <a:endParaRPr sz="1200"/>
          </a:p>
          <a:p>
            <a:pPr lvl="0" rtl="0">
              <a:spcBef>
                <a:spcPts val="0"/>
              </a:spcBef>
              <a:buNone/>
            </a:pPr>
            <a:r>
              <a:t/>
            </a:r>
            <a:endParaRPr>
              <a:solidFill>
                <a:schemeClr val="dk1"/>
              </a:solidFill>
            </a:endParaRPr>
          </a:p>
          <a:p>
            <a:pPr rtl="0">
              <a:spcBef>
                <a:spcPts val="0"/>
              </a:spcBef>
              <a:buNone/>
            </a:pPr>
            <a:r>
              <a:t/>
            </a:r>
            <a:endParaRPr/>
          </a:p>
          <a:p>
            <a:pPr rtl="0">
              <a:spcBef>
                <a:spcPts val="0"/>
              </a:spcBef>
              <a:buNone/>
            </a:pPr>
            <a:r>
              <a:t/>
            </a:r>
            <a:endParaRPr sz="1200">
              <a:solidFill>
                <a:schemeClr val="dk1"/>
              </a:solidFill>
              <a:latin typeface="Times New Roman"/>
              <a:ea typeface="Times New Roman"/>
              <a:cs typeface="Times New Roman"/>
              <a:sym typeface="Times New Roman"/>
            </a:endParaRPr>
          </a:p>
          <a:p>
            <a:pPr>
              <a:spcBef>
                <a:spcPts val="0"/>
              </a:spcBef>
              <a:buNone/>
            </a:pPr>
            <a:r>
              <a:t/>
            </a:r>
            <a:endParaRPr/>
          </a:p>
        </p:txBody>
      </p:sp>
      <p:sp>
        <p:nvSpPr>
          <p:cNvPr id="92" name="Shape 92"/>
          <p:cNvSpPr txBox="1"/>
          <p:nvPr/>
        </p:nvSpPr>
        <p:spPr>
          <a:xfrm>
            <a:off x="457200" y="2081200"/>
            <a:ext cx="8229600" cy="1150500"/>
          </a:xfrm>
          <a:prstGeom prst="rect">
            <a:avLst/>
          </a:prstGeom>
          <a:noFill/>
          <a:ln>
            <a:noFill/>
          </a:ln>
        </p:spPr>
        <p:txBody>
          <a:bodyPr anchorCtr="0" anchor="t" bIns="91425" lIns="91425" rIns="91425" tIns="91425">
            <a:noAutofit/>
          </a:bodyPr>
          <a:lstStyle/>
          <a:p>
            <a:pPr indent="-419100" lvl="0" marL="457200">
              <a:spcBef>
                <a:spcPts val="0"/>
              </a:spcBef>
              <a:buClr>
                <a:schemeClr val="dk1"/>
              </a:buClr>
              <a:buSzPct val="100000"/>
              <a:buFont typeface="Arial"/>
              <a:buChar char="●"/>
            </a:pPr>
            <a:r>
              <a:rPr lang="en" sz="3000">
                <a:solidFill>
                  <a:schemeClr val="dk1"/>
                </a:solidFill>
              </a:rPr>
              <a:t>Cheating is how the world works and you need to be able to succeed in it. </a:t>
            </a:r>
          </a:p>
        </p:txBody>
      </p:sp>
      <p:sp>
        <p:nvSpPr>
          <p:cNvPr id="93" name="Shape 93"/>
          <p:cNvSpPr txBox="1"/>
          <p:nvPr/>
        </p:nvSpPr>
        <p:spPr>
          <a:xfrm>
            <a:off x="457200" y="3345800"/>
            <a:ext cx="8229600" cy="1625699"/>
          </a:xfrm>
          <a:prstGeom prst="rect">
            <a:avLst/>
          </a:prstGeom>
          <a:noFill/>
          <a:ln>
            <a:noFill/>
          </a:ln>
        </p:spPr>
        <p:txBody>
          <a:bodyPr anchorCtr="0" anchor="t" bIns="91425" lIns="91425" rIns="91425" tIns="91425">
            <a:noAutofit/>
          </a:bodyPr>
          <a:lstStyle/>
          <a:p>
            <a:pPr indent="-419100" lvl="0" marL="457200">
              <a:spcBef>
                <a:spcPts val="0"/>
              </a:spcBef>
              <a:buClr>
                <a:schemeClr val="dk1"/>
              </a:buClr>
              <a:buSzPct val="100000"/>
              <a:buFont typeface="Arial"/>
              <a:buChar char="●"/>
            </a:pPr>
            <a:r>
              <a:rPr lang="en" sz="3000">
                <a:solidFill>
                  <a:schemeClr val="dk1"/>
                </a:solidFill>
              </a:rPr>
              <a:t>My friend is part of my little family.  If he needs help, then I would do anything to help him.  This is how a great community is built.</a:t>
            </a:r>
          </a:p>
        </p:txBody>
      </p:sp>
      <p:sp>
        <p:nvSpPr>
          <p:cNvPr id="94" name="Shape 94"/>
          <p:cNvSpPr txBox="1"/>
          <p:nvPr/>
        </p:nvSpPr>
        <p:spPr>
          <a:xfrm>
            <a:off x="464900" y="1387150"/>
            <a:ext cx="8229600" cy="627599"/>
          </a:xfrm>
          <a:prstGeom prst="rect">
            <a:avLst/>
          </a:prstGeom>
          <a:noFill/>
          <a:ln>
            <a:noFill/>
          </a:ln>
        </p:spPr>
        <p:txBody>
          <a:bodyPr anchorCtr="0" anchor="t" bIns="91425" lIns="91425" rIns="91425" tIns="91425">
            <a:noAutofit/>
          </a:bodyPr>
          <a:lstStyle/>
          <a:p>
            <a:pPr indent="-419100" lvl="0" marL="457200" rtl="0">
              <a:spcBef>
                <a:spcPts val="0"/>
              </a:spcBef>
              <a:buClr>
                <a:schemeClr val="dk1"/>
              </a:buClr>
              <a:buSzPct val="100000"/>
              <a:buFont typeface="Arial"/>
              <a:buChar char="●"/>
            </a:pPr>
            <a:r>
              <a:rPr lang="en" sz="3000">
                <a:solidFill>
                  <a:schemeClr val="dk1"/>
                </a:solidFill>
              </a:rPr>
              <a:t>Copying prepares you for real life. </a:t>
            </a:r>
          </a:p>
          <a:p>
            <a:pPr>
              <a:spcBef>
                <a:spcPts val="0"/>
              </a:spcBef>
              <a:buNone/>
            </a:pPr>
            <a:r>
              <a:t/>
            </a:r>
            <a:endParaRPr/>
          </a:p>
        </p:txBody>
      </p:sp>
    </p:spTree>
  </p:cSld>
  <p:clrMapOvr>
    <a:masterClrMapping/>
  </p:clrMapOvr>
  <p:transition spd="slow">
    <p:cu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4"/>
                                        </p:tgtEl>
                                        <p:attrNameLst>
                                          <p:attrName>style.visibility</p:attrName>
                                        </p:attrNameLst>
                                      </p:cBhvr>
                                      <p:to>
                                        <p:strVal val="visible"/>
                                      </p:to>
                                    </p:set>
                                    <p:animEffect filter="fade" transition="in">
                                      <p:cBhvr>
                                        <p:cTn dur="1000"/>
                                        <p:tgtEl>
                                          <p:spTgt spid="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1000"/>
                                        <p:tgtEl>
                                          <p:spTgt spid="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1000"/>
                                        <p:tgtEl>
                                          <p:spTgt spid="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98" name="Shape 98"/>
        <p:cNvGrpSpPr/>
        <p:nvPr/>
      </p:nvGrpSpPr>
      <p:grpSpPr>
        <a:xfrm>
          <a:off x="0" y="0"/>
          <a:ext cx="0" cy="0"/>
          <a:chOff x="0" y="0"/>
          <a:chExt cx="0" cy="0"/>
        </a:xfrm>
      </p:grpSpPr>
      <p:sp>
        <p:nvSpPr>
          <p:cNvPr id="99" name="Shape 99"/>
          <p:cNvSpPr txBox="1"/>
          <p:nvPr>
            <p:ph idx="1" type="body"/>
          </p:nvPr>
        </p:nvSpPr>
        <p:spPr>
          <a:xfrm>
            <a:off x="457200" y="388150"/>
            <a:ext cx="8229600" cy="4537799"/>
          </a:xfrm>
          <a:prstGeom prst="rect">
            <a:avLst/>
          </a:prstGeom>
        </p:spPr>
        <p:txBody>
          <a:bodyPr anchorCtr="0" anchor="t" bIns="91425" lIns="91425" rIns="91425" tIns="91425">
            <a:noAutofit/>
          </a:bodyPr>
          <a:lstStyle/>
          <a:p>
            <a:pPr rtl="0" algn="ctr">
              <a:spcBef>
                <a:spcPts val="0"/>
              </a:spcBef>
              <a:buNone/>
            </a:pPr>
            <a:r>
              <a:rPr b="1" lang="en"/>
              <a:t>Other Reasons Why Students Cheat</a:t>
            </a:r>
          </a:p>
          <a:p>
            <a:pPr rtl="0" algn="l">
              <a:spcBef>
                <a:spcPts val="0"/>
              </a:spcBef>
              <a:buNone/>
            </a:pPr>
            <a:r>
              <a:t/>
            </a:r>
            <a:endParaRPr b="1" sz="4800"/>
          </a:p>
          <a:p>
            <a:pPr indent="-419100" lvl="0" marL="457200" rtl="0">
              <a:spcBef>
                <a:spcPts val="0"/>
              </a:spcBef>
              <a:buClr>
                <a:schemeClr val="dk1"/>
              </a:buClr>
              <a:buSzPct val="100000"/>
              <a:buFont typeface="Arial"/>
              <a:buChar char="●"/>
            </a:pPr>
            <a:r>
              <a:rPr lang="en"/>
              <a:t>pressure from parents</a:t>
            </a:r>
          </a:p>
          <a:p>
            <a:pPr rtl="0">
              <a:spcBef>
                <a:spcPts val="0"/>
              </a:spcBef>
              <a:buNone/>
            </a:pPr>
            <a:r>
              <a:t/>
            </a:r>
            <a:endParaRPr sz="1800"/>
          </a:p>
          <a:p>
            <a:pPr lvl="0" rtl="0">
              <a:spcBef>
                <a:spcPts val="0"/>
              </a:spcBef>
              <a:buNone/>
            </a:pPr>
            <a:r>
              <a:t/>
            </a:r>
            <a:endParaRPr sz="1800"/>
          </a:p>
          <a:p>
            <a:pPr indent="-419100" lvl="0" marL="457200" rtl="0">
              <a:spcBef>
                <a:spcPts val="0"/>
              </a:spcBef>
              <a:buClr>
                <a:schemeClr val="dk1"/>
              </a:buClr>
              <a:buSzPct val="100000"/>
              <a:buFont typeface="Arial"/>
              <a:buChar char="●"/>
            </a:pPr>
            <a:r>
              <a:rPr lang="en"/>
              <a:t>misinformation about the value of tests</a:t>
            </a:r>
          </a:p>
          <a:p>
            <a:pPr lvl="0">
              <a:spcBef>
                <a:spcPts val="0"/>
              </a:spcBef>
              <a:buNone/>
            </a:pPr>
            <a:r>
              <a:t/>
            </a:r>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103" name="Shape 103"/>
        <p:cNvGrpSpPr/>
        <p:nvPr/>
      </p:nvGrpSpPr>
      <p:grpSpPr>
        <a:xfrm>
          <a:off x="0" y="0"/>
          <a:ext cx="0" cy="0"/>
          <a:chOff x="0" y="0"/>
          <a:chExt cx="0" cy="0"/>
        </a:xfrm>
      </p:grpSpPr>
      <p:sp>
        <p:nvSpPr>
          <p:cNvPr id="104" name="Shape 104"/>
          <p:cNvSpPr txBox="1"/>
          <p:nvPr>
            <p:ph idx="1" type="body"/>
          </p:nvPr>
        </p:nvSpPr>
        <p:spPr>
          <a:xfrm>
            <a:off x="457200" y="403625"/>
            <a:ext cx="8229600" cy="1458899"/>
          </a:xfrm>
          <a:prstGeom prst="rect">
            <a:avLst/>
          </a:prstGeom>
        </p:spPr>
        <p:txBody>
          <a:bodyPr anchorCtr="0" anchor="t" bIns="91425" lIns="91425" rIns="91425" tIns="91425">
            <a:noAutofit/>
          </a:bodyPr>
          <a:lstStyle/>
          <a:p>
            <a:pPr rtl="0">
              <a:spcBef>
                <a:spcPts val="0"/>
              </a:spcBef>
              <a:buNone/>
            </a:pPr>
            <a:r>
              <a:rPr b="1" lang="en"/>
              <a:t>Talking to Your Students about Cheating:</a:t>
            </a:r>
          </a:p>
          <a:p>
            <a:pPr rtl="0">
              <a:spcBef>
                <a:spcPts val="0"/>
              </a:spcBef>
              <a:buNone/>
            </a:pPr>
            <a:r>
              <a:t/>
            </a:r>
            <a:endParaRPr sz="1400"/>
          </a:p>
          <a:p>
            <a:pPr indent="-419100" lvl="0" marL="457200" rtl="0">
              <a:spcBef>
                <a:spcPts val="0"/>
              </a:spcBef>
              <a:buClr>
                <a:schemeClr val="dk1"/>
              </a:buClr>
              <a:buSzPct val="100000"/>
              <a:buFont typeface="Arial"/>
              <a:buChar char="●"/>
            </a:pPr>
            <a:r>
              <a:rPr lang="en"/>
              <a:t>Give a survey.</a:t>
            </a:r>
          </a:p>
          <a:p>
            <a:pPr rtl="0">
              <a:spcBef>
                <a:spcPts val="0"/>
              </a:spcBef>
              <a:buNone/>
            </a:pPr>
            <a:r>
              <a:t/>
            </a:r>
            <a:endParaRPr sz="1200"/>
          </a:p>
          <a:p>
            <a:pPr lvl="0">
              <a:spcBef>
                <a:spcPts val="0"/>
              </a:spcBef>
              <a:buNone/>
            </a:pPr>
            <a:r>
              <a:t/>
            </a:r>
            <a:endParaRPr/>
          </a:p>
        </p:txBody>
      </p:sp>
      <p:sp>
        <p:nvSpPr>
          <p:cNvPr id="105" name="Shape 105"/>
          <p:cNvSpPr txBox="1"/>
          <p:nvPr/>
        </p:nvSpPr>
        <p:spPr>
          <a:xfrm>
            <a:off x="457200" y="3274375"/>
            <a:ext cx="8229600" cy="665399"/>
          </a:xfrm>
          <a:prstGeom prst="rect">
            <a:avLst/>
          </a:prstGeom>
          <a:noFill/>
          <a:ln>
            <a:noFill/>
          </a:ln>
        </p:spPr>
        <p:txBody>
          <a:bodyPr anchorCtr="0" anchor="t" bIns="91425" lIns="91425" rIns="91425" tIns="91425">
            <a:noAutofit/>
          </a:bodyPr>
          <a:lstStyle/>
          <a:p>
            <a:pPr indent="-419100" lvl="0" marL="457200">
              <a:spcBef>
                <a:spcPts val="0"/>
              </a:spcBef>
              <a:buClr>
                <a:schemeClr val="dk1"/>
              </a:buClr>
              <a:buSzPct val="100000"/>
              <a:buFont typeface="Arial"/>
              <a:buChar char="●"/>
            </a:pPr>
            <a:r>
              <a:rPr lang="en" sz="3000">
                <a:solidFill>
                  <a:schemeClr val="dk1"/>
                </a:solidFill>
              </a:rPr>
              <a:t>Be interested but nonjudgmental.</a:t>
            </a:r>
          </a:p>
        </p:txBody>
      </p:sp>
      <p:sp>
        <p:nvSpPr>
          <p:cNvPr id="106" name="Shape 106"/>
          <p:cNvSpPr txBox="1"/>
          <p:nvPr/>
        </p:nvSpPr>
        <p:spPr>
          <a:xfrm>
            <a:off x="457200" y="4058675"/>
            <a:ext cx="8229600" cy="665399"/>
          </a:xfrm>
          <a:prstGeom prst="rect">
            <a:avLst/>
          </a:prstGeom>
          <a:noFill/>
          <a:ln>
            <a:noFill/>
          </a:ln>
        </p:spPr>
        <p:txBody>
          <a:bodyPr anchorCtr="0" anchor="t" bIns="91425" lIns="91425" rIns="91425" tIns="91425">
            <a:noAutofit/>
          </a:bodyPr>
          <a:lstStyle/>
          <a:p>
            <a:pPr indent="-419100" lvl="0" marL="457200">
              <a:spcBef>
                <a:spcPts val="0"/>
              </a:spcBef>
              <a:buClr>
                <a:schemeClr val="dk1"/>
              </a:buClr>
              <a:buSzPct val="100000"/>
              <a:buFont typeface="Arial"/>
              <a:buChar char="●"/>
            </a:pPr>
            <a:r>
              <a:rPr lang="en" sz="3000">
                <a:solidFill>
                  <a:schemeClr val="dk1"/>
                </a:solidFill>
              </a:rPr>
              <a:t>Explain how Americans think differently.</a:t>
            </a:r>
          </a:p>
        </p:txBody>
      </p:sp>
      <p:sp>
        <p:nvSpPr>
          <p:cNvPr id="107" name="Shape 107"/>
          <p:cNvSpPr txBox="1"/>
          <p:nvPr/>
        </p:nvSpPr>
        <p:spPr>
          <a:xfrm>
            <a:off x="466800" y="1986100"/>
            <a:ext cx="8210399" cy="1169400"/>
          </a:xfrm>
          <a:prstGeom prst="rect">
            <a:avLst/>
          </a:prstGeom>
          <a:noFill/>
          <a:ln>
            <a:noFill/>
          </a:ln>
        </p:spPr>
        <p:txBody>
          <a:bodyPr anchorCtr="0" anchor="t" bIns="91425" lIns="91425" rIns="91425" tIns="91425">
            <a:noAutofit/>
          </a:bodyPr>
          <a:lstStyle/>
          <a:p>
            <a:pPr indent="-419100" lvl="0" marL="457200">
              <a:spcBef>
                <a:spcPts val="0"/>
              </a:spcBef>
              <a:buClr>
                <a:schemeClr val="dk1"/>
              </a:buClr>
              <a:buSzPct val="100000"/>
              <a:buFont typeface="Arial"/>
              <a:buChar char="●"/>
            </a:pPr>
            <a:r>
              <a:rPr lang="en" sz="3000">
                <a:solidFill>
                  <a:schemeClr val="dk1"/>
                </a:solidFill>
              </a:rPr>
              <a:t>Start the discussion with something not too personal such as internet use.</a:t>
            </a:r>
          </a:p>
        </p:txBody>
      </p:sp>
    </p:spTree>
  </p:cSld>
  <p:clrMapOvr>
    <a:masterClrMapping/>
  </p:clrMapOvr>
  <p:transition spd="slow">
    <p:cu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1000"/>
                                        <p:tgtEl>
                                          <p:spTgt spid="1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1000"/>
                                        <p:tgtEl>
                                          <p:spTgt spid="1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1000"/>
                                        <p:tgtEl>
                                          <p:spTgt spid="1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111" name="Shape 111"/>
        <p:cNvGrpSpPr/>
        <p:nvPr/>
      </p:nvGrpSpPr>
      <p:grpSpPr>
        <a:xfrm>
          <a:off x="0" y="0"/>
          <a:ext cx="0" cy="0"/>
          <a:chOff x="0" y="0"/>
          <a:chExt cx="0" cy="0"/>
        </a:xfrm>
      </p:grpSpPr>
      <p:sp>
        <p:nvSpPr>
          <p:cNvPr id="112" name="Shape 112"/>
          <p:cNvSpPr txBox="1"/>
          <p:nvPr>
            <p:ph idx="1" type="body"/>
          </p:nvPr>
        </p:nvSpPr>
        <p:spPr>
          <a:xfrm>
            <a:off x="457200" y="289950"/>
            <a:ext cx="8229600" cy="4656899"/>
          </a:xfrm>
          <a:prstGeom prst="rect">
            <a:avLst/>
          </a:prstGeom>
        </p:spPr>
        <p:txBody>
          <a:bodyPr anchorCtr="0" anchor="t" bIns="91425" lIns="91425" rIns="91425" tIns="91425">
            <a:noAutofit/>
          </a:bodyPr>
          <a:lstStyle/>
          <a:p>
            <a:pPr rtl="0">
              <a:spcBef>
                <a:spcPts val="0"/>
              </a:spcBef>
              <a:buNone/>
            </a:pPr>
            <a:r>
              <a:rPr b="1" lang="en"/>
              <a:t>The American Ideal:</a:t>
            </a:r>
          </a:p>
          <a:p>
            <a:pPr rtl="0">
              <a:spcBef>
                <a:spcPts val="0"/>
              </a:spcBef>
              <a:buNone/>
            </a:pPr>
            <a:r>
              <a:t/>
            </a:r>
            <a:endParaRPr/>
          </a:p>
          <a:p>
            <a:pPr indent="-419100" lvl="0" marL="457200" rtl="0">
              <a:spcBef>
                <a:spcPts val="0"/>
              </a:spcBef>
              <a:buClr>
                <a:schemeClr val="dk1"/>
              </a:buClr>
              <a:buSzPct val="100000"/>
              <a:buFont typeface="Arial"/>
              <a:buChar char="●"/>
            </a:pPr>
            <a:r>
              <a:rPr lang="en"/>
              <a:t>Americans believe that knowledge is property and my words are my property. </a:t>
            </a:r>
          </a:p>
          <a:p>
            <a:pPr rtl="0">
              <a:spcBef>
                <a:spcPts val="0"/>
              </a:spcBef>
              <a:buNone/>
            </a:pPr>
            <a:r>
              <a:t/>
            </a:r>
            <a:endParaRPr/>
          </a:p>
          <a:p>
            <a:pPr indent="-419100" lvl="0" marL="457200">
              <a:spcBef>
                <a:spcPts val="0"/>
              </a:spcBef>
              <a:buClr>
                <a:schemeClr val="dk1"/>
              </a:buClr>
              <a:buSzPct val="100000"/>
              <a:buFont typeface="Arial"/>
              <a:buChar char="●"/>
            </a:pPr>
            <a:r>
              <a:rPr lang="en"/>
              <a:t>Using someone else’s words or knowledge as when copying a test or off the internet is like stealing property.  So Americans view it as wrong. </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116" name="Shape 116"/>
        <p:cNvGrpSpPr/>
        <p:nvPr/>
      </p:nvGrpSpPr>
      <p:grpSpPr>
        <a:xfrm>
          <a:off x="0" y="0"/>
          <a:ext cx="0" cy="0"/>
          <a:chOff x="0" y="0"/>
          <a:chExt cx="0" cy="0"/>
        </a:xfrm>
      </p:grpSpPr>
      <p:sp>
        <p:nvSpPr>
          <p:cNvPr id="117" name="Shape 117"/>
          <p:cNvSpPr txBox="1"/>
          <p:nvPr>
            <p:ph idx="1" type="body"/>
          </p:nvPr>
        </p:nvSpPr>
        <p:spPr>
          <a:xfrm>
            <a:off x="457200" y="548500"/>
            <a:ext cx="8229600" cy="4377300"/>
          </a:xfrm>
          <a:prstGeom prst="rect">
            <a:avLst/>
          </a:prstGeom>
        </p:spPr>
        <p:txBody>
          <a:bodyPr anchorCtr="0" anchor="t" bIns="91425" lIns="91425" rIns="91425" tIns="91425">
            <a:noAutofit/>
          </a:bodyPr>
          <a:lstStyle/>
          <a:p>
            <a:pPr indent="-419100" lvl="0" marL="457200">
              <a:spcBef>
                <a:spcPts val="0"/>
              </a:spcBef>
              <a:buClr>
                <a:schemeClr val="dk1"/>
              </a:buClr>
              <a:buSzPct val="100000"/>
              <a:buFont typeface="Arial"/>
              <a:buChar char="●"/>
            </a:pPr>
            <a:r>
              <a:rPr lang="en"/>
              <a:t>Americans put great value on the individual and what the individual knows and can do.  Your work is supposed to illustrate what you know and can do.</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121" name="Shape 121"/>
        <p:cNvGrpSpPr/>
        <p:nvPr/>
      </p:nvGrpSpPr>
      <p:grpSpPr>
        <a:xfrm>
          <a:off x="0" y="0"/>
          <a:ext cx="0" cy="0"/>
          <a:chOff x="0" y="0"/>
          <a:chExt cx="0" cy="0"/>
        </a:xfrm>
      </p:grpSpPr>
      <p:sp>
        <p:nvSpPr>
          <p:cNvPr id="122" name="Shape 122"/>
          <p:cNvSpPr txBox="1"/>
          <p:nvPr>
            <p:ph idx="1" type="body"/>
          </p:nvPr>
        </p:nvSpPr>
        <p:spPr>
          <a:xfrm>
            <a:off x="457200" y="486400"/>
            <a:ext cx="8229600" cy="4439399"/>
          </a:xfrm>
          <a:prstGeom prst="rect">
            <a:avLst/>
          </a:prstGeom>
        </p:spPr>
        <p:txBody>
          <a:bodyPr anchorCtr="0" anchor="t" bIns="91425" lIns="91425" rIns="91425" tIns="91425">
            <a:noAutofit/>
          </a:bodyPr>
          <a:lstStyle/>
          <a:p>
            <a:pPr rtl="0">
              <a:spcBef>
                <a:spcPts val="0"/>
              </a:spcBef>
              <a:buNone/>
            </a:pPr>
            <a:r>
              <a:rPr b="1" lang="en"/>
              <a:t>Implications for Policy:</a:t>
            </a:r>
          </a:p>
          <a:p>
            <a:pPr rtl="0">
              <a:spcBef>
                <a:spcPts val="0"/>
              </a:spcBef>
              <a:buNone/>
            </a:pPr>
            <a:r>
              <a:t/>
            </a:r>
            <a:endParaRPr sz="1200"/>
          </a:p>
          <a:p>
            <a:pPr indent="-419100" lvl="0" marL="457200" rtl="0">
              <a:spcBef>
                <a:spcPts val="0"/>
              </a:spcBef>
              <a:buClr>
                <a:schemeClr val="dk1"/>
              </a:buClr>
              <a:buSzPct val="100000"/>
              <a:buFont typeface="Arial"/>
              <a:buChar char="●"/>
            </a:pPr>
            <a:r>
              <a:rPr lang="en"/>
              <a:t>Make rules and expectations absolutely clear.</a:t>
            </a:r>
          </a:p>
          <a:p>
            <a:pPr rtl="0">
              <a:spcBef>
                <a:spcPts val="0"/>
              </a:spcBef>
              <a:buNone/>
            </a:pPr>
            <a:r>
              <a:t/>
            </a:r>
            <a:endParaRPr sz="1200"/>
          </a:p>
          <a:p>
            <a:pPr indent="-419100" lvl="0" marL="457200" rtl="0">
              <a:spcBef>
                <a:spcPts val="0"/>
              </a:spcBef>
              <a:buClr>
                <a:schemeClr val="dk1"/>
              </a:buClr>
              <a:buSzPct val="100000"/>
              <a:buFont typeface="Arial"/>
              <a:buChar char="●"/>
            </a:pPr>
            <a:r>
              <a:rPr lang="en"/>
              <a:t>Focus on teaching not judging.</a:t>
            </a:r>
          </a:p>
          <a:p>
            <a:pPr lvl="0" rtl="0">
              <a:spcBef>
                <a:spcPts val="0"/>
              </a:spcBef>
              <a:buNone/>
            </a:pPr>
            <a:r>
              <a:t/>
            </a:r>
            <a:endParaRPr sz="1200"/>
          </a:p>
          <a:p>
            <a:pPr indent="-419100" lvl="0" marL="457200">
              <a:spcBef>
                <a:spcPts val="0"/>
              </a:spcBef>
              <a:buClr>
                <a:schemeClr val="dk1"/>
              </a:buClr>
              <a:buSzPct val="100000"/>
              <a:buFont typeface="Arial"/>
              <a:buChar char="●"/>
            </a:pPr>
            <a:r>
              <a:rPr lang="en"/>
              <a:t>Formalize your policy with an orientation or class for international students.</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126" name="Shape 126"/>
        <p:cNvGrpSpPr/>
        <p:nvPr/>
      </p:nvGrpSpPr>
      <p:grpSpPr>
        <a:xfrm>
          <a:off x="0" y="0"/>
          <a:ext cx="0" cy="0"/>
          <a:chOff x="0" y="0"/>
          <a:chExt cx="0" cy="0"/>
        </a:xfrm>
      </p:grpSpPr>
      <p:sp>
        <p:nvSpPr>
          <p:cNvPr id="127" name="Shape 127"/>
          <p:cNvSpPr txBox="1"/>
          <p:nvPr>
            <p:ph idx="1" type="body"/>
          </p:nvPr>
        </p:nvSpPr>
        <p:spPr>
          <a:xfrm>
            <a:off x="457200" y="417400"/>
            <a:ext cx="8229600" cy="4508399"/>
          </a:xfrm>
          <a:prstGeom prst="rect">
            <a:avLst/>
          </a:prstGeom>
        </p:spPr>
        <p:txBody>
          <a:bodyPr anchorCtr="0" anchor="t" bIns="91425" lIns="91425" rIns="91425" tIns="91425">
            <a:noAutofit/>
          </a:bodyPr>
          <a:lstStyle/>
          <a:p>
            <a:pPr rtl="0">
              <a:spcBef>
                <a:spcPts val="0"/>
              </a:spcBef>
              <a:buNone/>
            </a:pPr>
            <a:r>
              <a:rPr b="1" lang="en"/>
              <a:t>Consider your own policy and practice </a:t>
            </a:r>
          </a:p>
          <a:p>
            <a:pPr rtl="0">
              <a:spcBef>
                <a:spcPts val="0"/>
              </a:spcBef>
              <a:buNone/>
            </a:pPr>
            <a:r>
              <a:rPr b="1" lang="en"/>
              <a:t>(in your classroom and in your school):  </a:t>
            </a:r>
          </a:p>
          <a:p>
            <a:pPr rtl="0">
              <a:spcBef>
                <a:spcPts val="0"/>
              </a:spcBef>
              <a:buNone/>
            </a:pPr>
            <a:r>
              <a:t/>
            </a:r>
            <a:endParaRPr b="1"/>
          </a:p>
          <a:p>
            <a:pPr indent="-419100" lvl="0" marL="457200" rtl="0">
              <a:spcBef>
                <a:spcPts val="0"/>
              </a:spcBef>
              <a:buClr>
                <a:schemeClr val="dk1"/>
              </a:buClr>
              <a:buSzPct val="100000"/>
              <a:buFont typeface="Arial"/>
              <a:buChar char="●"/>
            </a:pPr>
            <a:r>
              <a:rPr lang="en"/>
              <a:t>Is there a proactive component?  </a:t>
            </a:r>
          </a:p>
          <a:p>
            <a:pPr lvl="0" rtl="0">
              <a:spcBef>
                <a:spcPts val="0"/>
              </a:spcBef>
              <a:buNone/>
            </a:pPr>
            <a:r>
              <a:t/>
            </a:r>
            <a:endParaRPr/>
          </a:p>
          <a:p>
            <a:pPr indent="-419100" lvl="0" marL="457200">
              <a:spcBef>
                <a:spcPts val="0"/>
              </a:spcBef>
              <a:buClr>
                <a:schemeClr val="dk1"/>
              </a:buClr>
              <a:buSzPct val="100000"/>
              <a:buFont typeface="Arial"/>
              <a:buChar char="●"/>
            </a:pPr>
            <a:r>
              <a:rPr lang="en"/>
              <a:t>What could you add to make it more proactive?</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131" name="Shape 131"/>
        <p:cNvGrpSpPr/>
        <p:nvPr/>
      </p:nvGrpSpPr>
      <p:grpSpPr>
        <a:xfrm>
          <a:off x="0" y="0"/>
          <a:ext cx="0" cy="0"/>
          <a:chOff x="0" y="0"/>
          <a:chExt cx="0" cy="0"/>
        </a:xfrm>
      </p:grpSpPr>
      <p:sp>
        <p:nvSpPr>
          <p:cNvPr id="132" name="Shape 132"/>
          <p:cNvSpPr txBox="1"/>
          <p:nvPr/>
        </p:nvSpPr>
        <p:spPr>
          <a:xfrm>
            <a:off x="1006825" y="1235050"/>
            <a:ext cx="7396800" cy="3033000"/>
          </a:xfrm>
          <a:prstGeom prst="rect">
            <a:avLst/>
          </a:prstGeom>
          <a:noFill/>
          <a:ln>
            <a:noFill/>
          </a:ln>
        </p:spPr>
        <p:txBody>
          <a:bodyPr anchorCtr="0" anchor="t" bIns="91425" lIns="91425" rIns="91425" tIns="91425">
            <a:noAutofit/>
          </a:bodyPr>
          <a:lstStyle/>
          <a:p>
            <a:pPr rtl="0">
              <a:spcBef>
                <a:spcPts val="0"/>
              </a:spcBef>
              <a:buNone/>
            </a:pPr>
            <a:r>
              <a:rPr lang="en" sz="4800"/>
              <a:t>“Cheating is totally wrong, </a:t>
            </a:r>
          </a:p>
          <a:p>
            <a:pPr indent="457200">
              <a:spcBef>
                <a:spcPts val="0"/>
              </a:spcBef>
              <a:buNone/>
            </a:pPr>
            <a:r>
              <a:rPr lang="en" sz="4800"/>
              <a:t>and I hardly ever do it.”</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34" name="Shape 34"/>
        <p:cNvGrpSpPr/>
        <p:nvPr/>
      </p:nvGrpSpPr>
      <p:grpSpPr>
        <a:xfrm>
          <a:off x="0" y="0"/>
          <a:ext cx="0" cy="0"/>
          <a:chOff x="0" y="0"/>
          <a:chExt cx="0" cy="0"/>
        </a:xfrm>
      </p:grpSpPr>
      <p:sp>
        <p:nvSpPr>
          <p:cNvPr id="35" name="Shape 35"/>
          <p:cNvSpPr txBox="1"/>
          <p:nvPr>
            <p:ph idx="1" type="body"/>
          </p:nvPr>
        </p:nvSpPr>
        <p:spPr>
          <a:xfrm>
            <a:off x="457200" y="560000"/>
            <a:ext cx="8229600" cy="4365899"/>
          </a:xfrm>
          <a:prstGeom prst="rect">
            <a:avLst/>
          </a:prstGeom>
        </p:spPr>
        <p:txBody>
          <a:bodyPr anchorCtr="0" anchor="t" bIns="91425" lIns="91425" rIns="91425" tIns="91425">
            <a:noAutofit/>
          </a:bodyPr>
          <a:lstStyle/>
          <a:p>
            <a:pPr lvl="0" rtl="0">
              <a:spcBef>
                <a:spcPts val="0"/>
              </a:spcBef>
              <a:buNone/>
            </a:pPr>
            <a:r>
              <a:t/>
            </a:r>
            <a:endParaRPr sz="1000"/>
          </a:p>
          <a:p>
            <a:pPr indent="-419100" lvl="0" marL="457200" rtl="0">
              <a:spcBef>
                <a:spcPts val="0"/>
              </a:spcBef>
              <a:buClr>
                <a:schemeClr val="dk1"/>
              </a:buClr>
              <a:buSzPct val="100000"/>
              <a:buFont typeface="Arial"/>
              <a:buChar char="●"/>
            </a:pPr>
            <a:r>
              <a:rPr lang="en"/>
              <a:t>In my country, the most important thing for students is their score.</a:t>
            </a:r>
          </a:p>
          <a:p>
            <a:pPr lvl="0" rtl="0">
              <a:spcBef>
                <a:spcPts val="0"/>
              </a:spcBef>
              <a:buNone/>
            </a:pPr>
            <a:r>
              <a:t/>
            </a:r>
            <a:endParaRPr sz="1000"/>
          </a:p>
          <a:p>
            <a:pPr indent="-419100" lvl="0" marL="457200" rtl="0">
              <a:spcBef>
                <a:spcPts val="0"/>
              </a:spcBef>
              <a:buClr>
                <a:schemeClr val="dk1"/>
              </a:buClr>
              <a:buSzPct val="100000"/>
              <a:buFont typeface="Arial"/>
              <a:buChar char="●"/>
            </a:pPr>
            <a:r>
              <a:rPr lang="en"/>
              <a:t>Sharing shows good character.  Helping others while getting helped is not wrong.</a:t>
            </a:r>
          </a:p>
          <a:p>
            <a:pPr lvl="0" rtl="0">
              <a:spcBef>
                <a:spcPts val="0"/>
              </a:spcBef>
              <a:buNone/>
            </a:pPr>
            <a:r>
              <a:t/>
            </a:r>
            <a:endParaRPr sz="1000"/>
          </a:p>
          <a:p>
            <a:pPr indent="-419100" lvl="0" marL="457200">
              <a:spcBef>
                <a:spcPts val="0"/>
              </a:spcBef>
              <a:buClr>
                <a:schemeClr val="dk1"/>
              </a:buClr>
              <a:buSzPct val="100000"/>
              <a:buFont typeface="Arial"/>
              <a:buChar char="●"/>
            </a:pPr>
            <a:r>
              <a:rPr lang="en"/>
              <a:t>In my country, my teachers say, “you can copy but don’t let us see.”</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39" name="Shape 39"/>
        <p:cNvGrpSpPr/>
        <p:nvPr/>
      </p:nvGrpSpPr>
      <p:grpSpPr>
        <a:xfrm>
          <a:off x="0" y="0"/>
          <a:ext cx="0" cy="0"/>
          <a:chOff x="0" y="0"/>
          <a:chExt cx="0" cy="0"/>
        </a:xfrm>
      </p:grpSpPr>
      <p:sp>
        <p:nvSpPr>
          <p:cNvPr id="40" name="Shape 40"/>
          <p:cNvSpPr txBox="1"/>
          <p:nvPr>
            <p:ph idx="1" type="body"/>
          </p:nvPr>
        </p:nvSpPr>
        <p:spPr>
          <a:xfrm>
            <a:off x="457200" y="360350"/>
            <a:ext cx="8229600" cy="4565400"/>
          </a:xfrm>
          <a:prstGeom prst="rect">
            <a:avLst/>
          </a:prstGeom>
        </p:spPr>
        <p:txBody>
          <a:bodyPr anchorCtr="0" anchor="t" bIns="91425" lIns="91425" rIns="91425" tIns="91425">
            <a:noAutofit/>
          </a:bodyPr>
          <a:lstStyle/>
          <a:p>
            <a:pPr rtl="0">
              <a:spcBef>
                <a:spcPts val="0"/>
              </a:spcBef>
              <a:buNone/>
            </a:pPr>
            <a:r>
              <a:rPr b="1" lang="en"/>
              <a:t>Is this cheating?</a:t>
            </a:r>
          </a:p>
          <a:p>
            <a:pPr rtl="0">
              <a:spcBef>
                <a:spcPts val="0"/>
              </a:spcBef>
              <a:buNone/>
            </a:pPr>
            <a:r>
              <a:t/>
            </a:r>
            <a:endParaRPr sz="900"/>
          </a:p>
          <a:p>
            <a:pPr indent="-419100" lvl="0" marL="457200" rtl="0">
              <a:spcBef>
                <a:spcPts val="0"/>
              </a:spcBef>
              <a:buClr>
                <a:schemeClr val="dk1"/>
              </a:buClr>
              <a:buSzPct val="100000"/>
              <a:buFont typeface="Arial"/>
              <a:buChar char="●"/>
            </a:pPr>
            <a:r>
              <a:rPr lang="en"/>
              <a:t>Having your parents or former teacher help you write your essay </a:t>
            </a:r>
          </a:p>
          <a:p>
            <a:pPr lvl="0" rtl="0">
              <a:spcBef>
                <a:spcPts val="0"/>
              </a:spcBef>
              <a:buNone/>
            </a:pPr>
            <a:r>
              <a:t/>
            </a:r>
            <a:endParaRPr sz="1800"/>
          </a:p>
          <a:p>
            <a:pPr indent="-419100" lvl="0" marL="457200" rtl="0">
              <a:spcBef>
                <a:spcPts val="0"/>
              </a:spcBef>
              <a:buClr>
                <a:schemeClr val="dk1"/>
              </a:buClr>
              <a:buSzPct val="100000"/>
              <a:buFont typeface="Arial"/>
              <a:buChar char="●"/>
            </a:pPr>
            <a:r>
              <a:rPr lang="en"/>
              <a:t>Having a friend proofread your essay or lab report for grammar and spelling mistakes</a:t>
            </a:r>
          </a:p>
          <a:p>
            <a:pPr lvl="0" rtl="0">
              <a:spcBef>
                <a:spcPts val="0"/>
              </a:spcBef>
              <a:buNone/>
            </a:pPr>
            <a:r>
              <a:t/>
            </a:r>
            <a:endParaRPr sz="1800"/>
          </a:p>
          <a:p>
            <a:pPr indent="-419100" lvl="0" marL="457200">
              <a:spcBef>
                <a:spcPts val="0"/>
              </a:spcBef>
              <a:buClr>
                <a:schemeClr val="dk1"/>
              </a:buClr>
              <a:buSzPct val="100000"/>
              <a:buFont typeface="Arial"/>
              <a:buChar char="●"/>
            </a:pPr>
            <a:r>
              <a:rPr lang="en"/>
              <a:t>Sharing answers from math homework</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44" name="Shape 44"/>
        <p:cNvGrpSpPr/>
        <p:nvPr/>
      </p:nvGrpSpPr>
      <p:grpSpPr>
        <a:xfrm>
          <a:off x="0" y="0"/>
          <a:ext cx="0" cy="0"/>
          <a:chOff x="0" y="0"/>
          <a:chExt cx="0" cy="0"/>
        </a:xfrm>
      </p:grpSpPr>
      <p:sp>
        <p:nvSpPr>
          <p:cNvPr id="45" name="Shape 45"/>
          <p:cNvSpPr txBox="1"/>
          <p:nvPr>
            <p:ph idx="1" type="body"/>
          </p:nvPr>
        </p:nvSpPr>
        <p:spPr>
          <a:xfrm>
            <a:off x="353700" y="702300"/>
            <a:ext cx="8229600" cy="3928799"/>
          </a:xfrm>
          <a:prstGeom prst="rect">
            <a:avLst/>
          </a:prstGeom>
        </p:spPr>
        <p:txBody>
          <a:bodyPr anchorCtr="0" anchor="t" bIns="91425" lIns="91425" rIns="91425" tIns="91425">
            <a:noAutofit/>
          </a:bodyPr>
          <a:lstStyle/>
          <a:p>
            <a:pPr rtl="0">
              <a:spcBef>
                <a:spcPts val="0"/>
              </a:spcBef>
              <a:buNone/>
            </a:pPr>
            <a:r>
              <a:rPr lang="en" sz="3600"/>
              <a:t>Our School:</a:t>
            </a:r>
          </a:p>
          <a:p>
            <a:pPr lvl="0" rtl="0">
              <a:spcBef>
                <a:spcPts val="0"/>
              </a:spcBef>
              <a:buNone/>
            </a:pPr>
            <a:r>
              <a:t/>
            </a:r>
            <a:endParaRPr sz="1000"/>
          </a:p>
          <a:p>
            <a:pPr indent="-457200" lvl="0" marL="457200" rtl="0">
              <a:spcBef>
                <a:spcPts val="0"/>
              </a:spcBef>
              <a:buClr>
                <a:schemeClr val="dk1"/>
              </a:buClr>
              <a:buSzPct val="100000"/>
              <a:buFont typeface="Arial"/>
              <a:buChar char="●"/>
            </a:pPr>
            <a:r>
              <a:rPr lang="en" sz="3600"/>
              <a:t>independent college prep school</a:t>
            </a:r>
          </a:p>
          <a:p>
            <a:pPr lvl="0" rtl="0">
              <a:spcBef>
                <a:spcPts val="0"/>
              </a:spcBef>
              <a:buNone/>
            </a:pPr>
            <a:r>
              <a:t/>
            </a:r>
            <a:endParaRPr sz="1000"/>
          </a:p>
          <a:p>
            <a:pPr indent="-457200" lvl="0" marL="457200" rtl="0">
              <a:spcBef>
                <a:spcPts val="0"/>
              </a:spcBef>
              <a:buClr>
                <a:schemeClr val="dk1"/>
              </a:buClr>
              <a:buSzPct val="100000"/>
              <a:buFont typeface="Arial"/>
              <a:buChar char="●"/>
            </a:pPr>
            <a:r>
              <a:rPr lang="en" sz="3600"/>
              <a:t>day students - American</a:t>
            </a:r>
          </a:p>
          <a:p>
            <a:pPr lvl="0" rtl="0">
              <a:spcBef>
                <a:spcPts val="0"/>
              </a:spcBef>
              <a:buNone/>
            </a:pPr>
            <a:r>
              <a:t/>
            </a:r>
            <a:endParaRPr sz="1000"/>
          </a:p>
          <a:p>
            <a:pPr indent="-457200" lvl="0" marL="457200" rtl="0">
              <a:spcBef>
                <a:spcPts val="0"/>
              </a:spcBef>
              <a:buClr>
                <a:schemeClr val="dk1"/>
              </a:buClr>
              <a:buSzPct val="100000"/>
              <a:buFont typeface="Arial"/>
              <a:buChar char="●"/>
            </a:pPr>
            <a:r>
              <a:rPr lang="en" sz="3600"/>
              <a:t>boarding/homestay - International</a:t>
            </a:r>
          </a:p>
          <a:p>
            <a:pPr lvl="0" rtl="0">
              <a:spcBef>
                <a:spcPts val="0"/>
              </a:spcBef>
              <a:buNone/>
            </a:pPr>
            <a:r>
              <a:t/>
            </a:r>
            <a:endParaRPr sz="1000"/>
          </a:p>
          <a:p>
            <a:pPr lvl="0" rtl="0">
              <a:spcBef>
                <a:spcPts val="0"/>
              </a:spcBef>
              <a:buNone/>
            </a:pPr>
            <a:r>
              <a:t/>
            </a:r>
            <a:endParaRPr sz="3600"/>
          </a:p>
          <a:p>
            <a:pPr>
              <a:spcBef>
                <a:spcPts val="0"/>
              </a:spcBef>
              <a:buNone/>
            </a:pPr>
            <a:r>
              <a:t/>
            </a:r>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49" name="Shape 49"/>
        <p:cNvGrpSpPr/>
        <p:nvPr/>
      </p:nvGrpSpPr>
      <p:grpSpPr>
        <a:xfrm>
          <a:off x="0" y="0"/>
          <a:ext cx="0" cy="0"/>
          <a:chOff x="0" y="0"/>
          <a:chExt cx="0" cy="0"/>
        </a:xfrm>
      </p:grpSpPr>
      <p:sp>
        <p:nvSpPr>
          <p:cNvPr id="50" name="Shape 50"/>
          <p:cNvSpPr txBox="1"/>
          <p:nvPr/>
        </p:nvSpPr>
        <p:spPr>
          <a:xfrm>
            <a:off x="344550" y="262500"/>
            <a:ext cx="8454900" cy="4618499"/>
          </a:xfrm>
          <a:prstGeom prst="rect">
            <a:avLst/>
          </a:prstGeom>
          <a:noFill/>
          <a:ln>
            <a:noFill/>
          </a:ln>
        </p:spPr>
        <p:txBody>
          <a:bodyPr anchorCtr="0" anchor="t" bIns="91425" lIns="91425" rIns="91425" tIns="91425">
            <a:noAutofit/>
          </a:bodyPr>
          <a:lstStyle/>
          <a:p>
            <a:pPr rtl="0">
              <a:spcBef>
                <a:spcPts val="0"/>
              </a:spcBef>
              <a:buNone/>
            </a:pPr>
            <a:r>
              <a:rPr lang="en" sz="2400"/>
              <a:t> </a:t>
            </a:r>
            <a:r>
              <a:rPr lang="en" sz="3600"/>
              <a:t>Our Students (high school):</a:t>
            </a:r>
          </a:p>
          <a:p>
            <a:pPr rtl="0">
              <a:spcBef>
                <a:spcPts val="0"/>
              </a:spcBef>
              <a:buNone/>
            </a:pPr>
            <a:r>
              <a:t/>
            </a:r>
            <a:endParaRPr sz="1200"/>
          </a:p>
          <a:p>
            <a:pPr indent="-457200" lvl="0" marL="457200" rtl="0">
              <a:spcBef>
                <a:spcPts val="0"/>
              </a:spcBef>
              <a:buClr>
                <a:srgbClr val="000000"/>
              </a:buClr>
              <a:buSzPct val="120000"/>
              <a:buFont typeface="Arial"/>
              <a:buChar char="●"/>
            </a:pPr>
            <a:r>
              <a:rPr lang="en" sz="3000"/>
              <a:t> </a:t>
            </a:r>
            <a:r>
              <a:rPr lang="en" sz="3600"/>
              <a:t>72 	United States</a:t>
            </a:r>
          </a:p>
          <a:p>
            <a:pPr indent="457200" lvl="0" marL="914400" rtl="0">
              <a:spcBef>
                <a:spcPts val="0"/>
              </a:spcBef>
              <a:buNone/>
            </a:pPr>
            <a:r>
              <a:rPr lang="en" sz="3600"/>
              <a:t>Canada</a:t>
            </a:r>
          </a:p>
          <a:p>
            <a:pPr lvl="0" rtl="0">
              <a:spcBef>
                <a:spcPts val="0"/>
              </a:spcBef>
              <a:buNone/>
            </a:pPr>
            <a:r>
              <a:t/>
            </a:r>
            <a:endParaRPr/>
          </a:p>
          <a:p>
            <a:pPr indent="-457200" lvl="0" marL="457200" rtl="0">
              <a:spcBef>
                <a:spcPts val="0"/>
              </a:spcBef>
              <a:buClr>
                <a:srgbClr val="000000"/>
              </a:buClr>
              <a:buSzPct val="100000"/>
              <a:buFont typeface="Arial"/>
              <a:buChar char="●"/>
            </a:pPr>
            <a:r>
              <a:rPr lang="en" sz="3600"/>
              <a:t>130 	China 					Korea</a:t>
            </a:r>
          </a:p>
          <a:p>
            <a:pPr indent="457200" lvl="0" marL="914400" rtl="0">
              <a:spcBef>
                <a:spcPts val="0"/>
              </a:spcBef>
              <a:buNone/>
            </a:pPr>
            <a:r>
              <a:rPr lang="en" sz="3600"/>
              <a:t>Vietnam 				Russia</a:t>
            </a:r>
          </a:p>
          <a:p>
            <a:pPr indent="457200" lvl="0" marL="914400" rtl="0">
              <a:spcBef>
                <a:spcPts val="0"/>
              </a:spcBef>
              <a:buNone/>
            </a:pPr>
            <a:r>
              <a:rPr lang="en" sz="3600"/>
              <a:t>Brazil 					Turkey</a:t>
            </a:r>
          </a:p>
          <a:p>
            <a:pPr indent="457200" marL="457200" rtl="0">
              <a:spcBef>
                <a:spcPts val="0"/>
              </a:spcBef>
              <a:buNone/>
            </a:pPr>
            <a:r>
              <a:t/>
            </a:r>
            <a:endParaRPr sz="1200"/>
          </a:p>
          <a:p>
            <a:pPr indent="457200" marL="914400" rtl="0">
              <a:spcBef>
                <a:spcPts val="0"/>
              </a:spcBef>
              <a:buNone/>
            </a:pPr>
            <a:r>
              <a:rPr lang="en" sz="3600"/>
              <a:t>Asia, Caribbean, S. America</a:t>
            </a:r>
          </a:p>
          <a:p>
            <a:pPr rtl="0">
              <a:spcBef>
                <a:spcPts val="0"/>
              </a:spcBef>
              <a:buNone/>
            </a:pPr>
            <a:r>
              <a:rPr lang="en" sz="2400"/>
              <a:t>	</a:t>
            </a:r>
          </a:p>
          <a:p>
            <a:pPr>
              <a:spcBef>
                <a:spcPts val="0"/>
              </a:spcBef>
              <a:buNone/>
            </a:pPr>
            <a:r>
              <a:rPr lang="en" sz="2400"/>
              <a:t>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54" name="Shape 54"/>
        <p:cNvGrpSpPr/>
        <p:nvPr/>
      </p:nvGrpSpPr>
      <p:grpSpPr>
        <a:xfrm>
          <a:off x="0" y="0"/>
          <a:ext cx="0" cy="0"/>
          <a:chOff x="0" y="0"/>
          <a:chExt cx="0" cy="0"/>
        </a:xfrm>
      </p:grpSpPr>
      <p:sp>
        <p:nvSpPr>
          <p:cNvPr id="55" name="Shape 55"/>
          <p:cNvSpPr txBox="1"/>
          <p:nvPr/>
        </p:nvSpPr>
        <p:spPr>
          <a:xfrm>
            <a:off x="664500" y="636075"/>
            <a:ext cx="7967099" cy="3726900"/>
          </a:xfrm>
          <a:prstGeom prst="rect">
            <a:avLst/>
          </a:prstGeom>
          <a:noFill/>
          <a:ln>
            <a:noFill/>
          </a:ln>
        </p:spPr>
        <p:txBody>
          <a:bodyPr anchorCtr="0" anchor="t" bIns="91425" lIns="91425" rIns="91425" tIns="91425">
            <a:noAutofit/>
          </a:bodyPr>
          <a:lstStyle/>
          <a:p>
            <a:pPr>
              <a:spcBef>
                <a:spcPts val="0"/>
              </a:spcBef>
              <a:buNone/>
            </a:pPr>
            <a:r>
              <a:t/>
            </a:r>
            <a:endParaRPr/>
          </a:p>
        </p:txBody>
      </p:sp>
      <p:graphicFrame>
        <p:nvGraphicFramePr>
          <p:cNvPr id="56" name="Shape 56"/>
          <p:cNvGraphicFramePr/>
          <p:nvPr/>
        </p:nvGraphicFramePr>
        <p:xfrm>
          <a:off x="586925" y="1712400"/>
          <a:ext cx="3000000" cy="3000000"/>
        </p:xfrm>
        <a:graphic>
          <a:graphicData uri="http://schemas.openxmlformats.org/drawingml/2006/table">
            <a:tbl>
              <a:tblPr>
                <a:noFill/>
                <a:tableStyleId>{4EE62C81-A355-4D2B-9EF4-B8EDA9D13268}</a:tableStyleId>
              </a:tblPr>
              <a:tblGrid>
                <a:gridCol w="2182550"/>
                <a:gridCol w="898600"/>
                <a:gridCol w="766625"/>
                <a:gridCol w="705275"/>
                <a:gridCol w="1002500"/>
                <a:gridCol w="670375"/>
                <a:gridCol w="640900"/>
                <a:gridCol w="964450"/>
              </a:tblGrid>
              <a:tr h="12700">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rPr lang="en">
                          <a:latin typeface="Times New Roman"/>
                          <a:ea typeface="Times New Roman"/>
                          <a:cs typeface="Times New Roman"/>
                          <a:sym typeface="Times New Roman"/>
                        </a:rPr>
                        <a:t>acceptable</a:t>
                      </a:r>
                    </a:p>
                  </a:txBody>
                  <a:tcPr marT="63500" marB="63500" marR="63500" marL="63500"/>
                </a:tc>
                <a:tc>
                  <a:txBody>
                    <a:bodyPr>
                      <a:noAutofit/>
                    </a:bodyPr>
                    <a:lstStyle/>
                    <a:p>
                      <a:pPr lvl="0" rtl="0">
                        <a:spcBef>
                          <a:spcPts val="0"/>
                        </a:spcBef>
                        <a:buNone/>
                      </a:pPr>
                      <a:r>
                        <a:rPr lang="en">
                          <a:latin typeface="Times New Roman"/>
                          <a:ea typeface="Times New Roman"/>
                          <a:cs typeface="Times New Roman"/>
                          <a:sym typeface="Times New Roman"/>
                        </a:rPr>
                        <a:t>not so wrong</a:t>
                      </a:r>
                    </a:p>
                  </a:txBody>
                  <a:tcPr marT="63500" marB="63500" marR="63500" marL="63500"/>
                </a:tc>
                <a:tc>
                  <a:txBody>
                    <a:bodyPr>
                      <a:noAutofit/>
                    </a:bodyPr>
                    <a:lstStyle/>
                    <a:p>
                      <a:pPr lvl="0" rtl="0">
                        <a:spcBef>
                          <a:spcPts val="0"/>
                        </a:spcBef>
                        <a:buNone/>
                      </a:pPr>
                      <a:r>
                        <a:rPr lang="en">
                          <a:latin typeface="Times New Roman"/>
                          <a:ea typeface="Times New Roman"/>
                          <a:cs typeface="Times New Roman"/>
                          <a:sym typeface="Times New Roman"/>
                        </a:rPr>
                        <a:t>wrong</a:t>
                      </a: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rPr lang="en">
                          <a:latin typeface="Times New Roman"/>
                          <a:ea typeface="Times New Roman"/>
                          <a:cs typeface="Times New Roman"/>
                          <a:sym typeface="Times New Roman"/>
                        </a:rPr>
                        <a:t>yes</a:t>
                      </a:r>
                    </a:p>
                  </a:txBody>
                  <a:tcPr marT="63500" marB="63500" marR="63500" marL="63500"/>
                </a:tc>
                <a:tc>
                  <a:txBody>
                    <a:bodyPr>
                      <a:noAutofit/>
                    </a:bodyPr>
                    <a:lstStyle/>
                    <a:p>
                      <a:pPr lvl="0" rtl="0">
                        <a:spcBef>
                          <a:spcPts val="0"/>
                        </a:spcBef>
                        <a:buNone/>
                      </a:pPr>
                      <a:r>
                        <a:rPr lang="en">
                          <a:latin typeface="Times New Roman"/>
                          <a:ea typeface="Times New Roman"/>
                          <a:cs typeface="Times New Roman"/>
                          <a:sym typeface="Times New Roman"/>
                        </a:rPr>
                        <a:t>no</a:t>
                      </a:r>
                    </a:p>
                  </a:txBody>
                  <a:tcPr marT="63500" marB="63500" marR="63500" marL="63500"/>
                </a:tc>
                <a:tc>
                  <a:txBody>
                    <a:bodyPr>
                      <a:noAutofit/>
                    </a:bodyPr>
                    <a:lstStyle/>
                    <a:p>
                      <a:pPr lvl="0" rtl="0">
                        <a:spcBef>
                          <a:spcPts val="0"/>
                        </a:spcBef>
                        <a:buNone/>
                      </a:pPr>
                      <a:r>
                        <a:rPr lang="en">
                          <a:latin typeface="Times New Roman"/>
                          <a:ea typeface="Times New Roman"/>
                          <a:cs typeface="Times New Roman"/>
                          <a:sym typeface="Times New Roman"/>
                        </a:rPr>
                        <a:t>it depends</a:t>
                      </a:r>
                    </a:p>
                  </a:txBody>
                  <a:tcPr marT="63500" marB="63500" marR="63500" marL="63500"/>
                </a:tc>
              </a:tr>
              <a:tr h="12700">
                <a:tc>
                  <a:txBody>
                    <a:bodyPr>
                      <a:noAutofit/>
                    </a:bodyPr>
                    <a:lstStyle/>
                    <a:p>
                      <a:pPr lvl="0" rtl="0">
                        <a:spcBef>
                          <a:spcPts val="0"/>
                        </a:spcBef>
                        <a:buNone/>
                      </a:pPr>
                      <a:r>
                        <a:rPr lang="en">
                          <a:latin typeface="Times New Roman"/>
                          <a:ea typeface="Times New Roman"/>
                          <a:cs typeface="Times New Roman"/>
                          <a:sym typeface="Times New Roman"/>
                        </a:rPr>
                        <a:t>1. Copying answers from someone else’s test when the teacher leaves the room</a:t>
                      </a: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rPr lang="en">
                          <a:latin typeface="Times New Roman"/>
                          <a:ea typeface="Times New Roman"/>
                          <a:cs typeface="Times New Roman"/>
                          <a:sym typeface="Times New Roman"/>
                        </a:rPr>
                        <a:t>Would you do it?</a:t>
                      </a: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r>
              <a:tr h="12700">
                <a:tc>
                  <a:txBody>
                    <a:bodyPr>
                      <a:noAutofit/>
                    </a:bodyPr>
                    <a:lstStyle/>
                    <a:p>
                      <a:pPr lvl="0" rtl="0">
                        <a:spcBef>
                          <a:spcPts val="0"/>
                        </a:spcBef>
                        <a:buNone/>
                      </a:pPr>
                      <a:r>
                        <a:rPr lang="en">
                          <a:latin typeface="Times New Roman"/>
                          <a:ea typeface="Times New Roman"/>
                          <a:cs typeface="Times New Roman"/>
                          <a:sym typeface="Times New Roman"/>
                        </a:rPr>
                        <a:t>2. Using information from notes or your phone to help you during a test</a:t>
                      </a: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rPr lang="en">
                          <a:latin typeface="Times New Roman"/>
                          <a:ea typeface="Times New Roman"/>
                          <a:cs typeface="Times New Roman"/>
                          <a:sym typeface="Times New Roman"/>
                        </a:rPr>
                        <a:t>Would you do it?</a:t>
                      </a: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r>
              <a:tr h="879425">
                <a:tc>
                  <a:txBody>
                    <a:bodyPr>
                      <a:noAutofit/>
                    </a:bodyPr>
                    <a:lstStyle/>
                    <a:p>
                      <a:pPr lvl="0" rtl="0">
                        <a:spcBef>
                          <a:spcPts val="0"/>
                        </a:spcBef>
                        <a:buNone/>
                      </a:pPr>
                      <a:r>
                        <a:rPr lang="en">
                          <a:latin typeface="Times New Roman"/>
                          <a:ea typeface="Times New Roman"/>
                          <a:cs typeface="Times New Roman"/>
                          <a:sym typeface="Times New Roman"/>
                        </a:rPr>
                        <a:t>3. Copying a paragraph from the internet and pasting it into your essay so it looks like your own writing</a:t>
                      </a: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rPr lang="en">
                          <a:latin typeface="Times New Roman"/>
                          <a:ea typeface="Times New Roman"/>
                          <a:cs typeface="Times New Roman"/>
                          <a:sym typeface="Times New Roman"/>
                        </a:rPr>
                        <a:t>Would you do it?</a:t>
                      </a: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c>
                  <a:txBody>
                    <a:bodyPr>
                      <a:noAutofit/>
                    </a:bodyPr>
                    <a:lstStyle/>
                    <a:p>
                      <a:pPr lvl="0" rtl="0">
                        <a:spcBef>
                          <a:spcPts val="0"/>
                        </a:spcBef>
                        <a:buNone/>
                      </a:pPr>
                      <a:r>
                        <a:t/>
                      </a:r>
                      <a:endParaRPr>
                        <a:latin typeface="Times New Roman"/>
                        <a:ea typeface="Times New Roman"/>
                        <a:cs typeface="Times New Roman"/>
                        <a:sym typeface="Times New Roman"/>
                      </a:endParaRPr>
                    </a:p>
                  </a:txBody>
                  <a:tcPr marT="63500" marB="63500" marR="63500" marL="63500"/>
                </a:tc>
              </a:tr>
            </a:tbl>
          </a:graphicData>
        </a:graphic>
      </p:graphicFrame>
      <p:sp>
        <p:nvSpPr>
          <p:cNvPr id="57" name="Shape 57"/>
          <p:cNvSpPr txBox="1"/>
          <p:nvPr/>
        </p:nvSpPr>
        <p:spPr>
          <a:xfrm>
            <a:off x="520500" y="170225"/>
            <a:ext cx="8255099" cy="1614600"/>
          </a:xfrm>
          <a:prstGeom prst="rect">
            <a:avLst/>
          </a:prstGeom>
          <a:noFill/>
          <a:ln>
            <a:noFill/>
          </a:ln>
        </p:spPr>
        <p:txBody>
          <a:bodyPr anchorCtr="0" anchor="ctr" bIns="91425" lIns="91425" rIns="91425" tIns="91425">
            <a:noAutofit/>
          </a:bodyPr>
          <a:lstStyle/>
          <a:p>
            <a:pPr lvl="0" rtl="0">
              <a:lnSpc>
                <a:spcPct val="115000"/>
              </a:lnSpc>
              <a:spcBef>
                <a:spcPts val="0"/>
              </a:spcBef>
              <a:buNone/>
            </a:pPr>
            <a:r>
              <a:rPr lang="en">
                <a:latin typeface="Times New Roman"/>
                <a:ea typeface="Times New Roman"/>
                <a:cs typeface="Times New Roman"/>
                <a:sym typeface="Times New Roman"/>
              </a:rPr>
              <a:t>Nationality (or country you are from) ____________________________________   </a:t>
            </a:r>
          </a:p>
          <a:p>
            <a:pPr lvl="0" rtl="0">
              <a:lnSpc>
                <a:spcPct val="115000"/>
              </a:lnSpc>
              <a:spcBef>
                <a:spcPts val="0"/>
              </a:spcBef>
              <a:buNone/>
            </a:pPr>
            <a:r>
              <a:t/>
            </a:r>
            <a:endParaRPr>
              <a:latin typeface="Times New Roman"/>
              <a:ea typeface="Times New Roman"/>
              <a:cs typeface="Times New Roman"/>
              <a:sym typeface="Times New Roman"/>
            </a:endParaRPr>
          </a:p>
          <a:p>
            <a:pPr lvl="0" rtl="0">
              <a:spcBef>
                <a:spcPts val="0"/>
              </a:spcBef>
              <a:buNone/>
            </a:pPr>
            <a:r>
              <a:rPr b="1" lang="en">
                <a:latin typeface="Times New Roman"/>
                <a:ea typeface="Times New Roman"/>
                <a:cs typeface="Times New Roman"/>
                <a:sym typeface="Times New Roman"/>
              </a:rPr>
              <a:t>Think about each of the following actions.  How wrong or acceptable is it in your culture?  Even if you think it’s wrong, would you do it (if you knew you wouldn’t get caught)?  </a:t>
            </a:r>
          </a:p>
          <a:p>
            <a:pPr lvl="0" rtl="0">
              <a:spcBef>
                <a:spcPts val="0"/>
              </a:spcBef>
              <a:buNone/>
            </a:pPr>
            <a:r>
              <a:rPr b="1" lang="en">
                <a:latin typeface="Times New Roman"/>
                <a:ea typeface="Times New Roman"/>
                <a:cs typeface="Times New Roman"/>
                <a:sym typeface="Times New Roman"/>
              </a:rPr>
              <a:t>Check the boxes with your opinion.</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61" name="Shape 61"/>
        <p:cNvGrpSpPr/>
        <p:nvPr/>
      </p:nvGrpSpPr>
      <p:grpSpPr>
        <a:xfrm>
          <a:off x="0" y="0"/>
          <a:ext cx="0" cy="0"/>
          <a:chOff x="0" y="0"/>
          <a:chExt cx="0" cy="0"/>
        </a:xfrm>
      </p:grpSpPr>
      <p:sp>
        <p:nvSpPr>
          <p:cNvPr id="62" name="Shape 62"/>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spcBef>
                <a:spcPts val="0"/>
              </a:spcBef>
              <a:buNone/>
            </a:pPr>
            <a:r>
              <a:rPr lang="en" u="sng">
                <a:solidFill>
                  <a:schemeClr val="hlink"/>
                </a:solidFill>
                <a:hlinkClick r:id="rId3"/>
              </a:rPr>
              <a:t>http://www.timeforkids.com/photos-video/video/cheating-137711</a:t>
            </a:r>
          </a:p>
          <a:p>
            <a:pPr lvl="0" rtl="0">
              <a:spcBef>
                <a:spcPts val="0"/>
              </a:spcBef>
              <a:buNone/>
            </a:pPr>
            <a:r>
              <a:t/>
            </a:r>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66" name="Shape 66"/>
        <p:cNvGrpSpPr/>
        <p:nvPr/>
      </p:nvGrpSpPr>
      <p:grpSpPr>
        <a:xfrm>
          <a:off x="0" y="0"/>
          <a:ext cx="0" cy="0"/>
          <a:chOff x="0" y="0"/>
          <a:chExt cx="0" cy="0"/>
        </a:xfrm>
      </p:grpSpPr>
      <p:sp>
        <p:nvSpPr>
          <p:cNvPr id="67" name="Shape 67"/>
          <p:cNvSpPr txBox="1"/>
          <p:nvPr>
            <p:ph idx="1" type="body"/>
          </p:nvPr>
        </p:nvSpPr>
        <p:spPr>
          <a:xfrm>
            <a:off x="457200" y="72800"/>
            <a:ext cx="8229600" cy="1671899"/>
          </a:xfrm>
          <a:prstGeom prst="rect">
            <a:avLst/>
          </a:prstGeom>
        </p:spPr>
        <p:txBody>
          <a:bodyPr anchorCtr="0" anchor="t" bIns="91425" lIns="91425" rIns="91425" tIns="91425">
            <a:noAutofit/>
          </a:bodyPr>
          <a:lstStyle/>
          <a:p>
            <a:pPr lvl="0" rtl="0">
              <a:spcBef>
                <a:spcPts val="0"/>
              </a:spcBef>
              <a:buNone/>
            </a:pPr>
            <a:r>
              <a:rPr lang="en"/>
              <a:t>How wrong is copying a paragraph from the internet and pasting it into your paper (without saying where it came from)?</a:t>
            </a:r>
          </a:p>
        </p:txBody>
      </p:sp>
      <p:sp>
        <p:nvSpPr>
          <p:cNvPr id="68" name="Shape 68"/>
          <p:cNvSpPr txBox="1"/>
          <p:nvPr/>
        </p:nvSpPr>
        <p:spPr>
          <a:xfrm flipH="1" rot="10800000">
            <a:off x="528150" y="1881649"/>
            <a:ext cx="231600" cy="205200"/>
          </a:xfrm>
          <a:prstGeom prst="rect">
            <a:avLst/>
          </a:prstGeom>
          <a:noFill/>
          <a:ln>
            <a:noFill/>
          </a:ln>
        </p:spPr>
        <p:txBody>
          <a:bodyPr anchorCtr="0" anchor="t" bIns="91425" lIns="91425" rIns="91425" tIns="91425">
            <a:noAutofit/>
          </a:bodyPr>
          <a:lstStyle/>
          <a:p>
            <a:pPr>
              <a:spcBef>
                <a:spcPts val="0"/>
              </a:spcBef>
              <a:buNone/>
            </a:pPr>
            <a:r>
              <a:t/>
            </a:r>
            <a:endParaRPr/>
          </a:p>
        </p:txBody>
      </p:sp>
      <p:graphicFrame>
        <p:nvGraphicFramePr>
          <p:cNvPr id="69" name="Shape 69"/>
          <p:cNvGraphicFramePr/>
          <p:nvPr/>
        </p:nvGraphicFramePr>
        <p:xfrm>
          <a:off x="599100" y="1881650"/>
          <a:ext cx="3000000" cy="3000000"/>
        </p:xfrm>
        <a:graphic>
          <a:graphicData uri="http://schemas.openxmlformats.org/drawingml/2006/table">
            <a:tbl>
              <a:tblPr>
                <a:noFill/>
                <a:tableStyleId>{64964CA3-AF52-439A-BBD1-2E9B496F166A}</a:tableStyleId>
              </a:tblPr>
              <a:tblGrid>
                <a:gridCol w="2695900"/>
                <a:gridCol w="2695900"/>
                <a:gridCol w="2695900"/>
              </a:tblGrid>
              <a:tr h="381000">
                <a:tc>
                  <a:txBody>
                    <a:bodyPr>
                      <a:noAutofit/>
                    </a:bodyPr>
                    <a:lstStyle/>
                    <a:p>
                      <a:pPr>
                        <a:spcBef>
                          <a:spcPts val="0"/>
                        </a:spcBef>
                        <a:buNone/>
                      </a:pPr>
                      <a:r>
                        <a:t/>
                      </a:r>
                      <a:endParaRPr/>
                    </a:p>
                  </a:txBody>
                  <a:tcPr marT="91425" marB="91425" marR="91425" marL="91425">
                    <a:lnB cap="flat" w="38100">
                      <a:solidFill>
                        <a:srgbClr val="000000"/>
                      </a:solidFill>
                      <a:prstDash val="solid"/>
                      <a:round/>
                      <a:headEnd len="med" w="med" type="none"/>
                      <a:tailEnd len="med" w="med" type="none"/>
                    </a:lnB>
                  </a:tcPr>
                </a:tc>
                <a:tc>
                  <a:txBody>
                    <a:bodyPr>
                      <a:noAutofit/>
                    </a:bodyPr>
                    <a:lstStyle/>
                    <a:p>
                      <a:pPr lvl="0" rtl="0">
                        <a:spcBef>
                          <a:spcPts val="0"/>
                        </a:spcBef>
                        <a:buNone/>
                      </a:pPr>
                      <a:r>
                        <a:rPr lang="en"/>
                        <a:t>United States/Canada (n=72)</a:t>
                      </a:r>
                    </a:p>
                  </a:txBody>
                  <a:tcPr marT="91425" marB="91425" marR="91425" marL="91425">
                    <a:lnB cap="flat" w="38100">
                      <a:solidFill>
                        <a:srgbClr val="000000"/>
                      </a:solidFill>
                      <a:prstDash val="solid"/>
                      <a:round/>
                      <a:headEnd len="med" w="med" type="none"/>
                      <a:tailEnd len="med" w="med" type="none"/>
                    </a:lnB>
                  </a:tcPr>
                </a:tc>
                <a:tc>
                  <a:txBody>
                    <a:bodyPr>
                      <a:noAutofit/>
                    </a:bodyPr>
                    <a:lstStyle/>
                    <a:p>
                      <a:pPr lvl="0" rtl="0">
                        <a:spcBef>
                          <a:spcPts val="0"/>
                        </a:spcBef>
                        <a:buNone/>
                      </a:pPr>
                      <a:r>
                        <a:rPr lang="en"/>
                        <a:t>International Students (n=130)</a:t>
                      </a:r>
                    </a:p>
                  </a:txBody>
                  <a:tcPr marT="91425" marB="91425" marR="91425" marL="91425">
                    <a:lnB cap="flat" w="38100">
                      <a:solidFill>
                        <a:srgbClr val="000000"/>
                      </a:solidFill>
                      <a:prstDash val="solid"/>
                      <a:round/>
                      <a:headEnd len="med" w="med" type="none"/>
                      <a:tailEnd len="med" w="med" type="none"/>
                    </a:lnB>
                  </a:tcPr>
                </a:tc>
              </a:tr>
              <a:tr h="381000">
                <a:tc>
                  <a:txBody>
                    <a:bodyPr>
                      <a:noAutofit/>
                    </a:bodyPr>
                    <a:lstStyle/>
                    <a:p>
                      <a:pPr lvl="0" rtl="0">
                        <a:spcBef>
                          <a:spcPts val="0"/>
                        </a:spcBef>
                        <a:buNone/>
                      </a:pPr>
                      <a:r>
                        <a:rPr lang="en" sz="1600"/>
                        <a:t>acceptable</a:t>
                      </a:r>
                    </a:p>
                  </a:txBody>
                  <a:tcPr marT="91425" marB="91425" marR="91425" marL="91425">
                    <a:lnT cap="flat" w="38100">
                      <a:solidFill>
                        <a:srgbClr val="000000"/>
                      </a:solidFill>
                      <a:prstDash val="solid"/>
                      <a:round/>
                      <a:headEnd len="med" w="med" type="none"/>
                      <a:tailEnd len="med" w="med" type="none"/>
                    </a:lnT>
                  </a:tcPr>
                </a:tc>
                <a:tc>
                  <a:txBody>
                    <a:bodyPr>
                      <a:noAutofit/>
                    </a:bodyPr>
                    <a:lstStyle/>
                    <a:p>
                      <a:pPr lvl="0" rtl="0">
                        <a:spcBef>
                          <a:spcPts val="0"/>
                        </a:spcBef>
                        <a:buNone/>
                      </a:pPr>
                      <a:r>
                        <a:rPr b="1" lang="en" sz="1600"/>
                        <a:t>1%</a:t>
                      </a:r>
                    </a:p>
                  </a:txBody>
                  <a:tcPr marT="91425" marB="91425" marR="91425" marL="91425">
                    <a:lnT cap="flat" w="38100">
                      <a:solidFill>
                        <a:srgbClr val="000000"/>
                      </a:solidFill>
                      <a:prstDash val="solid"/>
                      <a:round/>
                      <a:headEnd len="med" w="med" type="none"/>
                      <a:tailEnd len="med" w="med" type="none"/>
                    </a:lnT>
                  </a:tcPr>
                </a:tc>
                <a:tc>
                  <a:txBody>
                    <a:bodyPr>
                      <a:noAutofit/>
                    </a:bodyPr>
                    <a:lstStyle/>
                    <a:p>
                      <a:pPr lvl="0" rtl="0">
                        <a:spcBef>
                          <a:spcPts val="0"/>
                        </a:spcBef>
                        <a:buNone/>
                      </a:pPr>
                      <a:r>
                        <a:rPr b="1" lang="en" sz="1600"/>
                        <a:t>12%</a:t>
                      </a:r>
                    </a:p>
                  </a:txBody>
                  <a:tcPr marT="91425" marB="91425" marR="91425" marL="91425">
                    <a:lnT cap="flat" w="38100">
                      <a:solidFill>
                        <a:srgbClr val="000000"/>
                      </a:solidFill>
                      <a:prstDash val="solid"/>
                      <a:round/>
                      <a:headEnd len="med" w="med" type="none"/>
                      <a:tailEnd len="med" w="med" type="none"/>
                    </a:lnT>
                  </a:tcPr>
                </a:tc>
              </a:tr>
              <a:tr h="381000">
                <a:tc>
                  <a:txBody>
                    <a:bodyPr>
                      <a:noAutofit/>
                    </a:bodyPr>
                    <a:lstStyle/>
                    <a:p>
                      <a:pPr lvl="0" rtl="0">
                        <a:spcBef>
                          <a:spcPts val="0"/>
                        </a:spcBef>
                        <a:buNone/>
                      </a:pPr>
                      <a:r>
                        <a:rPr lang="en" sz="1600"/>
                        <a:t>not so wrong</a:t>
                      </a:r>
                    </a:p>
                  </a:txBody>
                  <a:tcPr marT="91425" marB="91425" marR="91425" marL="91425"/>
                </a:tc>
                <a:tc>
                  <a:txBody>
                    <a:bodyPr>
                      <a:noAutofit/>
                    </a:bodyPr>
                    <a:lstStyle/>
                    <a:p>
                      <a:pPr lvl="0" rtl="0">
                        <a:spcBef>
                          <a:spcPts val="0"/>
                        </a:spcBef>
                        <a:buNone/>
                      </a:pPr>
                      <a:r>
                        <a:rPr b="1" lang="en" sz="1600"/>
                        <a:t>6</a:t>
                      </a:r>
                    </a:p>
                  </a:txBody>
                  <a:tcPr marT="91425" marB="91425" marR="91425" marL="91425"/>
                </a:tc>
                <a:tc>
                  <a:txBody>
                    <a:bodyPr>
                      <a:noAutofit/>
                    </a:bodyPr>
                    <a:lstStyle/>
                    <a:p>
                      <a:pPr lvl="0" rtl="0">
                        <a:spcBef>
                          <a:spcPts val="0"/>
                        </a:spcBef>
                        <a:buNone/>
                      </a:pPr>
                      <a:r>
                        <a:rPr b="1" lang="en" sz="1600"/>
                        <a:t>33</a:t>
                      </a:r>
                    </a:p>
                  </a:txBody>
                  <a:tcPr marT="91425" marB="91425" marR="91425" marL="91425"/>
                </a:tc>
              </a:tr>
              <a:tr h="381000">
                <a:tc>
                  <a:txBody>
                    <a:bodyPr>
                      <a:noAutofit/>
                    </a:bodyPr>
                    <a:lstStyle/>
                    <a:p>
                      <a:pPr lvl="0" rtl="0">
                        <a:spcBef>
                          <a:spcPts val="0"/>
                        </a:spcBef>
                        <a:buNone/>
                      </a:pPr>
                      <a:r>
                        <a:rPr lang="en" sz="1600"/>
                        <a:t>wrong</a:t>
                      </a:r>
                    </a:p>
                  </a:txBody>
                  <a:tcPr marT="91425" marB="91425" marR="91425" marL="91425">
                    <a:lnB cap="flat" w="38100">
                      <a:solidFill>
                        <a:srgbClr val="000000"/>
                      </a:solidFill>
                      <a:prstDash val="solid"/>
                      <a:round/>
                      <a:headEnd len="med" w="med" type="none"/>
                      <a:tailEnd len="med" w="med" type="none"/>
                    </a:lnB>
                  </a:tcPr>
                </a:tc>
                <a:tc>
                  <a:txBody>
                    <a:bodyPr>
                      <a:noAutofit/>
                    </a:bodyPr>
                    <a:lstStyle/>
                    <a:p>
                      <a:pPr lvl="0" rtl="0">
                        <a:spcBef>
                          <a:spcPts val="0"/>
                        </a:spcBef>
                        <a:buNone/>
                      </a:pPr>
                      <a:r>
                        <a:rPr b="1" lang="en" sz="1600"/>
                        <a:t>93</a:t>
                      </a:r>
                    </a:p>
                  </a:txBody>
                  <a:tcPr marT="91425" marB="91425" marR="91425" marL="91425">
                    <a:lnB cap="flat" w="38100">
                      <a:solidFill>
                        <a:srgbClr val="000000"/>
                      </a:solidFill>
                      <a:prstDash val="solid"/>
                      <a:round/>
                      <a:headEnd len="med" w="med" type="none"/>
                      <a:tailEnd len="med" w="med" type="none"/>
                    </a:lnB>
                  </a:tcPr>
                </a:tc>
                <a:tc>
                  <a:txBody>
                    <a:bodyPr>
                      <a:noAutofit/>
                    </a:bodyPr>
                    <a:lstStyle/>
                    <a:p>
                      <a:pPr lvl="0" rtl="0">
                        <a:spcBef>
                          <a:spcPts val="0"/>
                        </a:spcBef>
                        <a:buNone/>
                      </a:pPr>
                      <a:r>
                        <a:rPr b="1" lang="en" sz="1600"/>
                        <a:t>55</a:t>
                      </a:r>
                    </a:p>
                  </a:txBody>
                  <a:tcPr marT="91425" marB="91425" marR="91425" marL="91425">
                    <a:lnB cap="flat" w="38100">
                      <a:solidFill>
                        <a:srgbClr val="000000"/>
                      </a:solidFill>
                      <a:prstDash val="solid"/>
                      <a:round/>
                      <a:headEnd len="med" w="med" type="none"/>
                      <a:tailEnd len="med" w="med" type="none"/>
                    </a:lnB>
                  </a:tcPr>
                </a:tc>
              </a:tr>
              <a:tr h="381000">
                <a:tc>
                  <a:txBody>
                    <a:bodyPr>
                      <a:noAutofit/>
                    </a:bodyPr>
                    <a:lstStyle/>
                    <a:p>
                      <a:pPr lvl="0" rtl="0">
                        <a:spcBef>
                          <a:spcPts val="0"/>
                        </a:spcBef>
                        <a:buNone/>
                      </a:pPr>
                      <a:r>
                        <a:rPr lang="en" sz="1600"/>
                        <a:t>yes, I’d do it</a:t>
                      </a:r>
                    </a:p>
                  </a:txBody>
                  <a:tcPr marT="91425" marB="91425" marR="91425" marL="91425">
                    <a:lnT cap="flat" w="38100">
                      <a:solidFill>
                        <a:srgbClr val="000000"/>
                      </a:solidFill>
                      <a:prstDash val="solid"/>
                      <a:round/>
                      <a:headEnd len="med" w="med" type="none"/>
                      <a:tailEnd len="med" w="med" type="none"/>
                    </a:lnT>
                  </a:tcPr>
                </a:tc>
                <a:tc>
                  <a:txBody>
                    <a:bodyPr>
                      <a:noAutofit/>
                    </a:bodyPr>
                    <a:lstStyle/>
                    <a:p>
                      <a:pPr lvl="0" rtl="0">
                        <a:spcBef>
                          <a:spcPts val="0"/>
                        </a:spcBef>
                        <a:buNone/>
                      </a:pPr>
                      <a:r>
                        <a:rPr b="1" lang="en" sz="1600"/>
                        <a:t>1%</a:t>
                      </a:r>
                    </a:p>
                  </a:txBody>
                  <a:tcPr marT="91425" marB="91425" marR="91425" marL="91425">
                    <a:lnT cap="flat" w="38100">
                      <a:solidFill>
                        <a:srgbClr val="000000"/>
                      </a:solidFill>
                      <a:prstDash val="solid"/>
                      <a:round/>
                      <a:headEnd len="med" w="med" type="none"/>
                      <a:tailEnd len="med" w="med" type="none"/>
                    </a:lnT>
                  </a:tcPr>
                </a:tc>
                <a:tc>
                  <a:txBody>
                    <a:bodyPr>
                      <a:noAutofit/>
                    </a:bodyPr>
                    <a:lstStyle/>
                    <a:p>
                      <a:pPr lvl="0" rtl="0">
                        <a:spcBef>
                          <a:spcPts val="0"/>
                        </a:spcBef>
                        <a:buNone/>
                      </a:pPr>
                      <a:r>
                        <a:rPr b="1" lang="en" sz="1600"/>
                        <a:t>13%</a:t>
                      </a:r>
                    </a:p>
                  </a:txBody>
                  <a:tcPr marT="91425" marB="91425" marR="91425" marL="91425">
                    <a:lnT cap="flat" w="38100">
                      <a:solidFill>
                        <a:srgbClr val="000000"/>
                      </a:solidFill>
                      <a:prstDash val="solid"/>
                      <a:round/>
                      <a:headEnd len="med" w="med" type="none"/>
                      <a:tailEnd len="med" w="med" type="none"/>
                    </a:lnT>
                  </a:tcPr>
                </a:tc>
              </a:tr>
              <a:tr h="381000">
                <a:tc>
                  <a:txBody>
                    <a:bodyPr>
                      <a:noAutofit/>
                    </a:bodyPr>
                    <a:lstStyle/>
                    <a:p>
                      <a:pPr lvl="0" rtl="0">
                        <a:spcBef>
                          <a:spcPts val="0"/>
                        </a:spcBef>
                        <a:buNone/>
                      </a:pPr>
                      <a:r>
                        <a:rPr lang="en" sz="1600"/>
                        <a:t>no, I wouldn’t do it</a:t>
                      </a:r>
                    </a:p>
                  </a:txBody>
                  <a:tcPr marT="91425" marB="91425" marR="91425" marL="91425"/>
                </a:tc>
                <a:tc>
                  <a:txBody>
                    <a:bodyPr>
                      <a:noAutofit/>
                    </a:bodyPr>
                    <a:lstStyle/>
                    <a:p>
                      <a:pPr lvl="0" rtl="0">
                        <a:spcBef>
                          <a:spcPts val="0"/>
                        </a:spcBef>
                        <a:buNone/>
                      </a:pPr>
                      <a:r>
                        <a:rPr b="1" lang="en" sz="1600"/>
                        <a:t>92</a:t>
                      </a:r>
                    </a:p>
                  </a:txBody>
                  <a:tcPr marT="91425" marB="91425" marR="91425" marL="91425"/>
                </a:tc>
                <a:tc>
                  <a:txBody>
                    <a:bodyPr>
                      <a:noAutofit/>
                    </a:bodyPr>
                    <a:lstStyle/>
                    <a:p>
                      <a:pPr lvl="0" rtl="0">
                        <a:spcBef>
                          <a:spcPts val="0"/>
                        </a:spcBef>
                        <a:buNone/>
                      </a:pPr>
                      <a:r>
                        <a:rPr b="1" lang="en" sz="1600"/>
                        <a:t>55</a:t>
                      </a:r>
                    </a:p>
                  </a:txBody>
                  <a:tcPr marT="91425" marB="91425" marR="91425" marL="91425"/>
                </a:tc>
              </a:tr>
              <a:tr h="381000">
                <a:tc>
                  <a:txBody>
                    <a:bodyPr>
                      <a:noAutofit/>
                    </a:bodyPr>
                    <a:lstStyle/>
                    <a:p>
                      <a:pPr lvl="0" rtl="0">
                        <a:spcBef>
                          <a:spcPts val="0"/>
                        </a:spcBef>
                        <a:buNone/>
                      </a:pPr>
                      <a:r>
                        <a:rPr lang="en" sz="1600"/>
                        <a:t>it depends</a:t>
                      </a:r>
                    </a:p>
                  </a:txBody>
                  <a:tcPr marT="91425" marB="91425" marR="91425" marL="91425"/>
                </a:tc>
                <a:tc>
                  <a:txBody>
                    <a:bodyPr>
                      <a:noAutofit/>
                    </a:bodyPr>
                    <a:lstStyle/>
                    <a:p>
                      <a:pPr lvl="0" rtl="0">
                        <a:spcBef>
                          <a:spcPts val="0"/>
                        </a:spcBef>
                        <a:buNone/>
                      </a:pPr>
                      <a:r>
                        <a:rPr b="1" lang="en" sz="1600"/>
                        <a:t>7</a:t>
                      </a:r>
                    </a:p>
                  </a:txBody>
                  <a:tcPr marT="91425" marB="91425" marR="91425" marL="91425"/>
                </a:tc>
                <a:tc>
                  <a:txBody>
                    <a:bodyPr>
                      <a:noAutofit/>
                    </a:bodyPr>
                    <a:lstStyle/>
                    <a:p>
                      <a:pPr lvl="0" rtl="0">
                        <a:spcBef>
                          <a:spcPts val="0"/>
                        </a:spcBef>
                        <a:buNone/>
                      </a:pPr>
                      <a:r>
                        <a:rPr b="1" lang="en" sz="1600"/>
                        <a:t>32</a:t>
                      </a:r>
                    </a:p>
                  </a:txBody>
                  <a:tcPr marT="91425" marB="91425" marR="91425" marL="91425"/>
                </a:tc>
              </a:tr>
            </a:tbl>
          </a:graphicData>
        </a:graphic>
      </p:graphicFrame>
    </p:spTree>
  </p:cSld>
  <p:clrMapOvr>
    <a:masterClrMapping/>
  </p:clrMapOvr>
  <p:transition spd="slow">
    <p:cu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gtEl>
                                        <p:attrNameLst>
                                          <p:attrName>style.visibility</p:attrName>
                                        </p:attrNameLst>
                                      </p:cBhvr>
                                      <p:to>
                                        <p:strVal val="visible"/>
                                      </p:to>
                                    </p:set>
                                    <p:animEffect filter="fade" transition="in">
                                      <p:cBhvr>
                                        <p:cTn dur="1000"/>
                                        <p:tgtEl>
                                          <p:spTgt spid="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D9EAD3"/>
        </a:solidFill>
      </p:bgPr>
    </p:bg>
    <p:spTree>
      <p:nvGrpSpPr>
        <p:cNvPr id="73" name="Shape 73"/>
        <p:cNvGrpSpPr/>
        <p:nvPr/>
      </p:nvGrpSpPr>
      <p:grpSpPr>
        <a:xfrm>
          <a:off x="0" y="0"/>
          <a:ext cx="0" cy="0"/>
          <a:chOff x="0" y="0"/>
          <a:chExt cx="0" cy="0"/>
        </a:xfrm>
      </p:grpSpPr>
      <p:sp>
        <p:nvSpPr>
          <p:cNvPr id="74" name="Shape 74"/>
          <p:cNvSpPr txBox="1"/>
          <p:nvPr>
            <p:ph idx="1" type="body"/>
          </p:nvPr>
        </p:nvSpPr>
        <p:spPr>
          <a:xfrm>
            <a:off x="457200" y="279075"/>
            <a:ext cx="8229600" cy="4643100"/>
          </a:xfrm>
          <a:prstGeom prst="rect">
            <a:avLst/>
          </a:prstGeom>
        </p:spPr>
        <p:txBody>
          <a:bodyPr anchorCtr="0" anchor="t" bIns="91425" lIns="91425" rIns="91425" tIns="91425">
            <a:noAutofit/>
          </a:bodyPr>
          <a:lstStyle/>
          <a:p>
            <a:pPr lvl="0" rtl="0">
              <a:spcBef>
                <a:spcPts val="0"/>
              </a:spcBef>
              <a:buNone/>
            </a:pPr>
            <a:r>
              <a:rPr b="1" lang="en"/>
              <a:t>Typical Response - Americans/Canadians:</a:t>
            </a:r>
          </a:p>
          <a:p>
            <a:pPr lvl="0" rtl="0">
              <a:spcBef>
                <a:spcPts val="0"/>
              </a:spcBef>
              <a:buNone/>
            </a:pPr>
            <a:r>
              <a:t/>
            </a:r>
            <a:endParaRPr sz="1200"/>
          </a:p>
          <a:p>
            <a:pPr indent="-419100" lvl="0" marL="457200" rtl="0">
              <a:spcBef>
                <a:spcPts val="0"/>
              </a:spcBef>
              <a:buClr>
                <a:schemeClr val="dk1"/>
              </a:buClr>
              <a:buSzPct val="100000"/>
              <a:buFont typeface="Arial"/>
              <a:buChar char="●"/>
            </a:pPr>
            <a:r>
              <a:rPr lang="en">
                <a:solidFill>
                  <a:schemeClr val="dk1"/>
                </a:solidFill>
              </a:rPr>
              <a:t>That is clearly plagiarism and teachers talk all the time about how horrible it is…</a:t>
            </a:r>
          </a:p>
          <a:p>
            <a:pPr lvl="0" rtl="0">
              <a:spcBef>
                <a:spcPts val="0"/>
              </a:spcBef>
              <a:buNone/>
            </a:pPr>
            <a:r>
              <a:t/>
            </a:r>
            <a:endParaRPr sz="1400">
              <a:solidFill>
                <a:schemeClr val="dk1"/>
              </a:solidFill>
            </a:endParaRPr>
          </a:p>
          <a:p>
            <a:pPr indent="-419100" lvl="0" marL="457200" rtl="0">
              <a:spcBef>
                <a:spcPts val="0"/>
              </a:spcBef>
              <a:buClr>
                <a:schemeClr val="dk1"/>
              </a:buClr>
              <a:buSzPct val="100000"/>
              <a:buFont typeface="Arial"/>
              <a:buChar char="●"/>
            </a:pPr>
            <a:r>
              <a:rPr lang="en"/>
              <a:t>T</a:t>
            </a:r>
            <a:r>
              <a:rPr lang="en">
                <a:solidFill>
                  <a:schemeClr val="dk1"/>
                </a:solidFill>
              </a:rPr>
              <a:t>he words from someone else are not mine.</a:t>
            </a:r>
          </a:p>
          <a:p>
            <a:pPr lvl="0" rtl="0">
              <a:spcBef>
                <a:spcPts val="0"/>
              </a:spcBef>
              <a:buNone/>
            </a:pPr>
            <a:r>
              <a:rPr lang="en" sz="1400">
                <a:solidFill>
                  <a:schemeClr val="dk1"/>
                </a:solidFill>
              </a:rPr>
              <a:t> </a:t>
            </a:r>
          </a:p>
          <a:p>
            <a:pPr indent="-419100" lvl="0" marL="457200" rtl="0">
              <a:spcBef>
                <a:spcPts val="0"/>
              </a:spcBef>
              <a:buClr>
                <a:schemeClr val="dk1"/>
              </a:buClr>
              <a:buSzPct val="100000"/>
              <a:buFont typeface="Arial"/>
              <a:buChar char="●"/>
            </a:pPr>
            <a:r>
              <a:rPr lang="en"/>
              <a:t>T</a:t>
            </a:r>
            <a:r>
              <a:rPr lang="en">
                <a:solidFill>
                  <a:schemeClr val="dk1"/>
                </a:solidFill>
              </a:rPr>
              <a:t>hat was someone else’s work.  You’re stealing.</a:t>
            </a:r>
          </a:p>
          <a:p>
            <a:pPr lvl="0" rtl="0">
              <a:spcBef>
                <a:spcPts val="0"/>
              </a:spcBef>
              <a:buNone/>
            </a:pPr>
            <a:r>
              <a:t/>
            </a:r>
            <a:endParaRP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3.xml><?xml version="1.0" encoding="utf-8"?>
<a:theme xmlns:a="http://schemas.openxmlformats.org/drawingml/2006/main" xmlns:r="http://schemas.openxmlformats.org/officeDocument/2006/relationships"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