
<file path=[Content_Types].xml><?xml version="1.0" encoding="utf-8"?>
<Types xmlns="http://schemas.openxmlformats.org/package/2006/content-types">
  <Default Extension="xml" ContentType="application/xml"/>
  <Default Extension="wav" ContentType="audio/wav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4"/>
  </p:notesMasterIdLst>
  <p:sldIdLst>
    <p:sldId id="258" r:id="rId2"/>
    <p:sldId id="260" r:id="rId3"/>
    <p:sldId id="328" r:id="rId4"/>
    <p:sldId id="316" r:id="rId5"/>
    <p:sldId id="315" r:id="rId6"/>
    <p:sldId id="329" r:id="rId7"/>
    <p:sldId id="284" r:id="rId8"/>
    <p:sldId id="365" r:id="rId9"/>
    <p:sldId id="290" r:id="rId10"/>
    <p:sldId id="288" r:id="rId11"/>
    <p:sldId id="265" r:id="rId12"/>
    <p:sldId id="307" r:id="rId13"/>
    <p:sldId id="289" r:id="rId14"/>
    <p:sldId id="271" r:id="rId15"/>
    <p:sldId id="272" r:id="rId16"/>
    <p:sldId id="332" r:id="rId17"/>
    <p:sldId id="293" r:id="rId18"/>
    <p:sldId id="308" r:id="rId19"/>
    <p:sldId id="294" r:id="rId20"/>
    <p:sldId id="295" r:id="rId21"/>
    <p:sldId id="296" r:id="rId22"/>
    <p:sldId id="297" r:id="rId23"/>
    <p:sldId id="299" r:id="rId24"/>
    <p:sldId id="333" r:id="rId25"/>
    <p:sldId id="275" r:id="rId26"/>
    <p:sldId id="274" r:id="rId27"/>
    <p:sldId id="278" r:id="rId28"/>
    <p:sldId id="366" r:id="rId29"/>
    <p:sldId id="320" r:id="rId30"/>
    <p:sldId id="335" r:id="rId31"/>
    <p:sldId id="305" r:id="rId32"/>
    <p:sldId id="306" r:id="rId33"/>
    <p:sldId id="304" r:id="rId34"/>
    <p:sldId id="321" r:id="rId35"/>
    <p:sldId id="354" r:id="rId36"/>
    <p:sldId id="353" r:id="rId37"/>
    <p:sldId id="355" r:id="rId38"/>
    <p:sldId id="361" r:id="rId39"/>
    <p:sldId id="356" r:id="rId40"/>
    <p:sldId id="347" r:id="rId41"/>
    <p:sldId id="357" r:id="rId42"/>
    <p:sldId id="358" r:id="rId43"/>
    <p:sldId id="359" r:id="rId44"/>
    <p:sldId id="360" r:id="rId45"/>
    <p:sldId id="362" r:id="rId46"/>
    <p:sldId id="363" r:id="rId47"/>
    <p:sldId id="281" r:id="rId48"/>
    <p:sldId id="345" r:id="rId49"/>
    <p:sldId id="349" r:id="rId50"/>
    <p:sldId id="348" r:id="rId51"/>
    <p:sldId id="343" r:id="rId52"/>
    <p:sldId id="364" r:id="rId5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643" autoAdjust="0"/>
  </p:normalViewPr>
  <p:slideViewPr>
    <p:cSldViewPr snapToGrid="0" snapToObjects="1">
      <p:cViewPr varScale="1">
        <p:scale>
          <a:sx n="107" d="100"/>
          <a:sy n="107" d="100"/>
        </p:scale>
        <p:origin x="-28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33679-D8A5-0447-B87E-2A0F714C5CE1}" type="datetimeFigureOut">
              <a:rPr lang="en-US" smtClean="0"/>
              <a:t>5/18/15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79077E-4C47-4245-8054-A3E9E87A7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31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DE139-1E22-4E56-8CAB-BC95B243C09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805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TESTED THIS IN AN IEP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DDE139-1E22-4E56-8CAB-BC95B243C09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79077E-4C47-4245-8054-A3E9E87A71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037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2296E-A9B1-A84C-81A8-9F928F533A01}" type="slidenum">
              <a:rPr lang="en-US">
                <a:latin typeface="Arial" pitchFamily="24" charset="0"/>
                <a:ea typeface="ＭＳ Ｐゴシック" pitchFamily="24" charset="-128"/>
                <a:cs typeface="ＭＳ Ｐゴシック" pitchFamily="24" charset="-128"/>
              </a:rPr>
              <a:pPr/>
              <a:t>17</a:t>
            </a:fld>
            <a:endParaRPr lang="en-US">
              <a:latin typeface="Arial" pitchFamily="24" charset="0"/>
              <a:ea typeface="ＭＳ Ｐゴシック" pitchFamily="24" charset="-128"/>
              <a:cs typeface="ＭＳ Ｐゴシック" pitchFamily="24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24" charset="0"/>
              <a:ea typeface="ＭＳ Ｐゴシック" pitchFamily="24" charset="-128"/>
              <a:cs typeface="ＭＳ Ｐゴシック" pitchFamily="2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EA0F7-D9F1-0B4F-8B6E-29C67CBB674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97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2296E-A9B1-A84C-81A8-9F928F533A01}" type="slidenum">
              <a:rPr lang="en-US">
                <a:latin typeface="Arial" pitchFamily="24" charset="0"/>
                <a:ea typeface="ＭＳ Ｐゴシック" pitchFamily="24" charset="-128"/>
                <a:cs typeface="ＭＳ Ｐゴシック" pitchFamily="24" charset="-128"/>
              </a:rPr>
              <a:pPr/>
              <a:t>24</a:t>
            </a:fld>
            <a:endParaRPr lang="en-US">
              <a:latin typeface="Arial" pitchFamily="24" charset="0"/>
              <a:ea typeface="ＭＳ Ｐゴシック" pitchFamily="24" charset="-128"/>
              <a:cs typeface="ＭＳ Ｐゴシック" pitchFamily="24" charset="-128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pitchFamily="24" charset="0"/>
              <a:ea typeface="ＭＳ Ｐゴシック" pitchFamily="24" charset="-128"/>
              <a:cs typeface="ＭＳ Ｐゴシック" pitchFamily="2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295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86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B7722-1CF9-4BBC-AACE-F1B2994D5763}" type="datetimeFigureOut">
              <a:rPr lang="en-US" smtClean="0"/>
              <a:pPr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E38AB-CFCA-4F5F-8DC6-FC3C95F161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671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771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84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15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31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10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13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22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3282A-6344-564F-A631-3A25F0D9CB7A}" type="datetimeFigureOut">
              <a:rPr lang="en-US" smtClean="0"/>
              <a:t>5/18/15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5E572-BC0B-674C-B027-8E2ECD88A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60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acroixj@bu.edu" TargetMode="External"/><Relationship Id="rId4" Type="http://schemas.openxmlformats.org/officeDocument/2006/relationships/hyperlink" Target="mailto:tesol@bu.edu" TargetMode="External"/><Relationship Id="rId5" Type="http://schemas.openxmlformats.org/officeDocument/2006/relationships/image" Target="../media/image1.png"/><Relationship Id="rId6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hisamericanlife.org/radio-archives/episode/401/parent-trap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sir_ken_robinson_bring_on_the_revolution.html" TargetMode="External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package" Target="../embeddings/Microsoft_Word_Document1.docx"/><Relationship Id="rId5" Type="http://schemas.openxmlformats.org/officeDocument/2006/relationships/image" Target="../media/image5.png"/><Relationship Id="rId6" Type="http://schemas.openxmlformats.org/officeDocument/2006/relationships/oleObject" Target="../embeddings/oleObject2.bin"/><Relationship Id="rId7" Type="http://schemas.openxmlformats.org/officeDocument/2006/relationships/package" Target="../embeddings/Microsoft_Word_Document2.docx"/><Relationship Id="rId8" Type="http://schemas.openxmlformats.org/officeDocument/2006/relationships/image" Target="../media/image6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hisamericanlife.org/radio-archives/episode/401/parent-trap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4" Type="http://schemas.openxmlformats.org/officeDocument/2006/relationships/image" Target="../media/image12.png"/><Relationship Id="rId1" Type="http://schemas.microsoft.com/office/2007/relationships/media" Target="../media/media1.wav"/><Relationship Id="rId2" Type="http://schemas.openxmlformats.org/officeDocument/2006/relationships/audio" Target="../media/media1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792002"/>
          </a:xfrm>
          <a:ln>
            <a:solidFill>
              <a:schemeClr val="accent4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4800" b="1" cap="small" dirty="0" smtClean="0"/>
              <a:t>Cutting-Edge and relevant teaching, not testing, of listening and speaking</a:t>
            </a:r>
            <a:endParaRPr lang="en-US" sz="48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124200"/>
            <a:ext cx="8534400" cy="3962400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38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en-US" sz="3800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en-US" sz="3800" dirty="0" smtClean="0"/>
              <a:t>Jennifer </a:t>
            </a:r>
            <a:r>
              <a:rPr lang="en-US" sz="3800" dirty="0" err="1" smtClean="0"/>
              <a:t>Lacroix</a:t>
            </a:r>
            <a:r>
              <a:rPr lang="en-US" sz="3800" dirty="0" smtClean="0"/>
              <a:t>					Marnie Reed</a:t>
            </a:r>
          </a:p>
          <a:p>
            <a:pPr>
              <a:spcBef>
                <a:spcPts val="900"/>
              </a:spcBef>
            </a:pPr>
            <a:r>
              <a:rPr lang="en-US" sz="2800" dirty="0" smtClean="0">
                <a:hlinkClick r:id="rId3"/>
              </a:rPr>
              <a:t>lacroixj@bu.edu</a:t>
            </a:r>
            <a:r>
              <a:rPr lang="en-US" sz="3800" dirty="0" smtClean="0"/>
              <a:t>					</a:t>
            </a:r>
            <a:r>
              <a:rPr lang="en-US" sz="2800" dirty="0" smtClean="0">
                <a:hlinkClick r:id="rId4"/>
              </a:rPr>
              <a:t>tesol@bu.edu</a:t>
            </a:r>
            <a:endParaRPr lang="en-US" sz="2800" dirty="0" smtClean="0"/>
          </a:p>
          <a:p>
            <a:endParaRPr lang="en-US" sz="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0980" y="5943600"/>
            <a:ext cx="2057400" cy="762000"/>
          </a:xfrm>
          <a:prstGeom prst="rect">
            <a:avLst/>
          </a:prstGeom>
        </p:spPr>
      </p:pic>
      <p:pic>
        <p:nvPicPr>
          <p:cNvPr id="6" name="Picture 5" descr="matsol-logo-tagline2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20457"/>
            <a:ext cx="9144000" cy="158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94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959"/>
            <a:ext cx="8458200" cy="1679363"/>
          </a:xfrm>
        </p:spPr>
        <p:txBody>
          <a:bodyPr>
            <a:noAutofit/>
          </a:bodyPr>
          <a:lstStyle/>
          <a:p>
            <a:r>
              <a:rPr lang="en-US" sz="3600" dirty="0" smtClean="0"/>
              <a:t>Study Design:</a:t>
            </a:r>
            <a:br>
              <a:rPr lang="en-US" sz="3600" dirty="0" smtClean="0"/>
            </a:br>
            <a:r>
              <a:rPr lang="en-US" sz="3600" dirty="0" smtClean="0"/>
              <a:t>Pre-instruction Diagnostics</a:t>
            </a:r>
            <a:br>
              <a:rPr lang="en-US" sz="3600" dirty="0" smtClean="0"/>
            </a:br>
            <a:r>
              <a:rPr lang="en-US" sz="3600" dirty="0" smtClean="0"/>
              <a:t>Post-instruction Summative Assessment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00318"/>
            <a:ext cx="88392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Establish Pre-instruction Baseline</a:t>
            </a:r>
          </a:p>
          <a:p>
            <a:pPr lvl="1"/>
            <a:r>
              <a:rPr lang="en-US" dirty="0" smtClean="0"/>
              <a:t>Metacognition</a:t>
            </a:r>
          </a:p>
          <a:p>
            <a:pPr lvl="1"/>
            <a:r>
              <a:rPr lang="en-US" dirty="0" smtClean="0"/>
              <a:t>Skills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Provide Instruction</a:t>
            </a:r>
          </a:p>
          <a:p>
            <a:pPr lvl="1"/>
            <a:r>
              <a:rPr lang="en-US" dirty="0" smtClean="0"/>
              <a:t>Connected Speech</a:t>
            </a:r>
          </a:p>
          <a:p>
            <a:pPr lvl="1"/>
            <a:r>
              <a:rPr lang="en-US" dirty="0" smtClean="0"/>
              <a:t>Contrastive Stress &amp; Intonation</a:t>
            </a:r>
          </a:p>
          <a:p>
            <a:endParaRPr lang="en-US" sz="900" dirty="0" smtClean="0"/>
          </a:p>
          <a:p>
            <a:r>
              <a:rPr lang="en-US" dirty="0" smtClean="0"/>
              <a:t>Assess Post-Instruction Performance</a:t>
            </a:r>
          </a:p>
          <a:p>
            <a:pPr lvl="1"/>
            <a:r>
              <a:rPr lang="en-US" dirty="0" smtClean="0"/>
              <a:t>Metacognition</a:t>
            </a:r>
          </a:p>
          <a:p>
            <a:pPr lvl="1"/>
            <a:r>
              <a:rPr lang="en-US" dirty="0" smtClean="0"/>
              <a:t>Skills</a:t>
            </a:r>
          </a:p>
          <a:p>
            <a:pPr lvl="1"/>
            <a:endParaRPr lang="en-US" sz="900" dirty="0" smtClean="0"/>
          </a:p>
          <a:p>
            <a:r>
              <a:rPr lang="en-US" dirty="0" smtClean="0"/>
              <a:t>Measure Gains             			 </a:t>
            </a:r>
            <a:r>
              <a:rPr lang="en-US" sz="1800" dirty="0" smtClean="0"/>
              <a:t> 	</a:t>
            </a:r>
            <a:r>
              <a:rPr lang="en-US" dirty="0" smtClean="0"/>
              <a:t>				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92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0678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Study Participants</a:t>
            </a:r>
            <a:endParaRPr lang="en-US" sz="36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304800" y="1654312"/>
            <a:ext cx="8763000" cy="5052181"/>
          </a:xfrm>
        </p:spPr>
        <p:txBody>
          <a:bodyPr>
            <a:normAutofit fontScale="32500" lnSpcReduction="20000"/>
          </a:bodyPr>
          <a:lstStyle/>
          <a:p>
            <a:pPr>
              <a:buFontTx/>
              <a:buNone/>
            </a:pPr>
            <a:r>
              <a:rPr lang="en-US" sz="51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•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 	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Pronunciation/Speaking/Listening (P/S/L) Elective Class</a:t>
            </a:r>
          </a:p>
          <a:p>
            <a:pPr>
              <a:buFontTx/>
              <a:buNone/>
            </a:pPr>
            <a:r>
              <a:rPr lang="en-US" sz="7400" dirty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within an 8-level EAP IEP</a:t>
            </a:r>
          </a:p>
          <a:p>
            <a:pPr>
              <a:buFontTx/>
              <a:buNone/>
            </a:pPr>
            <a:endParaRPr lang="en-US" sz="5100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r>
              <a:rPr lang="en-US" sz="51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• 	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P/S/L Elective Level: High-Intermediate/ Low Advanced*</a:t>
            </a:r>
          </a:p>
          <a:p>
            <a:pPr>
              <a:buFontTx/>
              <a:buNone/>
            </a:pPr>
            <a:endParaRPr lang="en-US" sz="5100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r>
              <a:rPr lang="en-US" sz="51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• 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Subjects: n = 14 </a:t>
            </a:r>
          </a:p>
          <a:p>
            <a:pPr>
              <a:buFontTx/>
              <a:buNone/>
            </a:pPr>
            <a:r>
              <a:rPr lang="en-US" sz="7400" dirty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 8: Japan  </a:t>
            </a:r>
          </a:p>
          <a:p>
            <a:pPr>
              <a:buFontTx/>
              <a:buNone/>
            </a:pP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	 2: China </a:t>
            </a:r>
          </a:p>
          <a:p>
            <a:pPr>
              <a:buFontTx/>
              <a:buNone/>
            </a:pPr>
            <a:r>
              <a:rPr lang="en-US" sz="7400" dirty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</a:t>
            </a: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1 each: Taiwan, Korea, Kazakhstan, Brazil </a:t>
            </a:r>
          </a:p>
          <a:p>
            <a:pPr>
              <a:buFontTx/>
              <a:buNone/>
            </a:pPr>
            <a:r>
              <a:rPr lang="en-US" sz="74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		 age range: 18 – 22+	</a:t>
            </a:r>
            <a:endParaRPr lang="en-US" sz="7400" dirty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sz="7400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dirty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dirty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endParaRPr lang="en-US" sz="4300" dirty="0" smtClean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  <a:p>
            <a:pPr>
              <a:buFontTx/>
              <a:buNone/>
            </a:pPr>
            <a:r>
              <a:rPr lang="en-US" sz="4300" dirty="0" smtClean="0">
                <a:latin typeface="Arial" charset="0"/>
                <a:ea typeface="ＭＳ Ｐゴシック" charset="0"/>
                <a:cs typeface="ＭＳ Ｐゴシック" charset="0"/>
                <a:sym typeface="Wingdings" charset="0"/>
              </a:rPr>
              <a:t>*56- 87 Michigan Placement Test</a:t>
            </a:r>
            <a:endParaRPr lang="en-US" sz="4300" dirty="0">
              <a:latin typeface="Arial" charset="0"/>
              <a:ea typeface="ＭＳ Ｐゴシック" charset="0"/>
              <a:cs typeface="ＭＳ Ｐゴシック" charset="0"/>
              <a:sym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406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3378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Pre</a:t>
            </a:r>
            <a:r>
              <a:rPr lang="en-US" dirty="0"/>
              <a:t>-</a:t>
            </a:r>
            <a:r>
              <a:rPr lang="en-US" dirty="0" smtClean="0"/>
              <a:t>instruction Metacognition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Students</a:t>
            </a:r>
            <a:r>
              <a:rPr lang="en-US" dirty="0" smtClean="0"/>
              <a:t>’ Metacognitive Perspectives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4609" y="1600200"/>
            <a:ext cx="8532191" cy="45259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1100" dirty="0" smtClean="0"/>
          </a:p>
          <a:p>
            <a:pPr marL="0" indent="0">
              <a:buNone/>
            </a:pPr>
            <a:r>
              <a:rPr lang="en-US" dirty="0" smtClean="0"/>
              <a:t>“To me, English sounds….”</a:t>
            </a:r>
          </a:p>
          <a:p>
            <a:pPr lvl="1"/>
            <a:r>
              <a:rPr lang="en-US" dirty="0" smtClean="0"/>
              <a:t>Like the sound of each word is connected, so it’s difficult for me to hear</a:t>
            </a:r>
          </a:p>
        </p:txBody>
      </p:sp>
    </p:spTree>
    <p:extLst>
      <p:ext uri="{BB962C8B-B14F-4D97-AF65-F5344CB8AC3E}">
        <p14:creationId xmlns:p14="http://schemas.microsoft.com/office/powerpoint/2010/main" val="17207175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Listening Skills Diagnostic: </a:t>
            </a:r>
            <a:b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Connected Speech Cloze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43749"/>
            <a:ext cx="8763000" cy="53340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dirty="0" smtClean="0"/>
              <a:t>Base-line: Pre-instruction ability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13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590800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Dave was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 ____ late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20s, and it would not be accurate to say that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 ___ living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at home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parents, but only because half the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time ____ _____ staying ___ ____ sister's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house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___ ____ playing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 a band, doing some writing, not making much money,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 parents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were worried. And one day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 ____ hanging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out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____ mom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  <a:endParaRPr lang="en-US" sz="2400" kern="5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5492401"/>
            <a:ext cx="71963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http://www.thisamericanlife.org/radio-archives/episode/401/parent-trap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762000" y="2078859"/>
            <a:ext cx="7467600" cy="3352800"/>
          </a:xfrm>
          <a:prstGeom prst="frame">
            <a:avLst>
              <a:gd name="adj1" fmla="val 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5895641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Radio host Ira Glass 3-sentence introduction to </a:t>
            </a:r>
            <a:r>
              <a:rPr lang="en-US" sz="1600" i="1" dirty="0" smtClean="0"/>
              <a:t>This American Life </a:t>
            </a:r>
            <a:r>
              <a:rPr lang="en-US" sz="1600" dirty="0" smtClean="0"/>
              <a:t>episode entitled “Parent-trap”.</a:t>
            </a:r>
          </a:p>
          <a:p>
            <a:r>
              <a:rPr lang="en-US" sz="1600" dirty="0" smtClean="0"/>
              <a:t>						64 words: 46 supplied; 18 blanks.</a:t>
            </a:r>
          </a:p>
        </p:txBody>
      </p:sp>
    </p:spTree>
    <p:extLst>
      <p:ext uri="{BB962C8B-B14F-4D97-AF65-F5344CB8AC3E}">
        <p14:creationId xmlns:p14="http://schemas.microsoft.com/office/powerpoint/2010/main" val="185151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76398" y="609600"/>
            <a:ext cx="8802230" cy="1143000"/>
          </a:xfrm>
        </p:spPr>
        <p:txBody>
          <a:bodyPr>
            <a:normAutofit fontScale="90000"/>
          </a:bodyPr>
          <a:lstStyle/>
          <a:p>
            <a:r>
              <a:rPr lang="en-US" sz="3900" b="1" cap="small" dirty="0" smtClean="0">
                <a:latin typeface="Arial" charset="0"/>
                <a:ea typeface="ＭＳ Ｐゴシック" charset="0"/>
                <a:cs typeface="ＭＳ Ｐゴシック" charset="0"/>
              </a:rPr>
              <a:t>Instruction Phase</a:t>
            </a:r>
            <a:br>
              <a:rPr lang="en-US" sz="3900" b="1" cap="small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900" b="1" cap="small" dirty="0" smtClean="0">
                <a:latin typeface="Arial" charset="0"/>
                <a:ea typeface="ＭＳ Ｐゴシック" charset="0"/>
                <a:cs typeface="ＭＳ Ｐゴシック" charset="0"/>
              </a:rPr>
              <a:t>Metacognitive </a:t>
            </a:r>
            <a:r>
              <a:rPr lang="en-US" sz="3900" b="1" cap="small" dirty="0">
                <a:latin typeface="Arial" charset="0"/>
                <a:ea typeface="ＭＳ Ｐゴシック" charset="0"/>
                <a:cs typeface="ＭＳ Ｐゴシック" charset="0"/>
              </a:rPr>
              <a:t>Strategy Instruction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144000" cy="4130076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"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Metacognition refers to listener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awareness of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 cognitive processes involved in comprehension, and the capacity to oversee, regulate, and direct these processes " </a:t>
            </a:r>
          </a:p>
          <a:p>
            <a:pPr marL="0" indent="0">
              <a:buFontTx/>
              <a:buNone/>
            </a:pPr>
            <a:endParaRPr lang="en-US" sz="36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endParaRPr lang="en-US" sz="36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buFontTx/>
              <a:buNone/>
            </a:pPr>
            <a:r>
              <a:rPr lang="en-US" sz="1800" dirty="0" err="1">
                <a:latin typeface="Arial" charset="0"/>
                <a:ea typeface="ＭＳ Ｐゴシック" charset="0"/>
                <a:cs typeface="ＭＳ Ｐゴシック" charset="0"/>
              </a:rPr>
              <a:t>Goh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, C. (2008). Metacognitive instruction for second language </a:t>
            </a:r>
            <a:r>
              <a:rPr lang="en-US" sz="1800" dirty="0" smtClean="0">
                <a:latin typeface="Arial" charset="0"/>
                <a:ea typeface="ＭＳ Ｐゴシック" charset="0"/>
                <a:cs typeface="ＭＳ Ｐゴシック" charset="0"/>
              </a:rPr>
              <a:t>listening 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development: Theory, practice and research </a:t>
            </a:r>
            <a:r>
              <a:rPr lang="en-US" sz="1800" dirty="0" smtClean="0">
                <a:latin typeface="Arial" charset="0"/>
                <a:ea typeface="ＭＳ Ｐゴシック" charset="0"/>
                <a:cs typeface="ＭＳ Ｐゴシック" charset="0"/>
              </a:rPr>
              <a:t>	implications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1800" i="1" dirty="0">
                <a:latin typeface="Arial" charset="0"/>
                <a:ea typeface="ＭＳ Ｐゴシック" charset="0"/>
                <a:cs typeface="ＭＳ Ｐゴシック" charset="0"/>
              </a:rPr>
              <a:t>RELC Journal, 39</a:t>
            </a:r>
            <a:r>
              <a:rPr lang="en-US" sz="1800" dirty="0">
                <a:latin typeface="Arial" charset="0"/>
                <a:ea typeface="ＭＳ Ｐゴシック" charset="0"/>
                <a:cs typeface="ＭＳ Ｐゴシック" charset="0"/>
              </a:rPr>
              <a:t>(2), 188-213.</a:t>
            </a:r>
          </a:p>
          <a:p>
            <a:pPr marL="0" indent="0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4870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dirty="0" smtClean="0"/>
              <a:t>Metacognitive Strategy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Adequate Teaching </a:t>
            </a:r>
            <a:r>
              <a:rPr lang="en-US" dirty="0"/>
              <a:t>M</a:t>
            </a:r>
            <a:r>
              <a:rPr lang="en-US" dirty="0" smtClean="0"/>
              <a:t>aterial</a:t>
            </a:r>
          </a:p>
          <a:p>
            <a:pPr lvl="1"/>
            <a:r>
              <a:rPr lang="en-US" dirty="0" smtClean="0"/>
              <a:t>Authentic listening samples</a:t>
            </a:r>
          </a:p>
          <a:p>
            <a:r>
              <a:rPr lang="en-US" dirty="0" smtClean="0"/>
              <a:t>Operationalized Goals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rgbClr val="800000"/>
                </a:solidFill>
              </a:rPr>
              <a:t>Observable &amp; Measurable Learner Outcomes</a:t>
            </a:r>
          </a:p>
          <a:p>
            <a:pPr lvl="1"/>
            <a:r>
              <a:rPr lang="en-US" dirty="0" smtClean="0"/>
              <a:t>Metacognitive Level</a:t>
            </a:r>
          </a:p>
          <a:p>
            <a:pPr lvl="1"/>
            <a:r>
              <a:rPr lang="en-US" dirty="0" smtClean="0"/>
              <a:t>Skills Level</a:t>
            </a:r>
          </a:p>
          <a:p>
            <a:r>
              <a:rPr lang="en-US" dirty="0" smtClean="0"/>
              <a:t>Strategies &amp; Checklists for </a:t>
            </a:r>
            <a:r>
              <a:rPr lang="en-US" dirty="0"/>
              <a:t>L</a:t>
            </a:r>
            <a:r>
              <a:rPr lang="en-US" dirty="0" smtClean="0"/>
              <a:t>istening</a:t>
            </a:r>
          </a:p>
          <a:p>
            <a:pPr lvl="1"/>
            <a:r>
              <a:rPr lang="en-US" dirty="0">
                <a:solidFill>
                  <a:srgbClr val="800000"/>
                </a:solidFill>
              </a:rPr>
              <a:t>Connected Speech</a:t>
            </a:r>
          </a:p>
          <a:p>
            <a:pPr lvl="1"/>
            <a:r>
              <a:rPr lang="en-US" dirty="0">
                <a:solidFill>
                  <a:srgbClr val="800000"/>
                </a:solidFill>
              </a:rPr>
              <a:t>Pragmatic Functions of </a:t>
            </a:r>
            <a:r>
              <a:rPr lang="en-US" dirty="0" smtClean="0">
                <a:solidFill>
                  <a:srgbClr val="800000"/>
                </a:solidFill>
              </a:rPr>
              <a:t>Intonation</a:t>
            </a:r>
          </a:p>
          <a:p>
            <a:r>
              <a:rPr lang="en-US" dirty="0" smtClean="0"/>
              <a:t>Diagnostic Formative and Summative Assessment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48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59" y="274638"/>
            <a:ext cx="8814279" cy="1143000"/>
          </a:xfrm>
        </p:spPr>
        <p:txBody>
          <a:bodyPr>
            <a:normAutofit/>
          </a:bodyPr>
          <a:lstStyle/>
          <a:p>
            <a:r>
              <a:rPr lang="en-US" sz="3600" b="1" cap="small" dirty="0">
                <a:latin typeface="Arial" charset="0"/>
                <a:ea typeface="ＭＳ Ｐゴシック" charset="0"/>
                <a:cs typeface="ＭＳ Ｐゴシック" charset="0"/>
              </a:rPr>
              <a:t>Metacognitive Strategy Instruction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Strategies</a:t>
            </a:r>
          </a:p>
          <a:p>
            <a:pPr lvl="1"/>
            <a:r>
              <a:rPr lang="en-US" dirty="0" smtClean="0"/>
              <a:t>Three Kinds of Information to Decode Connected Speech</a:t>
            </a:r>
          </a:p>
          <a:p>
            <a:pPr lvl="1"/>
            <a:r>
              <a:rPr lang="en-US" dirty="0" smtClean="0"/>
              <a:t>Two Kinds of Information to Decode Speaker Intent</a:t>
            </a:r>
          </a:p>
          <a:p>
            <a:r>
              <a:rPr lang="en-US" dirty="0" smtClean="0"/>
              <a:t>Checklists</a:t>
            </a:r>
          </a:p>
          <a:p>
            <a:pPr lvl="1"/>
            <a:r>
              <a:rPr lang="en-US" dirty="0" smtClean="0"/>
              <a:t>New Word Stress Patterns</a:t>
            </a:r>
          </a:p>
          <a:p>
            <a:pPr lvl="1"/>
            <a:r>
              <a:rPr lang="en-US" dirty="0" smtClean="0"/>
              <a:t>Stress &amp; Intonation: Making Inferences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260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Three </a:t>
            </a:r>
            <a:r>
              <a:rPr lang="en-US" dirty="0"/>
              <a:t>Kinds of </a:t>
            </a:r>
            <a:r>
              <a:rPr lang="en-US" dirty="0" smtClean="0"/>
              <a:t>Information </a:t>
            </a:r>
            <a:br>
              <a:rPr lang="en-US" dirty="0" smtClean="0"/>
            </a:br>
            <a:r>
              <a:rPr lang="en-US" dirty="0" smtClean="0"/>
              <a:t>to Decode Language Input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17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47892" y="1575091"/>
            <a:ext cx="59537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cap="small" dirty="0" smtClean="0">
                <a:solidFill>
                  <a:schemeClr val="accent2"/>
                </a:solidFill>
              </a:rPr>
              <a:t>Metacognitive Language Strategy</a:t>
            </a:r>
            <a:endParaRPr lang="en-US" sz="3000" cap="small" dirty="0">
              <a:solidFill>
                <a:schemeClr val="accent2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9600" y="2438400"/>
            <a:ext cx="80010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b="1" kern="1200" dirty="0" smtClean="0"/>
              <a:t>1)   </a:t>
            </a:r>
            <a:r>
              <a:rPr lang="en-US" sz="2400" b="1" kern="1200" dirty="0" smtClean="0"/>
              <a:t>Background (Context) Information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kern="1200" dirty="0" smtClean="0"/>
              <a:t>	— </a:t>
            </a:r>
            <a:r>
              <a:rPr lang="en-US" sz="2000" kern="1200" dirty="0" smtClean="0"/>
              <a:t>what you already know about the topic of conversation</a:t>
            </a:r>
          </a:p>
          <a:p>
            <a:pPr marL="342900" indent="-342900">
              <a:spcBef>
                <a:spcPts val="1200"/>
              </a:spcBef>
              <a:spcAft>
                <a:spcPts val="300"/>
              </a:spcAft>
              <a:buAutoNum type="arabicParenR" startAt="2"/>
            </a:pPr>
            <a:r>
              <a:rPr lang="en-US" b="1" kern="1200" dirty="0" smtClean="0"/>
              <a:t> </a:t>
            </a:r>
            <a:r>
              <a:rPr lang="en-US" sz="2400" b="1" kern="1200" dirty="0" smtClean="0"/>
              <a:t>Language Information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b="1" dirty="0"/>
              <a:t>	</a:t>
            </a:r>
            <a:r>
              <a:rPr lang="en-US" kern="1200" dirty="0" smtClean="0"/>
              <a:t>— </a:t>
            </a:r>
            <a:r>
              <a:rPr lang="en-US" sz="2000" kern="1200" dirty="0" smtClean="0"/>
              <a:t>what you know about how the English language works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dirty="0"/>
              <a:t>	</a:t>
            </a:r>
            <a:r>
              <a:rPr lang="en-US" kern="1200" dirty="0" smtClean="0"/>
              <a:t> (the grammar, the vocabulary, and the sound system)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b="1" kern="1200" dirty="0" smtClean="0"/>
              <a:t>3)   </a:t>
            </a:r>
            <a:r>
              <a:rPr lang="en-US" sz="2400" b="1" kern="1200" dirty="0" smtClean="0"/>
              <a:t>Acoustic (sound) Information</a:t>
            </a:r>
            <a:r>
              <a:rPr lang="en-US" sz="2400" kern="1200" dirty="0" smtClean="0"/>
              <a:t>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kern="1200" dirty="0" smtClean="0"/>
              <a:t>	— </a:t>
            </a:r>
            <a:r>
              <a:rPr lang="en-US" sz="2000" kern="1200" dirty="0" smtClean="0"/>
              <a:t>the sounds that you actually hear someone saying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6096000"/>
            <a:ext cx="41130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 smtClean="0"/>
              <a:t>Reed &amp; Michaud, </a:t>
            </a:r>
            <a:r>
              <a:rPr lang="en-US" sz="1300" i="1" dirty="0" smtClean="0"/>
              <a:t>Sound Concepts, p</a:t>
            </a:r>
            <a:r>
              <a:rPr lang="en-US" sz="1300" dirty="0" smtClean="0"/>
              <a:t>. </a:t>
            </a:r>
            <a:r>
              <a:rPr lang="en-US" sz="1300" dirty="0"/>
              <a:t>7</a:t>
            </a:r>
            <a:r>
              <a:rPr lang="en-US" sz="1300" dirty="0" smtClean="0"/>
              <a:t>; </a:t>
            </a:r>
            <a:r>
              <a:rPr lang="en-US" sz="1300" dirty="0" err="1" smtClean="0"/>
              <a:t>Liss</a:t>
            </a:r>
            <a:r>
              <a:rPr lang="en-US" sz="1300" dirty="0" smtClean="0"/>
              <a:t> &amp; Reed, 2014</a:t>
            </a:r>
            <a:r>
              <a:rPr lang="en-US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18717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Metacognitive Strategy</a:t>
            </a:r>
            <a:br>
              <a:rPr lang="en-US" dirty="0" smtClean="0"/>
            </a:br>
            <a:r>
              <a:rPr lang="en-US" dirty="0" smtClean="0"/>
              <a:t>Use the Three Kinds of Information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458749" y="2893512"/>
            <a:ext cx="2226502" cy="2304789"/>
          </a:xfrm>
          <a:prstGeom prst="triangl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" name="TextBox 4"/>
          <p:cNvSpPr txBox="1"/>
          <p:nvPr/>
        </p:nvSpPr>
        <p:spPr>
          <a:xfrm>
            <a:off x="3458749" y="2444647"/>
            <a:ext cx="2003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Context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044095" y="5198301"/>
            <a:ext cx="189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Language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5250" y="5198301"/>
            <a:ext cx="1729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Acoustics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82230" y="6154244"/>
            <a:ext cx="84045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Liss</a:t>
            </a:r>
            <a:r>
              <a:rPr lang="en-US" sz="1400" dirty="0" smtClean="0"/>
              <a:t>, T., &amp; Reed, M. (2014). Improving L2 listening comprehension through empirically-supported metacognitive strategies. </a:t>
            </a:r>
            <a:r>
              <a:rPr lang="en-US" sz="1400" i="1" dirty="0" smtClean="0"/>
              <a:t>American Association for Applied Linguistics annual conference</a:t>
            </a:r>
            <a:r>
              <a:rPr lang="en-US" sz="1400" dirty="0" smtClean="0"/>
              <a:t>, Portland, OR.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53013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8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Use Language Information</a:t>
            </a:r>
            <a:endParaRPr lang="en-US" dirty="0"/>
          </a:p>
        </p:txBody>
      </p:sp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9953" y="4628684"/>
            <a:ext cx="3154398" cy="172300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19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8650" y="122851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Bring on the Learning Revolution</a:t>
            </a:r>
            <a:br>
              <a:rPr lang="en-US" dirty="0" smtClean="0"/>
            </a:br>
            <a:r>
              <a:rPr lang="en-US" sz="2800" dirty="0" smtClean="0"/>
              <a:t>by Ken Robinson</a:t>
            </a:r>
          </a:p>
          <a:p>
            <a:pPr algn="ctr"/>
            <a:r>
              <a:rPr lang="en-US" sz="2800" dirty="0" smtClean="0"/>
              <a:t>The Fireman’s Narrative: 1’19” self-contained excerpt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887601" y="3344891"/>
            <a:ext cx="79611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http://www.ted.com/talks/sir_ken_robinson_bring_on_the_revolution.html</a:t>
            </a:r>
            <a:endParaRPr lang="en-US" dirty="0"/>
          </a:p>
        </p:txBody>
      </p:sp>
      <p:pic>
        <p:nvPicPr>
          <p:cNvPr id="5122" name="Picture 2" descr="http://edudemic.com/wp-content/uploads/2011/10/sir-ken-robinso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481" y="4380522"/>
            <a:ext cx="2441822" cy="221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5802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MATSOL Abstract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219200"/>
            <a:ext cx="9144000" cy="5029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800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Effect of semester-long Pronunciation Instruction:</a:t>
            </a:r>
            <a:endParaRPr lang="en-US" sz="1100" dirty="0" smtClean="0"/>
          </a:p>
          <a:p>
            <a:pPr marL="0" indent="0">
              <a:buNone/>
            </a:pPr>
            <a:r>
              <a:rPr lang="en-US" sz="2800" dirty="0" smtClean="0"/>
              <a:t>	Metacognitive level - Learner beliefs</a:t>
            </a:r>
          </a:p>
          <a:p>
            <a:pPr marL="0" indent="0">
              <a:buNone/>
            </a:pPr>
            <a:r>
              <a:rPr lang="en-US" sz="3000" dirty="0" smtClean="0"/>
              <a:t>	Procedural level – Learner Receptive and Productive Skills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sz="1100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Metacognitive Strategy Approach: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Training in Connected Speech, Stress and Intonation</a:t>
            </a:r>
            <a:endParaRPr lang="en-US" b="1" dirty="0" smtClean="0"/>
          </a:p>
          <a:p>
            <a:pPr marL="0" indent="0">
              <a:buNone/>
            </a:pPr>
            <a:r>
              <a:rPr lang="en-US" dirty="0"/>
              <a:t>	i</a:t>
            </a:r>
            <a:r>
              <a:rPr lang="en-US" dirty="0" smtClean="0"/>
              <a:t>ncreased Speaking and Listening Comprehension for 	utterance content and speaker intent</a:t>
            </a:r>
          </a:p>
          <a:p>
            <a:pPr marL="0" indent="0">
              <a:buNone/>
            </a:pPr>
            <a:endParaRPr lang="en-US" sz="1000" dirty="0" smtClean="0"/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2756" y="1556266"/>
            <a:ext cx="2854329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Area of Investigation</a:t>
            </a:r>
            <a:endParaRPr lang="en-US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3733800"/>
            <a:ext cx="2826828" cy="461665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Pedagogic Approach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854327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75700" y="2784994"/>
            <a:ext cx="8468299" cy="3318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1.	Now I was up in San Francisco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______  __________ago  </a:t>
            </a:r>
          </a:p>
          <a:p>
            <a:pPr>
              <a:spcAft>
                <a:spcPts val="1000"/>
              </a:spcAft>
            </a:pP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2.	doing  _______ book signing</a:t>
            </a:r>
          </a:p>
          <a:p>
            <a:pPr>
              <a:spcAft>
                <a:spcPts val="1000"/>
              </a:spcAft>
            </a:pP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Uhm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__________ ______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this guy buying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book,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4.	and he's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 _______30s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	And I said, "What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 ________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do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?"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6.	And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 ________,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"I'm a fireman."</a:t>
            </a:r>
            <a:endParaRPr lang="en-US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675701" y="245327"/>
            <a:ext cx="7886700" cy="2679575"/>
          </a:xfrm>
        </p:spPr>
        <p:txBody>
          <a:bodyPr>
            <a:normAutofit/>
          </a:bodyPr>
          <a:lstStyle/>
          <a:p>
            <a:r>
              <a:rPr lang="en-US" dirty="0" smtClean="0"/>
              <a:t> Use </a:t>
            </a:r>
            <a:r>
              <a:rPr lang="en-US" dirty="0" smtClean="0">
                <a:solidFill>
                  <a:srgbClr val="FF0000"/>
                </a:solidFill>
              </a:rPr>
              <a:t>Language</a:t>
            </a:r>
            <a:r>
              <a:rPr lang="en-US" dirty="0" smtClean="0"/>
              <a:t> Knowledge </a:t>
            </a:r>
            <a:br>
              <a:rPr lang="en-US" dirty="0" smtClean="0"/>
            </a:br>
            <a:r>
              <a:rPr lang="en-US" dirty="0" smtClean="0"/>
              <a:t>to fill in these blanks </a:t>
            </a:r>
            <a:br>
              <a:rPr lang="en-US" dirty="0" smtClean="0"/>
            </a:br>
            <a:r>
              <a:rPr lang="en-US" b="1" dirty="0" smtClean="0"/>
              <a:t>without</a:t>
            </a:r>
            <a:r>
              <a:rPr lang="en-US" dirty="0" smtClean="0"/>
              <a:t> listening to the audio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7267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676400"/>
            <a:ext cx="8915400" cy="3318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1.	Now I was up in San Francisco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 _________ago  </a:t>
            </a:r>
          </a:p>
          <a:p>
            <a:pPr>
              <a:spcAft>
                <a:spcPts val="1000"/>
              </a:spcAft>
            </a:pP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2.	doing  _______ book signing</a:t>
            </a:r>
          </a:p>
          <a:p>
            <a:pPr>
              <a:spcAft>
                <a:spcPts val="1000"/>
              </a:spcAft>
            </a:pP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	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Uhm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_______ _______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this guy buying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book,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4.	and he's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 ______30s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	And I said, "What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 ______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do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?"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6.	And </a:t>
            </a:r>
            <a:r>
              <a:rPr lang="en-US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____ ______,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"I'm a fireman."</a:t>
            </a:r>
            <a:endParaRPr lang="en-US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28845" y="4343400"/>
            <a:ext cx="1923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h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e    said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did you do?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21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524500" y="155485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a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    while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81200" y="2133600"/>
            <a:ext cx="6985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62100" y="26670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There was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0883" y="2700487"/>
            <a:ext cx="679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16066" y="3190220"/>
            <a:ext cx="14367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i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n    his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541584" y="3810000"/>
            <a:ext cx="14654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d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o   you</a:t>
            </a:r>
            <a:endParaRPr lang="en-US" sz="2800" dirty="0">
              <a:solidFill>
                <a:schemeClr val="tx1">
                  <a:lumMod val="50000"/>
                  <a:lumOff val="50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313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763000" cy="1265238"/>
          </a:xfrm>
          <a:solidFill>
            <a:srgbClr val="000080"/>
          </a:solidFill>
        </p:spPr>
        <p:txBody>
          <a:bodyPr>
            <a:normAutofit/>
          </a:bodyPr>
          <a:lstStyle/>
          <a:p>
            <a:r>
              <a:rPr kumimoji="1" lang="en-US" altLang="ja-JP" sz="4000" dirty="0" smtClean="0">
                <a:solidFill>
                  <a:schemeClr val="bg1"/>
                </a:solidFill>
                <a:latin typeface="Times New Roman" pitchFamily="22" charset="0"/>
                <a:ea typeface="ＭＳ 明朝" pitchFamily="22" charset="-128"/>
                <a:cs typeface="ＭＳ 明朝" pitchFamily="22" charset="-128"/>
              </a:rPr>
              <a:t>Skills Instruction</a:t>
            </a:r>
            <a:endParaRPr kumimoji="1" lang="en-US" altLang="ja-JP" sz="4000" dirty="0" smtClean="0">
              <a:latin typeface="Times New Roman" pitchFamily="22" charset="0"/>
            </a:endParaRPr>
          </a:p>
        </p:txBody>
      </p:sp>
      <p:sp>
        <p:nvSpPr>
          <p:cNvPr id="2150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Connected Speech Features</a:t>
            </a:r>
          </a:p>
          <a:p>
            <a:pPr lvl="1"/>
            <a:r>
              <a:rPr lang="en-US" dirty="0" smtClean="0"/>
              <a:t>Sounds are linked</a:t>
            </a:r>
          </a:p>
          <a:p>
            <a:pPr lvl="1"/>
            <a:r>
              <a:rPr lang="en-US" dirty="0" smtClean="0"/>
              <a:t>/h/ deletion </a:t>
            </a:r>
          </a:p>
          <a:p>
            <a:r>
              <a:rPr lang="en-US" dirty="0" err="1" smtClean="0"/>
              <a:t>Segmentals</a:t>
            </a:r>
            <a:r>
              <a:rPr lang="en-US" dirty="0" smtClean="0"/>
              <a:t>: C &amp; V Sounds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22</a:t>
            </a:fld>
            <a:endParaRPr lang="en-US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6248400" y="1447800"/>
          <a:ext cx="1295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" name="Document" r:id="rId4" imgW="1828571" imgH="1219048" progId="Word.Document.12">
                  <p:embed/>
                </p:oleObj>
              </mc:Choice>
              <mc:Fallback>
                <p:oleObj name="Document" r:id="rId4" imgW="1828571" imgH="121904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1447800"/>
                        <a:ext cx="1295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5413375" y="2590800"/>
          <a:ext cx="3119438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2" name="Document" r:id="rId7" imgW="7822222" imgH="8025397" progId="Word.Document.12">
                  <p:embed/>
                </p:oleObj>
              </mc:Choice>
              <mc:Fallback>
                <p:oleObj name="Document" r:id="rId7" imgW="7822222" imgH="802539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2590800"/>
                        <a:ext cx="3119438" cy="32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6180894"/>
            <a:ext cx="6157567" cy="369332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Addresses V &amp; G 2012: Segmenting a continuous speech 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0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34" y="218473"/>
            <a:ext cx="8748132" cy="1215256"/>
          </a:xfrm>
        </p:spPr>
        <p:txBody>
          <a:bodyPr>
            <a:normAutofit fontScale="90000"/>
          </a:bodyPr>
          <a:lstStyle/>
          <a:p>
            <a: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/>
            </a:r>
            <a:b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</a:br>
            <a: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>Connected </a:t>
            </a:r>
            <a:r>
              <a:rPr lang="en-US" sz="4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>Speech </a:t>
            </a:r>
            <a: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>Features</a:t>
            </a:r>
            <a:b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</a:br>
            <a:r>
              <a:rPr lang="en-US" sz="2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chemeClr val="tx1">
                    <a:lumMod val="75000"/>
                    <a:lumOff val="25000"/>
                  </a:schemeClr>
                </a:solidFill>
                <a:ea typeface="Arial"/>
                <a:cs typeface="Arial"/>
              </a:rPr>
              <a:t>Reed, M, Michaud, C.  (2005). Sound Concepts. NY,NY. McGraw-Hill.</a:t>
            </a:r>
            <a:r>
              <a:rPr kumimoji="1" lang="en-US" altLang="ja-JP" sz="2000" dirty="0">
                <a:solidFill>
                  <a:schemeClr val="tx1">
                    <a:lumMod val="75000"/>
                    <a:lumOff val="25000"/>
                  </a:schemeClr>
                </a:solidFill>
                <a:ea typeface="ＭＳ 明朝" pitchFamily="22" charset="-128"/>
                <a:cs typeface="ＭＳ 明朝" pitchFamily="22" charset="-128"/>
              </a:rPr>
              <a:t> </a:t>
            </a:r>
            <a:r>
              <a:rPr lang="en-US" sz="4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/>
            </a:r>
            <a:br>
              <a:rPr lang="en-US" sz="4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</a:br>
            <a:r>
              <a:rPr lang="en-US" sz="40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> </a:t>
            </a:r>
            <a:r>
              <a:rPr lang="en-US" sz="4000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63500" dist="53882" dir="2700000" algn="ctr" rotWithShape="0">
                    <a:srgbClr val="9999FF"/>
                  </a:outerShdw>
                </a:effectLst>
                <a:latin typeface="Arial"/>
                <a:ea typeface="Arial"/>
                <a:cs typeface="Arial"/>
              </a:rPr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33729"/>
            <a:ext cx="9144000" cy="52570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 /h/ deletion: 	</a:t>
            </a:r>
            <a:r>
              <a:rPr lang="en-US" dirty="0" smtClean="0"/>
              <a:t>‘h’ is deleted in he, her, his, him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Except: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2"/>
                </a:solidFill>
              </a:rPr>
              <a:t>sentence-initial: </a:t>
            </a:r>
            <a:r>
              <a:rPr lang="en-US" dirty="0" smtClean="0"/>
              <a:t>		</a:t>
            </a:r>
            <a:r>
              <a:rPr lang="en-US" u="sng" dirty="0" smtClean="0"/>
              <a:t>H</a:t>
            </a:r>
            <a:r>
              <a:rPr lang="en-US" dirty="0" smtClean="0"/>
              <a:t>e’s late. Where is </a:t>
            </a:r>
            <a:r>
              <a:rPr lang="en-US" strike="dblStrike" dirty="0" smtClean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/>
              <a:t>e?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</a:t>
            </a:r>
            <a:r>
              <a:rPr lang="en-US" u="sng" dirty="0" smtClean="0"/>
              <a:t>H</a:t>
            </a:r>
            <a:r>
              <a:rPr lang="en-US" dirty="0" smtClean="0"/>
              <a:t>er computer crashed.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I told </a:t>
            </a:r>
            <a:r>
              <a:rPr lang="en-US" strike="dblStrike" dirty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/>
              <a:t>er to back up </a:t>
            </a:r>
            <a:r>
              <a:rPr lang="en-US" strike="dblStrike" dirty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/>
              <a:t>er files.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2"/>
                </a:solidFill>
              </a:rPr>
              <a:t>contrastive stress: 	</a:t>
            </a:r>
            <a:r>
              <a:rPr lang="en-US" dirty="0" smtClean="0"/>
              <a:t>Did you tell </a:t>
            </a:r>
            <a:r>
              <a:rPr lang="en-US" strike="dblStrike" dirty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/>
              <a:t>im? I didn’t tell </a:t>
            </a:r>
            <a:r>
              <a:rPr lang="en-US" i="1" u="sng" dirty="0" smtClean="0"/>
              <a:t>him</a:t>
            </a:r>
            <a:r>
              <a:rPr lang="en-US" dirty="0" smtClean="0"/>
              <a:t>. I told </a:t>
            </a:r>
            <a:r>
              <a:rPr lang="en-US" i="1" u="sng" dirty="0" smtClean="0"/>
              <a:t>her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Do you think </a:t>
            </a:r>
            <a:r>
              <a:rPr lang="en-US" strike="dblStrike" dirty="0" smtClean="0">
                <a:solidFill>
                  <a:schemeClr val="bg1">
                    <a:lumMod val="50000"/>
                  </a:schemeClr>
                </a:solidFill>
              </a:rPr>
              <a:t>h</a:t>
            </a:r>
            <a:r>
              <a:rPr lang="en-US" dirty="0" smtClean="0"/>
              <a:t>e knows?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I don’t think </a:t>
            </a:r>
            <a:r>
              <a:rPr lang="en-US" i="1" u="sng" dirty="0" smtClean="0"/>
              <a:t>he</a:t>
            </a:r>
            <a:r>
              <a:rPr lang="en-US" i="1" dirty="0"/>
              <a:t> </a:t>
            </a:r>
            <a:r>
              <a:rPr lang="en-US" dirty="0" smtClean="0"/>
              <a:t>knows, but I think </a:t>
            </a:r>
            <a:r>
              <a:rPr lang="en-US" i="1" dirty="0" smtClean="0"/>
              <a:t>she</a:t>
            </a:r>
            <a:r>
              <a:rPr lang="en-US" dirty="0" smtClean="0"/>
              <a:t> does.</a:t>
            </a:r>
          </a:p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dirty="0" smtClean="0">
                <a:solidFill>
                  <a:schemeClr val="accent2"/>
                </a:solidFill>
              </a:rPr>
              <a:t> possessive pronoun:</a:t>
            </a:r>
            <a:r>
              <a:rPr lang="en-US" dirty="0" smtClean="0"/>
              <a:t>	I haven’t read </a:t>
            </a:r>
            <a:r>
              <a:rPr lang="en-US" u="sng" dirty="0" smtClean="0"/>
              <a:t>his</a:t>
            </a:r>
            <a:r>
              <a:rPr lang="en-US" dirty="0" smtClean="0"/>
              <a:t>. But I did read </a:t>
            </a:r>
            <a:r>
              <a:rPr lang="en-US" i="1" u="sng" dirty="0" smtClean="0"/>
              <a:t>hers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						These’re mine, those’re yours. Are those </a:t>
            </a:r>
            <a:r>
              <a:rPr lang="en-US" u="sng" dirty="0" smtClean="0"/>
              <a:t>his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Are these yours? I think those are </a:t>
            </a:r>
            <a:r>
              <a:rPr lang="en-US" u="sng" dirty="0" smtClean="0"/>
              <a:t>hers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8931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Two Kinds of Information </a:t>
            </a:r>
            <a:br>
              <a:rPr lang="en-US" dirty="0" smtClean="0"/>
            </a:br>
            <a:r>
              <a:rPr lang="en-US" dirty="0" smtClean="0"/>
              <a:t>to Decode Speaker Intent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24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747892" y="1575091"/>
            <a:ext cx="59537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cap="small" dirty="0" smtClean="0">
                <a:solidFill>
                  <a:schemeClr val="accent2"/>
                </a:solidFill>
              </a:rPr>
              <a:t>Metacognitive Language Strategy</a:t>
            </a:r>
            <a:endParaRPr lang="en-US" sz="3000" cap="small" dirty="0">
              <a:solidFill>
                <a:schemeClr val="accent2"/>
              </a:solidFill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9600" y="2438400"/>
            <a:ext cx="8534400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b="1" kern="1200" dirty="0" smtClean="0"/>
              <a:t>1)   </a:t>
            </a:r>
            <a:r>
              <a:rPr lang="en-US" sz="2400" b="1" kern="1200" dirty="0" smtClean="0"/>
              <a:t>Identify ‘normal’ stress &amp; intonation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kern="1200" dirty="0" smtClean="0"/>
              <a:t>	— </a:t>
            </a:r>
            <a:r>
              <a:rPr lang="en-US" sz="2000" kern="1200" dirty="0" smtClean="0"/>
              <a:t>lexical: stressed syllable is longer, louder, higher, clearer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sz="2000" dirty="0"/>
              <a:t>	</a:t>
            </a:r>
            <a:r>
              <a:rPr lang="en-US" sz="2000" dirty="0" smtClean="0"/>
              <a:t>— phrasal: stressed content words; unstressed function words</a:t>
            </a:r>
            <a:r>
              <a:rPr lang="en-US" sz="2000" kern="1200" dirty="0" smtClean="0"/>
              <a:t> 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sz="2000" dirty="0"/>
              <a:t>	</a:t>
            </a:r>
            <a:r>
              <a:rPr lang="en-US" sz="2000" dirty="0" smtClean="0"/>
              <a:t>— sentence</a:t>
            </a:r>
            <a:r>
              <a:rPr lang="en-US" sz="2000" kern="1200" dirty="0" smtClean="0"/>
              <a:t>-level: </a:t>
            </a:r>
            <a:r>
              <a:rPr lang="en-US" sz="2000" dirty="0" smtClean="0"/>
              <a:t>English normal</a:t>
            </a:r>
            <a:r>
              <a:rPr lang="en-US" sz="2000" kern="1200" dirty="0" smtClean="0"/>
              <a:t> pitch range is “dramatic pitch”</a:t>
            </a:r>
          </a:p>
          <a:p>
            <a:pPr marL="342900" indent="-342900">
              <a:spcBef>
                <a:spcPts val="1200"/>
              </a:spcBef>
              <a:spcAft>
                <a:spcPts val="300"/>
              </a:spcAft>
              <a:buAutoNum type="arabicParenR" startAt="2"/>
            </a:pPr>
            <a:r>
              <a:rPr lang="en-US" b="1" kern="1200" dirty="0" smtClean="0"/>
              <a:t> </a:t>
            </a:r>
            <a:r>
              <a:rPr lang="en-US" sz="2400" b="1" kern="1200" dirty="0" smtClean="0"/>
              <a:t>Detect special stress &amp; intonation</a:t>
            </a:r>
          </a:p>
          <a:p>
            <a:pPr>
              <a:spcBef>
                <a:spcPts val="1200"/>
              </a:spcBef>
              <a:spcAft>
                <a:spcPts val="300"/>
              </a:spcAft>
            </a:pPr>
            <a:r>
              <a:rPr lang="en-US" b="1" dirty="0"/>
              <a:t>	</a:t>
            </a:r>
            <a:r>
              <a:rPr lang="en-US" kern="1200" dirty="0" smtClean="0"/>
              <a:t>— </a:t>
            </a:r>
            <a:r>
              <a:rPr lang="en-US" sz="2000" kern="1200" dirty="0" smtClean="0"/>
              <a:t>extra special pitch range for contrastive stress &amp; implicational intonation</a:t>
            </a:r>
            <a:r>
              <a:rPr lang="en-US" kern="1200" dirty="0" smtClean="0"/>
              <a:t>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33" y="6024552"/>
            <a:ext cx="911966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• Ladd</a:t>
            </a:r>
            <a:r>
              <a:rPr lang="en-US" sz="1400" dirty="0"/>
              <a:t>, D. R., </a:t>
            </a:r>
            <a:r>
              <a:rPr lang="en-US" sz="1400" dirty="0" err="1"/>
              <a:t>Terken</a:t>
            </a:r>
            <a:r>
              <a:rPr lang="en-US" sz="1400" dirty="0"/>
              <a:t>, J. 1995. </a:t>
            </a:r>
            <a:r>
              <a:rPr lang="en-US" sz="1400" dirty="0" err="1"/>
              <a:t>Modelling</a:t>
            </a:r>
            <a:r>
              <a:rPr lang="en-US" sz="1400" dirty="0"/>
              <a:t> Intra- and Inter-Speaker Pitch Range Variation. </a:t>
            </a:r>
            <a:r>
              <a:rPr lang="en-US" sz="1400" i="1" dirty="0" err="1"/>
              <a:t>Proc.of</a:t>
            </a:r>
            <a:r>
              <a:rPr lang="en-US" sz="1400" i="1" dirty="0"/>
              <a:t> </a:t>
            </a:r>
            <a:r>
              <a:rPr lang="en-US" sz="1400" i="1" dirty="0" err="1"/>
              <a:t>ICPhS</a:t>
            </a:r>
            <a:r>
              <a:rPr lang="en-US" sz="1400" i="1" dirty="0"/>
              <a:t>. </a:t>
            </a:r>
            <a:r>
              <a:rPr lang="en-US" sz="1400" dirty="0"/>
              <a:t>Stockholm, 386-389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• Mennen, I. 2007. Phonological and phonetic influences in non-native intonation. In J. </a:t>
            </a:r>
            <a:r>
              <a:rPr lang="en-US" sz="1400" dirty="0" err="1" smtClean="0"/>
              <a:t>Trouvain</a:t>
            </a:r>
            <a:r>
              <a:rPr lang="en-US" sz="1400" dirty="0" smtClean="0"/>
              <a:t> &amp; U. Gut (Eds.)</a:t>
            </a:r>
            <a:r>
              <a:rPr lang="en-US" sz="1400" i="1" dirty="0" smtClean="0"/>
              <a:t> Non-native </a:t>
            </a:r>
          </a:p>
          <a:p>
            <a:r>
              <a:rPr lang="en-US" sz="1400" i="1" dirty="0" smtClean="0"/>
              <a:t>Prosody: Phonetic Descriptions and Teaching Practice</a:t>
            </a:r>
            <a:r>
              <a:rPr lang="en-US" sz="1400" dirty="0" smtClean="0"/>
              <a:t>, Berlin: Mouton de </a:t>
            </a:r>
            <a:r>
              <a:rPr lang="en-US" sz="1400" dirty="0" err="1" smtClean="0"/>
              <a:t>Gruyter</a:t>
            </a:r>
            <a:r>
              <a:rPr lang="en-US" sz="1400" dirty="0" smtClean="0"/>
              <a:t>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800060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6029"/>
          </a:xfrm>
        </p:spPr>
        <p:txBody>
          <a:bodyPr/>
          <a:lstStyle/>
          <a:p>
            <a:r>
              <a:rPr lang="en-US" cap="small" dirty="0" smtClean="0"/>
              <a:t>New Word Checklist</a:t>
            </a:r>
            <a:endParaRPr lang="en-US" cap="small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4851"/>
            <a:ext cx="11788447" cy="592034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1223675"/>
            <a:ext cx="9252419" cy="5355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dirty="0"/>
          </a:p>
          <a:p>
            <a:r>
              <a:rPr lang="en-US" b="1" dirty="0" smtClean="0"/>
              <a:t>New Word Checklist</a:t>
            </a:r>
          </a:p>
          <a:p>
            <a:r>
              <a:rPr lang="en-US" b="1" dirty="0" smtClean="0"/>
              <a:t>1. </a:t>
            </a:r>
            <a:r>
              <a:rPr lang="en-US" dirty="0"/>
              <a:t>What part of speech is it?	____________________</a:t>
            </a:r>
          </a:p>
          <a:p>
            <a:r>
              <a:rPr lang="en-US" b="1" dirty="0"/>
              <a:t>	For Nouns: 	Count Noun? </a:t>
            </a:r>
            <a:r>
              <a:rPr lang="en-US" b="1" dirty="0">
                <a:sym typeface="Wingdings 2"/>
              </a:rPr>
              <a:t></a:t>
            </a:r>
            <a:r>
              <a:rPr lang="en-US" b="1" dirty="0"/>
              <a:t>	Non-Count Noun? </a:t>
            </a:r>
            <a:r>
              <a:rPr lang="en-US" b="1" dirty="0">
                <a:sym typeface="Wingdings 2"/>
              </a:rPr>
              <a:t></a:t>
            </a:r>
            <a:endParaRPr lang="en-US" dirty="0"/>
          </a:p>
          <a:p>
            <a:r>
              <a:rPr lang="en-US" b="1" dirty="0"/>
              <a:t>	</a:t>
            </a:r>
            <a:r>
              <a:rPr lang="en-US" i="1" dirty="0"/>
              <a:t>Singular Count Noun: a/ an/ the</a:t>
            </a:r>
            <a:endParaRPr lang="en-US" dirty="0"/>
          </a:p>
          <a:p>
            <a:r>
              <a:rPr lang="en-US" i="1" dirty="0"/>
              <a:t>	Plural Count Noun: add 's'</a:t>
            </a:r>
            <a:endParaRPr lang="en-US" dirty="0"/>
          </a:p>
          <a:p>
            <a:r>
              <a:rPr lang="en-US" b="1" dirty="0"/>
              <a:t>	For Verbs:	Transitive?	</a:t>
            </a:r>
            <a:r>
              <a:rPr lang="en-US" b="1" dirty="0">
                <a:sym typeface="Wingdings 2"/>
              </a:rPr>
              <a:t></a:t>
            </a:r>
            <a:r>
              <a:rPr lang="en-US" b="1" dirty="0"/>
              <a:t>	Intransitive?     </a:t>
            </a:r>
            <a:r>
              <a:rPr lang="en-US" b="1" dirty="0" smtClean="0">
                <a:sym typeface="Wingdings 2"/>
              </a:rPr>
              <a:t></a:t>
            </a:r>
          </a:p>
          <a:p>
            <a:endParaRPr lang="en-US" dirty="0"/>
          </a:p>
          <a:p>
            <a:r>
              <a:rPr lang="en-US" b="1" dirty="0"/>
              <a:t>2</a:t>
            </a:r>
            <a:r>
              <a:rPr lang="en-US" b="1" dirty="0" smtClean="0"/>
              <a:t>. </a:t>
            </a:r>
            <a:r>
              <a:rPr lang="en-US" dirty="0"/>
              <a:t>How do you pronounce it?</a:t>
            </a:r>
          </a:p>
          <a:p>
            <a:r>
              <a:rPr lang="en-US" b="1" dirty="0"/>
              <a:t>	How many syllables are there in the word</a:t>
            </a:r>
            <a:r>
              <a:rPr lang="en-US" b="1" dirty="0" smtClean="0"/>
              <a:t>?	</a:t>
            </a:r>
            <a:r>
              <a:rPr lang="en-US" b="1" dirty="0"/>
              <a:t>	______</a:t>
            </a:r>
            <a:endParaRPr lang="en-US" dirty="0"/>
          </a:p>
          <a:p>
            <a:r>
              <a:rPr lang="en-US" b="1" dirty="0"/>
              <a:t>	Which syllable gets the (primary) stress?		______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New Word / Stress Pattern:	____________________ /	______</a:t>
            </a:r>
            <a:endParaRPr lang="en-US" dirty="0"/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3</a:t>
            </a:r>
            <a:r>
              <a:rPr lang="en-US" b="1" dirty="0" smtClean="0"/>
              <a:t>. </a:t>
            </a:r>
            <a:r>
              <a:rPr lang="en-US" b="1" dirty="0"/>
              <a:t>How do you use it in a sentence?</a:t>
            </a:r>
            <a:endParaRPr lang="en-US" dirty="0"/>
          </a:p>
          <a:p>
            <a:r>
              <a:rPr lang="en-US" b="1" dirty="0"/>
              <a:t>	</a:t>
            </a:r>
            <a:r>
              <a:rPr lang="en-US" dirty="0"/>
              <a:t>________________________________________________________</a:t>
            </a:r>
          </a:p>
          <a:p>
            <a:r>
              <a:rPr lang="en-US" b="1" dirty="0"/>
              <a:t> </a:t>
            </a:r>
            <a:endParaRPr lang="en-US" dirty="0"/>
          </a:p>
          <a:p>
            <a:r>
              <a:rPr lang="en-US" b="1" dirty="0"/>
              <a:t>4</a:t>
            </a:r>
            <a:r>
              <a:rPr lang="en-US" b="1" dirty="0" smtClean="0"/>
              <a:t>. </a:t>
            </a:r>
            <a:r>
              <a:rPr lang="en-US" b="1" dirty="0"/>
              <a:t>Alternate Forms:</a:t>
            </a:r>
            <a:endParaRPr lang="en-US" dirty="0"/>
          </a:p>
          <a:p>
            <a:r>
              <a:rPr lang="en-US" dirty="0"/>
              <a:t>	</a:t>
            </a:r>
            <a:r>
              <a:rPr lang="en-US" b="1" dirty="0"/>
              <a:t>__________________________________________________________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578988"/>
            <a:ext cx="92367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 Reed</a:t>
            </a:r>
            <a:r>
              <a:rPr lang="en-US" sz="1600" dirty="0"/>
              <a:t>, M., Michaud, C. (2005). </a:t>
            </a:r>
            <a:r>
              <a:rPr lang="en-US" sz="1600" i="1" dirty="0"/>
              <a:t>Sound Concepts: An Integrated Pronunciation Course</a:t>
            </a:r>
            <a:r>
              <a:rPr lang="en-US" sz="1600" dirty="0"/>
              <a:t>. NY: McGraw-Hill, p. 154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9" name="Title 5"/>
          <p:cNvSpPr txBox="1">
            <a:spLocks noChangeArrowheads="1"/>
          </p:cNvSpPr>
          <p:nvPr/>
        </p:nvSpPr>
        <p:spPr>
          <a:xfrm>
            <a:off x="0" y="0"/>
            <a:ext cx="9144000" cy="1265238"/>
          </a:xfrm>
          <a:prstGeom prst="rect">
            <a:avLst/>
          </a:prstGeom>
          <a:solidFill>
            <a:srgbClr val="00008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kumimoji="1" lang="en-US" altLang="ja-JP" sz="4000" dirty="0" smtClean="0">
                <a:solidFill>
                  <a:schemeClr val="bg1"/>
                </a:solidFill>
                <a:latin typeface="Times New Roman" pitchFamily="22" charset="0"/>
                <a:ea typeface="ＭＳ 明朝" pitchFamily="22" charset="-128"/>
                <a:cs typeface="ＭＳ 明朝" pitchFamily="22" charset="-128"/>
              </a:rPr>
              <a:t>Skills Instruction: Lexical Stress</a:t>
            </a:r>
            <a:endParaRPr kumimoji="1" lang="en-US" altLang="ja-JP" sz="4000" dirty="0" smtClean="0">
              <a:latin typeface="Times New Roman" pitchFamily="2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5921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829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cap="small" dirty="0" smtClean="0"/>
              <a:t/>
            </a:r>
            <a:br>
              <a:rPr lang="en-US" b="1" cap="small" dirty="0" smtClean="0"/>
            </a:br>
            <a:r>
              <a:rPr lang="en-US" b="1" cap="small" dirty="0" smtClean="0"/>
              <a:t>New Word Checklist</a:t>
            </a:r>
            <a:br>
              <a:rPr lang="en-US" b="1" cap="small" dirty="0" smtClean="0"/>
            </a:br>
            <a:endParaRPr lang="en-US" b="1" cap="small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81445" y="1151467"/>
            <a:ext cx="8815132" cy="5466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b="1" cap="small" dirty="0"/>
              <a:t>New Word </a:t>
            </a:r>
            <a:r>
              <a:rPr lang="en-US" b="1" cap="small" dirty="0" smtClean="0"/>
              <a:t> ____________</a:t>
            </a:r>
            <a:endParaRPr lang="en-US" b="1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b="1" dirty="0" smtClean="0"/>
              <a:t>How do you pronounce it?</a:t>
            </a:r>
            <a:endParaRPr lang="en-US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b="1" dirty="0" smtClean="0"/>
              <a:t>   How many syllables are there in the word 	______</a:t>
            </a:r>
            <a:endParaRPr lang="en-US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b="1" dirty="0" smtClean="0"/>
              <a:t>   Which syllable gets the (primary) stress?		______</a:t>
            </a:r>
            <a:endParaRPr lang="en-US" dirty="0" smtClean="0"/>
          </a:p>
          <a:p>
            <a:pPr>
              <a:buFont typeface="Arial" panose="020B0604020202020204" pitchFamily="34" charset="0"/>
              <a:buNone/>
            </a:pPr>
            <a:endParaRPr lang="en-US" sz="1400" i="1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i="1" dirty="0" smtClean="0"/>
              <a:t>Example: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i="1" dirty="0" smtClean="0"/>
              <a:t> 	</a:t>
            </a:r>
            <a:r>
              <a:rPr lang="en-US" i="1" u="sng" dirty="0" smtClean="0"/>
              <a:t>economy</a:t>
            </a:r>
            <a:r>
              <a:rPr lang="en-US" dirty="0" smtClean="0"/>
              <a:t>  is a  </a:t>
            </a:r>
            <a:r>
              <a:rPr lang="en-US" u="sng" dirty="0" smtClean="0"/>
              <a:t>4-2</a:t>
            </a:r>
            <a:r>
              <a:rPr lang="en-US" dirty="0" smtClean="0"/>
              <a:t> word  --- 4 syllables, stress on the 2</a:t>
            </a:r>
            <a:r>
              <a:rPr lang="en-US" baseline="30000" dirty="0" smtClean="0"/>
              <a:t>nd</a:t>
            </a:r>
            <a:endParaRPr lang="en-US" b="1" baseline="300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i="1" dirty="0" smtClean="0"/>
              <a:t>   </a:t>
            </a:r>
            <a:r>
              <a:rPr lang="en-US" i="1" u="sng" dirty="0" smtClean="0"/>
              <a:t>economic</a:t>
            </a:r>
            <a:r>
              <a:rPr lang="en-US" i="1" dirty="0" smtClean="0"/>
              <a:t>s</a:t>
            </a:r>
            <a:r>
              <a:rPr lang="en-US" dirty="0" smtClean="0"/>
              <a:t> is a </a:t>
            </a:r>
            <a:r>
              <a:rPr lang="en-US" u="sng" dirty="0" smtClean="0"/>
              <a:t>4-3</a:t>
            </a:r>
            <a:r>
              <a:rPr lang="en-US" dirty="0" smtClean="0"/>
              <a:t> word --- 4 syllables, stress on the 3</a:t>
            </a:r>
            <a:r>
              <a:rPr lang="en-US" baseline="30000" dirty="0" smtClean="0"/>
              <a:t>rd</a:t>
            </a:r>
          </a:p>
          <a:p>
            <a:pPr marL="0" indent="0">
              <a:buNone/>
            </a:pPr>
            <a:endParaRPr lang="en-US" sz="900" baseline="30000" dirty="0" smtClean="0"/>
          </a:p>
          <a:p>
            <a:pPr>
              <a:buFont typeface="Arial" panose="020B0604020202020204" pitchFamily="34" charset="0"/>
              <a:buNone/>
            </a:pPr>
            <a:r>
              <a:rPr lang="en-US" b="1" dirty="0" smtClean="0"/>
              <a:t>		             </a:t>
            </a:r>
            <a:r>
              <a:rPr lang="en-US" sz="3200" b="1" dirty="0" smtClean="0"/>
              <a:t>New Word  /  Stress Pattern: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dirty="0" smtClean="0"/>
              <a:t>	 </a:t>
            </a:r>
            <a:r>
              <a:rPr lang="en-US" b="1" dirty="0" smtClean="0"/>
              <a:t>____________________  /	______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81445" y="6248971"/>
            <a:ext cx="8815132" cy="5396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*Notation system adapted from from Murphy, J., </a:t>
            </a:r>
            <a:r>
              <a:rPr lang="en-US" sz="1600" dirty="0" err="1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Kandil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, M. (2004). Word-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Level Stress 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Patterns in the Academic Word List</a:t>
            </a:r>
            <a:r>
              <a:rPr lang="en-US" sz="1600" i="1" dirty="0">
                <a:solidFill>
                  <a:srgbClr val="000000"/>
                </a:solidFill>
                <a:latin typeface="Lucida Grande" charset="0"/>
                <a:ea typeface="ＭＳ Ｐゴシック" charset="0"/>
                <a:cs typeface="Arial" charset="0"/>
              </a:rPr>
              <a:t>.</a:t>
            </a:r>
            <a:r>
              <a:rPr lang="en-US" sz="1600" i="1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 System,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1600" i="1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32,</a:t>
            </a:r>
            <a:r>
              <a:rPr lang="en-US" sz="16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 61-74</a:t>
            </a:r>
            <a:r>
              <a:rPr lang="en-US" sz="1100" dirty="0">
                <a:solidFill>
                  <a:srgbClr val="000000"/>
                </a:solidFill>
                <a:latin typeface="Arial" charset="0"/>
                <a:ea typeface="ＭＳ Ｐゴシック" charset="0"/>
                <a:cs typeface="Arial" charset="0"/>
              </a:rPr>
              <a:t>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800375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Skills Instruction:</a:t>
            </a:r>
            <a:br>
              <a:rPr lang="en-US" dirty="0" smtClean="0"/>
            </a:br>
            <a:r>
              <a:rPr lang="en-US" dirty="0" smtClean="0"/>
              <a:t>Normal Phrasal Stress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47"/>
            <a:ext cx="83820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	  2.2				4.3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</a:t>
            </a:r>
            <a:r>
              <a:rPr lang="en-US" dirty="0" smtClean="0"/>
              <a:t> work		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in the </a:t>
            </a:r>
            <a:r>
              <a:rPr lang="en-US" dirty="0" smtClean="0"/>
              <a:t>morning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</a:t>
            </a:r>
            <a:r>
              <a:rPr lang="en-US" dirty="0" smtClean="0"/>
              <a:t> home		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 the </a:t>
            </a:r>
            <a:r>
              <a:rPr lang="en-US" dirty="0" smtClean="0"/>
              <a:t>office</a:t>
            </a:r>
          </a:p>
          <a:p>
            <a:pPr marL="457200" lvl="1" indent="0">
              <a:buNone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</a:t>
            </a:r>
            <a:r>
              <a:rPr lang="en-US" sz="3200" dirty="0" smtClean="0"/>
              <a:t> school		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on the </a:t>
            </a:r>
            <a:r>
              <a:rPr lang="en-US" sz="3200" dirty="0" smtClean="0"/>
              <a:t>table</a:t>
            </a:r>
          </a:p>
          <a:p>
            <a:pPr marL="457200" lvl="1" indent="0">
              <a:buNone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at</a:t>
            </a:r>
            <a:r>
              <a:rPr lang="en-US" sz="3200" dirty="0" smtClean="0"/>
              <a:t> least			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the </a:t>
            </a:r>
            <a:r>
              <a:rPr lang="en-US" sz="3200" dirty="0" smtClean="0"/>
              <a:t>weekend</a:t>
            </a:r>
          </a:p>
          <a:p>
            <a:pPr marL="457200" lvl="1" indent="0">
              <a:buNone/>
            </a:pP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by</a:t>
            </a:r>
            <a:r>
              <a:rPr lang="en-US" sz="3200" dirty="0" smtClean="0"/>
              <a:t> now			</a:t>
            </a:r>
            <a:r>
              <a:rPr lang="en-US" sz="3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 the </a:t>
            </a:r>
            <a:r>
              <a:rPr lang="en-US" sz="3200" dirty="0" smtClean="0"/>
              <a:t>movies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819134"/>
            <a:ext cx="618957" cy="598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716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03" y="275918"/>
            <a:ext cx="8870243" cy="1325563"/>
          </a:xfrm>
        </p:spPr>
        <p:txBody>
          <a:bodyPr>
            <a:normAutofit fontScale="90000"/>
          </a:bodyPr>
          <a:lstStyle/>
          <a:p>
            <a:r>
              <a:rPr lang="en-US" sz="4200" dirty="0" smtClean="0"/>
              <a:t>Skills Instruction: Standard Sentence Stress</a:t>
            </a:r>
            <a:br>
              <a:rPr lang="en-US" sz="4200" dirty="0" smtClean="0"/>
            </a:br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Law &amp; Order: 3</a:t>
            </a:r>
            <a:r>
              <a:rPr lang="en-US" sz="4000" baseline="30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rd</a:t>
            </a:r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Person Singular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183107"/>
              </p:ext>
            </p:extLst>
          </p:nvPr>
        </p:nvGraphicFramePr>
        <p:xfrm>
          <a:off x="685800" y="1828800"/>
          <a:ext cx="7795714" cy="14229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379199"/>
                <a:gridCol w="2379199"/>
                <a:gridCol w="3037316"/>
              </a:tblGrid>
              <a:tr h="47430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defense attorney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defend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client</a:t>
                      </a:r>
                      <a:endParaRPr lang="en-US" dirty="0"/>
                    </a:p>
                  </a:txBody>
                  <a:tcPr marL="68580" marR="68580"/>
                </a:tc>
              </a:tr>
              <a:tr h="474304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jury</a:t>
                      </a:r>
                      <a:endParaRPr lang="en-US" b="1" i="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reach</a:t>
                      </a:r>
                      <a:endParaRPr lang="en-US" b="1" i="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verdict</a:t>
                      </a:r>
                    </a:p>
                  </a:txBody>
                  <a:tcPr marL="68580" marR="68580"/>
                </a:tc>
              </a:tr>
              <a:tr h="474304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judge</a:t>
                      </a:r>
                      <a:endParaRPr lang="en-US" b="1" i="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/>
                        <a:t>sentence</a:t>
                      </a:r>
                      <a:endParaRPr lang="en-US" b="1" i="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/>
                        <a:t>crimina</a:t>
                      </a:r>
                      <a:r>
                        <a:rPr lang="en-US" dirty="0" smtClean="0"/>
                        <a:t>l</a:t>
                      </a:r>
                    </a:p>
                  </a:txBody>
                  <a:tcPr marL="68580" marR="6858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85800" y="3352800"/>
            <a:ext cx="7924800" cy="29047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8651" y="3291482"/>
            <a:ext cx="76256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i="1" dirty="0" smtClean="0"/>
          </a:p>
          <a:p>
            <a:r>
              <a:rPr lang="en-US" sz="2200" i="1" dirty="0" smtClean="0"/>
              <a:t>  Directions</a:t>
            </a:r>
            <a:r>
              <a:rPr lang="en-US" sz="2200" dirty="0"/>
              <a:t>:</a:t>
            </a:r>
          </a:p>
          <a:p>
            <a:r>
              <a:rPr lang="en-US" sz="2200" dirty="0" smtClean="0"/>
              <a:t>  Finish </a:t>
            </a:r>
            <a:r>
              <a:rPr lang="en-US" sz="2200" dirty="0"/>
              <a:t>this sentence:</a:t>
            </a:r>
          </a:p>
          <a:p>
            <a:endParaRPr lang="en-US" sz="2200" b="1" i="1" dirty="0"/>
          </a:p>
          <a:p>
            <a:r>
              <a:rPr lang="en-US" sz="2200" dirty="0" smtClean="0"/>
              <a:t>  In </a:t>
            </a:r>
            <a:r>
              <a:rPr lang="en-US" sz="2200" dirty="0"/>
              <a:t>a typical trial, __________________________________</a:t>
            </a:r>
          </a:p>
          <a:p>
            <a:endParaRPr lang="en-US" sz="2200" dirty="0"/>
          </a:p>
          <a:p>
            <a:r>
              <a:rPr lang="en-US" sz="2200" i="1" dirty="0" smtClean="0"/>
              <a:t>  Example</a:t>
            </a:r>
            <a:r>
              <a:rPr lang="en-US" sz="2200" dirty="0"/>
              <a:t>:</a:t>
            </a:r>
          </a:p>
          <a:p>
            <a:r>
              <a:rPr lang="en-US" sz="2200" dirty="0" smtClean="0"/>
              <a:t>  In </a:t>
            </a:r>
            <a:r>
              <a:rPr lang="en-US" sz="2200" dirty="0"/>
              <a:t>a typical trial, </a:t>
            </a:r>
            <a:r>
              <a:rPr lang="en-US" sz="2200" u="sng" dirty="0"/>
              <a:t>the defense attorney defends his client</a:t>
            </a:r>
            <a:r>
              <a:rPr lang="en-US" sz="22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5200" y="6333765"/>
            <a:ext cx="141587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 err="1" smtClean="0"/>
              <a:t>Liss</a:t>
            </a:r>
            <a:r>
              <a:rPr lang="en-US" sz="1300" dirty="0" smtClean="0"/>
              <a:t> &amp; Reed, 2013.</a:t>
            </a:r>
            <a:endParaRPr lang="en-US" sz="13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M. Reed ALWC 2014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98929-629B-4AB7-8C59-C6F6DCEFDF1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95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840" y="274638"/>
            <a:ext cx="9057159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Stress &amp; Intonation Checklist: </a:t>
            </a:r>
            <a:br>
              <a:rPr lang="en-US" dirty="0" smtClean="0"/>
            </a:br>
            <a:r>
              <a:rPr lang="en-US" dirty="0" smtClean="0"/>
              <a:t>Making Inferences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856" y="1600200"/>
            <a:ext cx="8965144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Directions:</a:t>
            </a:r>
            <a:r>
              <a:rPr lang="en-US" dirty="0" smtClean="0"/>
              <a:t> Listen to the following 2 sentences</a:t>
            </a:r>
          </a:p>
          <a:p>
            <a:pPr marL="0" indent="0">
              <a:buNone/>
            </a:pPr>
            <a:r>
              <a:rPr lang="en-US" dirty="0" smtClean="0"/>
              <a:t>	(1) The teacher didn’t grade the papers.</a:t>
            </a:r>
          </a:p>
          <a:p>
            <a:pPr marL="0" indent="0">
              <a:buNone/>
            </a:pPr>
            <a:r>
              <a:rPr lang="en-US" dirty="0" smtClean="0"/>
              <a:t>	(2) The </a:t>
            </a:r>
            <a:r>
              <a:rPr lang="en-US" i="1" dirty="0" smtClean="0"/>
              <a:t>teacher</a:t>
            </a:r>
            <a:r>
              <a:rPr lang="en-US" dirty="0" smtClean="0"/>
              <a:t> didn’t grade the papers.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dirty="0" smtClean="0"/>
              <a:t>Q.1: Do the sentences sound the same or different?					</a:t>
            </a:r>
            <a:r>
              <a:rPr lang="en-US" cap="small" dirty="0" smtClean="0"/>
              <a:t>The same	Different</a:t>
            </a:r>
            <a:endParaRPr lang="en-US" sz="1000" cap="small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Explain your Choice:</a:t>
            </a:r>
            <a:r>
              <a:rPr lang="en-US" dirty="0" smtClean="0"/>
              <a:t> </a:t>
            </a: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Sample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correct</a:t>
            </a:r>
            <a:r>
              <a:rPr lang="en-US" dirty="0" smtClean="0"/>
              <a:t> Responses: Different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Number 2 has extra special pitch.                                  Number 2 had extra stress.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724400" y="5181600"/>
            <a:ext cx="1676400" cy="6096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667000"/>
            <a:ext cx="4572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9091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52" y="435429"/>
            <a:ext cx="8890000" cy="762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Learner</a:t>
            </a:r>
            <a:r>
              <a:rPr lang="en-US" b="1" dirty="0"/>
              <a:t>-identified Listening Difficulties:</a:t>
            </a:r>
            <a:br>
              <a:rPr lang="en-US" b="1" dirty="0"/>
            </a:b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1. Recognizing known words in rapid speech</a:t>
            </a:r>
            <a:endParaRPr lang="en-US" b="1" dirty="0"/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r>
              <a:rPr lang="en-US" sz="3500" dirty="0" smtClean="0">
                <a:solidFill>
                  <a:srgbClr val="800000"/>
                </a:solidFill>
              </a:rPr>
              <a:t> </a:t>
            </a:r>
            <a:r>
              <a:rPr lang="en-US" sz="3100" dirty="0" smtClean="0">
                <a:solidFill>
                  <a:srgbClr val="800000"/>
                </a:solidFill>
              </a:rPr>
              <a:t>Development of word segmentation is a major challenge</a:t>
            </a:r>
            <a:r>
              <a:rPr lang="en-US" sz="3600" dirty="0" smtClean="0">
                <a:solidFill>
                  <a:srgbClr val="800000"/>
                </a:solidFill>
                <a:sym typeface="Wingdings"/>
              </a:rPr>
              <a:t> </a:t>
            </a:r>
            <a:r>
              <a:rPr lang="en-US" sz="3000" dirty="0">
                <a:sym typeface="Wingdings"/>
              </a:rPr>
              <a:t></a:t>
            </a:r>
            <a:endParaRPr lang="en-US" sz="3000" dirty="0" smtClean="0"/>
          </a:p>
          <a:p>
            <a:pPr marL="0" indent="0">
              <a:buNone/>
            </a:pPr>
            <a:r>
              <a:rPr lang="en-US" sz="3500" dirty="0" smtClean="0"/>
              <a:t>		</a:t>
            </a:r>
          </a:p>
          <a:p>
            <a:pPr marL="0" indent="0">
              <a:buNone/>
            </a:pPr>
            <a:endParaRPr lang="en-US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2600" dirty="0">
                <a:sym typeface="Wingdings"/>
              </a:rPr>
              <a:t></a:t>
            </a:r>
            <a:r>
              <a:rPr lang="en-US" sz="2600" dirty="0"/>
              <a:t>Vandergrift, L. &amp; </a:t>
            </a:r>
            <a:r>
              <a:rPr lang="en-US" sz="2600" dirty="0" err="1"/>
              <a:t>Goh</a:t>
            </a:r>
            <a:r>
              <a:rPr lang="en-US" sz="2600" dirty="0"/>
              <a:t>, C. (2012) </a:t>
            </a:r>
            <a:r>
              <a:rPr lang="en-US" sz="2600" i="1" dirty="0"/>
              <a:t>Teaching and Learning Second Language Listening: Metacognition in Action. </a:t>
            </a:r>
            <a:r>
              <a:rPr lang="en-US" sz="2600" dirty="0"/>
              <a:t>NY: </a:t>
            </a:r>
            <a:r>
              <a:rPr lang="en-US" sz="2600" dirty="0" err="1"/>
              <a:t>Routledge</a:t>
            </a:r>
            <a:r>
              <a:rPr lang="en-US" sz="2600" dirty="0"/>
              <a:t>, p. </a:t>
            </a:r>
            <a:r>
              <a:rPr lang="en-US" sz="2600" dirty="0" smtClean="0"/>
              <a:t>24.</a:t>
            </a:r>
            <a:endParaRPr lang="en-US" sz="2600" dirty="0"/>
          </a:p>
          <a:p>
            <a:pPr marL="0" indent="0">
              <a:buNone/>
            </a:pPr>
            <a:r>
              <a:rPr lang="en-US" dirty="0" smtClean="0"/>
              <a:t>	 </a:t>
            </a:r>
            <a:endParaRPr lang="en-US" sz="11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5362" y="2731922"/>
            <a:ext cx="2782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r>
              <a:rPr lang="en-US" i="1" dirty="0" smtClean="0"/>
              <a:t>s reported by researchers: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9297491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 Intonation Information to Decode Speaker Intent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84834" y="2156784"/>
            <a:ext cx="647203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The </a:t>
            </a:r>
            <a:r>
              <a:rPr lang="en-US" sz="2800" i="1" dirty="0" smtClean="0"/>
              <a:t>teacher </a:t>
            </a:r>
            <a:r>
              <a:rPr lang="en-US" sz="2800" dirty="0" smtClean="0"/>
              <a:t>didn’t grade your papers.</a:t>
            </a:r>
          </a:p>
          <a:p>
            <a:endParaRPr lang="en-US" sz="2400" dirty="0"/>
          </a:p>
          <a:p>
            <a:r>
              <a:rPr lang="en-US" sz="2400" dirty="0" smtClean="0"/>
              <a:t>Q: </a:t>
            </a:r>
            <a:r>
              <a:rPr lang="en-US" sz="2800" dirty="0" smtClean="0"/>
              <a:t>Have papers been graded? 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Yes</a:t>
            </a:r>
          </a:p>
          <a:p>
            <a:pPr marL="342900" indent="-342900">
              <a:buAutoNum type="alphaLcParenR"/>
            </a:pPr>
            <a:r>
              <a:rPr lang="en-US" sz="2800" dirty="0" smtClean="0"/>
              <a:t>No</a:t>
            </a:r>
            <a:endParaRPr lang="en-US" sz="2800" dirty="0"/>
          </a:p>
        </p:txBody>
      </p:sp>
      <p:pic>
        <p:nvPicPr>
          <p:cNvPr id="5" name="Recorded Sound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751" y="2156784"/>
            <a:ext cx="752649" cy="611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5651" y="5042153"/>
            <a:ext cx="8249817" cy="95410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“Choice b: Yes, they’ve been graded</a:t>
            </a:r>
            <a:endParaRPr lang="en-US" dirty="0" smtClean="0"/>
          </a:p>
          <a:p>
            <a:r>
              <a:rPr lang="en-US" sz="2800" dirty="0" smtClean="0"/>
              <a:t>I know because ‘teacher’ has extra stress &amp; intonation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716583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 Instruction Metacognition</a:t>
            </a:r>
            <a:br>
              <a:rPr lang="en-US" dirty="0" smtClean="0"/>
            </a:br>
            <a:r>
              <a:rPr lang="en-US" dirty="0" smtClean="0"/>
              <a:t>Student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“Before I got here (to the United States), I 	thought speaking was reading aloud. Now 	that I’m here, I realize they are very different 	skills.”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085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Post Instruction Metacognition</a:t>
            </a:r>
            <a:br>
              <a:rPr lang="en-US" dirty="0" smtClean="0"/>
            </a:br>
            <a:r>
              <a:rPr lang="en-US" dirty="0" smtClean="0"/>
              <a:t>Student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/>
              <a:t>In response to learning about the difference </a:t>
            </a:r>
            <a:r>
              <a:rPr lang="en-US" dirty="0" smtClean="0"/>
              <a:t>between </a:t>
            </a:r>
            <a:r>
              <a:rPr lang="en-US" dirty="0"/>
              <a:t>content words and function </a:t>
            </a:r>
            <a:r>
              <a:rPr lang="en-US" dirty="0" smtClean="0"/>
              <a:t>words: “</a:t>
            </a:r>
            <a:r>
              <a:rPr lang="en-US" dirty="0"/>
              <a:t>Oh, it’s the dark side that I didn’t know about. It’s the yin yang. I always heard about the importance of content </a:t>
            </a:r>
            <a:r>
              <a:rPr lang="en-US" dirty="0" smtClean="0"/>
              <a:t>words, </a:t>
            </a:r>
            <a:r>
              <a:rPr lang="en-US" dirty="0"/>
              <a:t>but now I see that there was another side that was missing (the function words).” </a:t>
            </a:r>
            <a:r>
              <a:rPr lang="en-US" dirty="0" smtClean="0"/>
              <a:t>Student, </a:t>
            </a:r>
            <a:r>
              <a:rPr lang="en-US" dirty="0"/>
              <a:t>December, 2014.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7416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                Post-Instruction: Skills Level </a:t>
            </a:r>
            <a:br>
              <a:rPr lang="en-US" sz="3200" dirty="0" smtClean="0"/>
            </a:br>
            <a:r>
              <a:rPr lang="en-US" sz="3200" dirty="0" smtClean="0"/>
              <a:t>                            </a:t>
            </a:r>
            <a:r>
              <a:rPr lang="en-US" sz="3600" dirty="0" smtClean="0"/>
              <a:t>Assessing Connected Speech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 was thinking about that guy _____ other day</a:t>
            </a:r>
          </a:p>
          <a:p>
            <a:pPr marL="514350" indent="-514350">
              <a:buNone/>
            </a:pPr>
            <a:r>
              <a:rPr lang="en-US" dirty="0"/>
              <a:t>b</a:t>
            </a:r>
            <a:r>
              <a:rPr lang="en-US" dirty="0" smtClean="0"/>
              <a:t>ecause six months ago, I  _______  ____ life .</a:t>
            </a:r>
          </a:p>
          <a:p>
            <a:pPr marL="0" indent="0">
              <a:buNone/>
            </a:pPr>
            <a:r>
              <a:rPr lang="en-US" dirty="0" smtClean="0"/>
              <a:t>He was ____  ___ car wreck. 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 I  ________ ______ out</a:t>
            </a:r>
            <a:r>
              <a:rPr lang="en-US" dirty="0"/>
              <a:t>,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and I  ________ ______ CPR,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 I  ________ ______ wife’s life as well.</a:t>
            </a:r>
          </a:p>
          <a:p>
            <a:pPr>
              <a:buNone/>
            </a:pPr>
            <a:r>
              <a:rPr lang="en-US" dirty="0" smtClean="0"/>
              <a:t>I _________  _____ thinks better of me now. 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33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" y="381000"/>
            <a:ext cx="237744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1371600"/>
            <a:ext cx="766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Fireman’s Narrative: Recollections of his HS teacher: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6733" y="6325253"/>
            <a:ext cx="3249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49 words: 36 supplied; 13 blanks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427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                Post-Instruction: Skill Level </a:t>
            </a:r>
            <a:br>
              <a:rPr lang="en-US" sz="3200" dirty="0" smtClean="0"/>
            </a:br>
            <a:r>
              <a:rPr lang="en-US" sz="3200" dirty="0" smtClean="0"/>
              <a:t>                            </a:t>
            </a:r>
            <a:r>
              <a:rPr lang="en-US" sz="3600" dirty="0" smtClean="0"/>
              <a:t>Assessing Connected Speech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 was thinking about that guy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__the___</a:t>
            </a:r>
            <a:r>
              <a:rPr lang="en-US" dirty="0" smtClean="0"/>
              <a:t> other day</a:t>
            </a:r>
          </a:p>
          <a:p>
            <a:pPr marL="514350" indent="-514350">
              <a:buNone/>
            </a:pPr>
            <a:r>
              <a:rPr lang="en-US" dirty="0"/>
              <a:t>b</a:t>
            </a:r>
            <a:r>
              <a:rPr lang="en-US" dirty="0" smtClean="0"/>
              <a:t>ecause six months ago, I  _______  ____ life .</a:t>
            </a:r>
          </a:p>
          <a:p>
            <a:pPr marL="0" indent="0">
              <a:buNone/>
            </a:pPr>
            <a:r>
              <a:rPr lang="en-US" dirty="0" smtClean="0"/>
              <a:t>He was ____  ___ car wreck. 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 I  ________ ______ out</a:t>
            </a:r>
            <a:r>
              <a:rPr lang="en-US" dirty="0"/>
              <a:t>,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and I  ________ ______ CPR,</a:t>
            </a:r>
          </a:p>
          <a:p>
            <a:pPr>
              <a:buNone/>
            </a:pPr>
            <a:r>
              <a:rPr lang="en-US" dirty="0"/>
              <a:t>a</a:t>
            </a:r>
            <a:r>
              <a:rPr lang="en-US" dirty="0" smtClean="0"/>
              <a:t>nd I  ________ ______ wife’s life as well.</a:t>
            </a:r>
          </a:p>
          <a:p>
            <a:pPr>
              <a:buNone/>
            </a:pPr>
            <a:r>
              <a:rPr lang="en-US" dirty="0" smtClean="0"/>
              <a:t>I _________  _____ thinks better of me now. 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34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" y="381000"/>
            <a:ext cx="237744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09600" y="1371600"/>
            <a:ext cx="76621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Fireman’s Narrative: Recollections of his HS teacher: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054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Study Findings: </a:t>
            </a:r>
            <a: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solidFill>
                  <a:srgbClr val="008000"/>
                </a:solidFill>
                <a:latin typeface="Arial" charset="0"/>
                <a:ea typeface="ＭＳ Ｐゴシック" charset="0"/>
                <a:cs typeface="ＭＳ Ｐゴシック" charset="0"/>
              </a:rPr>
              <a:t>Connected Speech Cloze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43749"/>
            <a:ext cx="8763000" cy="53340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700"/>
              </a:spcBef>
              <a:buNone/>
            </a:pPr>
            <a:r>
              <a:rPr lang="en-US" dirty="0" smtClean="0"/>
              <a:t>Listening Skills Diagnostic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35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2590800"/>
            <a:ext cx="7467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500"/>
              </a:spcAft>
            </a:pP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Dave was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 ____ late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20s, and it would not be accurate to say that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 ___ living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at home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parents, but only because half the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time ____ _____ staying ___ ____ sister's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house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  ___ ____ playing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in a band, doing some writing, not making much money,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 parents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were worried. And one day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 ____ hanging 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out </a:t>
            </a:r>
            <a:r>
              <a:rPr lang="en-US" sz="2400" kern="50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____ ____ mom</a:t>
            </a:r>
            <a:r>
              <a:rPr lang="en-US" sz="2400" kern="50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.</a:t>
            </a:r>
            <a:endParaRPr lang="en-US" sz="2400" kern="50" dirty="0">
              <a:effectLst/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5492401"/>
            <a:ext cx="71963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http://www.thisamericanlife.org/radio-archives/episode/401/parent-trap</a:t>
            </a:r>
            <a:endParaRPr lang="en-US" dirty="0"/>
          </a:p>
        </p:txBody>
      </p:sp>
      <p:sp>
        <p:nvSpPr>
          <p:cNvPr id="8" name="Frame 7"/>
          <p:cNvSpPr/>
          <p:nvPr/>
        </p:nvSpPr>
        <p:spPr>
          <a:xfrm>
            <a:off x="762000" y="2078859"/>
            <a:ext cx="7467600" cy="3352800"/>
          </a:xfrm>
          <a:prstGeom prst="frame">
            <a:avLst>
              <a:gd name="adj1" fmla="val 0"/>
            </a:avLst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0" y="5895641"/>
            <a:ext cx="82296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Radio host Ira Glass 3-sentence introduction to </a:t>
            </a:r>
            <a:r>
              <a:rPr lang="en-US" sz="1600" i="1" dirty="0" smtClean="0"/>
              <a:t>This American Life </a:t>
            </a:r>
            <a:r>
              <a:rPr lang="en-US" sz="1600" dirty="0" smtClean="0"/>
              <a:t>episode entitled “Parent-trap”.</a:t>
            </a:r>
          </a:p>
          <a:p>
            <a:r>
              <a:rPr lang="en-US" sz="1600" dirty="0" smtClean="0"/>
              <a:t>						64 words: 46 supplied; 18 blanks.</a:t>
            </a:r>
          </a:p>
        </p:txBody>
      </p:sp>
    </p:spTree>
    <p:extLst>
      <p:ext uri="{BB962C8B-B14F-4D97-AF65-F5344CB8AC3E}">
        <p14:creationId xmlns:p14="http://schemas.microsoft.com/office/powerpoint/2010/main" val="3710625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 smtClean="0"/>
              <a:t>Study Findings: Connected Speech Cloze Test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Repeated Measure ANOVA </a:t>
            </a:r>
          </a:p>
          <a:p>
            <a:pPr marL="0" indent="0">
              <a:buNone/>
            </a:pPr>
            <a:r>
              <a:rPr kumimoji="1" lang="en-US" altLang="zh-CN" dirty="0" smtClean="0"/>
              <a:t>(F=8.121, p&lt;.001, n=14; F=6.863, p&lt;.001, n=11), reveals significant differences across tests.</a:t>
            </a:r>
          </a:p>
          <a:p>
            <a:pPr marL="0" indent="0">
              <a:buNone/>
            </a:pPr>
            <a:endParaRPr kumimoji="1"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359975"/>
              </p:ext>
            </p:extLst>
          </p:nvPr>
        </p:nvGraphicFramePr>
        <p:xfrm>
          <a:off x="1317811" y="3745060"/>
          <a:ext cx="6096000" cy="2381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420343"/>
                <a:gridCol w="1627657"/>
              </a:tblGrid>
              <a:tr h="418845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Close Test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Mean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</a:t>
                      </a:r>
                      <a:endParaRPr lang="zh-CN" altLang="en-US" dirty="0"/>
                    </a:p>
                  </a:txBody>
                  <a:tcPr/>
                </a:tc>
              </a:tr>
              <a:tr h="196225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TPRE</a:t>
                      </a:r>
                    </a:p>
                    <a:p>
                      <a:r>
                        <a:rPr lang="en-US" altLang="zh-CN" dirty="0" smtClean="0"/>
                        <a:t>T1</a:t>
                      </a:r>
                    </a:p>
                    <a:p>
                      <a:r>
                        <a:rPr lang="en-US" altLang="zh-CN" dirty="0" smtClean="0"/>
                        <a:t>T2</a:t>
                      </a:r>
                    </a:p>
                    <a:p>
                      <a:r>
                        <a:rPr lang="en-US" altLang="zh-CN" dirty="0" smtClean="0"/>
                        <a:t>T3</a:t>
                      </a:r>
                    </a:p>
                    <a:p>
                      <a:r>
                        <a:rPr lang="en-US" altLang="zh-CN" dirty="0" smtClean="0"/>
                        <a:t>T4</a:t>
                      </a:r>
                    </a:p>
                    <a:p>
                      <a:r>
                        <a:rPr lang="en-US" altLang="zh-CN" dirty="0" smtClean="0"/>
                        <a:t>TPOST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.35307</a:t>
                      </a:r>
                    </a:p>
                    <a:p>
                      <a:r>
                        <a:rPr lang="en-US" altLang="zh-CN" dirty="0" smtClean="0"/>
                        <a:t>.62514</a:t>
                      </a:r>
                    </a:p>
                    <a:p>
                      <a:r>
                        <a:rPr lang="en-US" altLang="zh-CN" dirty="0" smtClean="0"/>
                        <a:t>.57671</a:t>
                      </a:r>
                    </a:p>
                    <a:p>
                      <a:r>
                        <a:rPr lang="en-US" altLang="zh-CN" dirty="0" smtClean="0"/>
                        <a:t>.61293</a:t>
                      </a:r>
                    </a:p>
                    <a:p>
                      <a:r>
                        <a:rPr lang="en-US" altLang="zh-CN" dirty="0" smtClean="0"/>
                        <a:t>.61393</a:t>
                      </a:r>
                    </a:p>
                    <a:p>
                      <a:r>
                        <a:rPr lang="en-US" altLang="zh-CN" dirty="0" smtClean="0"/>
                        <a:t>.7429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.264708</a:t>
                      </a:r>
                    </a:p>
                    <a:p>
                      <a:r>
                        <a:rPr lang="en-US" altLang="zh-CN" dirty="0" smtClean="0"/>
                        <a:t>.134200</a:t>
                      </a:r>
                    </a:p>
                    <a:p>
                      <a:r>
                        <a:rPr lang="en-US" altLang="zh-CN" dirty="0" smtClean="0"/>
                        <a:t>.162850</a:t>
                      </a:r>
                    </a:p>
                    <a:p>
                      <a:r>
                        <a:rPr lang="en-US" altLang="zh-CN" dirty="0" smtClean="0"/>
                        <a:t>.226853</a:t>
                      </a:r>
                    </a:p>
                    <a:p>
                      <a:r>
                        <a:rPr lang="en-US" altLang="zh-CN" dirty="0" smtClean="0"/>
                        <a:t>.179107</a:t>
                      </a:r>
                    </a:p>
                    <a:p>
                      <a:r>
                        <a:rPr lang="en-US" altLang="zh-CN" dirty="0" smtClean="0"/>
                        <a:t>.16508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14</a:t>
                      </a:r>
                    </a:p>
                    <a:p>
                      <a:r>
                        <a:rPr lang="en-US" altLang="zh-CN" dirty="0" smtClean="0"/>
                        <a:t>14</a:t>
                      </a:r>
                    </a:p>
                    <a:p>
                      <a:r>
                        <a:rPr lang="en-US" altLang="zh-CN" dirty="0" smtClean="0"/>
                        <a:t>14</a:t>
                      </a:r>
                    </a:p>
                    <a:p>
                      <a:r>
                        <a:rPr lang="en-US" altLang="zh-CN" dirty="0" smtClean="0"/>
                        <a:t>14</a:t>
                      </a:r>
                    </a:p>
                    <a:p>
                      <a:r>
                        <a:rPr lang="en-US" altLang="zh-CN" dirty="0" smtClean="0"/>
                        <a:t>14</a:t>
                      </a:r>
                    </a:p>
                    <a:p>
                      <a:r>
                        <a:rPr lang="en-US" altLang="zh-CN" dirty="0" smtClean="0"/>
                        <a:t>14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259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Screen Shot 2015-03-02 at 6.59.4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144"/>
            <a:ext cx="9144000" cy="6219837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740755" y="454079"/>
            <a:ext cx="10197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Score</a:t>
            </a:r>
            <a:endParaRPr kumimoji="1"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8177170" y="6004058"/>
            <a:ext cx="788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dirty="0" smtClean="0"/>
              <a:t>Time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7511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cap="small" dirty="0" smtClean="0"/>
              <a:t>Measures of Learner Progress</a:t>
            </a:r>
            <a:br>
              <a:rPr lang="en-US" b="1" cap="small" dirty="0" smtClean="0"/>
            </a:br>
            <a:r>
              <a:rPr lang="en-US" b="1" cap="small" dirty="0" smtClean="0"/>
              <a:t>Metacognitive Level </a:t>
            </a:r>
            <a:endParaRPr lang="en-US" b="1" cap="smal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Articulated metalinguistic knowledge of the connected speech features</a:t>
            </a:r>
          </a:p>
          <a:p>
            <a:r>
              <a:rPr lang="en-US" dirty="0" smtClean="0"/>
              <a:t>Student Tell Backs:</a:t>
            </a:r>
          </a:p>
          <a:p>
            <a:pPr lvl="1"/>
            <a:r>
              <a:rPr lang="en-US" dirty="0" smtClean="0"/>
              <a:t>Three Ways to Decode English/Connected Speech</a:t>
            </a:r>
          </a:p>
          <a:p>
            <a:pPr lvl="2"/>
            <a:r>
              <a:rPr lang="en-US" dirty="0"/>
              <a:t>c</a:t>
            </a:r>
            <a:r>
              <a:rPr lang="en-US" dirty="0" smtClean="0"/>
              <a:t>ontext, language, sound </a:t>
            </a:r>
          </a:p>
          <a:p>
            <a:pPr lvl="2"/>
            <a:r>
              <a:rPr lang="en-US" dirty="0" smtClean="0"/>
              <a:t>I can estimate words even though I couldn’t hear that</a:t>
            </a:r>
          </a:p>
          <a:p>
            <a:pPr lvl="1"/>
            <a:r>
              <a:rPr lang="en-US" dirty="0" smtClean="0"/>
              <a:t>/h/ deletion – n=12/13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e, his, her, him when ‘h’ isn’t the first word</a:t>
            </a:r>
          </a:p>
          <a:p>
            <a:pPr lvl="2"/>
            <a:r>
              <a:rPr lang="en-US" dirty="0" smtClean="0"/>
              <a:t>/h/ is sometimes omitted except contrastive word</a:t>
            </a:r>
          </a:p>
        </p:txBody>
      </p:sp>
    </p:spTree>
    <p:extLst>
      <p:ext uri="{BB962C8B-B14F-4D97-AF65-F5344CB8AC3E}">
        <p14:creationId xmlns:p14="http://schemas.microsoft.com/office/powerpoint/2010/main" val="1489929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Cloze Discussion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8991" y="1695483"/>
            <a:ext cx="7414250" cy="391636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From the data, we could reasonably conclude that students’ scores in the six cloze tests increased.</a:t>
            </a:r>
          </a:p>
          <a:p>
            <a:r>
              <a:rPr lang="en-US" altLang="zh-CN" dirty="0" smtClean="0"/>
              <a:t>Speculation: students’ metacognitive levels correlate with their segmentation skills in listening.</a:t>
            </a:r>
          </a:p>
        </p:txBody>
      </p:sp>
    </p:spTree>
    <p:extLst>
      <p:ext uri="{BB962C8B-B14F-4D97-AF65-F5344CB8AC3E}">
        <p14:creationId xmlns:p14="http://schemas.microsoft.com/office/powerpoint/2010/main" val="3304861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52" y="435429"/>
            <a:ext cx="8890000" cy="762000"/>
          </a:xfrm>
        </p:spPr>
        <p:txBody>
          <a:bodyPr>
            <a:normAutofit/>
          </a:bodyPr>
          <a:lstStyle/>
          <a:p>
            <a:r>
              <a:rPr lang="en-US" b="1" dirty="0" smtClean="0"/>
              <a:t>Requires Sentence Parsing Skills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952" y="1600200"/>
            <a:ext cx="9023047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/>
              <a:t>P</a:t>
            </a:r>
            <a:r>
              <a:rPr lang="en-US" sz="2600" dirty="0" smtClean="0"/>
              <a:t>/</a:t>
            </a:r>
            <a:r>
              <a:rPr lang="en-US" sz="2600" dirty="0"/>
              <a:t>S</a:t>
            </a:r>
            <a:r>
              <a:rPr lang="en-US" sz="2600" dirty="0" smtClean="0"/>
              <a:t>/L Topics for Communicated Content: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Phonotactics</a:t>
            </a:r>
            <a:r>
              <a:rPr lang="en-US" sz="2600" dirty="0" smtClean="0"/>
              <a:t> – permissible phoneme combinations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Connected Speech Features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dirty="0" smtClean="0"/>
              <a:t>Segmentals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3500" dirty="0" smtClean="0"/>
              <a:t>		</a:t>
            </a:r>
          </a:p>
          <a:p>
            <a:pPr marL="0" indent="0">
              <a:buNone/>
            </a:pPr>
            <a:endParaRPr lang="en-US" sz="3500" dirty="0" smtClean="0"/>
          </a:p>
          <a:p>
            <a:pPr marL="0" indent="0">
              <a:buNone/>
            </a:pPr>
            <a:r>
              <a:rPr lang="en-US" sz="2000" dirty="0" smtClean="0"/>
              <a:t>Weber, A. </a:t>
            </a:r>
            <a:r>
              <a:rPr lang="en-US" sz="2000" dirty="0"/>
              <a:t>&amp; Cutler</a:t>
            </a:r>
            <a:r>
              <a:rPr lang="en-US" sz="2000" dirty="0" smtClean="0"/>
              <a:t>, A. (2006). First-language </a:t>
            </a:r>
            <a:r>
              <a:rPr lang="en-US" sz="2000" dirty="0" err="1" smtClean="0"/>
              <a:t>phonotactics</a:t>
            </a:r>
            <a:r>
              <a:rPr lang="en-US" sz="2000" dirty="0" smtClean="0"/>
              <a:t> in second-language listening. </a:t>
            </a:r>
            <a:r>
              <a:rPr lang="en-US" sz="2000" i="1" dirty="0" smtClean="0"/>
              <a:t>Journal of the Acoustical Society of America, 119</a:t>
            </a:r>
            <a:r>
              <a:rPr lang="en-US" sz="2000" dirty="0" smtClean="0"/>
              <a:t>(1). 597-607. </a:t>
            </a:r>
            <a:endParaRPr lang="en-US" sz="20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r>
              <a:rPr lang="en-US" sz="2000" dirty="0"/>
              <a:t>Al-</a:t>
            </a:r>
            <a:r>
              <a:rPr lang="en-US" sz="2000" dirty="0" err="1"/>
              <a:t>jasser</a:t>
            </a:r>
            <a:r>
              <a:rPr lang="en-US" sz="2000" dirty="0" smtClean="0"/>
              <a:t>, F. (2008). The effect of teaching English </a:t>
            </a:r>
            <a:r>
              <a:rPr lang="en-US" sz="2000" dirty="0" err="1" smtClean="0"/>
              <a:t>phonotactics</a:t>
            </a:r>
            <a:r>
              <a:rPr lang="en-US" sz="2000" dirty="0" smtClean="0"/>
              <a:t> on the lexical segmentation of English as a foreign language. </a:t>
            </a:r>
            <a:r>
              <a:rPr lang="en-US" sz="2000" i="1" dirty="0" smtClean="0"/>
              <a:t>System, 36</a:t>
            </a:r>
            <a:r>
              <a:rPr lang="en-US" sz="2000" dirty="0" smtClean="0"/>
              <a:t>, 94-106.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67524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04" y="187739"/>
            <a:ext cx="8609496" cy="452782"/>
          </a:xfrm>
        </p:spPr>
        <p:txBody>
          <a:bodyPr>
            <a:noAutofit/>
          </a:bodyPr>
          <a:lstStyle/>
          <a:p>
            <a:r>
              <a:rPr lang="en-US" sz="3200" dirty="0" smtClean="0"/>
              <a:t>Metacognition: Pragmatic Functions of Intonation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04" y="683591"/>
            <a:ext cx="8901044" cy="60087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Which of the following can intonation do in English? </a:t>
            </a:r>
            <a:r>
              <a:rPr lang="en-US" sz="1800" dirty="0" smtClean="0"/>
              <a:t>(T/F: </a:t>
            </a:r>
            <a:r>
              <a:rPr lang="en-US" sz="1800" i="1" dirty="0" smtClean="0"/>
              <a:t>Check ALL answers that apply</a:t>
            </a:r>
            <a:r>
              <a:rPr lang="en-US" sz="1800" dirty="0" smtClean="0"/>
              <a:t>.)</a:t>
            </a:r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sz="1800" dirty="0" smtClean="0"/>
              <a:t>• turn a statement into a question</a:t>
            </a:r>
          </a:p>
          <a:p>
            <a:pPr marL="0" indent="0">
              <a:buNone/>
            </a:pPr>
            <a:r>
              <a:rPr lang="en-US" sz="1800" dirty="0" smtClean="0"/>
              <a:t>• turn a sincere statement into a sarcastic one</a:t>
            </a:r>
          </a:p>
          <a:p>
            <a:pPr marL="0" indent="0">
              <a:buNone/>
            </a:pPr>
            <a:r>
              <a:rPr lang="en-US" sz="1800" dirty="0" smtClean="0"/>
              <a:t>• act as oral punctuation, quotation marks, and paragraph breaks</a:t>
            </a:r>
          </a:p>
          <a:p>
            <a:pPr marL="0" indent="0">
              <a:buNone/>
            </a:pPr>
            <a:r>
              <a:rPr lang="en-US" sz="1800" dirty="0" smtClean="0"/>
              <a:t>• signal an implied contrast</a:t>
            </a:r>
          </a:p>
          <a:p>
            <a:pPr marL="0" indent="0">
              <a:buNone/>
            </a:pPr>
            <a:r>
              <a:rPr lang="en-US" sz="1800" dirty="0" smtClean="0"/>
              <a:t>• change the meaning of a sentence</a:t>
            </a:r>
          </a:p>
          <a:p>
            <a:pPr marL="0" indent="0">
              <a:buNone/>
            </a:pPr>
            <a:r>
              <a:rPr lang="en-US" sz="1800" dirty="0" smtClean="0"/>
              <a:t>• reduce the number of words needed to convey your meaning</a:t>
            </a:r>
          </a:p>
          <a:p>
            <a:pPr marL="0" indent="0">
              <a:buNone/>
            </a:pPr>
            <a:r>
              <a:rPr lang="en-US" sz="1800" dirty="0" smtClean="0"/>
              <a:t>• convey information without actually saying the words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1235819" y="5711276"/>
            <a:ext cx="6327987" cy="646331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Paired t-test (t=1.0312, </a:t>
            </a:r>
            <a:r>
              <a:rPr lang="en-US" dirty="0" err="1" smtClean="0"/>
              <a:t>df</a:t>
            </a:r>
            <a:r>
              <a:rPr lang="en-US" dirty="0" smtClean="0"/>
              <a:t>=12, p=0.3228). Mean scores increased. </a:t>
            </a:r>
          </a:p>
          <a:p>
            <a:r>
              <a:rPr lang="en-US" dirty="0"/>
              <a:t>S</a:t>
            </a:r>
            <a:r>
              <a:rPr lang="en-US" dirty="0" smtClean="0"/>
              <a:t>mall sample size;</a:t>
            </a:r>
            <a:r>
              <a:rPr lang="en-US" dirty="0"/>
              <a:t> </a:t>
            </a:r>
            <a:r>
              <a:rPr lang="en-US" dirty="0" smtClean="0"/>
              <a:t>no statistically significant difference.</a:t>
            </a:r>
          </a:p>
        </p:txBody>
      </p:sp>
      <p:graphicFrame>
        <p:nvGraphicFramePr>
          <p:cNvPr id="7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1155092"/>
              </p:ext>
            </p:extLst>
          </p:nvPr>
        </p:nvGraphicFramePr>
        <p:xfrm>
          <a:off x="1055057" y="4175876"/>
          <a:ext cx="6508749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9583"/>
                <a:gridCol w="2169583"/>
                <a:gridCol w="2169583"/>
              </a:tblGrid>
              <a:tr h="328052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Initial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Final</a:t>
                      </a:r>
                      <a:endParaRPr lang="zh-CN" altLang="en-US" dirty="0"/>
                    </a:p>
                  </a:txBody>
                  <a:tcPr/>
                </a:tc>
              </a:tr>
              <a:tr h="56622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Mean</a:t>
                      </a:r>
                    </a:p>
                    <a:p>
                      <a:r>
                        <a:rPr lang="en-US" altLang="zh-CN" dirty="0" smtClean="0"/>
                        <a:t>SD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.7792</a:t>
                      </a:r>
                    </a:p>
                    <a:p>
                      <a:r>
                        <a:rPr lang="en-US" altLang="zh-CN" dirty="0" smtClean="0"/>
                        <a:t>.2072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.8569</a:t>
                      </a:r>
                    </a:p>
                    <a:p>
                      <a:r>
                        <a:rPr lang="en-US" altLang="zh-CN" dirty="0" smtClean="0"/>
                        <a:t>.1939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07666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Pre-Instruction Diagnostic </a:t>
            </a:r>
            <a:r>
              <a:rPr lang="en-US" altLang="zh-CN" dirty="0" smtClean="0"/>
              <a:t>Assessment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i="1" dirty="0" smtClean="0"/>
              <a:t>Social </a:t>
            </a:r>
            <a:r>
              <a:rPr lang="en-US" altLang="zh-CN" b="1" i="1" dirty="0"/>
              <a:t>Media Lecture</a:t>
            </a:r>
          </a:p>
          <a:p>
            <a:r>
              <a:rPr lang="en-US" altLang="zh-CN" dirty="0"/>
              <a:t>Directions: Read the following sentences silently to yourself. </a:t>
            </a:r>
            <a:r>
              <a:rPr lang="en-US" altLang="zh-CN" dirty="0" smtClean="0"/>
              <a:t>When </a:t>
            </a:r>
            <a:r>
              <a:rPr lang="en-US" altLang="zh-CN" dirty="0"/>
              <a:t>you are ready, record yourself reading the sentences aloud.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Yesterday we discussed the creation of Facebook. </a:t>
            </a:r>
          </a:p>
          <a:p>
            <a:r>
              <a:rPr lang="en-US" altLang="zh-CN" dirty="0"/>
              <a:t>Today we’ll discuss the marketing of Facebook.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62125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Information Clarification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Directions: Read Sentences A and B silently to yourself. Sentence A contains a </a:t>
            </a:r>
            <a:r>
              <a:rPr lang="en-US" altLang="zh-CN" dirty="0" smtClean="0"/>
              <a:t>mistake. When </a:t>
            </a:r>
            <a:r>
              <a:rPr lang="en-US" altLang="zh-CN" dirty="0"/>
              <a:t>you are ready, </a:t>
            </a:r>
            <a:r>
              <a:rPr lang="en-US" altLang="zh-CN" b="1" i="1" dirty="0"/>
              <a:t>record yourself saying Sentence B</a:t>
            </a:r>
            <a:r>
              <a:rPr lang="en-US" altLang="zh-CN" dirty="0"/>
              <a:t> in order to correct the mistake.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 smtClean="0"/>
              <a:t>A</a:t>
            </a:r>
            <a:r>
              <a:rPr lang="en-US" altLang="zh-CN" dirty="0"/>
              <a:t>.	I think the zip code for BU is 02115.</a:t>
            </a:r>
          </a:p>
          <a:p>
            <a:r>
              <a:rPr lang="en-US" altLang="zh-CN" dirty="0"/>
              <a:t>B.	No, the zip code for BU is 02215.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44018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Post-Instruction Summative </a:t>
            </a:r>
            <a:r>
              <a:rPr lang="en-US" altLang="zh-CN" dirty="0" smtClean="0"/>
              <a:t>Assessment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b="1" i="1" dirty="0" smtClean="0"/>
              <a:t>World </a:t>
            </a:r>
            <a:r>
              <a:rPr lang="en-US" altLang="zh-CN" b="1" i="1" dirty="0"/>
              <a:t>History Lectu</a:t>
            </a:r>
            <a:r>
              <a:rPr lang="en-US" altLang="zh-CN" dirty="0"/>
              <a:t>re </a:t>
            </a:r>
          </a:p>
          <a:p>
            <a:r>
              <a:rPr lang="en-US" altLang="zh-CN" dirty="0"/>
              <a:t>Directions: Read the following sentences silently to yourself. </a:t>
            </a:r>
            <a:r>
              <a:rPr lang="en-US" altLang="zh-CN" dirty="0" smtClean="0"/>
              <a:t>When </a:t>
            </a:r>
            <a:r>
              <a:rPr lang="en-US" altLang="zh-CN" dirty="0"/>
              <a:t>you are ready, record yourself reading the sentences aloud</a:t>
            </a:r>
            <a:r>
              <a:rPr lang="en-US" altLang="zh-CN" dirty="0" smtClean="0"/>
              <a:t>.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This week we explored the causes of World War I. </a:t>
            </a:r>
          </a:p>
          <a:p>
            <a:r>
              <a:rPr lang="en-US" altLang="zh-CN" dirty="0"/>
              <a:t>Next week we’ll explore the consequences of World War I.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455814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Information Clarification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/>
              <a:t> </a:t>
            </a:r>
            <a:r>
              <a:rPr lang="en-US" altLang="zh-CN" dirty="0" smtClean="0"/>
              <a:t>Directions</a:t>
            </a:r>
            <a:r>
              <a:rPr lang="en-US" altLang="zh-CN" dirty="0"/>
              <a:t>: Read Sentences A and B silently to yourself. Sentence A contains a </a:t>
            </a:r>
            <a:r>
              <a:rPr lang="en-US" altLang="zh-CN" dirty="0" smtClean="0"/>
              <a:t>mistake. When </a:t>
            </a:r>
            <a:r>
              <a:rPr lang="en-US" altLang="zh-CN" dirty="0"/>
              <a:t>you are ready, </a:t>
            </a:r>
            <a:r>
              <a:rPr lang="en-US" altLang="zh-CN" b="1" i="1" dirty="0"/>
              <a:t>record yourself saying Sentence B</a:t>
            </a:r>
            <a:r>
              <a:rPr lang="en-US" altLang="zh-CN" dirty="0"/>
              <a:t> in order to correct the mistake.</a:t>
            </a:r>
          </a:p>
          <a:p>
            <a:pPr marL="0" indent="0">
              <a:buNone/>
            </a:pPr>
            <a:r>
              <a:rPr lang="en-US" altLang="zh-CN" dirty="0"/>
              <a:t> </a:t>
            </a:r>
          </a:p>
          <a:p>
            <a:r>
              <a:rPr lang="en-US" altLang="zh-CN" dirty="0" smtClean="0"/>
              <a:t>A. I </a:t>
            </a:r>
            <a:r>
              <a:rPr lang="en-US" altLang="zh-CN" dirty="0"/>
              <a:t>think the main number for BU is 617-352-2000.</a:t>
            </a:r>
          </a:p>
          <a:p>
            <a:r>
              <a:rPr lang="en-US" altLang="zh-CN" dirty="0" smtClean="0"/>
              <a:t>B.  No</a:t>
            </a:r>
            <a:r>
              <a:rPr lang="en-US" altLang="zh-CN" dirty="0"/>
              <a:t>, the main number for BU is 617-353-2000.</a:t>
            </a: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07484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zh-CN" dirty="0" smtClean="0"/>
              <a:t>Social Media Lecture and World History Lecture</a:t>
            </a:r>
            <a:endParaRPr kumimoji="1"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4728427"/>
              </p:ext>
            </p:extLst>
          </p:nvPr>
        </p:nvGraphicFramePr>
        <p:xfrm>
          <a:off x="1237626" y="3626749"/>
          <a:ext cx="5849080" cy="174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2270"/>
                <a:gridCol w="1462270"/>
                <a:gridCol w="1462270"/>
                <a:gridCol w="1462270"/>
              </a:tblGrid>
              <a:tr h="359333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SML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WHL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Total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Yes</a:t>
                      </a:r>
                    </a:p>
                    <a:p>
                      <a:r>
                        <a:rPr lang="en-US" altLang="zh-CN" dirty="0" smtClean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</a:p>
                    <a:p>
                      <a:r>
                        <a:rPr lang="en-US" altLang="zh-CN" dirty="0" smtClean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</a:p>
                    <a:p>
                      <a:r>
                        <a:rPr lang="en-US" altLang="zh-CN" dirty="0" smtClean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5</a:t>
                      </a:r>
                    </a:p>
                    <a:p>
                      <a:r>
                        <a:rPr lang="en-US" altLang="zh-CN" dirty="0" smtClean="0"/>
                        <a:t>19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457199" y="2428695"/>
            <a:ext cx="6777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2000" dirty="0" smtClean="0"/>
              <a:t>Fisher’s exact test shows that there is no statistically significant difference between groups (p=1)</a:t>
            </a:r>
            <a:endParaRPr kumimoji="1"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8527140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Information Clarification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zh-CN" dirty="0" smtClean="0"/>
              <a:t>Fisher’s exact test shows that there is a statistically significant difference between the two group (p&lt;0.001)</a:t>
            </a:r>
          </a:p>
          <a:p>
            <a:endParaRPr kumimoji="1" lang="zh-CN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300603"/>
              </p:ext>
            </p:extLst>
          </p:nvPr>
        </p:nvGraphicFramePr>
        <p:xfrm>
          <a:off x="1332303" y="3460527"/>
          <a:ext cx="6096000" cy="202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2288122"/>
                <a:gridCol w="759878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Initial</a:t>
                      </a:r>
                      <a:r>
                        <a:rPr lang="en-US" altLang="zh-CN" baseline="0" dirty="0" smtClean="0"/>
                        <a:t> IC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Final IC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Total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Yes</a:t>
                      </a:r>
                    </a:p>
                    <a:p>
                      <a:r>
                        <a:rPr lang="en-US" altLang="zh-CN" dirty="0" smtClean="0"/>
                        <a:t>No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</a:p>
                    <a:p>
                      <a:r>
                        <a:rPr lang="en-US" altLang="zh-CN" dirty="0" smtClean="0"/>
                        <a:t>9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</a:t>
                      </a:r>
                    </a:p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</a:t>
                      </a:r>
                    </a:p>
                    <a:p>
                      <a:r>
                        <a:rPr lang="en-US" altLang="zh-CN" dirty="0" smtClean="0"/>
                        <a:t>10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Total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21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N/A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7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877719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cap="small" dirty="0" smtClean="0"/>
              <a:t>Measures of Learner Progress</a:t>
            </a:r>
            <a:br>
              <a:rPr lang="en-US" b="1" cap="small" dirty="0" smtClean="0"/>
            </a:br>
            <a:r>
              <a:rPr lang="en-US" b="1" cap="small" dirty="0" smtClean="0"/>
              <a:t>Metacognitive Level </a:t>
            </a:r>
            <a:endParaRPr lang="en-US" b="1" cap="smal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600200"/>
            <a:ext cx="8997362" cy="50506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Articulated metalinguistic knowledge of pragmatic functions of Contrastive Stress &amp; Intonation</a:t>
            </a:r>
          </a:p>
          <a:p>
            <a:r>
              <a:rPr lang="en-US" dirty="0" smtClean="0"/>
              <a:t>Student Tell Backs:</a:t>
            </a:r>
          </a:p>
          <a:p>
            <a:pPr lvl="1"/>
            <a:r>
              <a:rPr lang="en-US" dirty="0" smtClean="0"/>
              <a:t>English normal intonation has “dramatic pitch”</a:t>
            </a:r>
          </a:p>
          <a:p>
            <a:pPr lvl="1"/>
            <a:r>
              <a:rPr lang="en-US" dirty="0" smtClean="0"/>
              <a:t>We should pay attention to the stress of words, phrases, sentence to be clear what we want to say</a:t>
            </a:r>
          </a:p>
          <a:p>
            <a:pPr lvl="2"/>
            <a:r>
              <a:rPr lang="en-US" dirty="0"/>
              <a:t>S</a:t>
            </a:r>
            <a:r>
              <a:rPr lang="en-US" dirty="0" smtClean="0"/>
              <a:t>tress - changing the meaning of the sentence</a:t>
            </a:r>
          </a:p>
          <a:p>
            <a:pPr lvl="2"/>
            <a:r>
              <a:rPr lang="en-US" dirty="0" smtClean="0"/>
              <a:t>NSs care italics and they pronounce them up &amp; down = pitch</a:t>
            </a:r>
          </a:p>
          <a:p>
            <a:pPr lvl="2"/>
            <a:r>
              <a:rPr lang="en-US" dirty="0" smtClean="0"/>
              <a:t>If I care my stress I say it louder, longer, higher, clear</a:t>
            </a:r>
          </a:p>
          <a:p>
            <a:pPr lvl="2"/>
            <a:r>
              <a:rPr lang="en-US" dirty="0" smtClean="0"/>
              <a:t>If I put the right stress on the right words, the listener more clear know my point</a:t>
            </a:r>
          </a:p>
        </p:txBody>
      </p:sp>
    </p:spTree>
    <p:extLst>
      <p:ext uri="{BB962C8B-B14F-4D97-AF65-F5344CB8AC3E}">
        <p14:creationId xmlns:p14="http://schemas.microsoft.com/office/powerpoint/2010/main" val="3996817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800" dirty="0" smtClean="0">
                <a:ea typeface="ＭＳ Ｐゴシック" charset="0"/>
                <a:cs typeface="ＭＳ Ｐゴシック" charset="0"/>
              </a:rPr>
              <a:t>Students’ listening segmentation skills improved throughout the semester</a:t>
            </a:r>
          </a:p>
          <a:p>
            <a:r>
              <a:rPr lang="en-US" sz="3800" dirty="0" smtClean="0"/>
              <a:t>Possibly attributable to increased metacognition</a:t>
            </a:r>
            <a:endParaRPr lang="en-US" sz="3800" dirty="0">
              <a:ea typeface="ＭＳ Ｐゴシック" charset="0"/>
              <a:cs typeface="ＭＳ Ｐゴシック" charset="0"/>
            </a:endParaRPr>
          </a:p>
          <a:p>
            <a:r>
              <a:rPr lang="en-US" sz="3800" dirty="0" smtClean="0">
                <a:ea typeface="ＭＳ Ｐゴシック" charset="0"/>
                <a:cs typeface="ＭＳ Ｐゴシック" charset="0"/>
              </a:rPr>
              <a:t>Additional data required to confirm a correlation</a:t>
            </a:r>
            <a:endParaRPr lang="en-US" sz="31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0141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723" y="1417638"/>
            <a:ext cx="8950277" cy="5093682"/>
          </a:xfrm>
        </p:spPr>
        <p:txBody>
          <a:bodyPr>
            <a:normAutofit fontScale="85000" lnSpcReduction="10000"/>
          </a:bodyPr>
          <a:lstStyle/>
          <a:p>
            <a:r>
              <a:rPr lang="en-US" sz="3800" dirty="0" smtClean="0">
                <a:ea typeface="ＭＳ Ｐゴシック" charset="0"/>
                <a:cs typeface="ＭＳ Ｐゴシック" charset="0"/>
              </a:rPr>
              <a:t>Students’ mean post-instruction metacognition level is higher than pre-instruction</a:t>
            </a:r>
          </a:p>
          <a:p>
            <a:pPr lvl="1"/>
            <a:r>
              <a:rPr lang="en-US" sz="3400" dirty="0" smtClean="0">
                <a:ea typeface="ＭＳ Ｐゴシック" charset="0"/>
                <a:cs typeface="ＭＳ Ｐゴシック" charset="0"/>
              </a:rPr>
              <a:t>Direction of ongoing research: increase instruction-phase metacognitive diagnostics </a:t>
            </a:r>
          </a:p>
          <a:p>
            <a:r>
              <a:rPr lang="en-US" sz="3800" dirty="0" smtClean="0"/>
              <a:t>Students’ Information Clarification metacognitive awareness increased significantly</a:t>
            </a:r>
            <a:endParaRPr lang="en-US" sz="38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3400" dirty="0" smtClean="0"/>
              <a:t>Students’ ability to produce target-like contrastive stress and pitch varied</a:t>
            </a:r>
          </a:p>
          <a:p>
            <a:pPr lvl="2"/>
            <a:r>
              <a:rPr lang="en-US" sz="3000" dirty="0" smtClean="0"/>
              <a:t>In some cases, achieved Louder, but no pitch change</a:t>
            </a:r>
          </a:p>
          <a:p>
            <a:pPr lvl="2"/>
            <a:r>
              <a:rPr lang="en-US" sz="3000" dirty="0" smtClean="0"/>
              <a:t>In some cases, incorrect lexical stress masked target</a:t>
            </a:r>
          </a:p>
          <a:p>
            <a:pPr lvl="1"/>
            <a:endParaRPr lang="en-US" sz="3400" dirty="0" smtClean="0"/>
          </a:p>
          <a:p>
            <a:endParaRPr lang="en-US" sz="31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07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68476"/>
            <a:ext cx="8818638" cy="83457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Learner-identified Listening Difficulties:</a:t>
            </a:r>
            <a:br>
              <a:rPr lang="en-US" b="1" dirty="0"/>
            </a:b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2. Understanding </a:t>
            </a:r>
            <a:r>
              <a:rPr lang="en-US" b="1" dirty="0"/>
              <a:t>the Pragmatic Functions of Intonation </a:t>
            </a:r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endParaRPr lang="en-US" sz="2600" i="1" dirty="0"/>
          </a:p>
          <a:p>
            <a:pPr marL="0" indent="0">
              <a:buNone/>
            </a:pPr>
            <a:endParaRPr lang="en-US" sz="2600" i="1" dirty="0" smtClean="0"/>
          </a:p>
          <a:p>
            <a:pPr marL="0" indent="0">
              <a:buNone/>
            </a:pPr>
            <a:r>
              <a:rPr lang="en-US" sz="3500" dirty="0" smtClean="0">
                <a:solidFill>
                  <a:srgbClr val="800000"/>
                </a:solidFill>
              </a:rPr>
              <a:t>understanding </a:t>
            </a:r>
            <a:r>
              <a:rPr lang="en-US" sz="3500" dirty="0">
                <a:solidFill>
                  <a:srgbClr val="800000"/>
                </a:solidFill>
              </a:rPr>
              <a:t>“the words but not </a:t>
            </a:r>
            <a:r>
              <a:rPr lang="en-US" sz="3500" dirty="0" smtClean="0">
                <a:solidFill>
                  <a:srgbClr val="800000"/>
                </a:solidFill>
              </a:rPr>
              <a:t>the message”</a:t>
            </a:r>
            <a:r>
              <a:rPr lang="en-US" sz="3600" dirty="0">
                <a:solidFill>
                  <a:srgbClr val="800000"/>
                </a:solidFill>
                <a:sym typeface="Wingdings"/>
              </a:rPr>
              <a:t> </a:t>
            </a:r>
            <a:r>
              <a:rPr lang="en-US" sz="3600" dirty="0">
                <a:sym typeface="Wingdings"/>
              </a:rPr>
              <a:t></a:t>
            </a:r>
            <a:endParaRPr lang="en-US" sz="3500" dirty="0" smtClean="0"/>
          </a:p>
          <a:p>
            <a:pPr marL="0" indent="0">
              <a:buNone/>
            </a:pPr>
            <a:r>
              <a:rPr lang="en-US" sz="3500" dirty="0" smtClean="0"/>
              <a:t>		</a:t>
            </a:r>
          </a:p>
          <a:p>
            <a:pPr marL="0" indent="0">
              <a:buNone/>
            </a:pPr>
            <a:endParaRPr lang="en-US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en-US" sz="2600" dirty="0">
                <a:sym typeface="Wingdings"/>
              </a:rPr>
              <a:t></a:t>
            </a:r>
            <a:r>
              <a:rPr lang="en-US" sz="2600" dirty="0"/>
              <a:t>Vandergrift, L. &amp; </a:t>
            </a:r>
            <a:r>
              <a:rPr lang="en-US" sz="2600" dirty="0" err="1"/>
              <a:t>Goh</a:t>
            </a:r>
            <a:r>
              <a:rPr lang="en-US" sz="2600" dirty="0"/>
              <a:t>, C. (2012) </a:t>
            </a:r>
            <a:r>
              <a:rPr lang="en-US" sz="2600" i="1" dirty="0"/>
              <a:t>Teaching and Learning Second Language Listening: Metacognition in Action. </a:t>
            </a:r>
            <a:r>
              <a:rPr lang="en-US" sz="2600" dirty="0"/>
              <a:t>NY: </a:t>
            </a:r>
            <a:r>
              <a:rPr lang="en-US" sz="2600" dirty="0" err="1"/>
              <a:t>Routledge</a:t>
            </a:r>
            <a:r>
              <a:rPr lang="en-US" sz="2600" dirty="0"/>
              <a:t>, p. </a:t>
            </a:r>
            <a:r>
              <a:rPr lang="en-US" sz="2600" dirty="0" smtClean="0"/>
              <a:t>22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r>
              <a:rPr lang="en-US" dirty="0" smtClean="0"/>
              <a:t>	 </a:t>
            </a:r>
            <a:endParaRPr lang="en-US" sz="1100" dirty="0" smtClean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61647" y="2993536"/>
            <a:ext cx="2460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  <a:r>
              <a:rPr lang="en-US" i="1" dirty="0" smtClean="0"/>
              <a:t>s reported by learners: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202955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800" dirty="0" err="1">
                <a:ea typeface="ＭＳ Ｐゴシック" charset="0"/>
                <a:cs typeface="ＭＳ Ｐゴシック" charset="0"/>
              </a:rPr>
              <a:t>Goh</a:t>
            </a:r>
            <a:r>
              <a:rPr lang="en-US" sz="3800" dirty="0">
                <a:ea typeface="ＭＳ Ｐゴシック" charset="0"/>
                <a:cs typeface="ＭＳ Ｐゴシック" charset="0"/>
              </a:rPr>
              <a:t>, C. (2008). Metacognitive instruction for second language 	listening development: Theory, practice and research 	implications. </a:t>
            </a:r>
            <a:r>
              <a:rPr lang="en-US" sz="3800" i="1" dirty="0">
                <a:ea typeface="ＭＳ Ｐゴシック" charset="0"/>
                <a:cs typeface="ＭＳ Ｐゴシック" charset="0"/>
              </a:rPr>
              <a:t>RELC Journal, 39</a:t>
            </a:r>
            <a:r>
              <a:rPr lang="en-US" sz="3800" dirty="0">
                <a:ea typeface="ＭＳ Ｐゴシック" charset="0"/>
                <a:cs typeface="ＭＳ Ｐゴシック" charset="0"/>
              </a:rPr>
              <a:t>(2), 188-213</a:t>
            </a:r>
            <a:r>
              <a:rPr lang="en-US" sz="3800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3800" dirty="0" err="1"/>
              <a:t>Liss</a:t>
            </a:r>
            <a:r>
              <a:rPr lang="en-US" sz="3800" dirty="0"/>
              <a:t>, T., Reed, M. (2013). Teaching not Testing: Strategies for Teaching &amp; Assessing Listening Skills</a:t>
            </a:r>
            <a:r>
              <a:rPr lang="en-US" sz="3800" dirty="0" smtClean="0"/>
              <a:t>, MATSOL </a:t>
            </a:r>
            <a:r>
              <a:rPr lang="en-US" sz="3800" dirty="0"/>
              <a:t>Annual Conference, Boston, MA. </a:t>
            </a:r>
            <a:endParaRPr lang="en-US" sz="3800" dirty="0">
              <a:ea typeface="ＭＳ Ｐゴシック" charset="0"/>
              <a:cs typeface="ＭＳ Ｐゴシック" charset="0"/>
            </a:endParaRPr>
          </a:p>
          <a:p>
            <a:r>
              <a:rPr lang="en-US" sz="3800" dirty="0">
                <a:ea typeface="ＭＳ Ｐゴシック" charset="0"/>
                <a:cs typeface="ＭＳ Ｐゴシック" charset="0"/>
              </a:rPr>
              <a:t>Mendelsohn, D. (2006). Learning how to listen using learning strategies. In P. </a:t>
            </a:r>
            <a:r>
              <a:rPr lang="en-US" sz="3800" dirty="0" err="1">
                <a:ea typeface="ＭＳ Ｐゴシック" charset="0"/>
                <a:cs typeface="ＭＳ Ｐゴシック" charset="0"/>
              </a:rPr>
              <a:t>Gorden</a:t>
            </a:r>
            <a:r>
              <a:rPr lang="en-US" sz="3800" dirty="0">
                <a:ea typeface="ＭＳ Ｐゴシック" charset="0"/>
                <a:cs typeface="ＭＳ Ｐゴシック" charset="0"/>
              </a:rPr>
              <a:t> (Ed.),</a:t>
            </a:r>
            <a:r>
              <a:rPr lang="en-US" sz="3800" i="1" dirty="0">
                <a:ea typeface="ＭＳ Ｐゴシック" charset="0"/>
                <a:cs typeface="ＭＳ Ｐゴシック" charset="0"/>
              </a:rPr>
              <a:t> Current trends in the development and teaching of the four language skills. </a:t>
            </a:r>
            <a:r>
              <a:rPr lang="en-US" sz="3800" dirty="0">
                <a:ea typeface="ＭＳ Ｐゴシック" charset="0"/>
                <a:cs typeface="ＭＳ Ｐゴシック" charset="0"/>
              </a:rPr>
              <a:t>Mouton </a:t>
            </a:r>
            <a:r>
              <a:rPr lang="en-US" sz="3800" dirty="0" err="1">
                <a:ea typeface="ＭＳ Ｐゴシック" charset="0"/>
                <a:cs typeface="ＭＳ Ｐゴシック" charset="0"/>
              </a:rPr>
              <a:t>deGruyter</a:t>
            </a:r>
            <a:r>
              <a:rPr lang="en-US" sz="3800" dirty="0">
                <a:ea typeface="ＭＳ Ｐゴシック" charset="0"/>
                <a:cs typeface="ＭＳ Ｐゴシック" charset="0"/>
              </a:rPr>
              <a:t>, pp. 75-89</a:t>
            </a:r>
            <a:r>
              <a:rPr lang="en-US" sz="3800" dirty="0" smtClean="0"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3800" dirty="0"/>
              <a:t>Reed, M., Michaud, C. (2005). </a:t>
            </a:r>
            <a:r>
              <a:rPr lang="en-US" sz="3800" i="1" dirty="0"/>
              <a:t>Sound Concepts: An Integrated Pronunciation Course</a:t>
            </a:r>
            <a:r>
              <a:rPr lang="en-US" sz="3800" dirty="0"/>
              <a:t>. NY: McGraw-Hill, p. 154</a:t>
            </a:r>
            <a:r>
              <a:rPr lang="en-US" sz="3800" dirty="0" smtClean="0"/>
              <a:t>.</a:t>
            </a:r>
            <a:endParaRPr lang="en-US" sz="3800" dirty="0">
              <a:ea typeface="ＭＳ Ｐゴシック" charset="0"/>
              <a:cs typeface="ＭＳ Ｐゴシック" charset="0"/>
            </a:endParaRPr>
          </a:p>
          <a:p>
            <a:r>
              <a:rPr lang="en-US" sz="3800" dirty="0"/>
              <a:t>Rose, K. , Kasper, G. (Eds.). (2001). </a:t>
            </a:r>
            <a:r>
              <a:rPr lang="en-US" sz="3800" i="1" dirty="0"/>
              <a:t>Pragmatics in language teaching. </a:t>
            </a:r>
            <a:r>
              <a:rPr lang="en-US" sz="3800" dirty="0"/>
              <a:t>Cambridge: Cambridge University Press</a:t>
            </a:r>
            <a:r>
              <a:rPr lang="en-US" sz="3800" dirty="0" smtClean="0"/>
              <a:t>.</a:t>
            </a:r>
          </a:p>
          <a:p>
            <a:r>
              <a:rPr lang="en-US" sz="3800" dirty="0"/>
              <a:t>Searle, J. (1969). </a:t>
            </a:r>
            <a:r>
              <a:rPr lang="en-US" sz="3800" i="1" dirty="0"/>
              <a:t>Speech Acts</a:t>
            </a:r>
            <a:r>
              <a:rPr lang="en-US" sz="3800" dirty="0"/>
              <a:t>. Cambridge University Press.</a:t>
            </a:r>
          </a:p>
          <a:p>
            <a:r>
              <a:rPr lang="en-US" sz="3800" dirty="0" smtClean="0"/>
              <a:t>Vandergrift &amp; </a:t>
            </a:r>
            <a:r>
              <a:rPr lang="en-US" sz="3800" dirty="0" err="1" smtClean="0"/>
              <a:t>Goh</a:t>
            </a:r>
            <a:r>
              <a:rPr lang="en-US" sz="3800" dirty="0" smtClean="0"/>
              <a:t> (2012). </a:t>
            </a:r>
            <a:r>
              <a:rPr lang="en-US" sz="3800" i="1" dirty="0" smtClean="0"/>
              <a:t>Teaching and learning second language listening: Metacognition in action</a:t>
            </a:r>
            <a:r>
              <a:rPr lang="en-US" sz="3800" dirty="0" smtClean="0"/>
              <a:t>. NY: </a:t>
            </a:r>
            <a:r>
              <a:rPr lang="en-US" sz="3800" dirty="0" err="1" smtClean="0"/>
              <a:t>Routledge</a:t>
            </a:r>
            <a:r>
              <a:rPr lang="en-US" sz="3800" dirty="0" smtClean="0"/>
              <a:t>.</a:t>
            </a:r>
          </a:p>
          <a:p>
            <a:endParaRPr lang="en-US" sz="31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0777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Any 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81847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Sound file</a:t>
            </a:r>
            <a:endParaRPr lang="en-US" dirty="0"/>
          </a:p>
        </p:txBody>
      </p:sp>
      <p:pic>
        <p:nvPicPr>
          <p:cNvPr id="4" name="shuya_consequence_changedGender.wav">
            <a:hlinkClick r:id="" action="ppaction://media"/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070644" y="2233359"/>
            <a:ext cx="812800" cy="812800"/>
          </a:xfrm>
        </p:spPr>
      </p:pic>
    </p:spTree>
    <p:extLst>
      <p:ext uri="{BB962C8B-B14F-4D97-AF65-F5344CB8AC3E}">
        <p14:creationId xmlns:p14="http://schemas.microsoft.com/office/powerpoint/2010/main" val="3306780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7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952" y="435429"/>
            <a:ext cx="8890000" cy="762000"/>
          </a:xfrm>
        </p:spPr>
        <p:txBody>
          <a:bodyPr>
            <a:normAutofit/>
          </a:bodyPr>
          <a:lstStyle/>
          <a:p>
            <a:r>
              <a:rPr lang="en-US" b="1" dirty="0" smtClean="0"/>
              <a:t>Requires Sentence Inference Skills</a:t>
            </a:r>
            <a:endParaRPr lang="en-US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600200"/>
            <a:ext cx="8756952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/>
              <a:t>P</a:t>
            </a:r>
            <a:r>
              <a:rPr lang="en-US" sz="2600" dirty="0" smtClean="0"/>
              <a:t>/</a:t>
            </a:r>
            <a:r>
              <a:rPr lang="en-US" sz="2600" dirty="0"/>
              <a:t>S</a:t>
            </a:r>
            <a:r>
              <a:rPr lang="en-US" sz="2600" dirty="0" smtClean="0"/>
              <a:t>/L Topics for Communicative Intent:*</a:t>
            </a:r>
          </a:p>
          <a:p>
            <a:pPr marL="0" indent="0">
              <a:buNone/>
            </a:pPr>
            <a:endParaRPr lang="en-US" sz="2600" dirty="0" smtClean="0"/>
          </a:p>
          <a:p>
            <a:pPr marL="0" indent="0">
              <a:buNone/>
            </a:pPr>
            <a:r>
              <a:rPr lang="en-US" sz="2600" dirty="0" smtClean="0"/>
              <a:t>	</a:t>
            </a:r>
            <a:r>
              <a:rPr lang="en-US" sz="3000" dirty="0" smtClean="0"/>
              <a:t>Discourse Knowledge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Prosodic Knowledge</a:t>
            </a:r>
          </a:p>
          <a:p>
            <a:pPr marL="0" indent="0">
              <a:buNone/>
            </a:pPr>
            <a:r>
              <a:rPr lang="en-US" sz="3000" dirty="0"/>
              <a:t>	</a:t>
            </a:r>
            <a:r>
              <a:rPr lang="en-US" sz="3000" dirty="0" smtClean="0"/>
              <a:t>Contrastive Stress and Intonation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pPr marL="0" indent="0">
              <a:buNone/>
            </a:pPr>
            <a:r>
              <a:rPr lang="en-US" sz="3500" dirty="0" smtClean="0"/>
              <a:t>		</a:t>
            </a:r>
          </a:p>
          <a:p>
            <a:pPr marL="0" indent="0">
              <a:buNone/>
            </a:pPr>
            <a:endParaRPr lang="en-US" sz="3500" dirty="0" smtClean="0"/>
          </a:p>
          <a:p>
            <a:pPr marL="0" indent="0">
              <a:buNone/>
            </a:pPr>
            <a:r>
              <a:rPr lang="en-US" sz="2400" dirty="0"/>
              <a:t>*Rose, K. , Kasper, G. (Eds.). (2001). </a:t>
            </a:r>
            <a:r>
              <a:rPr lang="en-US" sz="2400" i="1" dirty="0"/>
              <a:t>Pragmatics in language teaching. </a:t>
            </a:r>
            <a:r>
              <a:rPr lang="en-US" sz="2400" dirty="0"/>
              <a:t>Cambridge: Cambridge University Press.</a:t>
            </a:r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en-US" sz="10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822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8606"/>
            <a:ext cx="8839200" cy="1145901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b="1" dirty="0" smtClean="0">
                <a:latin typeface="Arial" charset="0"/>
                <a:ea typeface="ＭＳ Ｐゴシック" charset="0"/>
                <a:cs typeface="ＭＳ Ｐゴシック" charset="0"/>
              </a:rPr>
              <a:t>Instructional Approach </a:t>
            </a:r>
            <a:r>
              <a:rPr lang="en-US" sz="4000" b="1" cap="small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b="1" cap="small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4000" cap="small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04800" y="1564861"/>
            <a:ext cx="8686800" cy="467470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400" dirty="0" smtClean="0">
                <a:latin typeface="Arial" charset="0"/>
                <a:ea typeface="ＭＳ Ｐゴシック" charset="0"/>
                <a:cs typeface="ＭＳ Ｐゴシック" charset="0"/>
              </a:rPr>
              <a:t>Teach the Processing of Aural Input 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--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endParaRPr lang="en-US" altLang="ja-JP" sz="4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Much of what is traditionally </a:t>
            </a:r>
            <a:r>
              <a:rPr lang="en-US" altLang="ja-JP" dirty="0" err="1">
                <a:latin typeface="Arial" charset="0"/>
                <a:ea typeface="ＭＳ Ｐゴシック" charset="0"/>
                <a:cs typeface="ＭＳ Ｐゴシック" charset="0"/>
              </a:rPr>
              <a:t>mis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-named </a:t>
            </a:r>
            <a:r>
              <a:rPr lang="en-US" altLang="ja-JP" i="1" dirty="0">
                <a:latin typeface="Arial" charset="0"/>
                <a:ea typeface="ＭＳ Ｐゴシック" charset="0"/>
                <a:cs typeface="ＭＳ Ｐゴシック" charset="0"/>
              </a:rPr>
              <a:t>teaching 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listening should in fact be called </a:t>
            </a:r>
            <a:r>
              <a:rPr lang="en-US" altLang="ja-JP" i="1" dirty="0">
                <a:latin typeface="Arial" charset="0"/>
                <a:ea typeface="ＭＳ Ｐゴシック" charset="0"/>
                <a:cs typeface="ＭＳ Ｐゴシック" charset="0"/>
              </a:rPr>
              <a:t>testing 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listening.</a:t>
            </a:r>
            <a:r>
              <a:rPr lang="ja-JP" altLang="en-US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*</a:t>
            </a:r>
            <a:endParaRPr lang="en-US" altLang="ja-JP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    *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Mendelsohn, D. (2006). Learning how to listen using learning strategies. 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In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P. </a:t>
            </a:r>
            <a:r>
              <a:rPr lang="en-US" sz="2000" dirty="0" err="1" smtClean="0">
                <a:latin typeface="Arial" charset="0"/>
                <a:ea typeface="ＭＳ Ｐゴシック" charset="0"/>
                <a:cs typeface="ＭＳ Ｐゴシック" charset="0"/>
              </a:rPr>
              <a:t>Gorden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(Ed.),</a:t>
            </a:r>
            <a:r>
              <a:rPr lang="en-US" sz="2000" i="1" dirty="0">
                <a:latin typeface="Arial" charset="0"/>
                <a:ea typeface="ＭＳ Ｐゴシック" charset="0"/>
                <a:cs typeface="ＭＳ Ｐゴシック" charset="0"/>
              </a:rPr>
              <a:t> Current trends in the development and teaching of the four language skills</a:t>
            </a:r>
            <a:r>
              <a:rPr lang="en-US" sz="2000" i="1" dirty="0" smtClean="0">
                <a:latin typeface="Arial" charset="0"/>
                <a:ea typeface="ＭＳ Ｐゴシック" charset="0"/>
                <a:cs typeface="ＭＳ Ｐゴシック" charset="0"/>
              </a:rPr>
              <a:t>. 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Mouton </a:t>
            </a:r>
            <a:r>
              <a:rPr lang="en-US" sz="2000" dirty="0" err="1">
                <a:latin typeface="Arial" charset="0"/>
                <a:ea typeface="ＭＳ Ｐゴシック" charset="0"/>
                <a:cs typeface="ＭＳ Ｐゴシック" charset="0"/>
              </a:rPr>
              <a:t>deGruyter</a:t>
            </a:r>
            <a:r>
              <a:rPr lang="en-US" sz="2000" dirty="0">
                <a:latin typeface="Arial" charset="0"/>
                <a:ea typeface="ＭＳ Ｐゴシック" charset="0"/>
                <a:cs typeface="ＭＳ Ｐゴシック" charset="0"/>
              </a:rPr>
              <a:t>, pp. 75-89</a:t>
            </a: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84087" y="2426493"/>
            <a:ext cx="1869447" cy="430887"/>
          </a:xfrm>
          <a:prstGeom prst="rect">
            <a:avLst/>
          </a:prstGeom>
          <a:noFill/>
          <a:ln>
            <a:solidFill>
              <a:srgbClr val="8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200" dirty="0"/>
              <a:t>a</a:t>
            </a:r>
            <a:r>
              <a:rPr lang="en-US" sz="2200" dirty="0" smtClean="0"/>
              <a:t>s opposed to: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179718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88606"/>
            <a:ext cx="8839200" cy="1145901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b="1" dirty="0" smtClean="0">
                <a:latin typeface="Arial" charset="0"/>
                <a:ea typeface="ＭＳ Ｐゴシック" charset="0"/>
                <a:cs typeface="ＭＳ Ｐゴシック" charset="0"/>
              </a:rPr>
              <a:t>Instructional Approach </a:t>
            </a:r>
            <a:r>
              <a:rPr lang="en-US" sz="4000" b="1" cap="small" dirty="0" smtClean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b="1" cap="small" dirty="0" smtClean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  <a:t/>
            </a:r>
            <a:br>
              <a:rPr lang="en-US" sz="4000" cap="small" dirty="0">
                <a:latin typeface="Arial" charset="0"/>
                <a:ea typeface="ＭＳ Ｐゴシック" charset="0"/>
                <a:cs typeface="ＭＳ Ｐゴシック" charset="0"/>
              </a:rPr>
            </a:br>
            <a:endParaRPr lang="en-US" sz="4000" cap="small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304800" y="1564861"/>
            <a:ext cx="8686800" cy="467470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3400" dirty="0" smtClean="0">
                <a:latin typeface="Arial" charset="0"/>
                <a:ea typeface="ＭＳ Ｐゴシック" charset="0"/>
                <a:cs typeface="ＭＳ Ｐゴシック" charset="0"/>
              </a:rPr>
              <a:t>Teach the Processing of Aural Input 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--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ja-JP" sz="2800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	-- at the metacognitive level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-- at the skill level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		~  sentence parsing</a:t>
            </a:r>
            <a:endParaRPr lang="en-US" altLang="ja-JP" sz="40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ja-JP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 			~	utterance 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inferencing</a:t>
            </a:r>
            <a:endParaRPr lang="en-US" sz="3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3400" i="1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 dirty="0" smtClean="0">
                <a:latin typeface="Arial" charset="0"/>
                <a:ea typeface="ＭＳ Ｐゴシック" charset="0"/>
                <a:cs typeface="ＭＳ Ｐゴシック" charset="0"/>
              </a:rPr>
              <a:t>   </a:t>
            </a:r>
            <a:endParaRPr lang="en-US" sz="20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730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307" y="274638"/>
            <a:ext cx="9128283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charset="0"/>
                <a:ea typeface="ＭＳ Ｐゴシック" charset="0"/>
                <a:cs typeface="ＭＳ Ｐゴシック" charset="0"/>
              </a:rPr>
              <a:t>Instructional </a:t>
            </a:r>
            <a:r>
              <a:rPr lang="en-US" sz="3600" b="1" dirty="0">
                <a:latin typeface="Arial" charset="0"/>
                <a:ea typeface="ＭＳ Ｐゴシック" charset="0"/>
                <a:cs typeface="ＭＳ Ｐゴシック" charset="0"/>
              </a:rPr>
              <a:t>Approach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59378"/>
            <a:ext cx="8610600" cy="47969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400" dirty="0" smtClean="0"/>
              <a:t>Address Metacognition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Learner </a:t>
            </a:r>
            <a:r>
              <a:rPr lang="en-US" dirty="0"/>
              <a:t>Beliefs </a:t>
            </a:r>
            <a:r>
              <a:rPr lang="en-US" dirty="0" smtClean="0"/>
              <a:t>⇒Listening Strategies*</a:t>
            </a:r>
          </a:p>
          <a:p>
            <a:pPr lvl="1"/>
            <a:r>
              <a:rPr lang="en-US" sz="2600" dirty="0" smtClean="0"/>
              <a:t>“learner beliefs affect the range of language learning strategies employed. . .” (Nix &amp; Tseng, p. 114)</a:t>
            </a:r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endParaRPr lang="en-US" sz="2400" dirty="0"/>
          </a:p>
          <a:p>
            <a:pPr marL="114300" indent="0">
              <a:buNone/>
            </a:pPr>
            <a:endParaRPr lang="en-US" sz="2400" dirty="0" smtClean="0"/>
          </a:p>
          <a:p>
            <a:pPr marL="114300" indent="0">
              <a:buNone/>
            </a:pPr>
            <a:r>
              <a:rPr lang="en-US" sz="2400" dirty="0" smtClean="0"/>
              <a:t>* </a:t>
            </a:r>
            <a:r>
              <a:rPr lang="en-US" sz="2200" dirty="0" smtClean="0"/>
              <a:t>Nix, J-M. L., </a:t>
            </a:r>
            <a:r>
              <a:rPr lang="en-US" sz="2200" dirty="0"/>
              <a:t>Tseng</a:t>
            </a:r>
            <a:r>
              <a:rPr lang="en-US" sz="2200" dirty="0" smtClean="0"/>
              <a:t>, W-T. (2014). Towards the measurement of EFL listening beliefs with item response theory methods. </a:t>
            </a:r>
            <a:r>
              <a:rPr lang="en-US" sz="2200" i="1" dirty="0" smtClean="0"/>
              <a:t>The International Journal of Listening, 28</a:t>
            </a:r>
            <a:r>
              <a:rPr lang="en-US" sz="2200" dirty="0" smtClean="0"/>
              <a:t>, </a:t>
            </a:r>
            <a:r>
              <a:rPr lang="en-US" sz="2200" dirty="0"/>
              <a:t>p. </a:t>
            </a:r>
            <a:r>
              <a:rPr lang="en-US" sz="2200" dirty="0" smtClean="0"/>
              <a:t>112-130 </a:t>
            </a:r>
          </a:p>
          <a:p>
            <a:pPr marL="2743200" lvl="6" indent="0">
              <a:buNone/>
            </a:pPr>
            <a:endParaRPr lang="en-US" sz="3200" dirty="0"/>
          </a:p>
          <a:p>
            <a:pPr marL="2743200" lvl="6" indent="0">
              <a:buNone/>
            </a:pPr>
            <a:endParaRPr lang="en-US" sz="3200" dirty="0" smtClean="0"/>
          </a:p>
          <a:p>
            <a:pPr marL="2743200" lvl="6" indent="0">
              <a:buNone/>
            </a:pPr>
            <a:endParaRPr lang="en-US" sz="3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FC3F52-F981-4E4B-AC8E-0F392DFAC6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50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1711</TotalTime>
  <Words>2148</Words>
  <Application>Microsoft Macintosh PowerPoint</Application>
  <PresentationFormat>On-screen Show (4:3)</PresentationFormat>
  <Paragraphs>528</Paragraphs>
  <Slides>52</Slides>
  <Notes>6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4" baseType="lpstr">
      <vt:lpstr>Office Theme</vt:lpstr>
      <vt:lpstr>Document</vt:lpstr>
      <vt:lpstr>Cutting-Edge and relevant teaching, not testing, of listening and speaking</vt:lpstr>
      <vt:lpstr>MATSOL Abstract</vt:lpstr>
      <vt:lpstr> Learner-identified Listening Difficulties: </vt:lpstr>
      <vt:lpstr>Requires Sentence Parsing Skills</vt:lpstr>
      <vt:lpstr>Learner-identified Listening Difficulties: </vt:lpstr>
      <vt:lpstr>Requires Sentence Inference Skills</vt:lpstr>
      <vt:lpstr>   Instructional Approach    </vt:lpstr>
      <vt:lpstr>   Instructional Approach    </vt:lpstr>
      <vt:lpstr>Instructional Approach </vt:lpstr>
      <vt:lpstr>Study Design: Pre-instruction Diagnostics Post-instruction Summative Assessment </vt:lpstr>
      <vt:lpstr>Study Participants</vt:lpstr>
      <vt:lpstr>  Pre-instruction Metacognition   Students’ Metacognitive Perspectives</vt:lpstr>
      <vt:lpstr>Listening Skills Diagnostic:  Connected Speech Cloze Test</vt:lpstr>
      <vt:lpstr>Instruction Phase Metacognitive Strategy Instruction</vt:lpstr>
      <vt:lpstr>Metacognitive Strategy Approach</vt:lpstr>
      <vt:lpstr>Metacognitive Strategy Instruction</vt:lpstr>
      <vt:lpstr>Three Kinds of Information  to Decode Language Input</vt:lpstr>
      <vt:lpstr>Metacognitive Strategy Use the Three Kinds of Information</vt:lpstr>
      <vt:lpstr>Use Language Information</vt:lpstr>
      <vt:lpstr> Use Language Knowledge  to fill in these blanks  without listening to the audio</vt:lpstr>
      <vt:lpstr>How did you do?</vt:lpstr>
      <vt:lpstr>Skills Instruction</vt:lpstr>
      <vt:lpstr> Connected Speech Features Reed, M, Michaud, C.  (2005). Sound Concepts. NY,NY. McGraw-Hill.    </vt:lpstr>
      <vt:lpstr>Two Kinds of Information  to Decode Speaker Intent</vt:lpstr>
      <vt:lpstr>New Word Checklist</vt:lpstr>
      <vt:lpstr> New Word Checklist </vt:lpstr>
      <vt:lpstr> Skills Instruction: Normal Phrasal Stress</vt:lpstr>
      <vt:lpstr>Skills Instruction: Standard Sentence Stress Law &amp; Order: 3rd Person Singular</vt:lpstr>
      <vt:lpstr>Stress &amp; Intonation Checklist:  Making Inferences</vt:lpstr>
      <vt:lpstr>Use Intonation Information to Decode Speaker Intent</vt:lpstr>
      <vt:lpstr>Post Instruction Metacognition Student Perspective</vt:lpstr>
      <vt:lpstr>Post Instruction Metacognition Student Perspective</vt:lpstr>
      <vt:lpstr>                    Post-Instruction: Skills Level                              Assessing Connected Speech</vt:lpstr>
      <vt:lpstr>                   Post-Instruction: Skill Level                              Assessing Connected Speech</vt:lpstr>
      <vt:lpstr>Study Findings:  Connected Speech Cloze Test</vt:lpstr>
      <vt:lpstr>Study Findings: Connected Speech Cloze Test</vt:lpstr>
      <vt:lpstr>PowerPoint Presentation</vt:lpstr>
      <vt:lpstr>Measures of Learner Progress Metacognitive Level </vt:lpstr>
      <vt:lpstr>Cloze Discussion</vt:lpstr>
      <vt:lpstr>Metacognition: Pragmatic Functions of Intonation</vt:lpstr>
      <vt:lpstr>Pre-Instruction Diagnostic Assessment</vt:lpstr>
      <vt:lpstr>Information Clarification</vt:lpstr>
      <vt:lpstr>Post-Instruction Summative Assessment</vt:lpstr>
      <vt:lpstr>Information Clarification</vt:lpstr>
      <vt:lpstr>Social Media Lecture and World History Lecture</vt:lpstr>
      <vt:lpstr>Information Clarification</vt:lpstr>
      <vt:lpstr>Measures of Learner Progress Metacognitive Level </vt:lpstr>
      <vt:lpstr>Conclusion</vt:lpstr>
      <vt:lpstr>Conclusion, Continued</vt:lpstr>
      <vt:lpstr>References</vt:lpstr>
      <vt:lpstr>Thank you</vt:lpstr>
      <vt:lpstr>Sound file</vt:lpstr>
    </vt:vector>
  </TitlesOfParts>
  <Company>Boston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Connected Speech,  Stress, and Intonation:  Students’ Perspectives and Progress</dc:title>
  <dc:creator>Reed, Marnie</dc:creator>
  <cp:lastModifiedBy>Microsoft Office User</cp:lastModifiedBy>
  <cp:revision>90</cp:revision>
  <dcterms:created xsi:type="dcterms:W3CDTF">2015-02-02T23:00:01Z</dcterms:created>
  <dcterms:modified xsi:type="dcterms:W3CDTF">2015-05-18T14:36:12Z</dcterms:modified>
</cp:coreProperties>
</file>