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"/>
  </p:notesMasterIdLst>
  <p:handoutMasterIdLst>
    <p:handoutMasterId r:id="rId4"/>
  </p:handoutMasterIdLst>
  <p:sldIdLst>
    <p:sldId id="324" r:id="rId2"/>
  </p:sldIdLst>
  <p:sldSz cx="9144000" cy="6858000" type="screen4x3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667" autoAdjust="0"/>
  </p:normalViewPr>
  <p:slideViewPr>
    <p:cSldViewPr>
      <p:cViewPr varScale="1">
        <p:scale>
          <a:sx n="77" d="100"/>
          <a:sy n="77" d="100"/>
        </p:scale>
        <p:origin x="1618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5656"/>
          </a:xfrm>
          <a:prstGeom prst="rect">
            <a:avLst/>
          </a:prstGeom>
        </p:spPr>
        <p:txBody>
          <a:bodyPr vert="horz" lIns="93086" tIns="46543" rIns="93086" bIns="4654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60" cy="495656"/>
          </a:xfrm>
          <a:prstGeom prst="rect">
            <a:avLst/>
          </a:prstGeom>
        </p:spPr>
        <p:txBody>
          <a:bodyPr vert="horz" lIns="93086" tIns="46543" rIns="93086" bIns="46543" rtlCol="0"/>
          <a:lstStyle>
            <a:lvl1pPr algn="r">
              <a:defRPr sz="1200"/>
            </a:lvl1pPr>
          </a:lstStyle>
          <a:p>
            <a:fld id="{535A8DED-43EA-4AFF-9D53-F566BA5A2072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7008"/>
            <a:ext cx="2945660" cy="495656"/>
          </a:xfrm>
          <a:prstGeom prst="rect">
            <a:avLst/>
          </a:prstGeom>
        </p:spPr>
        <p:txBody>
          <a:bodyPr vert="horz" lIns="93086" tIns="46543" rIns="93086" bIns="4654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377008"/>
            <a:ext cx="2945660" cy="495656"/>
          </a:xfrm>
          <a:prstGeom prst="rect">
            <a:avLst/>
          </a:prstGeom>
        </p:spPr>
        <p:txBody>
          <a:bodyPr vert="horz" lIns="93086" tIns="46543" rIns="93086" bIns="46543" rtlCol="0" anchor="b"/>
          <a:lstStyle>
            <a:lvl1pPr algn="r">
              <a:defRPr sz="1200"/>
            </a:lvl1pPr>
          </a:lstStyle>
          <a:p>
            <a:fld id="{C14FE77D-822F-442C-8BF1-209E730C9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322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5348"/>
          </a:xfrm>
          <a:prstGeom prst="rect">
            <a:avLst/>
          </a:prstGeom>
        </p:spPr>
        <p:txBody>
          <a:bodyPr vert="horz" lIns="93969" tIns="46984" rIns="93969" bIns="469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60" cy="495348"/>
          </a:xfrm>
          <a:prstGeom prst="rect">
            <a:avLst/>
          </a:prstGeom>
        </p:spPr>
        <p:txBody>
          <a:bodyPr vert="horz" lIns="93969" tIns="46984" rIns="93969" bIns="46984" rtlCol="0"/>
          <a:lstStyle>
            <a:lvl1pPr algn="r">
              <a:defRPr sz="1200"/>
            </a:lvl1pPr>
          </a:lstStyle>
          <a:p>
            <a:fld id="{2221910D-9F8C-4E7B-A21A-DE1ED9C98BF5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1235075"/>
            <a:ext cx="4438650" cy="3328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69" tIns="46984" rIns="93969" bIns="469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</p:spPr>
        <p:txBody>
          <a:bodyPr vert="horz" lIns="93969" tIns="46984" rIns="93969" bIns="4698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7319"/>
            <a:ext cx="2945660" cy="495347"/>
          </a:xfrm>
          <a:prstGeom prst="rect">
            <a:avLst/>
          </a:prstGeom>
        </p:spPr>
        <p:txBody>
          <a:bodyPr vert="horz" lIns="93969" tIns="46984" rIns="93969" bIns="469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377319"/>
            <a:ext cx="2945660" cy="495347"/>
          </a:xfrm>
          <a:prstGeom prst="rect">
            <a:avLst/>
          </a:prstGeom>
        </p:spPr>
        <p:txBody>
          <a:bodyPr vert="horz" lIns="93969" tIns="46984" rIns="93969" bIns="46984" rtlCol="0" anchor="b"/>
          <a:lstStyle>
            <a:lvl1pPr algn="r">
              <a:defRPr sz="1200"/>
            </a:lvl1pPr>
          </a:lstStyle>
          <a:p>
            <a:fld id="{DA271408-B720-4114-A850-57775A631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7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2057400" y="5702753"/>
            <a:ext cx="5047524" cy="1209675"/>
            <a:chOff x="2057400" y="5702753"/>
            <a:chExt cx="5047524" cy="1209675"/>
          </a:xfrm>
        </p:grpSpPr>
        <p:pic>
          <p:nvPicPr>
            <p:cNvPr id="8" name="Picture 7" descr="C:\Users\shank-m\AppData\Local\Microsoft\Windows\Temporary Internet Files\Content.Outlook\QHQOUNPK\Lead_3D_web.jpg"/>
            <p:cNvPicPr/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57400" y="5702753"/>
              <a:ext cx="1362075" cy="1000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Picture 8"/>
            <p:cNvPicPr/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61726" y="5702753"/>
              <a:ext cx="1820545" cy="1209675"/>
            </a:xfrm>
            <a:prstGeom prst="rect">
              <a:avLst/>
            </a:prstGeom>
          </p:spPr>
        </p:pic>
        <p:pic>
          <p:nvPicPr>
            <p:cNvPr id="10" name="Picture 9" descr="C:\Users\shank-m\AppData\Local\Microsoft\Windows\Temporary Internet Files\Content.Outlook\QHQOUNPK\Fund_logo_RGB.jpg"/>
            <p:cNvPicPr/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24154" y="5777047"/>
              <a:ext cx="1080770" cy="85153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874214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A574-AF55-4977-AF34-38B46BBF8B54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3531-E16A-4B03-B4E7-382911229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45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A574-AF55-4977-AF34-38B46BBF8B54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3531-E16A-4B03-B4E7-382911229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752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A574-AF55-4977-AF34-38B46BBF8B54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3531-E16A-4B03-B4E7-382911229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21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A574-AF55-4977-AF34-38B46BBF8B54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3531-E16A-4B03-B4E7-382911229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614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A574-AF55-4977-AF34-38B46BBF8B54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3531-E16A-4B03-B4E7-382911229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2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A574-AF55-4977-AF34-38B46BBF8B54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3531-E16A-4B03-B4E7-382911229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529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A574-AF55-4977-AF34-38B46BBF8B54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3531-E16A-4B03-B4E7-382911229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967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A574-AF55-4977-AF34-38B46BBF8B54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3531-E16A-4B03-B4E7-382911229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715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A574-AF55-4977-AF34-38B46BBF8B54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3531-E16A-4B03-B4E7-382911229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46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A574-AF55-4977-AF34-38B46BBF8B54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3531-E16A-4B03-B4E7-382911229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031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2057400" y="5702753"/>
            <a:ext cx="5047524" cy="1209675"/>
            <a:chOff x="2057400" y="5702753"/>
            <a:chExt cx="5047524" cy="1209675"/>
          </a:xfrm>
        </p:grpSpPr>
        <p:pic>
          <p:nvPicPr>
            <p:cNvPr id="8" name="Picture 7" descr="C:\Users\shank-m\AppData\Local\Microsoft\Windows\Temporary Internet Files\Content.Outlook\QHQOUNPK\Lead_3D_web.jpg"/>
            <p:cNvPicPr/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57400" y="5702753"/>
              <a:ext cx="1362075" cy="1000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Picture 8"/>
            <p:cNvPicPr/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61726" y="5702753"/>
              <a:ext cx="1820545" cy="1209675"/>
            </a:xfrm>
            <a:prstGeom prst="rect">
              <a:avLst/>
            </a:prstGeom>
          </p:spPr>
        </p:pic>
        <p:pic>
          <p:nvPicPr>
            <p:cNvPr id="10" name="Picture 9" descr="C:\Users\shank-m\AppData\Local\Microsoft\Windows\Temporary Internet Files\Content.Outlook\QHQOUNPK\Fund_logo_RGB.jpg"/>
            <p:cNvPicPr/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24154" y="5777047"/>
              <a:ext cx="1080770" cy="85153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825766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Civic Collaboration Lexicon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00200"/>
            <a:ext cx="7886700" cy="4351338"/>
          </a:xfrm>
        </p:spPr>
        <p:txBody>
          <a:bodyPr>
            <a:normAutofit fontScale="85000" lnSpcReduction="10000"/>
          </a:bodyPr>
          <a:lstStyle/>
          <a:p>
            <a:r>
              <a:rPr lang="en-US" sz="2400" b="1" dirty="0" smtClean="0"/>
              <a:t>Civic System</a:t>
            </a:r>
            <a:r>
              <a:rPr lang="en-US" sz="2400" dirty="0" smtClean="0"/>
              <a:t> – Consists of independent stakeholders from multiple sectors who collectively shape the quality of life in our community within a specific area, i.e. education, health, safety, economic development</a:t>
            </a:r>
          </a:p>
          <a:p>
            <a:r>
              <a:rPr lang="en-US" sz="2400" b="1" dirty="0" smtClean="0"/>
              <a:t>Stakeholders</a:t>
            </a:r>
            <a:r>
              <a:rPr lang="en-US" sz="2400" dirty="0" smtClean="0"/>
              <a:t> – Organizations, institutions and individuals that make up the system; including nonprofits, funders and individuals served.</a:t>
            </a:r>
          </a:p>
          <a:p>
            <a:r>
              <a:rPr lang="en-US" sz="2400" b="1" dirty="0" smtClean="0"/>
              <a:t>Funders/Grantmakers</a:t>
            </a:r>
            <a:r>
              <a:rPr lang="en-US" sz="2400" dirty="0" smtClean="0"/>
              <a:t> </a:t>
            </a:r>
            <a:r>
              <a:rPr lang="en-US" sz="2400" dirty="0"/>
              <a:t>– Public, private and philanthropic sources </a:t>
            </a:r>
            <a:r>
              <a:rPr lang="en-US" sz="2400" dirty="0" smtClean="0"/>
              <a:t>of funds that support programmatic and systems-level </a:t>
            </a:r>
            <a:r>
              <a:rPr lang="en-US" sz="2400" dirty="0"/>
              <a:t>activities.</a:t>
            </a:r>
          </a:p>
          <a:p>
            <a:r>
              <a:rPr lang="en-US" sz="2400" b="1" dirty="0" smtClean="0"/>
              <a:t>Collaboration Coordinator(s) </a:t>
            </a:r>
            <a:r>
              <a:rPr lang="en-US" sz="2400" dirty="0" smtClean="0"/>
              <a:t>– The entity and/or individuals tasked with creating alignment among stakeholders to achieve shared goals within a system.</a:t>
            </a:r>
          </a:p>
          <a:p>
            <a:r>
              <a:rPr lang="en-US" sz="2400" b="1" dirty="0" smtClean="0"/>
              <a:t>Partners</a:t>
            </a:r>
            <a:r>
              <a:rPr lang="en-US" sz="2400" dirty="0" smtClean="0"/>
              <a:t> – Stakeholders who have assumed shared responsibility for achieving shared goals within a system.</a:t>
            </a:r>
          </a:p>
          <a:p>
            <a:r>
              <a:rPr lang="en-US" sz="2400" b="1" dirty="0" smtClean="0"/>
              <a:t>Network</a:t>
            </a:r>
            <a:r>
              <a:rPr lang="en-US" sz="2400" dirty="0" smtClean="0"/>
              <a:t> – The structure through which partners and collaboration coordinators collaborate to achieve shared goals.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06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3795</TotalTime>
  <Words>131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Civic Collaboration Lexicon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Marcy Levy Shankman</dc:creator>
  <cp:lastModifiedBy>Chris</cp:lastModifiedBy>
  <cp:revision>55</cp:revision>
  <cp:lastPrinted>2015-10-19T19:23:58Z</cp:lastPrinted>
  <dcterms:created xsi:type="dcterms:W3CDTF">2015-05-26T14:01:26Z</dcterms:created>
  <dcterms:modified xsi:type="dcterms:W3CDTF">2015-10-20T00:52:46Z</dcterms:modified>
</cp:coreProperties>
</file>