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9"/>
  </p:notesMasterIdLst>
  <p:handoutMasterIdLst>
    <p:handoutMasterId r:id="rId30"/>
  </p:handoutMasterIdLst>
  <p:sldIdLst>
    <p:sldId id="256" r:id="rId2"/>
    <p:sldId id="323" r:id="rId3"/>
    <p:sldId id="261" r:id="rId4"/>
    <p:sldId id="262" r:id="rId5"/>
    <p:sldId id="263" r:id="rId6"/>
    <p:sldId id="328" r:id="rId7"/>
    <p:sldId id="268" r:id="rId8"/>
    <p:sldId id="269" r:id="rId9"/>
    <p:sldId id="306" r:id="rId10"/>
    <p:sldId id="326" r:id="rId11"/>
    <p:sldId id="265" r:id="rId12"/>
    <p:sldId id="305" r:id="rId13"/>
    <p:sldId id="317" r:id="rId14"/>
    <p:sldId id="318" r:id="rId15"/>
    <p:sldId id="319" r:id="rId16"/>
    <p:sldId id="320" r:id="rId17"/>
    <p:sldId id="321" r:id="rId18"/>
    <p:sldId id="316" r:id="rId19"/>
    <p:sldId id="327" r:id="rId20"/>
    <p:sldId id="295" r:id="rId21"/>
    <p:sldId id="296" r:id="rId22"/>
    <p:sldId id="329" r:id="rId23"/>
    <p:sldId id="331" r:id="rId24"/>
    <p:sldId id="330" r:id="rId25"/>
    <p:sldId id="299" r:id="rId26"/>
    <p:sldId id="313" r:id="rId27"/>
    <p:sldId id="279" r:id="rId28"/>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67" autoAdjust="0"/>
  </p:normalViewPr>
  <p:slideViewPr>
    <p:cSldViewPr>
      <p:cViewPr varScale="1">
        <p:scale>
          <a:sx n="94" d="100"/>
          <a:sy n="94" d="100"/>
        </p:scale>
        <p:origin x="47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84E3E7-C362-443B-B8CD-FB45C1B206CD}"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3C97E1CE-8CFF-4507-988B-CAF9BD629E81}">
      <dgm:prSet phldrT="[Text]" custT="1"/>
      <dgm:spPr>
        <a:solidFill>
          <a:schemeClr val="accent4">
            <a:lumMod val="60000"/>
            <a:lumOff val="40000"/>
          </a:schemeClr>
        </a:solidFill>
        <a:effectLst>
          <a:outerShdw blurRad="63500" sx="102000" sy="102000" algn="ctr" rotWithShape="0">
            <a:prstClr val="black">
              <a:alpha val="40000"/>
            </a:prstClr>
          </a:outerShdw>
        </a:effectLst>
        <a:scene3d>
          <a:camera prst="orthographicFront"/>
          <a:lightRig rig="threePt" dir="t"/>
        </a:scene3d>
        <a:sp3d>
          <a:bevelT w="6350" prst="relaxedInset"/>
          <a:bevelB w="139700" prst="cross"/>
        </a:sp3d>
      </dgm:spPr>
      <dgm:t>
        <a:bodyPr/>
        <a:lstStyle/>
        <a:p>
          <a:r>
            <a:rPr lang="en-US" sz="4800" b="1" dirty="0" smtClean="0">
              <a:effectLst>
                <a:outerShdw blurRad="38100" dist="38100" dir="2700000" algn="tl">
                  <a:srgbClr val="000000">
                    <a:alpha val="43137"/>
                  </a:srgbClr>
                </a:outerShdw>
              </a:effectLst>
            </a:rPr>
            <a:t>CIVIC</a:t>
          </a:r>
          <a:endParaRPr lang="en-US" sz="4800" b="1" dirty="0">
            <a:effectLst>
              <a:outerShdw blurRad="38100" dist="38100" dir="2700000" algn="tl">
                <a:srgbClr val="000000">
                  <a:alpha val="43137"/>
                </a:srgbClr>
              </a:outerShdw>
            </a:effectLst>
          </a:endParaRPr>
        </a:p>
      </dgm:t>
    </dgm:pt>
    <dgm:pt modelId="{4C8DF857-AF26-4787-98A0-F07CDC967B6B}" type="parTrans" cxnId="{CBF1772F-1215-458F-ADC5-3D6E9558B172}">
      <dgm:prSet/>
      <dgm:spPr/>
      <dgm:t>
        <a:bodyPr/>
        <a:lstStyle/>
        <a:p>
          <a:endParaRPr lang="en-US"/>
        </a:p>
      </dgm:t>
    </dgm:pt>
    <dgm:pt modelId="{46828D96-FEED-4478-9009-068FE8483038}" type="sibTrans" cxnId="{CBF1772F-1215-458F-ADC5-3D6E9558B172}">
      <dgm:prSet/>
      <dgm:spPr/>
      <dgm:t>
        <a:bodyPr/>
        <a:lstStyle/>
        <a:p>
          <a:endParaRPr lang="en-US"/>
        </a:p>
      </dgm:t>
    </dgm:pt>
    <dgm:pt modelId="{EDF6A81F-EF53-4B7D-A4BB-21A15BEF1311}">
      <dgm:prSet phldrT="[Text]"/>
      <dgm:spPr>
        <a:solidFill>
          <a:srgbClr val="C00000"/>
        </a:solidFill>
        <a:effectLst/>
        <a:scene3d>
          <a:camera prst="orthographicFront"/>
          <a:lightRig rig="threePt" dir="t"/>
        </a:scene3d>
        <a:sp3d>
          <a:bevelT/>
          <a:bevelB/>
        </a:sp3d>
      </dgm:spPr>
      <dgm:t>
        <a:bodyPr/>
        <a:lstStyle/>
        <a:p>
          <a:r>
            <a:rPr lang="en-US" dirty="0" smtClean="0"/>
            <a:t>Public</a:t>
          </a:r>
          <a:endParaRPr lang="en-US" dirty="0"/>
        </a:p>
      </dgm:t>
    </dgm:pt>
    <dgm:pt modelId="{88740BDA-7C14-4AE8-A452-651D2A23C0F1}" type="parTrans" cxnId="{CF7FEE9D-87AA-410C-9012-5B99748A973C}">
      <dgm:prSet/>
      <dgm:spPr/>
      <dgm:t>
        <a:bodyPr/>
        <a:lstStyle/>
        <a:p>
          <a:endParaRPr lang="en-US"/>
        </a:p>
      </dgm:t>
    </dgm:pt>
    <dgm:pt modelId="{9FCBCE89-51A9-455B-81A2-A8E07355CC4C}" type="sibTrans" cxnId="{CF7FEE9D-87AA-410C-9012-5B99748A973C}">
      <dgm:prSet/>
      <dgm:spPr/>
      <dgm:t>
        <a:bodyPr/>
        <a:lstStyle/>
        <a:p>
          <a:endParaRPr lang="en-US"/>
        </a:p>
      </dgm:t>
    </dgm:pt>
    <dgm:pt modelId="{F5434E84-7336-4068-A5FB-A00AE8B8CF43}">
      <dgm:prSet phldrT="[Text]"/>
      <dgm:spPr>
        <a:solidFill>
          <a:schemeClr val="accent3">
            <a:lumMod val="50000"/>
          </a:schemeClr>
        </a:solidFill>
        <a:effectLst/>
        <a:scene3d>
          <a:camera prst="orthographicFront"/>
          <a:lightRig rig="threePt" dir="t"/>
        </a:scene3d>
        <a:sp3d>
          <a:bevelT/>
          <a:bevelB/>
        </a:sp3d>
      </dgm:spPr>
      <dgm:t>
        <a:bodyPr/>
        <a:lstStyle/>
        <a:p>
          <a:r>
            <a:rPr lang="en-US" dirty="0" smtClean="0"/>
            <a:t>Private</a:t>
          </a:r>
          <a:endParaRPr lang="en-US" dirty="0"/>
        </a:p>
      </dgm:t>
    </dgm:pt>
    <dgm:pt modelId="{F6BC149E-FFD9-43A4-9BB4-860CDE452EF9}" type="parTrans" cxnId="{2CA82556-7C0C-4930-89CC-282D8685AAB2}">
      <dgm:prSet/>
      <dgm:spPr/>
      <dgm:t>
        <a:bodyPr/>
        <a:lstStyle/>
        <a:p>
          <a:endParaRPr lang="en-US"/>
        </a:p>
      </dgm:t>
    </dgm:pt>
    <dgm:pt modelId="{5FAF07FB-FC1C-42C6-BFF9-BD5A83EB068A}" type="sibTrans" cxnId="{2CA82556-7C0C-4930-89CC-282D8685AAB2}">
      <dgm:prSet/>
      <dgm:spPr/>
      <dgm:t>
        <a:bodyPr/>
        <a:lstStyle/>
        <a:p>
          <a:endParaRPr lang="en-US"/>
        </a:p>
      </dgm:t>
    </dgm:pt>
    <dgm:pt modelId="{23412DF3-0EF4-4A22-B3F0-AE8F8621EAFE}">
      <dgm:prSet phldrT="[Text]"/>
      <dgm:spPr>
        <a:solidFill>
          <a:schemeClr val="accent6">
            <a:lumMod val="75000"/>
          </a:schemeClr>
        </a:solidFill>
        <a:effectLst/>
        <a:scene3d>
          <a:camera prst="orthographicFront"/>
          <a:lightRig rig="threePt" dir="t"/>
        </a:scene3d>
        <a:sp3d>
          <a:bevelT/>
          <a:bevelB/>
        </a:sp3d>
      </dgm:spPr>
      <dgm:t>
        <a:bodyPr/>
        <a:lstStyle/>
        <a:p>
          <a:r>
            <a:rPr lang="en-US" dirty="0" smtClean="0"/>
            <a:t>Non-Profit</a:t>
          </a:r>
          <a:endParaRPr lang="en-US" dirty="0"/>
        </a:p>
      </dgm:t>
    </dgm:pt>
    <dgm:pt modelId="{835CCE80-69B9-4B65-9C47-5E4453D8F761}" type="parTrans" cxnId="{8BD52F5E-B917-40C6-91E8-8285EEC8E096}">
      <dgm:prSet/>
      <dgm:spPr/>
      <dgm:t>
        <a:bodyPr/>
        <a:lstStyle/>
        <a:p>
          <a:endParaRPr lang="en-US"/>
        </a:p>
      </dgm:t>
    </dgm:pt>
    <dgm:pt modelId="{CDC62530-55F2-4F51-A500-746B30D44A58}" type="sibTrans" cxnId="{8BD52F5E-B917-40C6-91E8-8285EEC8E096}">
      <dgm:prSet/>
      <dgm:spPr/>
      <dgm:t>
        <a:bodyPr/>
        <a:lstStyle/>
        <a:p>
          <a:endParaRPr lang="en-US"/>
        </a:p>
      </dgm:t>
    </dgm:pt>
    <dgm:pt modelId="{198814A1-423F-4AA8-8377-D5E9AE40990B}">
      <dgm:prSet phldrT="[Text]"/>
      <dgm:spPr>
        <a:solidFill>
          <a:srgbClr val="002060"/>
        </a:solidFill>
        <a:effectLst/>
        <a:scene3d>
          <a:camera prst="orthographicFront"/>
          <a:lightRig rig="threePt" dir="t"/>
        </a:scene3d>
        <a:sp3d>
          <a:bevelT/>
          <a:bevelB/>
        </a:sp3d>
      </dgm:spPr>
      <dgm:t>
        <a:bodyPr/>
        <a:lstStyle/>
        <a:p>
          <a:r>
            <a:rPr lang="en-US" dirty="0" smtClean="0"/>
            <a:t>Philanthropic</a:t>
          </a:r>
          <a:endParaRPr lang="en-US" dirty="0"/>
        </a:p>
      </dgm:t>
    </dgm:pt>
    <dgm:pt modelId="{5BCD675C-3608-4137-BAA1-D4522487ADFF}" type="parTrans" cxnId="{917EB7D6-BA3B-4632-831A-565D99B941EB}">
      <dgm:prSet/>
      <dgm:spPr/>
      <dgm:t>
        <a:bodyPr/>
        <a:lstStyle/>
        <a:p>
          <a:endParaRPr lang="en-US"/>
        </a:p>
      </dgm:t>
    </dgm:pt>
    <dgm:pt modelId="{E46E6FC2-DAD8-4619-9CB0-991AE8C6337B}" type="sibTrans" cxnId="{917EB7D6-BA3B-4632-831A-565D99B941EB}">
      <dgm:prSet/>
      <dgm:spPr/>
      <dgm:t>
        <a:bodyPr/>
        <a:lstStyle/>
        <a:p>
          <a:endParaRPr lang="en-US"/>
        </a:p>
      </dgm:t>
    </dgm:pt>
    <dgm:pt modelId="{0F7B84A3-7B21-459F-AE41-508EA39FF04B}" type="pres">
      <dgm:prSet presAssocID="{6884E3E7-C362-443B-B8CD-FB45C1B206CD}" presName="diagram" presStyleCnt="0">
        <dgm:presLayoutVars>
          <dgm:chMax val="1"/>
          <dgm:dir/>
          <dgm:animLvl val="ctr"/>
          <dgm:resizeHandles val="exact"/>
        </dgm:presLayoutVars>
      </dgm:prSet>
      <dgm:spPr/>
      <dgm:t>
        <a:bodyPr/>
        <a:lstStyle/>
        <a:p>
          <a:endParaRPr lang="en-US"/>
        </a:p>
      </dgm:t>
    </dgm:pt>
    <dgm:pt modelId="{F13F9132-0197-46D4-B781-9533035F8CC3}" type="pres">
      <dgm:prSet presAssocID="{6884E3E7-C362-443B-B8CD-FB45C1B206CD}" presName="matrix" presStyleCnt="0"/>
      <dgm:spPr>
        <a:scene3d>
          <a:camera prst="orthographicFront"/>
          <a:lightRig rig="threePt" dir="t"/>
        </a:scene3d>
        <a:sp3d>
          <a:bevelT w="6350"/>
          <a:bevelB prst="relaxedInset"/>
        </a:sp3d>
      </dgm:spPr>
    </dgm:pt>
    <dgm:pt modelId="{01A37959-3F11-4E5D-BCB7-57750F71C3B1}" type="pres">
      <dgm:prSet presAssocID="{6884E3E7-C362-443B-B8CD-FB45C1B206CD}" presName="tile1" presStyleLbl="node1" presStyleIdx="0" presStyleCnt="4"/>
      <dgm:spPr/>
      <dgm:t>
        <a:bodyPr/>
        <a:lstStyle/>
        <a:p>
          <a:endParaRPr lang="en-US"/>
        </a:p>
      </dgm:t>
    </dgm:pt>
    <dgm:pt modelId="{8F8F35BB-6D53-4F16-A2B9-AF1DD0995DBA}" type="pres">
      <dgm:prSet presAssocID="{6884E3E7-C362-443B-B8CD-FB45C1B206CD}" presName="tile1text" presStyleLbl="node1" presStyleIdx="0" presStyleCnt="4">
        <dgm:presLayoutVars>
          <dgm:chMax val="0"/>
          <dgm:chPref val="0"/>
          <dgm:bulletEnabled val="1"/>
        </dgm:presLayoutVars>
      </dgm:prSet>
      <dgm:spPr/>
      <dgm:t>
        <a:bodyPr/>
        <a:lstStyle/>
        <a:p>
          <a:endParaRPr lang="en-US"/>
        </a:p>
      </dgm:t>
    </dgm:pt>
    <dgm:pt modelId="{AA5310CC-6C78-428C-93D8-956E390822A0}" type="pres">
      <dgm:prSet presAssocID="{6884E3E7-C362-443B-B8CD-FB45C1B206CD}" presName="tile2" presStyleLbl="node1" presStyleIdx="1" presStyleCnt="4"/>
      <dgm:spPr/>
      <dgm:t>
        <a:bodyPr/>
        <a:lstStyle/>
        <a:p>
          <a:endParaRPr lang="en-US"/>
        </a:p>
      </dgm:t>
    </dgm:pt>
    <dgm:pt modelId="{BD21D4CF-4759-4764-9458-DFAFEC2824AD}" type="pres">
      <dgm:prSet presAssocID="{6884E3E7-C362-443B-B8CD-FB45C1B206CD}" presName="tile2text" presStyleLbl="node1" presStyleIdx="1" presStyleCnt="4">
        <dgm:presLayoutVars>
          <dgm:chMax val="0"/>
          <dgm:chPref val="0"/>
          <dgm:bulletEnabled val="1"/>
        </dgm:presLayoutVars>
      </dgm:prSet>
      <dgm:spPr/>
      <dgm:t>
        <a:bodyPr/>
        <a:lstStyle/>
        <a:p>
          <a:endParaRPr lang="en-US"/>
        </a:p>
      </dgm:t>
    </dgm:pt>
    <dgm:pt modelId="{18DDA392-9313-4C9D-81BB-7413259D8102}" type="pres">
      <dgm:prSet presAssocID="{6884E3E7-C362-443B-B8CD-FB45C1B206CD}" presName="tile3" presStyleLbl="node1" presStyleIdx="2" presStyleCnt="4"/>
      <dgm:spPr/>
      <dgm:t>
        <a:bodyPr/>
        <a:lstStyle/>
        <a:p>
          <a:endParaRPr lang="en-US"/>
        </a:p>
      </dgm:t>
    </dgm:pt>
    <dgm:pt modelId="{2E8E51F9-88F3-4D38-93D2-B3B256B080FE}" type="pres">
      <dgm:prSet presAssocID="{6884E3E7-C362-443B-B8CD-FB45C1B206CD}" presName="tile3text" presStyleLbl="node1" presStyleIdx="2" presStyleCnt="4">
        <dgm:presLayoutVars>
          <dgm:chMax val="0"/>
          <dgm:chPref val="0"/>
          <dgm:bulletEnabled val="1"/>
        </dgm:presLayoutVars>
      </dgm:prSet>
      <dgm:spPr/>
      <dgm:t>
        <a:bodyPr/>
        <a:lstStyle/>
        <a:p>
          <a:endParaRPr lang="en-US"/>
        </a:p>
      </dgm:t>
    </dgm:pt>
    <dgm:pt modelId="{E501F637-3ECA-436E-B33B-19112EB2AD69}" type="pres">
      <dgm:prSet presAssocID="{6884E3E7-C362-443B-B8CD-FB45C1B206CD}" presName="tile4" presStyleLbl="node1" presStyleIdx="3" presStyleCnt="4"/>
      <dgm:spPr/>
      <dgm:t>
        <a:bodyPr/>
        <a:lstStyle/>
        <a:p>
          <a:endParaRPr lang="en-US"/>
        </a:p>
      </dgm:t>
    </dgm:pt>
    <dgm:pt modelId="{904C3972-2900-4A48-8334-08BB7465699B}" type="pres">
      <dgm:prSet presAssocID="{6884E3E7-C362-443B-B8CD-FB45C1B206CD}" presName="tile4text" presStyleLbl="node1" presStyleIdx="3" presStyleCnt="4">
        <dgm:presLayoutVars>
          <dgm:chMax val="0"/>
          <dgm:chPref val="0"/>
          <dgm:bulletEnabled val="1"/>
        </dgm:presLayoutVars>
      </dgm:prSet>
      <dgm:spPr/>
      <dgm:t>
        <a:bodyPr/>
        <a:lstStyle/>
        <a:p>
          <a:endParaRPr lang="en-US"/>
        </a:p>
      </dgm:t>
    </dgm:pt>
    <dgm:pt modelId="{B522C716-42BE-42B8-BF0F-CCA3BFE46FE7}" type="pres">
      <dgm:prSet presAssocID="{6884E3E7-C362-443B-B8CD-FB45C1B206CD}" presName="centerTile" presStyleLbl="fgShp" presStyleIdx="0" presStyleCnt="1">
        <dgm:presLayoutVars>
          <dgm:chMax val="0"/>
          <dgm:chPref val="0"/>
        </dgm:presLayoutVars>
      </dgm:prSet>
      <dgm:spPr/>
      <dgm:t>
        <a:bodyPr/>
        <a:lstStyle/>
        <a:p>
          <a:endParaRPr lang="en-US"/>
        </a:p>
      </dgm:t>
    </dgm:pt>
  </dgm:ptLst>
  <dgm:cxnLst>
    <dgm:cxn modelId="{82D4605C-5E0A-4C6E-95C6-1ADE57FEDB5A}" type="presOf" srcId="{F5434E84-7336-4068-A5FB-A00AE8B8CF43}" destId="{AA5310CC-6C78-428C-93D8-956E390822A0}" srcOrd="0" destOrd="0" presId="urn:microsoft.com/office/officeart/2005/8/layout/matrix1"/>
    <dgm:cxn modelId="{CBF1772F-1215-458F-ADC5-3D6E9558B172}" srcId="{6884E3E7-C362-443B-B8CD-FB45C1B206CD}" destId="{3C97E1CE-8CFF-4507-988B-CAF9BD629E81}" srcOrd="0" destOrd="0" parTransId="{4C8DF857-AF26-4787-98A0-F07CDC967B6B}" sibTransId="{46828D96-FEED-4478-9009-068FE8483038}"/>
    <dgm:cxn modelId="{917EB7D6-BA3B-4632-831A-565D99B941EB}" srcId="{3C97E1CE-8CFF-4507-988B-CAF9BD629E81}" destId="{198814A1-423F-4AA8-8377-D5E9AE40990B}" srcOrd="3" destOrd="0" parTransId="{5BCD675C-3608-4137-BAA1-D4522487ADFF}" sibTransId="{E46E6FC2-DAD8-4619-9CB0-991AE8C6337B}"/>
    <dgm:cxn modelId="{AC1BA0B4-C6BE-4D17-9739-5B317F3C25C1}" type="presOf" srcId="{EDF6A81F-EF53-4B7D-A4BB-21A15BEF1311}" destId="{01A37959-3F11-4E5D-BCB7-57750F71C3B1}" srcOrd="0" destOrd="0" presId="urn:microsoft.com/office/officeart/2005/8/layout/matrix1"/>
    <dgm:cxn modelId="{BD285855-F580-4B5D-B1C8-AAC25E983A04}" type="presOf" srcId="{6884E3E7-C362-443B-B8CD-FB45C1B206CD}" destId="{0F7B84A3-7B21-459F-AE41-508EA39FF04B}" srcOrd="0" destOrd="0" presId="urn:microsoft.com/office/officeart/2005/8/layout/matrix1"/>
    <dgm:cxn modelId="{28F3D991-B50B-4FBC-A8DE-61FE86D3B4F2}" type="presOf" srcId="{23412DF3-0EF4-4A22-B3F0-AE8F8621EAFE}" destId="{18DDA392-9313-4C9D-81BB-7413259D8102}" srcOrd="0" destOrd="0" presId="urn:microsoft.com/office/officeart/2005/8/layout/matrix1"/>
    <dgm:cxn modelId="{EE55490A-CA69-4A40-BE63-0C2E2F47BE73}" type="presOf" srcId="{3C97E1CE-8CFF-4507-988B-CAF9BD629E81}" destId="{B522C716-42BE-42B8-BF0F-CCA3BFE46FE7}" srcOrd="0" destOrd="0" presId="urn:microsoft.com/office/officeart/2005/8/layout/matrix1"/>
    <dgm:cxn modelId="{2CA82556-7C0C-4930-89CC-282D8685AAB2}" srcId="{3C97E1CE-8CFF-4507-988B-CAF9BD629E81}" destId="{F5434E84-7336-4068-A5FB-A00AE8B8CF43}" srcOrd="1" destOrd="0" parTransId="{F6BC149E-FFD9-43A4-9BB4-860CDE452EF9}" sibTransId="{5FAF07FB-FC1C-42C6-BFF9-BD5A83EB068A}"/>
    <dgm:cxn modelId="{A850EC99-F59A-43A1-8F65-37EE4B179FC6}" type="presOf" srcId="{F5434E84-7336-4068-A5FB-A00AE8B8CF43}" destId="{BD21D4CF-4759-4764-9458-DFAFEC2824AD}" srcOrd="1" destOrd="0" presId="urn:microsoft.com/office/officeart/2005/8/layout/matrix1"/>
    <dgm:cxn modelId="{218EA006-3B4E-4B6D-B942-0C1637C657C6}" type="presOf" srcId="{23412DF3-0EF4-4A22-B3F0-AE8F8621EAFE}" destId="{2E8E51F9-88F3-4D38-93D2-B3B256B080FE}" srcOrd="1" destOrd="0" presId="urn:microsoft.com/office/officeart/2005/8/layout/matrix1"/>
    <dgm:cxn modelId="{F6021946-3D8D-4FB4-940C-3CB8EDB3D263}" type="presOf" srcId="{198814A1-423F-4AA8-8377-D5E9AE40990B}" destId="{E501F637-3ECA-436E-B33B-19112EB2AD69}" srcOrd="0" destOrd="0" presId="urn:microsoft.com/office/officeart/2005/8/layout/matrix1"/>
    <dgm:cxn modelId="{CF7FEE9D-87AA-410C-9012-5B99748A973C}" srcId="{3C97E1CE-8CFF-4507-988B-CAF9BD629E81}" destId="{EDF6A81F-EF53-4B7D-A4BB-21A15BEF1311}" srcOrd="0" destOrd="0" parTransId="{88740BDA-7C14-4AE8-A452-651D2A23C0F1}" sibTransId="{9FCBCE89-51A9-455B-81A2-A8E07355CC4C}"/>
    <dgm:cxn modelId="{A2BD566A-CE07-4743-8C20-CE4F82A98BEE}" type="presOf" srcId="{198814A1-423F-4AA8-8377-D5E9AE40990B}" destId="{904C3972-2900-4A48-8334-08BB7465699B}" srcOrd="1" destOrd="0" presId="urn:microsoft.com/office/officeart/2005/8/layout/matrix1"/>
    <dgm:cxn modelId="{61041BA6-BE02-4748-A8ED-250BA292ECFB}" type="presOf" srcId="{EDF6A81F-EF53-4B7D-A4BB-21A15BEF1311}" destId="{8F8F35BB-6D53-4F16-A2B9-AF1DD0995DBA}" srcOrd="1" destOrd="0" presId="urn:microsoft.com/office/officeart/2005/8/layout/matrix1"/>
    <dgm:cxn modelId="{8BD52F5E-B917-40C6-91E8-8285EEC8E096}" srcId="{3C97E1CE-8CFF-4507-988B-CAF9BD629E81}" destId="{23412DF3-0EF4-4A22-B3F0-AE8F8621EAFE}" srcOrd="2" destOrd="0" parTransId="{835CCE80-69B9-4B65-9C47-5E4453D8F761}" sibTransId="{CDC62530-55F2-4F51-A500-746B30D44A58}"/>
    <dgm:cxn modelId="{3BF4A5A7-0BEE-48BA-85DC-68BF65BFA218}" type="presParOf" srcId="{0F7B84A3-7B21-459F-AE41-508EA39FF04B}" destId="{F13F9132-0197-46D4-B781-9533035F8CC3}" srcOrd="0" destOrd="0" presId="urn:microsoft.com/office/officeart/2005/8/layout/matrix1"/>
    <dgm:cxn modelId="{1CA00E00-0256-4E0F-BF42-001B91FF5301}" type="presParOf" srcId="{F13F9132-0197-46D4-B781-9533035F8CC3}" destId="{01A37959-3F11-4E5D-BCB7-57750F71C3B1}" srcOrd="0" destOrd="0" presId="urn:microsoft.com/office/officeart/2005/8/layout/matrix1"/>
    <dgm:cxn modelId="{FDD1FF5B-D765-4FE1-A49B-B6861181B4E7}" type="presParOf" srcId="{F13F9132-0197-46D4-B781-9533035F8CC3}" destId="{8F8F35BB-6D53-4F16-A2B9-AF1DD0995DBA}" srcOrd="1" destOrd="0" presId="urn:microsoft.com/office/officeart/2005/8/layout/matrix1"/>
    <dgm:cxn modelId="{F1CEFF10-804C-44A0-9FCA-4211B6343B1F}" type="presParOf" srcId="{F13F9132-0197-46D4-B781-9533035F8CC3}" destId="{AA5310CC-6C78-428C-93D8-956E390822A0}" srcOrd="2" destOrd="0" presId="urn:microsoft.com/office/officeart/2005/8/layout/matrix1"/>
    <dgm:cxn modelId="{B05166AD-35DA-4DEA-B9EF-F9437B754550}" type="presParOf" srcId="{F13F9132-0197-46D4-B781-9533035F8CC3}" destId="{BD21D4CF-4759-4764-9458-DFAFEC2824AD}" srcOrd="3" destOrd="0" presId="urn:microsoft.com/office/officeart/2005/8/layout/matrix1"/>
    <dgm:cxn modelId="{D60A59BB-E6B4-4066-A284-273485BEC006}" type="presParOf" srcId="{F13F9132-0197-46D4-B781-9533035F8CC3}" destId="{18DDA392-9313-4C9D-81BB-7413259D8102}" srcOrd="4" destOrd="0" presId="urn:microsoft.com/office/officeart/2005/8/layout/matrix1"/>
    <dgm:cxn modelId="{C9B426E4-FE81-4E83-ADCC-DE8DFC10CCD5}" type="presParOf" srcId="{F13F9132-0197-46D4-B781-9533035F8CC3}" destId="{2E8E51F9-88F3-4D38-93D2-B3B256B080FE}" srcOrd="5" destOrd="0" presId="urn:microsoft.com/office/officeart/2005/8/layout/matrix1"/>
    <dgm:cxn modelId="{26308BB3-5432-4653-A0DD-247329ADD1AC}" type="presParOf" srcId="{F13F9132-0197-46D4-B781-9533035F8CC3}" destId="{E501F637-3ECA-436E-B33B-19112EB2AD69}" srcOrd="6" destOrd="0" presId="urn:microsoft.com/office/officeart/2005/8/layout/matrix1"/>
    <dgm:cxn modelId="{832DE695-E813-4533-B6C1-CC75D03DE2F9}" type="presParOf" srcId="{F13F9132-0197-46D4-B781-9533035F8CC3}" destId="{904C3972-2900-4A48-8334-08BB7465699B}" srcOrd="7" destOrd="0" presId="urn:microsoft.com/office/officeart/2005/8/layout/matrix1"/>
    <dgm:cxn modelId="{BF11E88A-85EC-422A-8D8C-5CA87ECE16A8}" type="presParOf" srcId="{0F7B84A3-7B21-459F-AE41-508EA39FF04B}" destId="{B522C716-42BE-42B8-BF0F-CCA3BFE46FE7}" srcOrd="1" destOrd="0" presId="urn:microsoft.com/office/officeart/2005/8/layout/matrix1"/>
  </dgm:cxnLst>
  <dgm:bg>
    <a:effectLst>
      <a:glow rad="63500">
        <a:schemeClr val="accent1">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6D2DB3-DE94-418A-AF9E-5D7DF037270B}"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C6996C57-6EB1-4678-B4C7-BF172E27CE51}">
      <dgm:prSet phldrT="[Text]"/>
      <dgm:spPr>
        <a:solidFill>
          <a:schemeClr val="accent1">
            <a:lumMod val="50000"/>
          </a:schemeClr>
        </a:solidFill>
      </dgm:spPr>
      <dgm:t>
        <a:bodyPr/>
        <a:lstStyle/>
        <a:p>
          <a:r>
            <a:rPr lang="en-US" dirty="0" smtClean="0"/>
            <a:t>Practice Inquiry</a:t>
          </a:r>
          <a:endParaRPr lang="en-US" dirty="0"/>
        </a:p>
      </dgm:t>
    </dgm:pt>
    <dgm:pt modelId="{EC624D23-8421-4500-906E-33AB1732339B}" type="parTrans" cxnId="{284BE2A3-0AE7-4E8C-BEFA-890734E9F6C5}">
      <dgm:prSet/>
      <dgm:spPr/>
      <dgm:t>
        <a:bodyPr/>
        <a:lstStyle/>
        <a:p>
          <a:endParaRPr lang="en-US"/>
        </a:p>
      </dgm:t>
    </dgm:pt>
    <dgm:pt modelId="{D3F483B6-C039-4253-AF38-C20919ACF4D9}" type="sibTrans" cxnId="{284BE2A3-0AE7-4E8C-BEFA-890734E9F6C5}">
      <dgm:prSet/>
      <dgm:spPr/>
      <dgm:t>
        <a:bodyPr/>
        <a:lstStyle/>
        <a:p>
          <a:endParaRPr lang="en-US"/>
        </a:p>
      </dgm:t>
    </dgm:pt>
    <dgm:pt modelId="{92F02458-A1FD-4CDF-91E8-681CC7D2E928}">
      <dgm:prSet phldrT="[Text]" custT="1"/>
      <dgm:spPr>
        <a:solidFill>
          <a:srgbClr val="C00000"/>
        </a:solidFill>
      </dgm:spPr>
      <dgm:t>
        <a:bodyPr/>
        <a:lstStyle/>
        <a:p>
          <a:r>
            <a:rPr lang="en-US" sz="4000" b="1" dirty="0" smtClean="0"/>
            <a:t>Collaborative Leadership</a:t>
          </a:r>
          <a:endParaRPr lang="en-US" sz="4000" b="1" dirty="0"/>
        </a:p>
      </dgm:t>
    </dgm:pt>
    <dgm:pt modelId="{DAE6C334-186C-4A24-89C1-614705C49267}" type="parTrans" cxnId="{089D75A4-EF3C-4CDE-BB4C-DAC9EF1AF4DD}">
      <dgm:prSet/>
      <dgm:spPr/>
      <dgm:t>
        <a:bodyPr/>
        <a:lstStyle/>
        <a:p>
          <a:endParaRPr lang="en-US"/>
        </a:p>
      </dgm:t>
    </dgm:pt>
    <dgm:pt modelId="{9DCB1690-07AC-4FFC-8BBF-2856D108D7F8}" type="sibTrans" cxnId="{089D75A4-EF3C-4CDE-BB4C-DAC9EF1AF4DD}">
      <dgm:prSet/>
      <dgm:spPr/>
      <dgm:t>
        <a:bodyPr/>
        <a:lstStyle/>
        <a:p>
          <a:endParaRPr lang="en-US"/>
        </a:p>
      </dgm:t>
    </dgm:pt>
    <dgm:pt modelId="{FFE184FD-F5B5-4AE8-AD57-FBF8EA871097}">
      <dgm:prSet phldrT="[Text]"/>
      <dgm:spPr>
        <a:solidFill>
          <a:schemeClr val="tx2">
            <a:lumMod val="60000"/>
            <a:lumOff val="40000"/>
          </a:schemeClr>
        </a:solidFill>
      </dgm:spPr>
      <dgm:t>
        <a:bodyPr/>
        <a:lstStyle/>
        <a:p>
          <a:r>
            <a:rPr lang="en-US" b="1" smtClean="0"/>
            <a:t>Assess Context</a:t>
          </a:r>
          <a:endParaRPr lang="en-US" b="1" dirty="0"/>
        </a:p>
      </dgm:t>
    </dgm:pt>
    <dgm:pt modelId="{79F11005-20C4-4417-B161-72E774A8F62D}" type="parTrans" cxnId="{7A33AC31-3A9A-4486-8520-F0E054D71EAE}">
      <dgm:prSet/>
      <dgm:spPr/>
      <dgm:t>
        <a:bodyPr/>
        <a:lstStyle/>
        <a:p>
          <a:endParaRPr lang="en-US"/>
        </a:p>
      </dgm:t>
    </dgm:pt>
    <dgm:pt modelId="{1FBC88D4-D777-49F0-A1FE-569E7496DB59}" type="sibTrans" cxnId="{7A33AC31-3A9A-4486-8520-F0E054D71EAE}">
      <dgm:prSet/>
      <dgm:spPr/>
      <dgm:t>
        <a:bodyPr/>
        <a:lstStyle/>
        <a:p>
          <a:endParaRPr lang="en-US"/>
        </a:p>
      </dgm:t>
    </dgm:pt>
    <dgm:pt modelId="{1A2F2D9C-2061-4175-8B78-FC5ADB0D053B}">
      <dgm:prSet phldrT="[Text]"/>
      <dgm:spPr>
        <a:solidFill>
          <a:schemeClr val="accent1">
            <a:lumMod val="60000"/>
            <a:lumOff val="40000"/>
          </a:schemeClr>
        </a:solidFill>
      </dgm:spPr>
      <dgm:t>
        <a:bodyPr/>
        <a:lstStyle/>
        <a:p>
          <a:r>
            <a:rPr lang="en-US" dirty="0" smtClean="0"/>
            <a:t>Build Trust</a:t>
          </a:r>
          <a:endParaRPr lang="en-US" dirty="0"/>
        </a:p>
      </dgm:t>
    </dgm:pt>
    <dgm:pt modelId="{5C823F54-E6D0-4AF1-A3E5-D0043F808292}" type="parTrans" cxnId="{EB0A7613-5229-447D-8429-EC84B21A4FAE}">
      <dgm:prSet/>
      <dgm:spPr/>
      <dgm:t>
        <a:bodyPr/>
        <a:lstStyle/>
        <a:p>
          <a:endParaRPr lang="en-US"/>
        </a:p>
      </dgm:t>
    </dgm:pt>
    <dgm:pt modelId="{D5C95FCB-9E88-4315-ADB4-0F996E7C2A21}" type="sibTrans" cxnId="{EB0A7613-5229-447D-8429-EC84B21A4FAE}">
      <dgm:prSet/>
      <dgm:spPr/>
      <dgm:t>
        <a:bodyPr/>
        <a:lstStyle/>
        <a:p>
          <a:endParaRPr lang="en-US"/>
        </a:p>
      </dgm:t>
    </dgm:pt>
    <dgm:pt modelId="{B9AAD54C-8673-47F6-A0C0-91DEDEFE6FB2}" type="pres">
      <dgm:prSet presAssocID="{926D2DB3-DE94-418A-AF9E-5D7DF037270B}" presName="Name0" presStyleCnt="0">
        <dgm:presLayoutVars>
          <dgm:chMax val="1"/>
          <dgm:chPref val="1"/>
          <dgm:dir/>
          <dgm:animOne val="branch"/>
          <dgm:animLvl val="lvl"/>
        </dgm:presLayoutVars>
      </dgm:prSet>
      <dgm:spPr/>
      <dgm:t>
        <a:bodyPr/>
        <a:lstStyle/>
        <a:p>
          <a:endParaRPr lang="en-US"/>
        </a:p>
      </dgm:t>
    </dgm:pt>
    <dgm:pt modelId="{7B3AEE25-2505-407C-AC5E-C5D5B5281F40}" type="pres">
      <dgm:prSet presAssocID="{C6996C57-6EB1-4678-B4C7-BF172E27CE51}" presName="singleCycle" presStyleCnt="0"/>
      <dgm:spPr/>
    </dgm:pt>
    <dgm:pt modelId="{70348F00-9839-4C07-9481-7FBE583B5E2D}" type="pres">
      <dgm:prSet presAssocID="{C6996C57-6EB1-4678-B4C7-BF172E27CE51}" presName="singleCenter" presStyleLbl="node1" presStyleIdx="0" presStyleCnt="4">
        <dgm:presLayoutVars>
          <dgm:chMax val="7"/>
          <dgm:chPref val="7"/>
        </dgm:presLayoutVars>
      </dgm:prSet>
      <dgm:spPr/>
      <dgm:t>
        <a:bodyPr/>
        <a:lstStyle/>
        <a:p>
          <a:endParaRPr lang="en-US"/>
        </a:p>
      </dgm:t>
    </dgm:pt>
    <dgm:pt modelId="{D86F5719-30E2-4E57-BFE5-5BC566EB485E}" type="pres">
      <dgm:prSet presAssocID="{DAE6C334-186C-4A24-89C1-614705C49267}" presName="Name56" presStyleLbl="parChTrans1D2" presStyleIdx="0" presStyleCnt="3"/>
      <dgm:spPr/>
      <dgm:t>
        <a:bodyPr/>
        <a:lstStyle/>
        <a:p>
          <a:endParaRPr lang="en-US"/>
        </a:p>
      </dgm:t>
    </dgm:pt>
    <dgm:pt modelId="{8789A70B-0772-4EF1-AAE8-AB36CDB8521F}" type="pres">
      <dgm:prSet presAssocID="{92F02458-A1FD-4CDF-91E8-681CC7D2E928}" presName="text0" presStyleLbl="node1" presStyleIdx="1" presStyleCnt="4" custScaleX="458745" custScaleY="165685">
        <dgm:presLayoutVars>
          <dgm:bulletEnabled val="1"/>
        </dgm:presLayoutVars>
      </dgm:prSet>
      <dgm:spPr/>
      <dgm:t>
        <a:bodyPr/>
        <a:lstStyle/>
        <a:p>
          <a:endParaRPr lang="en-US"/>
        </a:p>
      </dgm:t>
    </dgm:pt>
    <dgm:pt modelId="{E554164C-45AC-495E-BE47-3760FF87B21F}" type="pres">
      <dgm:prSet presAssocID="{79F11005-20C4-4417-B161-72E774A8F62D}" presName="Name56" presStyleLbl="parChTrans1D2" presStyleIdx="1" presStyleCnt="3"/>
      <dgm:spPr/>
      <dgm:t>
        <a:bodyPr/>
        <a:lstStyle/>
        <a:p>
          <a:endParaRPr lang="en-US"/>
        </a:p>
      </dgm:t>
    </dgm:pt>
    <dgm:pt modelId="{B9925F0A-DC38-413A-83E0-96B51555ACC7}" type="pres">
      <dgm:prSet presAssocID="{FFE184FD-F5B5-4AE8-AD57-FBF8EA871097}" presName="text0" presStyleLbl="node1" presStyleIdx="2" presStyleCnt="4" custScaleX="225166" custScaleY="174762">
        <dgm:presLayoutVars>
          <dgm:bulletEnabled val="1"/>
        </dgm:presLayoutVars>
      </dgm:prSet>
      <dgm:spPr/>
      <dgm:t>
        <a:bodyPr/>
        <a:lstStyle/>
        <a:p>
          <a:endParaRPr lang="en-US"/>
        </a:p>
      </dgm:t>
    </dgm:pt>
    <dgm:pt modelId="{A86488D8-F93C-45FF-BAF4-0E72683754D9}" type="pres">
      <dgm:prSet presAssocID="{5C823F54-E6D0-4AF1-A3E5-D0043F808292}" presName="Name56" presStyleLbl="parChTrans1D2" presStyleIdx="2" presStyleCnt="3"/>
      <dgm:spPr/>
      <dgm:t>
        <a:bodyPr/>
        <a:lstStyle/>
        <a:p>
          <a:endParaRPr lang="en-US"/>
        </a:p>
      </dgm:t>
    </dgm:pt>
    <dgm:pt modelId="{C2318748-9F34-4BDD-8CEE-55E62394D1F9}" type="pres">
      <dgm:prSet presAssocID="{1A2F2D9C-2061-4175-8B78-FC5ADB0D053B}" presName="text0" presStyleLbl="node1" presStyleIdx="3" presStyleCnt="4" custScaleX="211033" custScaleY="171990">
        <dgm:presLayoutVars>
          <dgm:bulletEnabled val="1"/>
        </dgm:presLayoutVars>
      </dgm:prSet>
      <dgm:spPr/>
      <dgm:t>
        <a:bodyPr/>
        <a:lstStyle/>
        <a:p>
          <a:endParaRPr lang="en-US"/>
        </a:p>
      </dgm:t>
    </dgm:pt>
  </dgm:ptLst>
  <dgm:cxnLst>
    <dgm:cxn modelId="{92A34488-D009-4436-BA41-EE5D5DE00E9E}" type="presOf" srcId="{C6996C57-6EB1-4678-B4C7-BF172E27CE51}" destId="{70348F00-9839-4C07-9481-7FBE583B5E2D}" srcOrd="0" destOrd="0" presId="urn:microsoft.com/office/officeart/2008/layout/RadialCluster"/>
    <dgm:cxn modelId="{72B2FBBD-1ED4-4B2E-99DB-821799CF991D}" type="presOf" srcId="{FFE184FD-F5B5-4AE8-AD57-FBF8EA871097}" destId="{B9925F0A-DC38-413A-83E0-96B51555ACC7}" srcOrd="0" destOrd="0" presId="urn:microsoft.com/office/officeart/2008/layout/RadialCluster"/>
    <dgm:cxn modelId="{EB0A7613-5229-447D-8429-EC84B21A4FAE}" srcId="{C6996C57-6EB1-4678-B4C7-BF172E27CE51}" destId="{1A2F2D9C-2061-4175-8B78-FC5ADB0D053B}" srcOrd="2" destOrd="0" parTransId="{5C823F54-E6D0-4AF1-A3E5-D0043F808292}" sibTransId="{D5C95FCB-9E88-4315-ADB4-0F996E7C2A21}"/>
    <dgm:cxn modelId="{7A33AC31-3A9A-4486-8520-F0E054D71EAE}" srcId="{C6996C57-6EB1-4678-B4C7-BF172E27CE51}" destId="{FFE184FD-F5B5-4AE8-AD57-FBF8EA871097}" srcOrd="1" destOrd="0" parTransId="{79F11005-20C4-4417-B161-72E774A8F62D}" sibTransId="{1FBC88D4-D777-49F0-A1FE-569E7496DB59}"/>
    <dgm:cxn modelId="{089D75A4-EF3C-4CDE-BB4C-DAC9EF1AF4DD}" srcId="{C6996C57-6EB1-4678-B4C7-BF172E27CE51}" destId="{92F02458-A1FD-4CDF-91E8-681CC7D2E928}" srcOrd="0" destOrd="0" parTransId="{DAE6C334-186C-4A24-89C1-614705C49267}" sibTransId="{9DCB1690-07AC-4FFC-8BBF-2856D108D7F8}"/>
    <dgm:cxn modelId="{F35185BD-18E5-41C4-B142-F7922BD30393}" type="presOf" srcId="{79F11005-20C4-4417-B161-72E774A8F62D}" destId="{E554164C-45AC-495E-BE47-3760FF87B21F}" srcOrd="0" destOrd="0" presId="urn:microsoft.com/office/officeart/2008/layout/RadialCluster"/>
    <dgm:cxn modelId="{4A7AF0B2-8D0F-4477-A5EF-F0B36DB73B67}" type="presOf" srcId="{926D2DB3-DE94-418A-AF9E-5D7DF037270B}" destId="{B9AAD54C-8673-47F6-A0C0-91DEDEFE6FB2}" srcOrd="0" destOrd="0" presId="urn:microsoft.com/office/officeart/2008/layout/RadialCluster"/>
    <dgm:cxn modelId="{4103FCB1-5F5E-4F84-8818-B2C518D7856D}" type="presOf" srcId="{DAE6C334-186C-4A24-89C1-614705C49267}" destId="{D86F5719-30E2-4E57-BFE5-5BC566EB485E}" srcOrd="0" destOrd="0" presId="urn:microsoft.com/office/officeart/2008/layout/RadialCluster"/>
    <dgm:cxn modelId="{85D1FF7B-089F-48AE-AD4D-825F8615AC08}" type="presOf" srcId="{1A2F2D9C-2061-4175-8B78-FC5ADB0D053B}" destId="{C2318748-9F34-4BDD-8CEE-55E62394D1F9}" srcOrd="0" destOrd="0" presId="urn:microsoft.com/office/officeart/2008/layout/RadialCluster"/>
    <dgm:cxn modelId="{11EB2AAB-EC07-44AF-AD44-65B0D39CF305}" type="presOf" srcId="{5C823F54-E6D0-4AF1-A3E5-D0043F808292}" destId="{A86488D8-F93C-45FF-BAF4-0E72683754D9}" srcOrd="0" destOrd="0" presId="urn:microsoft.com/office/officeart/2008/layout/RadialCluster"/>
    <dgm:cxn modelId="{1617C2CE-639E-4A4E-A2A3-9C75FBF5E198}" type="presOf" srcId="{92F02458-A1FD-4CDF-91E8-681CC7D2E928}" destId="{8789A70B-0772-4EF1-AAE8-AB36CDB8521F}" srcOrd="0" destOrd="0" presId="urn:microsoft.com/office/officeart/2008/layout/RadialCluster"/>
    <dgm:cxn modelId="{284BE2A3-0AE7-4E8C-BEFA-890734E9F6C5}" srcId="{926D2DB3-DE94-418A-AF9E-5D7DF037270B}" destId="{C6996C57-6EB1-4678-B4C7-BF172E27CE51}" srcOrd="0" destOrd="0" parTransId="{EC624D23-8421-4500-906E-33AB1732339B}" sibTransId="{D3F483B6-C039-4253-AF38-C20919ACF4D9}"/>
    <dgm:cxn modelId="{B6DCA4C1-9812-4FEE-BB93-868536670EE7}" type="presParOf" srcId="{B9AAD54C-8673-47F6-A0C0-91DEDEFE6FB2}" destId="{7B3AEE25-2505-407C-AC5E-C5D5B5281F40}" srcOrd="0" destOrd="0" presId="urn:microsoft.com/office/officeart/2008/layout/RadialCluster"/>
    <dgm:cxn modelId="{40C023A2-D9C2-484B-BA7E-E9E3201102BE}" type="presParOf" srcId="{7B3AEE25-2505-407C-AC5E-C5D5B5281F40}" destId="{70348F00-9839-4C07-9481-7FBE583B5E2D}" srcOrd="0" destOrd="0" presId="urn:microsoft.com/office/officeart/2008/layout/RadialCluster"/>
    <dgm:cxn modelId="{AE475732-9886-4881-B296-A19F462E1487}" type="presParOf" srcId="{7B3AEE25-2505-407C-AC5E-C5D5B5281F40}" destId="{D86F5719-30E2-4E57-BFE5-5BC566EB485E}" srcOrd="1" destOrd="0" presId="urn:microsoft.com/office/officeart/2008/layout/RadialCluster"/>
    <dgm:cxn modelId="{C2D1411E-4C9C-4AC7-B84B-3F9DC857852D}" type="presParOf" srcId="{7B3AEE25-2505-407C-AC5E-C5D5B5281F40}" destId="{8789A70B-0772-4EF1-AAE8-AB36CDB8521F}" srcOrd="2" destOrd="0" presId="urn:microsoft.com/office/officeart/2008/layout/RadialCluster"/>
    <dgm:cxn modelId="{43D23377-97A3-4D41-A8D4-7339C774F56B}" type="presParOf" srcId="{7B3AEE25-2505-407C-AC5E-C5D5B5281F40}" destId="{E554164C-45AC-495E-BE47-3760FF87B21F}" srcOrd="3" destOrd="0" presId="urn:microsoft.com/office/officeart/2008/layout/RadialCluster"/>
    <dgm:cxn modelId="{2B4C3356-68F4-445C-B5DC-86A5891F602E}" type="presParOf" srcId="{7B3AEE25-2505-407C-AC5E-C5D5B5281F40}" destId="{B9925F0A-DC38-413A-83E0-96B51555ACC7}" srcOrd="4" destOrd="0" presId="urn:microsoft.com/office/officeart/2008/layout/RadialCluster"/>
    <dgm:cxn modelId="{D3D53F3D-A31B-469E-A36F-17E2A6B0CF23}" type="presParOf" srcId="{7B3AEE25-2505-407C-AC5E-C5D5B5281F40}" destId="{A86488D8-F93C-45FF-BAF4-0E72683754D9}" srcOrd="5" destOrd="0" presId="urn:microsoft.com/office/officeart/2008/layout/RadialCluster"/>
    <dgm:cxn modelId="{04FB3DB2-94F1-4321-A279-1DCEE7763D6F}" type="presParOf" srcId="{7B3AEE25-2505-407C-AC5E-C5D5B5281F40}" destId="{C2318748-9F34-4BDD-8CEE-55E62394D1F9}"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60" cy="495656"/>
          </a:xfrm>
          <a:prstGeom prst="rect">
            <a:avLst/>
          </a:prstGeom>
        </p:spPr>
        <p:txBody>
          <a:bodyPr vert="horz" lIns="93086" tIns="46543" rIns="93086" bIns="46543" rtlCol="0"/>
          <a:lstStyle>
            <a:lvl1pPr algn="l">
              <a:defRPr sz="1200"/>
            </a:lvl1pPr>
          </a:lstStyle>
          <a:p>
            <a:endParaRPr lang="en-US"/>
          </a:p>
        </p:txBody>
      </p:sp>
      <p:sp>
        <p:nvSpPr>
          <p:cNvPr id="3" name="Date Placeholder 2"/>
          <p:cNvSpPr>
            <a:spLocks noGrp="1"/>
          </p:cNvSpPr>
          <p:nvPr>
            <p:ph type="dt" sz="quarter" idx="1"/>
          </p:nvPr>
        </p:nvSpPr>
        <p:spPr>
          <a:xfrm>
            <a:off x="3850444" y="1"/>
            <a:ext cx="2945660" cy="495656"/>
          </a:xfrm>
          <a:prstGeom prst="rect">
            <a:avLst/>
          </a:prstGeom>
        </p:spPr>
        <p:txBody>
          <a:bodyPr vert="horz" lIns="93086" tIns="46543" rIns="93086" bIns="46543" rtlCol="0"/>
          <a:lstStyle>
            <a:lvl1pPr algn="r">
              <a:defRPr sz="1200"/>
            </a:lvl1pPr>
          </a:lstStyle>
          <a:p>
            <a:fld id="{535A8DED-43EA-4AFF-9D53-F566BA5A2072}" type="datetimeFigureOut">
              <a:rPr lang="en-US" smtClean="0"/>
              <a:t>11/20/2015</a:t>
            </a:fld>
            <a:endParaRPr lang="en-US"/>
          </a:p>
        </p:txBody>
      </p:sp>
      <p:sp>
        <p:nvSpPr>
          <p:cNvPr id="4" name="Footer Placeholder 3"/>
          <p:cNvSpPr>
            <a:spLocks noGrp="1"/>
          </p:cNvSpPr>
          <p:nvPr>
            <p:ph type="ftr" sz="quarter" idx="2"/>
          </p:nvPr>
        </p:nvSpPr>
        <p:spPr>
          <a:xfrm>
            <a:off x="1" y="9377008"/>
            <a:ext cx="2945660" cy="495656"/>
          </a:xfrm>
          <a:prstGeom prst="rect">
            <a:avLst/>
          </a:prstGeom>
        </p:spPr>
        <p:txBody>
          <a:bodyPr vert="horz" lIns="93086" tIns="46543" rIns="93086" bIns="46543"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377008"/>
            <a:ext cx="2945660" cy="495656"/>
          </a:xfrm>
          <a:prstGeom prst="rect">
            <a:avLst/>
          </a:prstGeom>
        </p:spPr>
        <p:txBody>
          <a:bodyPr vert="horz" lIns="93086" tIns="46543" rIns="93086" bIns="46543" rtlCol="0" anchor="b"/>
          <a:lstStyle>
            <a:lvl1pPr algn="r">
              <a:defRPr sz="1200"/>
            </a:lvl1pPr>
          </a:lstStyle>
          <a:p>
            <a:fld id="{C14FE77D-822F-442C-8BF1-209E730C9C48}" type="slidenum">
              <a:rPr lang="en-US" smtClean="0"/>
              <a:t>‹#›</a:t>
            </a:fld>
            <a:endParaRPr lang="en-US"/>
          </a:p>
        </p:txBody>
      </p:sp>
    </p:spTree>
    <p:extLst>
      <p:ext uri="{BB962C8B-B14F-4D97-AF65-F5344CB8AC3E}">
        <p14:creationId xmlns:p14="http://schemas.microsoft.com/office/powerpoint/2010/main" val="384432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60" cy="495348"/>
          </a:xfrm>
          <a:prstGeom prst="rect">
            <a:avLst/>
          </a:prstGeom>
        </p:spPr>
        <p:txBody>
          <a:bodyPr vert="horz" lIns="93969" tIns="46984" rIns="93969" bIns="46984" rtlCol="0"/>
          <a:lstStyle>
            <a:lvl1pPr algn="l">
              <a:defRPr sz="1200"/>
            </a:lvl1pPr>
          </a:lstStyle>
          <a:p>
            <a:endParaRPr lang="en-US"/>
          </a:p>
        </p:txBody>
      </p:sp>
      <p:sp>
        <p:nvSpPr>
          <p:cNvPr id="3" name="Date Placeholder 2"/>
          <p:cNvSpPr>
            <a:spLocks noGrp="1"/>
          </p:cNvSpPr>
          <p:nvPr>
            <p:ph type="dt" idx="1"/>
          </p:nvPr>
        </p:nvSpPr>
        <p:spPr>
          <a:xfrm>
            <a:off x="3850445" y="1"/>
            <a:ext cx="2945660" cy="495348"/>
          </a:xfrm>
          <a:prstGeom prst="rect">
            <a:avLst/>
          </a:prstGeom>
        </p:spPr>
        <p:txBody>
          <a:bodyPr vert="horz" lIns="93969" tIns="46984" rIns="93969" bIns="46984" rtlCol="0"/>
          <a:lstStyle>
            <a:lvl1pPr algn="r">
              <a:defRPr sz="1200"/>
            </a:lvl1pPr>
          </a:lstStyle>
          <a:p>
            <a:fld id="{2221910D-9F8C-4E7B-A21A-DE1ED9C98BF5}" type="datetimeFigureOut">
              <a:rPr lang="en-US" smtClean="0"/>
              <a:t>11/20/2015</a:t>
            </a:fld>
            <a:endParaRPr lang="en-US"/>
          </a:p>
        </p:txBody>
      </p:sp>
      <p:sp>
        <p:nvSpPr>
          <p:cNvPr id="4" name="Slide Image Placeholder 3"/>
          <p:cNvSpPr>
            <a:spLocks noGrp="1" noRot="1" noChangeAspect="1"/>
          </p:cNvSpPr>
          <p:nvPr>
            <p:ph type="sldImg" idx="2"/>
          </p:nvPr>
        </p:nvSpPr>
        <p:spPr>
          <a:xfrm>
            <a:off x="1179513" y="1235075"/>
            <a:ext cx="4438650" cy="3328988"/>
          </a:xfrm>
          <a:prstGeom prst="rect">
            <a:avLst/>
          </a:prstGeom>
          <a:noFill/>
          <a:ln w="12700">
            <a:solidFill>
              <a:prstClr val="black"/>
            </a:solidFill>
          </a:ln>
        </p:spPr>
        <p:txBody>
          <a:bodyPr vert="horz" lIns="93969" tIns="46984" rIns="93969" bIns="46984" rtlCol="0" anchor="ctr"/>
          <a:lstStyle/>
          <a:p>
            <a:endParaRPr lang="en-US"/>
          </a:p>
        </p:txBody>
      </p:sp>
      <p:sp>
        <p:nvSpPr>
          <p:cNvPr id="5" name="Notes Placeholder 4"/>
          <p:cNvSpPr>
            <a:spLocks noGrp="1"/>
          </p:cNvSpPr>
          <p:nvPr>
            <p:ph type="body" sz="quarter" idx="3"/>
          </p:nvPr>
        </p:nvSpPr>
        <p:spPr>
          <a:xfrm>
            <a:off x="679768" y="4751220"/>
            <a:ext cx="5438140" cy="3887361"/>
          </a:xfrm>
          <a:prstGeom prst="rect">
            <a:avLst/>
          </a:prstGeom>
        </p:spPr>
        <p:txBody>
          <a:bodyPr vert="horz" lIns="93969" tIns="46984" rIns="93969" bIns="469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377319"/>
            <a:ext cx="2945660" cy="495347"/>
          </a:xfrm>
          <a:prstGeom prst="rect">
            <a:avLst/>
          </a:prstGeom>
        </p:spPr>
        <p:txBody>
          <a:bodyPr vert="horz" lIns="93969" tIns="46984" rIns="93969" bIns="46984"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377319"/>
            <a:ext cx="2945660" cy="495347"/>
          </a:xfrm>
          <a:prstGeom prst="rect">
            <a:avLst/>
          </a:prstGeom>
        </p:spPr>
        <p:txBody>
          <a:bodyPr vert="horz" lIns="93969" tIns="46984" rIns="93969" bIns="46984" rtlCol="0" anchor="b"/>
          <a:lstStyle>
            <a:lvl1pPr algn="r">
              <a:defRPr sz="1200"/>
            </a:lvl1pPr>
          </a:lstStyle>
          <a:p>
            <a:fld id="{DA271408-B720-4114-A850-57775A631B4E}" type="slidenum">
              <a:rPr lang="en-US" smtClean="0"/>
              <a:t>‹#›</a:t>
            </a:fld>
            <a:endParaRPr lang="en-US"/>
          </a:p>
        </p:txBody>
      </p:sp>
    </p:spTree>
    <p:extLst>
      <p:ext uri="{BB962C8B-B14F-4D97-AF65-F5344CB8AC3E}">
        <p14:creationId xmlns:p14="http://schemas.microsoft.com/office/powerpoint/2010/main" val="780597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271408-B720-4114-A850-57775A631B4E}" type="slidenum">
              <a:rPr lang="en-US" smtClean="0"/>
              <a:t>1</a:t>
            </a:fld>
            <a:endParaRPr lang="en-US"/>
          </a:p>
        </p:txBody>
      </p:sp>
    </p:spTree>
    <p:extLst>
      <p:ext uri="{BB962C8B-B14F-4D97-AF65-F5344CB8AC3E}">
        <p14:creationId xmlns:p14="http://schemas.microsoft.com/office/powerpoint/2010/main" val="3032601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Collaborative</a:t>
            </a:r>
            <a:r>
              <a:rPr lang="en-US" baseline="0" dirty="0" smtClean="0"/>
              <a:t> leaders use compelling questions to help stakeholders explore what is possible.</a:t>
            </a:r>
          </a:p>
          <a:p>
            <a:pPr defTabSz="939680">
              <a:defRPr/>
            </a:pPr>
            <a:r>
              <a:rPr lang="en-US" dirty="0" smtClean="0"/>
              <a:t>Collaborative leaders use them to invite stakeholders to engage in a process to  develop and achieve shared goals.</a:t>
            </a:r>
          </a:p>
          <a:p>
            <a:endParaRPr lang="en-US" dirty="0"/>
          </a:p>
        </p:txBody>
      </p:sp>
      <p:sp>
        <p:nvSpPr>
          <p:cNvPr id="4" name="Slide Number Placeholder 3"/>
          <p:cNvSpPr>
            <a:spLocks noGrp="1"/>
          </p:cNvSpPr>
          <p:nvPr>
            <p:ph type="sldNum" sz="quarter" idx="10"/>
          </p:nvPr>
        </p:nvSpPr>
        <p:spPr/>
        <p:txBody>
          <a:bodyPr/>
          <a:lstStyle/>
          <a:p>
            <a:fld id="{5FBCE56E-EA7C-4E6F-BFED-EB35061110ED}" type="slidenum">
              <a:rPr lang="en-US" smtClean="0"/>
              <a:pPr/>
              <a:t>15</a:t>
            </a:fld>
            <a:endParaRPr lang="en-US"/>
          </a:p>
        </p:txBody>
      </p:sp>
    </p:spTree>
    <p:extLst>
      <p:ext uri="{BB962C8B-B14F-4D97-AF65-F5344CB8AC3E}">
        <p14:creationId xmlns:p14="http://schemas.microsoft.com/office/powerpoint/2010/main" val="2543924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Compelling questions help us develop the foundation for a shared understanding about</a:t>
            </a:r>
            <a:r>
              <a:rPr lang="en-US" baseline="0" dirty="0" smtClean="0"/>
              <a:t> the system and the respective perspectives of the players in the system.</a:t>
            </a:r>
          </a:p>
          <a:p>
            <a:endParaRPr lang="en-US" dirty="0" smtClean="0"/>
          </a:p>
          <a:p>
            <a:r>
              <a:rPr lang="en-US" dirty="0" smtClean="0"/>
              <a:t>Foundational: Explore what we value, what we desire and what assumptions need to be abandoned</a:t>
            </a:r>
          </a:p>
          <a:p>
            <a:r>
              <a:rPr lang="en-US" dirty="0" smtClean="0"/>
              <a:t>Aspirational: Explore what will be different, what we will learn and what is possible</a:t>
            </a:r>
          </a:p>
          <a:p>
            <a:r>
              <a:rPr lang="en-US" dirty="0" smtClean="0"/>
              <a:t>Procedural: Explore what conditions need to be in place, what would we do differently, what is missing</a:t>
            </a:r>
          </a:p>
          <a:p>
            <a:endParaRPr lang="en-US" baseline="0" dirty="0" smtClean="0"/>
          </a:p>
          <a:p>
            <a:r>
              <a:rPr lang="en-US" baseline="0" dirty="0" smtClean="0"/>
              <a:t>They help us explore what we could do together and what we aspire to achieve.</a:t>
            </a:r>
          </a:p>
          <a:p>
            <a:endParaRPr lang="en-US" baseline="0" dirty="0" smtClean="0"/>
          </a:p>
          <a:p>
            <a:r>
              <a:rPr lang="en-US" baseline="0" dirty="0" smtClean="0"/>
              <a:t>And they help us understand what will be necessary for stakeholders to take the risk of entering into a collaboration. </a:t>
            </a:r>
            <a:endParaRPr lang="en-US" dirty="0"/>
          </a:p>
        </p:txBody>
      </p:sp>
      <p:sp>
        <p:nvSpPr>
          <p:cNvPr id="4" name="Slide Number Placeholder 3"/>
          <p:cNvSpPr>
            <a:spLocks noGrp="1"/>
          </p:cNvSpPr>
          <p:nvPr>
            <p:ph type="sldNum" sz="quarter" idx="10"/>
          </p:nvPr>
        </p:nvSpPr>
        <p:spPr/>
        <p:txBody>
          <a:bodyPr/>
          <a:lstStyle/>
          <a:p>
            <a:fld id="{5FBCE56E-EA7C-4E6F-BFED-EB35061110ED}" type="slidenum">
              <a:rPr lang="en-US" smtClean="0"/>
              <a:pPr/>
              <a:t>16</a:t>
            </a:fld>
            <a:endParaRPr lang="en-US"/>
          </a:p>
        </p:txBody>
      </p:sp>
    </p:spTree>
    <p:extLst>
      <p:ext uri="{BB962C8B-B14F-4D97-AF65-F5344CB8AC3E}">
        <p14:creationId xmlns:p14="http://schemas.microsoft.com/office/powerpoint/2010/main" val="2702955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 participants to practice asking compelling questions of each other and/or leaders with a track record</a:t>
            </a:r>
            <a:r>
              <a:rPr lang="en-US" baseline="0" dirty="0" smtClean="0"/>
              <a:t> of collaboration.</a:t>
            </a:r>
            <a:endParaRPr lang="en-US" dirty="0"/>
          </a:p>
        </p:txBody>
      </p:sp>
      <p:sp>
        <p:nvSpPr>
          <p:cNvPr id="4" name="Slide Number Placeholder 3"/>
          <p:cNvSpPr>
            <a:spLocks noGrp="1"/>
          </p:cNvSpPr>
          <p:nvPr>
            <p:ph type="sldNum" sz="quarter" idx="10"/>
          </p:nvPr>
        </p:nvSpPr>
        <p:spPr/>
        <p:txBody>
          <a:bodyPr/>
          <a:lstStyle/>
          <a:p>
            <a:fld id="{5FBCE56E-EA7C-4E6F-BFED-EB35061110ED}" type="slidenum">
              <a:rPr lang="en-US" smtClean="0"/>
              <a:pPr/>
              <a:t>17</a:t>
            </a:fld>
            <a:endParaRPr lang="en-US"/>
          </a:p>
        </p:txBody>
      </p:sp>
    </p:spTree>
    <p:extLst>
      <p:ext uri="{BB962C8B-B14F-4D97-AF65-F5344CB8AC3E}">
        <p14:creationId xmlns:p14="http://schemas.microsoft.com/office/powerpoint/2010/main" val="2901849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use compelling</a:t>
            </a:r>
            <a:r>
              <a:rPr lang="en-US" baseline="0" dirty="0" smtClean="0"/>
              <a:t> questions to better understand what it will take for stakeholders to trust each other enough to enter into a collaboration. Collaborations by their nature are risky propositions. We are much more willing to take a risk with those we trust. </a:t>
            </a:r>
          </a:p>
          <a:p>
            <a:endParaRPr lang="en-US" baseline="0" dirty="0" smtClean="0"/>
          </a:p>
          <a:p>
            <a:r>
              <a:rPr lang="en-US" baseline="0" dirty="0" smtClean="0"/>
              <a:t>Trust is what makes collaboration possible. Collaborations move at the speed of trust.</a:t>
            </a:r>
            <a:endParaRPr lang="en-US" dirty="0"/>
          </a:p>
        </p:txBody>
      </p:sp>
      <p:sp>
        <p:nvSpPr>
          <p:cNvPr id="4" name="Slide Number Placeholder 3"/>
          <p:cNvSpPr>
            <a:spLocks noGrp="1"/>
          </p:cNvSpPr>
          <p:nvPr>
            <p:ph type="sldNum" sz="quarter" idx="10"/>
          </p:nvPr>
        </p:nvSpPr>
        <p:spPr/>
        <p:txBody>
          <a:bodyPr/>
          <a:lstStyle/>
          <a:p>
            <a:fld id="{5FBCE56E-EA7C-4E6F-BFED-EB35061110ED}" type="slidenum">
              <a:rPr lang="en-US" smtClean="0"/>
              <a:pPr/>
              <a:t>20</a:t>
            </a:fld>
            <a:endParaRPr lang="en-US"/>
          </a:p>
        </p:txBody>
      </p:sp>
    </p:spTree>
    <p:extLst>
      <p:ext uri="{BB962C8B-B14F-4D97-AF65-F5344CB8AC3E}">
        <p14:creationId xmlns:p14="http://schemas.microsoft.com/office/powerpoint/2010/main" val="1105507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complex</a:t>
            </a:r>
            <a:r>
              <a:rPr lang="en-US" baseline="0" dirty="0" smtClean="0"/>
              <a:t> systems power and authority are not nearly as relevant as is our ability to build trust so that we have more credibility and influence with other players in the system. Collaboration moves at the speed of trust – if there is low trust stakeholders spend valuable time checking up on each other. If there is high-degrees of trust stakeholders are willing to make more significant contributions to the collaboration effort; allowing the collaboration to go further, faster.</a:t>
            </a:r>
          </a:p>
          <a:p>
            <a:endParaRPr lang="en-US" dirty="0"/>
          </a:p>
        </p:txBody>
      </p:sp>
      <p:sp>
        <p:nvSpPr>
          <p:cNvPr id="4" name="Slide Number Placeholder 3"/>
          <p:cNvSpPr>
            <a:spLocks noGrp="1"/>
          </p:cNvSpPr>
          <p:nvPr>
            <p:ph type="sldNum" sz="quarter" idx="10"/>
          </p:nvPr>
        </p:nvSpPr>
        <p:spPr/>
        <p:txBody>
          <a:bodyPr/>
          <a:lstStyle/>
          <a:p>
            <a:fld id="{5FBCE56E-EA7C-4E6F-BFED-EB35061110ED}" type="slidenum">
              <a:rPr lang="en-US" smtClean="0"/>
              <a:pPr/>
              <a:t>21</a:t>
            </a:fld>
            <a:endParaRPr lang="en-US"/>
          </a:p>
        </p:txBody>
      </p:sp>
    </p:spTree>
    <p:extLst>
      <p:ext uri="{BB962C8B-B14F-4D97-AF65-F5344CB8AC3E}">
        <p14:creationId xmlns:p14="http://schemas.microsoft.com/office/powerpoint/2010/main" val="131091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Collaboration does require us to sit in a lot of meetings like this one. But we’ve learned that for these meetings to be productive</a:t>
            </a:r>
            <a:r>
              <a:rPr lang="en-US" baseline="0" dirty="0" smtClean="0"/>
              <a:t> they must be preceded by one-on-one sessions that are explicitly designed to build trust. Grantmakers that support collaborations should not only carve out time and resources for group </a:t>
            </a:r>
            <a:r>
              <a:rPr lang="en-US" baseline="0" dirty="0" err="1" smtClean="0"/>
              <a:t>convenings</a:t>
            </a:r>
            <a:r>
              <a:rPr lang="en-US" baseline="0" dirty="0" smtClean="0"/>
              <a:t>, but also assure there is sufficient time for leadership to build trust with each other.</a:t>
            </a:r>
            <a:endParaRPr lang="en-US" dirty="0"/>
          </a:p>
        </p:txBody>
      </p:sp>
      <p:sp>
        <p:nvSpPr>
          <p:cNvPr id="4" name="Slide Number Placeholder 3"/>
          <p:cNvSpPr>
            <a:spLocks noGrp="1"/>
          </p:cNvSpPr>
          <p:nvPr>
            <p:ph type="sldNum" sz="quarter" idx="10"/>
          </p:nvPr>
        </p:nvSpPr>
        <p:spPr/>
        <p:txBody>
          <a:bodyPr/>
          <a:lstStyle/>
          <a:p>
            <a:fld id="{DA271408-B720-4114-A850-57775A631B4E}" type="slidenum">
              <a:rPr lang="en-US" smtClean="0"/>
              <a:t>22</a:t>
            </a:fld>
            <a:endParaRPr lang="en-US"/>
          </a:p>
        </p:txBody>
      </p:sp>
    </p:spTree>
    <p:extLst>
      <p:ext uri="{BB962C8B-B14F-4D97-AF65-F5344CB8AC3E}">
        <p14:creationId xmlns:p14="http://schemas.microsoft.com/office/powerpoint/2010/main" val="2349185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Trust builds slowly over time; like sedimentary</a:t>
            </a:r>
            <a:r>
              <a:rPr lang="en-US" baseline="0" dirty="0" smtClean="0"/>
              <a:t> rock</a:t>
            </a:r>
            <a:r>
              <a:rPr lang="en-US" dirty="0" smtClean="0"/>
              <a:t>, but erodes precipitously. Broken trust lasts</a:t>
            </a:r>
            <a:r>
              <a:rPr lang="en-US" baseline="0" dirty="0" smtClean="0"/>
              <a:t> forever; unless it is restored through leadership.</a:t>
            </a:r>
            <a:endParaRPr lang="en-US" dirty="0"/>
          </a:p>
        </p:txBody>
      </p:sp>
      <p:sp>
        <p:nvSpPr>
          <p:cNvPr id="4" name="Slide Number Placeholder 3"/>
          <p:cNvSpPr>
            <a:spLocks noGrp="1"/>
          </p:cNvSpPr>
          <p:nvPr>
            <p:ph type="sldNum" sz="quarter" idx="10"/>
          </p:nvPr>
        </p:nvSpPr>
        <p:spPr/>
        <p:txBody>
          <a:bodyPr/>
          <a:lstStyle/>
          <a:p>
            <a:fld id="{DA271408-B720-4114-A850-57775A631B4E}" type="slidenum">
              <a:rPr lang="en-US" smtClean="0"/>
              <a:t>23</a:t>
            </a:fld>
            <a:endParaRPr lang="en-US"/>
          </a:p>
        </p:txBody>
      </p:sp>
    </p:spTree>
    <p:extLst>
      <p:ext uri="{BB962C8B-B14F-4D97-AF65-F5344CB8AC3E}">
        <p14:creationId xmlns:p14="http://schemas.microsoft.com/office/powerpoint/2010/main" val="2215072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Exercises</a:t>
            </a:r>
            <a:r>
              <a:rPr lang="en-US" baseline="0" dirty="0" smtClean="0"/>
              <a:t> can help us better understand and appreciate the value of trust.</a:t>
            </a:r>
          </a:p>
          <a:p>
            <a:endParaRPr lang="en-US" baseline="0" dirty="0" smtClean="0"/>
          </a:p>
          <a:p>
            <a:r>
              <a:rPr lang="en-US" baseline="0" dirty="0" smtClean="0"/>
              <a:t>We can ask compelling questions of proven collaborative leaders to understand what it takes to move from a low to a high trust environment.</a:t>
            </a:r>
            <a:endParaRPr lang="en-US" dirty="0"/>
          </a:p>
        </p:txBody>
      </p:sp>
      <p:sp>
        <p:nvSpPr>
          <p:cNvPr id="4" name="Slide Number Placeholder 3"/>
          <p:cNvSpPr>
            <a:spLocks noGrp="1"/>
          </p:cNvSpPr>
          <p:nvPr>
            <p:ph type="sldNum" sz="quarter" idx="10"/>
          </p:nvPr>
        </p:nvSpPr>
        <p:spPr/>
        <p:txBody>
          <a:bodyPr/>
          <a:lstStyle/>
          <a:p>
            <a:fld id="{5FBCE56E-EA7C-4E6F-BFED-EB35061110ED}" type="slidenum">
              <a:rPr lang="en-US" smtClean="0"/>
              <a:pPr/>
              <a:t>25</a:t>
            </a:fld>
            <a:endParaRPr lang="en-US"/>
          </a:p>
        </p:txBody>
      </p:sp>
    </p:spTree>
    <p:extLst>
      <p:ext uri="{BB962C8B-B14F-4D97-AF65-F5344CB8AC3E}">
        <p14:creationId xmlns:p14="http://schemas.microsoft.com/office/powerpoint/2010/main" val="1783078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271408-B720-4114-A850-57775A631B4E}" type="slidenum">
              <a:rPr lang="en-US" smtClean="0"/>
              <a:t>27</a:t>
            </a:fld>
            <a:endParaRPr lang="en-US"/>
          </a:p>
        </p:txBody>
      </p:sp>
    </p:spTree>
    <p:extLst>
      <p:ext uri="{BB962C8B-B14F-4D97-AF65-F5344CB8AC3E}">
        <p14:creationId xmlns:p14="http://schemas.microsoft.com/office/powerpoint/2010/main" val="2286842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271408-B720-4114-A850-57775A631B4E}" type="slidenum">
              <a:rPr lang="en-US" smtClean="0"/>
              <a:t>3</a:t>
            </a:fld>
            <a:endParaRPr lang="en-US"/>
          </a:p>
        </p:txBody>
      </p:sp>
    </p:spTree>
    <p:extLst>
      <p:ext uri="{BB962C8B-B14F-4D97-AF65-F5344CB8AC3E}">
        <p14:creationId xmlns:p14="http://schemas.microsoft.com/office/powerpoint/2010/main" val="1156506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271408-B720-4114-A850-57775A631B4E}" type="slidenum">
              <a:rPr lang="en-US" smtClean="0"/>
              <a:t>4</a:t>
            </a:fld>
            <a:endParaRPr lang="en-US"/>
          </a:p>
        </p:txBody>
      </p:sp>
    </p:spTree>
    <p:extLst>
      <p:ext uri="{BB962C8B-B14F-4D97-AF65-F5344CB8AC3E}">
        <p14:creationId xmlns:p14="http://schemas.microsoft.com/office/powerpoint/2010/main" val="1962676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271408-B720-4114-A850-57775A631B4E}" type="slidenum">
              <a:rPr lang="en-US" smtClean="0"/>
              <a:t>5</a:t>
            </a:fld>
            <a:endParaRPr lang="en-US"/>
          </a:p>
        </p:txBody>
      </p:sp>
    </p:spTree>
    <p:extLst>
      <p:ext uri="{BB962C8B-B14F-4D97-AF65-F5344CB8AC3E}">
        <p14:creationId xmlns:p14="http://schemas.microsoft.com/office/powerpoint/2010/main" val="2459459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271408-B720-4114-A850-57775A631B4E}" type="slidenum">
              <a:rPr lang="en-US" smtClean="0"/>
              <a:t>7</a:t>
            </a:fld>
            <a:endParaRPr lang="en-US"/>
          </a:p>
        </p:txBody>
      </p:sp>
    </p:spTree>
    <p:extLst>
      <p:ext uri="{BB962C8B-B14F-4D97-AF65-F5344CB8AC3E}">
        <p14:creationId xmlns:p14="http://schemas.microsoft.com/office/powerpoint/2010/main" val="3248921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271408-B720-4114-A850-57775A631B4E}" type="slidenum">
              <a:rPr lang="en-US" smtClean="0"/>
              <a:t>8</a:t>
            </a:fld>
            <a:endParaRPr lang="en-US"/>
          </a:p>
        </p:txBody>
      </p:sp>
    </p:spTree>
    <p:extLst>
      <p:ext uri="{BB962C8B-B14F-4D97-AF65-F5344CB8AC3E}">
        <p14:creationId xmlns:p14="http://schemas.microsoft.com/office/powerpoint/2010/main" val="3794988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271408-B720-4114-A850-57775A631B4E}" type="slidenum">
              <a:rPr lang="en-US" smtClean="0"/>
              <a:t>11</a:t>
            </a:fld>
            <a:endParaRPr lang="en-US"/>
          </a:p>
        </p:txBody>
      </p:sp>
    </p:spTree>
    <p:extLst>
      <p:ext uri="{BB962C8B-B14F-4D97-AF65-F5344CB8AC3E}">
        <p14:creationId xmlns:p14="http://schemas.microsoft.com/office/powerpoint/2010/main" val="3714538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leaders learn</a:t>
            </a:r>
            <a:r>
              <a:rPr lang="en-US" baseline="0" dirty="0" smtClean="0"/>
              <a:t> whether there is a compelling cause, whether the climate is right and what chunk to take on first?</a:t>
            </a:r>
          </a:p>
          <a:p>
            <a:endParaRPr lang="en-US" baseline="0" dirty="0" smtClean="0"/>
          </a:p>
          <a:p>
            <a:r>
              <a:rPr lang="en-US" baseline="0" dirty="0" smtClean="0"/>
              <a:t>They use their inquiry skills. Inquiry also helps leaders better understand the motivations and priorities of the other stakeholders, and what it will take to build trust among those stakeholders.</a:t>
            </a:r>
          </a:p>
          <a:p>
            <a:endParaRPr lang="en-US" baseline="0" dirty="0" smtClean="0"/>
          </a:p>
          <a:p>
            <a:r>
              <a:rPr lang="en-US" baseline="0" dirty="0" smtClean="0"/>
              <a:t>Inquiry is an essential skill to exercise collaborative leadership. Inquiry is an approach to leadership that is about emergent ideas and ways vs. traditional top-down hierarchical “pull” of standard organizational leadership.</a:t>
            </a:r>
            <a:endParaRPr lang="en-US" dirty="0"/>
          </a:p>
        </p:txBody>
      </p:sp>
      <p:sp>
        <p:nvSpPr>
          <p:cNvPr id="4" name="Slide Number Placeholder 3"/>
          <p:cNvSpPr>
            <a:spLocks noGrp="1"/>
          </p:cNvSpPr>
          <p:nvPr>
            <p:ph type="sldNum" sz="quarter" idx="10"/>
          </p:nvPr>
        </p:nvSpPr>
        <p:spPr/>
        <p:txBody>
          <a:bodyPr/>
          <a:lstStyle/>
          <a:p>
            <a:fld id="{5FBCE56E-EA7C-4E6F-BFED-EB35061110ED}" type="slidenum">
              <a:rPr lang="en-US" smtClean="0"/>
              <a:pPr/>
              <a:t>13</a:t>
            </a:fld>
            <a:endParaRPr lang="en-US"/>
          </a:p>
        </p:txBody>
      </p:sp>
    </p:spTree>
    <p:extLst>
      <p:ext uri="{BB962C8B-B14F-4D97-AF65-F5344CB8AC3E}">
        <p14:creationId xmlns:p14="http://schemas.microsoft.com/office/powerpoint/2010/main" val="2034575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elements to inquiry,</a:t>
            </a:r>
            <a:r>
              <a:rPr lang="en-US" baseline="0" dirty="0" smtClean="0"/>
              <a:t> but they all start with being able to ask compelling questions that surface the key issues that will either make collaboration possible or make it clear that the time isn’t right for collaboration.</a:t>
            </a:r>
          </a:p>
          <a:p>
            <a:endParaRPr lang="en-US" baseline="0" dirty="0" smtClean="0"/>
          </a:p>
          <a:p>
            <a:r>
              <a:rPr lang="en-US" baseline="0" dirty="0" smtClean="0"/>
              <a:t>Compelling questions aren’t just open ended questions. They are open-ended questions with a specific purpose. We can get better at asking compelling questions by practicing them.</a:t>
            </a:r>
            <a:endParaRPr lang="en-US" dirty="0"/>
          </a:p>
        </p:txBody>
      </p:sp>
      <p:sp>
        <p:nvSpPr>
          <p:cNvPr id="4" name="Slide Number Placeholder 3"/>
          <p:cNvSpPr>
            <a:spLocks noGrp="1"/>
          </p:cNvSpPr>
          <p:nvPr>
            <p:ph type="sldNum" sz="quarter" idx="10"/>
          </p:nvPr>
        </p:nvSpPr>
        <p:spPr/>
        <p:txBody>
          <a:bodyPr/>
          <a:lstStyle/>
          <a:p>
            <a:fld id="{5FBCE56E-EA7C-4E6F-BFED-EB35061110ED}" type="slidenum">
              <a:rPr lang="en-US" smtClean="0"/>
              <a:pPr/>
              <a:t>14</a:t>
            </a:fld>
            <a:endParaRPr lang="en-US"/>
          </a:p>
        </p:txBody>
      </p:sp>
    </p:spTree>
    <p:extLst>
      <p:ext uri="{BB962C8B-B14F-4D97-AF65-F5344CB8AC3E}">
        <p14:creationId xmlns:p14="http://schemas.microsoft.com/office/powerpoint/2010/main" val="25446814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grpSp>
        <p:nvGrpSpPr>
          <p:cNvPr id="7" name="Group 6"/>
          <p:cNvGrpSpPr/>
          <p:nvPr userDrawn="1"/>
        </p:nvGrpSpPr>
        <p:grpSpPr>
          <a:xfrm>
            <a:off x="2057400" y="5702753"/>
            <a:ext cx="5047524" cy="1209675"/>
            <a:chOff x="2057400" y="5702753"/>
            <a:chExt cx="5047524" cy="1209675"/>
          </a:xfrm>
        </p:grpSpPr>
        <p:pic>
          <p:nvPicPr>
            <p:cNvPr id="8" name="Picture 7" descr="C:\Users\shank-m\AppData\Local\Microsoft\Windows\Temporary Internet Files\Content.Outlook\QHQOUNPK\Lead_3D_web.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57400" y="5702753"/>
              <a:ext cx="1362075" cy="1000125"/>
            </a:xfrm>
            <a:prstGeom prst="rect">
              <a:avLst/>
            </a:prstGeom>
            <a:noFill/>
            <a:ln>
              <a:noFill/>
            </a:ln>
          </p:spPr>
        </p:pic>
        <p:pic>
          <p:nvPicPr>
            <p:cNvPr id="9" name="Picture 8"/>
            <p:cNvPicPr/>
            <p:nvPr userDrawn="1"/>
          </p:nvPicPr>
          <p:blipFill>
            <a:blip r:embed="rId3" cstate="print">
              <a:extLst>
                <a:ext uri="{28A0092B-C50C-407E-A947-70E740481C1C}">
                  <a14:useLocalDpi xmlns:a14="http://schemas.microsoft.com/office/drawing/2010/main" val="0"/>
                </a:ext>
              </a:extLst>
            </a:blip>
            <a:stretch>
              <a:fillRect/>
            </a:stretch>
          </p:blipFill>
          <p:spPr>
            <a:xfrm>
              <a:off x="3661726" y="5702753"/>
              <a:ext cx="1820545" cy="1209675"/>
            </a:xfrm>
            <a:prstGeom prst="rect">
              <a:avLst/>
            </a:prstGeom>
          </p:spPr>
        </p:pic>
        <p:pic>
          <p:nvPicPr>
            <p:cNvPr id="10" name="Picture 9" descr="C:\Users\shank-m\AppData\Local\Microsoft\Windows\Temporary Internet Files\Content.Outlook\QHQOUNPK\Fund_logo_RGB.jp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24154" y="5777047"/>
              <a:ext cx="1080770" cy="851535"/>
            </a:xfrm>
            <a:prstGeom prst="rect">
              <a:avLst/>
            </a:prstGeom>
            <a:noFill/>
            <a:ln>
              <a:noFill/>
            </a:ln>
          </p:spPr>
        </p:pic>
      </p:grpSp>
    </p:spTree>
    <p:extLst>
      <p:ext uri="{BB962C8B-B14F-4D97-AF65-F5344CB8AC3E}">
        <p14:creationId xmlns:p14="http://schemas.microsoft.com/office/powerpoint/2010/main" val="3874214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54A574-AF55-4977-AF34-38B46BBF8B54}"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93531-E16A-4B03-B4E7-382911229C40}" type="slidenum">
              <a:rPr lang="en-US" smtClean="0"/>
              <a:t>‹#›</a:t>
            </a:fld>
            <a:endParaRPr lang="en-US"/>
          </a:p>
        </p:txBody>
      </p:sp>
    </p:spTree>
    <p:extLst>
      <p:ext uri="{BB962C8B-B14F-4D97-AF65-F5344CB8AC3E}">
        <p14:creationId xmlns:p14="http://schemas.microsoft.com/office/powerpoint/2010/main" val="2107845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54A574-AF55-4977-AF34-38B46BBF8B54}"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93531-E16A-4B03-B4E7-382911229C40}" type="slidenum">
              <a:rPr lang="en-US" smtClean="0"/>
              <a:t>‹#›</a:t>
            </a:fld>
            <a:endParaRPr lang="en-US"/>
          </a:p>
        </p:txBody>
      </p:sp>
    </p:spTree>
    <p:extLst>
      <p:ext uri="{BB962C8B-B14F-4D97-AF65-F5344CB8AC3E}">
        <p14:creationId xmlns:p14="http://schemas.microsoft.com/office/powerpoint/2010/main" val="398175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54A574-AF55-4977-AF34-38B46BBF8B54}"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93531-E16A-4B03-B4E7-382911229C40}" type="slidenum">
              <a:rPr lang="en-US" smtClean="0"/>
              <a:t>‹#›</a:t>
            </a:fld>
            <a:endParaRPr lang="en-US"/>
          </a:p>
        </p:txBody>
      </p:sp>
    </p:spTree>
    <p:extLst>
      <p:ext uri="{BB962C8B-B14F-4D97-AF65-F5344CB8AC3E}">
        <p14:creationId xmlns:p14="http://schemas.microsoft.com/office/powerpoint/2010/main" val="7922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54A574-AF55-4977-AF34-38B46BBF8B54}"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93531-E16A-4B03-B4E7-382911229C40}" type="slidenum">
              <a:rPr lang="en-US" smtClean="0"/>
              <a:t>‹#›</a:t>
            </a:fld>
            <a:endParaRPr lang="en-US"/>
          </a:p>
        </p:txBody>
      </p:sp>
    </p:spTree>
    <p:extLst>
      <p:ext uri="{BB962C8B-B14F-4D97-AF65-F5344CB8AC3E}">
        <p14:creationId xmlns:p14="http://schemas.microsoft.com/office/powerpoint/2010/main" val="245061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54A574-AF55-4977-AF34-38B46BBF8B54}" type="datetimeFigureOut">
              <a:rPr lang="en-US" smtClean="0"/>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93531-E16A-4B03-B4E7-382911229C40}" type="slidenum">
              <a:rPr lang="en-US" smtClean="0"/>
              <a:t>‹#›</a:t>
            </a:fld>
            <a:endParaRPr lang="en-US"/>
          </a:p>
        </p:txBody>
      </p:sp>
    </p:spTree>
    <p:extLst>
      <p:ext uri="{BB962C8B-B14F-4D97-AF65-F5344CB8AC3E}">
        <p14:creationId xmlns:p14="http://schemas.microsoft.com/office/powerpoint/2010/main" val="273312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54A574-AF55-4977-AF34-38B46BBF8B54}" type="datetimeFigureOut">
              <a:rPr lang="en-US" smtClean="0"/>
              <a:t>11/20/2015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F93531-E16A-4B03-B4E7-382911229C40}" type="slidenum">
              <a:rPr lang="en-US" smtClean="0"/>
              <a:t>‹#›</a:t>
            </a:fld>
            <a:endParaRPr lang="en-US"/>
          </a:p>
        </p:txBody>
      </p:sp>
    </p:spTree>
    <p:extLst>
      <p:ext uri="{BB962C8B-B14F-4D97-AF65-F5344CB8AC3E}">
        <p14:creationId xmlns:p14="http://schemas.microsoft.com/office/powerpoint/2010/main" val="3698529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54A574-AF55-4977-AF34-38B46BBF8B54}" type="datetimeFigureOut">
              <a:rPr lang="en-US" smtClean="0"/>
              <a:t>11/20/2015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F93531-E16A-4B03-B4E7-382911229C40}" type="slidenum">
              <a:rPr lang="en-US" smtClean="0"/>
              <a:t>‹#›</a:t>
            </a:fld>
            <a:endParaRPr lang="en-US"/>
          </a:p>
        </p:txBody>
      </p:sp>
    </p:spTree>
    <p:extLst>
      <p:ext uri="{BB962C8B-B14F-4D97-AF65-F5344CB8AC3E}">
        <p14:creationId xmlns:p14="http://schemas.microsoft.com/office/powerpoint/2010/main" val="2864967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54A574-AF55-4977-AF34-38B46BBF8B54}" type="datetimeFigureOut">
              <a:rPr lang="en-US" smtClean="0"/>
              <a:t>11/20/2015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F93531-E16A-4B03-B4E7-382911229C40}" type="slidenum">
              <a:rPr lang="en-US" smtClean="0"/>
              <a:t>‹#›</a:t>
            </a:fld>
            <a:endParaRPr lang="en-US"/>
          </a:p>
        </p:txBody>
      </p:sp>
    </p:spTree>
    <p:extLst>
      <p:ext uri="{BB962C8B-B14F-4D97-AF65-F5344CB8AC3E}">
        <p14:creationId xmlns:p14="http://schemas.microsoft.com/office/powerpoint/2010/main" val="508715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4A574-AF55-4977-AF34-38B46BBF8B54}" type="datetimeFigureOut">
              <a:rPr lang="en-US" smtClean="0"/>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93531-E16A-4B03-B4E7-382911229C40}" type="slidenum">
              <a:rPr lang="en-US" smtClean="0"/>
              <a:t>‹#›</a:t>
            </a:fld>
            <a:endParaRPr lang="en-US"/>
          </a:p>
        </p:txBody>
      </p:sp>
    </p:spTree>
    <p:extLst>
      <p:ext uri="{BB962C8B-B14F-4D97-AF65-F5344CB8AC3E}">
        <p14:creationId xmlns:p14="http://schemas.microsoft.com/office/powerpoint/2010/main" val="245746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4A574-AF55-4977-AF34-38B46BBF8B54}" type="datetimeFigureOut">
              <a:rPr lang="en-US" smtClean="0"/>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93531-E16A-4B03-B4E7-382911229C40}" type="slidenum">
              <a:rPr lang="en-US" smtClean="0"/>
              <a:t>‹#›</a:t>
            </a:fld>
            <a:endParaRPr lang="en-US"/>
          </a:p>
        </p:txBody>
      </p:sp>
    </p:spTree>
    <p:extLst>
      <p:ext uri="{BB962C8B-B14F-4D97-AF65-F5344CB8AC3E}">
        <p14:creationId xmlns:p14="http://schemas.microsoft.com/office/powerpoint/2010/main" val="2514031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11/20/2015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grpSp>
        <p:nvGrpSpPr>
          <p:cNvPr id="7" name="Group 6"/>
          <p:cNvGrpSpPr/>
          <p:nvPr userDrawn="1"/>
        </p:nvGrpSpPr>
        <p:grpSpPr>
          <a:xfrm>
            <a:off x="2057400" y="5702753"/>
            <a:ext cx="5047524" cy="1209675"/>
            <a:chOff x="2057400" y="5702753"/>
            <a:chExt cx="5047524" cy="1209675"/>
          </a:xfrm>
        </p:grpSpPr>
        <p:pic>
          <p:nvPicPr>
            <p:cNvPr id="8" name="Picture 7" descr="C:\Users\shank-m\AppData\Local\Microsoft\Windows\Temporary Internet Files\Content.Outlook\QHQOUNPK\Lead_3D_web.jpg"/>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057400" y="5702753"/>
              <a:ext cx="1362075" cy="1000125"/>
            </a:xfrm>
            <a:prstGeom prst="rect">
              <a:avLst/>
            </a:prstGeom>
            <a:noFill/>
            <a:ln>
              <a:noFill/>
            </a:ln>
          </p:spPr>
        </p:pic>
        <p:pic>
          <p:nvPicPr>
            <p:cNvPr id="9" name="Picture 8"/>
            <p:cNvPicPr/>
            <p:nvPr userDrawn="1"/>
          </p:nvPicPr>
          <p:blipFill>
            <a:blip r:embed="rId14" cstate="print">
              <a:extLst>
                <a:ext uri="{28A0092B-C50C-407E-A947-70E740481C1C}">
                  <a14:useLocalDpi xmlns:a14="http://schemas.microsoft.com/office/drawing/2010/main" val="0"/>
                </a:ext>
              </a:extLst>
            </a:blip>
            <a:stretch>
              <a:fillRect/>
            </a:stretch>
          </p:blipFill>
          <p:spPr>
            <a:xfrm>
              <a:off x="3661726" y="5702753"/>
              <a:ext cx="1820545" cy="1209675"/>
            </a:xfrm>
            <a:prstGeom prst="rect">
              <a:avLst/>
            </a:prstGeom>
          </p:spPr>
        </p:pic>
        <p:pic>
          <p:nvPicPr>
            <p:cNvPr id="10" name="Picture 9" descr="C:\Users\shank-m\AppData\Local\Microsoft\Windows\Temporary Internet Files\Content.Outlook\QHQOUNPK\Fund_logo_RGB.jpg"/>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024154" y="5777047"/>
              <a:ext cx="1080770" cy="851535"/>
            </a:xfrm>
            <a:prstGeom prst="rect">
              <a:avLst/>
            </a:prstGeom>
            <a:noFill/>
            <a:ln>
              <a:noFill/>
            </a:ln>
          </p:spPr>
        </p:pic>
      </p:grpSp>
    </p:spTree>
    <p:extLst>
      <p:ext uri="{BB962C8B-B14F-4D97-AF65-F5344CB8AC3E}">
        <p14:creationId xmlns:p14="http://schemas.microsoft.com/office/powerpoint/2010/main" val="282576642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mscheffler@leadershipakron.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mailto:cthompson@thefundneo.org" TargetMode="External"/><Relationship Id="rId4" Type="http://schemas.openxmlformats.org/officeDocument/2006/relationships/hyperlink" Target="mailto:mshankman@cleveleads.org"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8000" b="1" dirty="0" smtClean="0">
                <a:effectLst>
                  <a:outerShdw blurRad="38100" dist="38100" dir="2700000" algn="tl">
                    <a:srgbClr val="000000">
                      <a:alpha val="43137"/>
                    </a:srgbClr>
                  </a:outerShdw>
                </a:effectLst>
                <a:latin typeface="+mn-lt"/>
              </a:rPr>
              <a:t>Collaborative Civic Leadership</a:t>
            </a:r>
            <a:endParaRPr lang="en-US" sz="8000" b="1" dirty="0">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1219200" y="3886200"/>
            <a:ext cx="6858000" cy="1655762"/>
          </a:xfrm>
        </p:spPr>
        <p:txBody>
          <a:bodyPr>
            <a:normAutofit lnSpcReduction="10000"/>
          </a:bodyPr>
          <a:lstStyle/>
          <a:p>
            <a:r>
              <a:rPr lang="en-US" sz="2400" b="1" dirty="0" smtClean="0"/>
              <a:t>A Workshop for Grantmakers</a:t>
            </a:r>
          </a:p>
          <a:p>
            <a:r>
              <a:rPr lang="en-US" sz="2400" dirty="0" smtClean="0"/>
              <a:t>Mark </a:t>
            </a:r>
            <a:r>
              <a:rPr lang="en-US" sz="2400" dirty="0" err="1" smtClean="0"/>
              <a:t>Scheffler</a:t>
            </a:r>
            <a:endParaRPr lang="en-US" sz="2400" dirty="0" smtClean="0"/>
          </a:p>
          <a:p>
            <a:r>
              <a:rPr lang="en-US" sz="2400" dirty="0" smtClean="0"/>
              <a:t>Marcy Levy Shankman</a:t>
            </a:r>
          </a:p>
          <a:p>
            <a:r>
              <a:rPr lang="en-US" sz="2400" dirty="0"/>
              <a:t>Chris Thompson</a:t>
            </a:r>
          </a:p>
          <a:p>
            <a:endParaRPr lang="en-US" dirty="0"/>
          </a:p>
        </p:txBody>
      </p:sp>
    </p:spTree>
    <p:extLst>
      <p:ext uri="{BB962C8B-B14F-4D97-AF65-F5344CB8AC3E}">
        <p14:creationId xmlns:p14="http://schemas.microsoft.com/office/powerpoint/2010/main" val="3756497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latin typeface="+mn-lt"/>
              </a:rPr>
              <a:t>Grantmakers’ Role in Civic Systems</a:t>
            </a:r>
            <a:endParaRPr lang="en-US" sz="4000" b="1" dirty="0">
              <a:effectLst>
                <a:outerShdw blurRad="38100" dist="38100" dir="2700000" algn="tl">
                  <a:srgbClr val="000000">
                    <a:alpha val="43137"/>
                  </a:srgbClr>
                </a:outerShdw>
              </a:effectLst>
              <a:latin typeface="+mn-lt"/>
            </a:endParaRPr>
          </a:p>
        </p:txBody>
      </p:sp>
      <p:pic>
        <p:nvPicPr>
          <p:cNvPr id="4" name="Content Placeholder 3"/>
          <p:cNvPicPr>
            <a:picLocks noGrp="1" noChangeAspect="1"/>
          </p:cNvPicPr>
          <p:nvPr>
            <p:ph idx="1"/>
          </p:nvPr>
        </p:nvPicPr>
        <p:blipFill>
          <a:blip r:embed="rId2"/>
          <a:stretch>
            <a:fillRect/>
          </a:stretch>
        </p:blipFill>
        <p:spPr>
          <a:xfrm>
            <a:off x="1371600" y="1524000"/>
            <a:ext cx="6207085" cy="3147565"/>
          </a:xfrm>
          <a:prstGeom prst="rect">
            <a:avLst/>
          </a:prstGeom>
        </p:spPr>
      </p:pic>
      <p:pic>
        <p:nvPicPr>
          <p:cNvPr id="2050" name="Picture 2" descr="http://dumit.net/wp-content/uploads/2013/03/grant-proc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81200"/>
            <a:ext cx="3886200" cy="30960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preventionjustice.org/wp-content/uploads/2013/12/Network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5102" y="1664108"/>
            <a:ext cx="5240079" cy="3930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17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fade">
                                      <p:cBhvr>
                                        <p:cTn id="2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74925895"/>
              </p:ext>
            </p:extLst>
          </p:nvPr>
        </p:nvGraphicFramePr>
        <p:xfrm>
          <a:off x="457200" y="304800"/>
          <a:ext cx="8153400" cy="4572000"/>
        </p:xfrm>
        <a:graphic>
          <a:graphicData uri="http://schemas.openxmlformats.org/drawingml/2006/table">
            <a:tbl>
              <a:tblPr firstRow="1" bandRow="1">
                <a:tableStyleId>{5C22544A-7EE6-4342-B048-85BDC9FD1C3A}</a:tableStyleId>
              </a:tblPr>
              <a:tblGrid>
                <a:gridCol w="4065591"/>
                <a:gridCol w="4087809"/>
              </a:tblGrid>
              <a:tr h="846483">
                <a:tc>
                  <a:txBody>
                    <a:bodyPr/>
                    <a:lstStyle/>
                    <a:p>
                      <a:pPr algn="ctr"/>
                      <a:r>
                        <a:rPr lang="en-US" sz="4000" dirty="0" smtClean="0"/>
                        <a:t>Organizations</a:t>
                      </a:r>
                      <a:endParaRPr lang="en-US" sz="4000" dirty="0"/>
                    </a:p>
                  </a:txBody>
                  <a:tcPr/>
                </a:tc>
                <a:tc>
                  <a:txBody>
                    <a:bodyPr/>
                    <a:lstStyle/>
                    <a:p>
                      <a:pPr algn="ctr"/>
                      <a:r>
                        <a:rPr lang="en-US" sz="4000" dirty="0" smtClean="0"/>
                        <a:t>Systems</a:t>
                      </a:r>
                      <a:endParaRPr lang="en-US" sz="4000" dirty="0"/>
                    </a:p>
                  </a:txBody>
                  <a:tcPr>
                    <a:solidFill>
                      <a:schemeClr val="accent2"/>
                    </a:solidFill>
                  </a:tcPr>
                </a:tc>
              </a:tr>
              <a:tr h="846483">
                <a:tc>
                  <a:txBody>
                    <a:bodyPr/>
                    <a:lstStyle/>
                    <a:p>
                      <a:r>
                        <a:rPr lang="en-US" sz="2400" dirty="0" smtClean="0"/>
                        <a:t>Clear lines of authority</a:t>
                      </a:r>
                      <a:endParaRPr lang="en-US" sz="2400" dirty="0"/>
                    </a:p>
                  </a:txBody>
                  <a:tcPr/>
                </a:tc>
                <a:tc>
                  <a:txBody>
                    <a:bodyPr/>
                    <a:lstStyle/>
                    <a:p>
                      <a:r>
                        <a:rPr lang="en-US" sz="2400" dirty="0" smtClean="0"/>
                        <a:t>Diffuse authority</a:t>
                      </a:r>
                      <a:endParaRPr lang="en-US" sz="2400" dirty="0"/>
                    </a:p>
                  </a:txBody>
                  <a:tcPr>
                    <a:solidFill>
                      <a:schemeClr val="accent2">
                        <a:lumMod val="60000"/>
                        <a:lumOff val="40000"/>
                      </a:schemeClr>
                    </a:solidFill>
                  </a:tcPr>
                </a:tc>
              </a:tr>
              <a:tr h="959678">
                <a:tc>
                  <a:txBody>
                    <a:bodyPr/>
                    <a:lstStyle/>
                    <a:p>
                      <a:r>
                        <a:rPr lang="en-US" sz="2400" dirty="0" smtClean="0"/>
                        <a:t>Explicit policies</a:t>
                      </a:r>
                      <a:r>
                        <a:rPr lang="en-US" sz="2400" baseline="0" dirty="0" smtClean="0"/>
                        <a:t> &amp; procedures</a:t>
                      </a:r>
                      <a:endParaRPr lang="en-US" sz="2400" dirty="0"/>
                    </a:p>
                  </a:txBody>
                  <a:tcPr/>
                </a:tc>
                <a:tc>
                  <a:txBody>
                    <a:bodyPr/>
                    <a:lstStyle/>
                    <a:p>
                      <a:r>
                        <a:rPr lang="en-US" sz="2400" dirty="0" smtClean="0"/>
                        <a:t>Implicit</a:t>
                      </a:r>
                      <a:r>
                        <a:rPr lang="en-US" sz="2400" baseline="0" dirty="0" smtClean="0"/>
                        <a:t> </a:t>
                      </a:r>
                      <a:r>
                        <a:rPr lang="en-US" sz="2400" dirty="0" smtClean="0"/>
                        <a:t>rules of interaction</a:t>
                      </a:r>
                      <a:endParaRPr lang="en-US" sz="2400" dirty="0"/>
                    </a:p>
                  </a:txBody>
                  <a:tcPr>
                    <a:solidFill>
                      <a:schemeClr val="accent2">
                        <a:lumMod val="20000"/>
                        <a:lumOff val="80000"/>
                      </a:schemeClr>
                    </a:solidFill>
                  </a:tcPr>
                </a:tc>
              </a:tr>
              <a:tr h="959678">
                <a:tc>
                  <a:txBody>
                    <a:bodyPr/>
                    <a:lstStyle/>
                    <a:p>
                      <a:r>
                        <a:rPr lang="en-US" sz="2400" dirty="0" smtClean="0"/>
                        <a:t>Set</a:t>
                      </a:r>
                      <a:r>
                        <a:rPr lang="en-US" sz="2400" baseline="0" dirty="0" smtClean="0"/>
                        <a:t> roles &amp; responsibilities</a:t>
                      </a:r>
                      <a:endParaRPr lang="en-US" sz="2400" dirty="0"/>
                    </a:p>
                  </a:txBody>
                  <a:tcPr/>
                </a:tc>
                <a:tc>
                  <a:txBody>
                    <a:bodyPr/>
                    <a:lstStyle/>
                    <a:p>
                      <a:r>
                        <a:rPr lang="en-US" sz="2400" dirty="0" smtClean="0"/>
                        <a:t>Diverse roles &amp; responsibilities</a:t>
                      </a:r>
                      <a:endParaRPr lang="en-US" sz="2400" dirty="0"/>
                    </a:p>
                  </a:txBody>
                  <a:tcPr>
                    <a:solidFill>
                      <a:schemeClr val="accent2">
                        <a:lumMod val="40000"/>
                        <a:lumOff val="60000"/>
                      </a:schemeClr>
                    </a:solidFill>
                  </a:tcPr>
                </a:tc>
              </a:tr>
              <a:tr h="959678">
                <a:tc>
                  <a:txBody>
                    <a:bodyPr/>
                    <a:lstStyle/>
                    <a:p>
                      <a:r>
                        <a:rPr lang="en-US" sz="2400" dirty="0" smtClean="0"/>
                        <a:t>Defined goals</a:t>
                      </a:r>
                      <a:r>
                        <a:rPr lang="en-US" sz="2400" baseline="0" dirty="0" smtClean="0"/>
                        <a:t> &amp; objectives</a:t>
                      </a:r>
                      <a:endParaRPr lang="en-US" sz="2400" dirty="0"/>
                    </a:p>
                  </a:txBody>
                  <a:tcPr/>
                </a:tc>
                <a:tc>
                  <a:txBody>
                    <a:bodyPr/>
                    <a:lstStyle/>
                    <a:p>
                      <a:r>
                        <a:rPr lang="en-US" sz="2400" dirty="0" smtClean="0"/>
                        <a:t>Emergent</a:t>
                      </a:r>
                      <a:r>
                        <a:rPr lang="en-US" sz="2400" baseline="0" dirty="0" smtClean="0"/>
                        <a:t> goals &amp; objectives</a:t>
                      </a:r>
                      <a:endParaRPr lang="en-US" sz="2400" dirty="0"/>
                    </a:p>
                  </a:txBody>
                  <a:tcPr>
                    <a:solidFill>
                      <a:schemeClr val="accent2">
                        <a:lumMod val="20000"/>
                        <a:lumOff val="80000"/>
                      </a:schemeClr>
                    </a:solidFill>
                  </a:tcPr>
                </a:tc>
              </a:tr>
            </a:tbl>
          </a:graphicData>
        </a:graphic>
      </p:graphicFrame>
    </p:spTree>
    <p:extLst>
      <p:ext uri="{BB962C8B-B14F-4D97-AF65-F5344CB8AC3E}">
        <p14:creationId xmlns:p14="http://schemas.microsoft.com/office/powerpoint/2010/main" val="1210953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08451076"/>
              </p:ext>
            </p:extLst>
          </p:nvPr>
        </p:nvGraphicFramePr>
        <p:xfrm>
          <a:off x="685800" y="76200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9636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yfox.files.wordpress.com/2014/11/inqui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266666"/>
            <a:ext cx="3505200" cy="3505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6600" b="1" dirty="0" smtClean="0">
                <a:effectLst>
                  <a:outerShdw blurRad="38100" dist="38100" dir="2700000" algn="tl">
                    <a:srgbClr val="000000">
                      <a:alpha val="43137"/>
                    </a:srgbClr>
                  </a:outerShdw>
                </a:effectLst>
                <a:latin typeface="+mn-lt"/>
              </a:rPr>
              <a:t>Practice Inquiry</a:t>
            </a:r>
            <a:endParaRPr lang="en-US" sz="6600" b="1"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23153" y="1838528"/>
            <a:ext cx="6248400" cy="2590800"/>
          </a:xfrm>
        </p:spPr>
        <p:txBody>
          <a:bodyPr>
            <a:normAutofit/>
          </a:bodyPr>
          <a:lstStyle/>
          <a:p>
            <a:pPr marL="0" indent="0">
              <a:buNone/>
            </a:pPr>
            <a:r>
              <a:rPr lang="en-US" sz="3200" dirty="0" smtClean="0"/>
              <a:t>Collaborative leaders use inquiry to understand:</a:t>
            </a:r>
            <a:endParaRPr lang="en-US" sz="3200" dirty="0"/>
          </a:p>
          <a:p>
            <a:r>
              <a:rPr lang="en-US" sz="3200" dirty="0" smtClean="0"/>
              <a:t>Systems context</a:t>
            </a:r>
          </a:p>
          <a:p>
            <a:r>
              <a:rPr lang="en-US" sz="3200" dirty="0" smtClean="0"/>
              <a:t>Motivations and priorities</a:t>
            </a:r>
          </a:p>
          <a:p>
            <a:r>
              <a:rPr lang="en-US" sz="3200" dirty="0" smtClean="0"/>
              <a:t>Levels of trust</a:t>
            </a:r>
            <a:endParaRPr lang="en-US" sz="3200" dirty="0"/>
          </a:p>
        </p:txBody>
      </p:sp>
    </p:spTree>
    <p:extLst>
      <p:ext uri="{BB962C8B-B14F-4D97-AF65-F5344CB8AC3E}">
        <p14:creationId xmlns:p14="http://schemas.microsoft.com/office/powerpoint/2010/main" val="1228184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600" b="1" dirty="0" smtClean="0">
                <a:effectLst>
                  <a:outerShdw blurRad="38100" dist="38100" dir="2700000" algn="tl">
                    <a:srgbClr val="000000">
                      <a:alpha val="43137"/>
                    </a:srgbClr>
                  </a:outerShdw>
                </a:effectLst>
                <a:latin typeface="+mn-lt"/>
              </a:rPr>
              <a:t>Compelling Questions</a:t>
            </a:r>
            <a:endParaRPr lang="en-US" sz="6600" b="1" dirty="0">
              <a:effectLst>
                <a:outerShdw blurRad="38100" dist="38100" dir="2700000" algn="tl">
                  <a:srgbClr val="000000">
                    <a:alpha val="43137"/>
                  </a:srgbClr>
                </a:outerShdw>
              </a:effectLst>
              <a:latin typeface="+mn-lt"/>
            </a:endParaRPr>
          </a:p>
        </p:txBody>
      </p:sp>
      <p:sp>
        <p:nvSpPr>
          <p:cNvPr id="4" name="Content Placeholder 3"/>
          <p:cNvSpPr>
            <a:spLocks noGrp="1"/>
          </p:cNvSpPr>
          <p:nvPr>
            <p:ph idx="1"/>
          </p:nvPr>
        </p:nvSpPr>
        <p:spPr>
          <a:xfrm>
            <a:off x="609600" y="1600200"/>
            <a:ext cx="4019550" cy="4351338"/>
          </a:xfrm>
        </p:spPr>
        <p:txBody>
          <a:bodyPr/>
          <a:lstStyle/>
          <a:p>
            <a:r>
              <a:rPr lang="en-US" sz="3200" dirty="0" smtClean="0"/>
              <a:t>Inspire creativity</a:t>
            </a:r>
          </a:p>
          <a:p>
            <a:r>
              <a:rPr lang="en-US" sz="3200" dirty="0" smtClean="0"/>
              <a:t>Improve decision-making</a:t>
            </a:r>
          </a:p>
          <a:p>
            <a:r>
              <a:rPr lang="en-US" sz="3200" dirty="0" smtClean="0"/>
              <a:t>Create a learning opportunity</a:t>
            </a:r>
          </a:p>
          <a:p>
            <a:r>
              <a:rPr lang="en-US" sz="3200" dirty="0" smtClean="0"/>
              <a:t>Direct focus</a:t>
            </a:r>
          </a:p>
          <a:p>
            <a:r>
              <a:rPr lang="en-US" sz="3200" dirty="0" smtClean="0"/>
              <a:t>Engage others</a:t>
            </a:r>
          </a:p>
          <a:p>
            <a:r>
              <a:rPr lang="en-US" sz="3200" dirty="0" smtClean="0"/>
              <a:t>Influence thinking</a:t>
            </a:r>
          </a:p>
          <a:p>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8755" t="29616" r="6919" b="12724"/>
          <a:stretch/>
        </p:blipFill>
        <p:spPr>
          <a:xfrm>
            <a:off x="4724400" y="1676400"/>
            <a:ext cx="3636137" cy="3315035"/>
          </a:xfrm>
          <a:prstGeom prst="rect">
            <a:avLst/>
          </a:prstGeom>
        </p:spPr>
      </p:pic>
    </p:spTree>
    <p:extLst>
      <p:ext uri="{BB962C8B-B14F-4D97-AF65-F5344CB8AC3E}">
        <p14:creationId xmlns:p14="http://schemas.microsoft.com/office/powerpoint/2010/main" val="384271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mn-lt"/>
              </a:rPr>
              <a:t>Compelling Questions</a:t>
            </a:r>
            <a:endParaRPr lang="en-US" sz="4400" b="1" dirty="0">
              <a:latin typeface="+mn-lt"/>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28800" y="1828800"/>
            <a:ext cx="5101848" cy="3838088"/>
          </a:xfrm>
        </p:spPr>
      </p:pic>
    </p:spTree>
    <p:extLst>
      <p:ext uri="{BB962C8B-B14F-4D97-AF65-F5344CB8AC3E}">
        <p14:creationId xmlns:p14="http://schemas.microsoft.com/office/powerpoint/2010/main" val="3360726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2973" y="3165974"/>
            <a:ext cx="3249627" cy="2625225"/>
          </a:xfrm>
          <a:prstGeom prst="rect">
            <a:avLst/>
          </a:prstGeom>
        </p:spPr>
      </p:pic>
      <p:sp>
        <p:nvSpPr>
          <p:cNvPr id="2" name="Title 1"/>
          <p:cNvSpPr>
            <a:spLocks noGrp="1"/>
          </p:cNvSpPr>
          <p:nvPr>
            <p:ph type="title"/>
          </p:nvPr>
        </p:nvSpPr>
        <p:spPr/>
        <p:txBody>
          <a:bodyPr>
            <a:normAutofit/>
          </a:bodyPr>
          <a:lstStyle/>
          <a:p>
            <a:r>
              <a:rPr lang="en-US" sz="4400" b="1" dirty="0" smtClean="0">
                <a:effectLst>
                  <a:outerShdw blurRad="38100" dist="38100" dir="2700000" algn="tl">
                    <a:srgbClr val="000000">
                      <a:alpha val="43137"/>
                    </a:srgbClr>
                  </a:outerShdw>
                </a:effectLst>
                <a:latin typeface="+mn-lt"/>
              </a:rPr>
              <a:t>Compelling Questions</a:t>
            </a:r>
            <a:endParaRPr lang="en-US" sz="4400" b="1"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22910" y="1626870"/>
            <a:ext cx="6934200" cy="4525963"/>
          </a:xfrm>
        </p:spPr>
        <p:txBody>
          <a:bodyPr>
            <a:normAutofit/>
          </a:bodyPr>
          <a:lstStyle/>
          <a:p>
            <a:pPr lvl="1"/>
            <a:endParaRPr lang="en-US" dirty="0"/>
          </a:p>
          <a:p>
            <a:pPr lvl="1"/>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1600200"/>
            <a:ext cx="3048000" cy="22860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916" y="1730088"/>
            <a:ext cx="1902437" cy="2841912"/>
          </a:xfrm>
          <a:prstGeom prst="rect">
            <a:avLst/>
          </a:prstGeom>
        </p:spPr>
      </p:pic>
    </p:spTree>
    <p:extLst>
      <p:ext uri="{BB962C8B-B14F-4D97-AF65-F5344CB8AC3E}">
        <p14:creationId xmlns:p14="http://schemas.microsoft.com/office/powerpoint/2010/main" val="148001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effectLst>
                  <a:outerShdw blurRad="38100" dist="38100" dir="2700000" algn="tl">
                    <a:srgbClr val="000000">
                      <a:alpha val="43137"/>
                    </a:srgbClr>
                  </a:outerShdw>
                </a:effectLst>
                <a:latin typeface="+mn-lt"/>
              </a:rPr>
              <a:t>Examples</a:t>
            </a:r>
            <a:endParaRPr lang="en-US" sz="6600" b="1"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p:txBody>
          <a:bodyPr>
            <a:normAutofit/>
          </a:bodyPr>
          <a:lstStyle/>
          <a:p>
            <a:r>
              <a:rPr lang="en-US" sz="3200" dirty="0" smtClean="0"/>
              <a:t>What do you value the most about other stakeholders within the system?</a:t>
            </a:r>
          </a:p>
          <a:p>
            <a:r>
              <a:rPr lang="en-US" sz="3200" dirty="0" smtClean="0"/>
              <a:t>How would you describe a highly functioning system?</a:t>
            </a:r>
          </a:p>
          <a:p>
            <a:r>
              <a:rPr lang="en-US" sz="3200" dirty="0" smtClean="0"/>
              <a:t>When you’ve experienced positive change, how did stakeholders interact with each other?  </a:t>
            </a:r>
            <a:endParaRPr lang="en-US" sz="3200" dirty="0"/>
          </a:p>
        </p:txBody>
      </p:sp>
    </p:spTree>
    <p:extLst>
      <p:ext uri="{BB962C8B-B14F-4D97-AF65-F5344CB8AC3E}">
        <p14:creationId xmlns:p14="http://schemas.microsoft.com/office/powerpoint/2010/main" val="30192893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457200"/>
            <a:ext cx="70104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6600" b="1" dirty="0" smtClean="0">
                <a:effectLst>
                  <a:outerShdw blurRad="38100" dist="38100" dir="2700000" algn="tl">
                    <a:srgbClr val="000000">
                      <a:alpha val="43137"/>
                    </a:srgbClr>
                  </a:outerShdw>
                </a:effectLst>
                <a:latin typeface="+mn-lt"/>
              </a:rPr>
              <a:t>Assess Context</a:t>
            </a:r>
            <a:endParaRPr lang="en-US" sz="6600" b="1" dirty="0">
              <a:effectLst>
                <a:outerShdw blurRad="38100" dist="38100" dir="2700000" algn="tl">
                  <a:srgbClr val="000000">
                    <a:alpha val="43137"/>
                  </a:srgbClr>
                </a:outerShdw>
              </a:effectLst>
              <a:latin typeface="+mn-lt"/>
            </a:endParaRPr>
          </a:p>
        </p:txBody>
      </p:sp>
      <p:sp>
        <p:nvSpPr>
          <p:cNvPr id="5" name="Content Placeholder 2"/>
          <p:cNvSpPr txBox="1">
            <a:spLocks/>
          </p:cNvSpPr>
          <p:nvPr/>
        </p:nvSpPr>
        <p:spPr>
          <a:xfrm>
            <a:off x="457200" y="1951037"/>
            <a:ext cx="6934200" cy="452596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600" dirty="0" smtClean="0"/>
              <a:t>Climate</a:t>
            </a:r>
          </a:p>
          <a:p>
            <a:r>
              <a:rPr lang="en-US" sz="3600" dirty="0" smtClean="0"/>
              <a:t>Chunkiness</a:t>
            </a:r>
          </a:p>
          <a:p>
            <a:r>
              <a:rPr lang="en-US" sz="3600" dirty="0" smtClean="0"/>
              <a:t>Capacity</a:t>
            </a:r>
            <a:endParaRPr lang="en-US" sz="3600" dirty="0"/>
          </a:p>
        </p:txBody>
      </p:sp>
      <p:pic>
        <p:nvPicPr>
          <p:cNvPr id="7" name="Picture 6" descr="http://hand-crafted-chocolate.com/wp-content/uploads/2013/04/Chocolate-chunk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1920227"/>
            <a:ext cx="4965186" cy="30660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holeydonuts.net/images/donuts-m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20227"/>
            <a:ext cx="5911850" cy="341068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dwcchiropractic.com/wp-content/uploads/2014/03/hot-cold-thera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893557"/>
            <a:ext cx="5258893" cy="3005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11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2050"/>
                                        </p:tgtEl>
                                      </p:cBhvr>
                                    </p:animEffect>
                                    <p:set>
                                      <p:cBhvr>
                                        <p:cTn id="13" dur="1" fill="hold">
                                          <p:stCondLst>
                                            <p:cond delay="499"/>
                                          </p:stCondLst>
                                        </p:cTn>
                                        <p:tgtEl>
                                          <p:spTgt spid="205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effectLst>
                  <a:outerShdw blurRad="38100" dist="38100" dir="2700000" algn="tl">
                    <a:srgbClr val="000000">
                      <a:alpha val="43137"/>
                    </a:srgbClr>
                  </a:outerShdw>
                </a:effectLst>
                <a:latin typeface="+mn-lt"/>
              </a:rPr>
              <a:t>Grantmakers &amp; Context</a:t>
            </a:r>
            <a:endParaRPr lang="en-US" sz="5400" b="1"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p:txBody>
          <a:bodyPr/>
          <a:lstStyle/>
          <a:p>
            <a:pPr marL="0" indent="0">
              <a:buNone/>
            </a:pPr>
            <a:r>
              <a:rPr lang="en-US" sz="3600" dirty="0" smtClean="0"/>
              <a:t>What are compelling questions that grantmakers could ask to:</a:t>
            </a:r>
          </a:p>
          <a:p>
            <a:pPr lvl="1"/>
            <a:r>
              <a:rPr lang="en-US" sz="3600" dirty="0" smtClean="0"/>
              <a:t>Improve the climate for collaboration?</a:t>
            </a:r>
          </a:p>
          <a:p>
            <a:pPr lvl="1"/>
            <a:r>
              <a:rPr lang="en-US" sz="3600" dirty="0" smtClean="0"/>
              <a:t>Identify the initial chunks for work?</a:t>
            </a:r>
          </a:p>
          <a:p>
            <a:pPr lvl="1"/>
            <a:r>
              <a:rPr lang="en-US" sz="3600" dirty="0" smtClean="0"/>
              <a:t>Build support for collaboration capacity?</a:t>
            </a:r>
          </a:p>
          <a:p>
            <a:pPr lvl="1"/>
            <a:endParaRPr lang="en-US" dirty="0" smtClean="0"/>
          </a:p>
          <a:p>
            <a:endParaRPr lang="en-US" dirty="0"/>
          </a:p>
        </p:txBody>
      </p:sp>
    </p:spTree>
    <p:extLst>
      <p:ext uri="{BB962C8B-B14F-4D97-AF65-F5344CB8AC3E}">
        <p14:creationId xmlns:p14="http://schemas.microsoft.com/office/powerpoint/2010/main" val="1295864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spider we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609600" y="1447800"/>
            <a:ext cx="8105589" cy="2362200"/>
          </a:xfrm>
          <a:prstGeom prst="rect">
            <a:avLst/>
          </a:prstGeom>
        </p:spPr>
      </p:pic>
    </p:spTree>
    <p:extLst>
      <p:ext uri="{BB962C8B-B14F-4D97-AF65-F5344CB8AC3E}">
        <p14:creationId xmlns:p14="http://schemas.microsoft.com/office/powerpoint/2010/main" val="2759166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thefaithalliance.org/wp-content/uploads/2015/04/Building-Trust.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609600"/>
            <a:ext cx="5764674" cy="4114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4114800"/>
            <a:ext cx="7010400" cy="1143000"/>
          </a:xfrm>
        </p:spPr>
        <p:txBody>
          <a:bodyPr>
            <a:noAutofit/>
          </a:bodyPr>
          <a:lstStyle/>
          <a:p>
            <a:pPr algn="ctr"/>
            <a:r>
              <a:rPr lang="en-US" sz="6000" b="1" dirty="0" smtClean="0">
                <a:effectLst>
                  <a:outerShdw blurRad="38100" dist="38100" dir="2700000" algn="tl">
                    <a:srgbClr val="000000">
                      <a:alpha val="43137"/>
                    </a:srgbClr>
                  </a:outerShdw>
                </a:effectLst>
                <a:latin typeface="+mn-lt"/>
              </a:rPr>
              <a:t>The Currency of Collaboration</a:t>
            </a:r>
            <a:endParaRPr lang="en-US" sz="60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782905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7010400" cy="1143000"/>
          </a:xfrm>
        </p:spPr>
        <p:txBody>
          <a:bodyPr>
            <a:normAutofit/>
          </a:bodyPr>
          <a:lstStyle/>
          <a:p>
            <a:r>
              <a:rPr lang="en-US" sz="6000" b="1" dirty="0" smtClean="0">
                <a:effectLst>
                  <a:outerShdw blurRad="38100" dist="38100" dir="2700000" algn="tl">
                    <a:srgbClr val="000000">
                      <a:alpha val="43137"/>
                    </a:srgbClr>
                  </a:outerShdw>
                </a:effectLst>
                <a:latin typeface="+mn-lt"/>
              </a:rPr>
              <a:t>Collaboration &amp; Trust</a:t>
            </a:r>
            <a:endParaRPr lang="en-US" sz="6000" b="1"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8054" y="1295400"/>
            <a:ext cx="3400538" cy="5203824"/>
          </a:xfrm>
        </p:spPr>
        <p:txBody>
          <a:bodyPr>
            <a:normAutofit/>
          </a:bodyPr>
          <a:lstStyle/>
          <a:p>
            <a:pPr marL="342900" lvl="1" indent="0">
              <a:buNone/>
            </a:pPr>
            <a:endParaRPr lang="en-US" sz="2800" dirty="0"/>
          </a:p>
          <a:p>
            <a:pPr lvl="1"/>
            <a:r>
              <a:rPr lang="en-US" sz="2800" dirty="0" smtClean="0"/>
              <a:t>Other currencies of leadership are less relevant</a:t>
            </a:r>
          </a:p>
          <a:p>
            <a:pPr lvl="1"/>
            <a:r>
              <a:rPr lang="en-US" sz="2800" dirty="0" smtClean="0"/>
              <a:t>Credibility &amp; influence predicated on trust</a:t>
            </a:r>
          </a:p>
          <a:p>
            <a:pPr lvl="1"/>
            <a:r>
              <a:rPr lang="en-US" sz="2800" dirty="0" smtClean="0"/>
              <a:t>Economic impact of trust</a:t>
            </a:r>
          </a:p>
          <a:p>
            <a:pPr marL="457200" lvl="1" indent="0">
              <a:buNone/>
            </a:pPr>
            <a:endParaRPr lang="en-US" sz="2800" dirty="0" smtClean="0"/>
          </a:p>
        </p:txBody>
      </p:sp>
      <p:pic>
        <p:nvPicPr>
          <p:cNvPr id="3074" name="Picture 2" descr="http://www.bishophouse.com/wp-content/uploads/2012/10/authority-boss-red-m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981200"/>
            <a:ext cx="3712309" cy="28322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4770804" y="2590800"/>
            <a:ext cx="2857500" cy="2133600"/>
          </a:xfrm>
          <a:prstGeom prst="rect">
            <a:avLst/>
          </a:prstGeom>
        </p:spPr>
      </p:pic>
      <p:pic>
        <p:nvPicPr>
          <p:cNvPr id="8" name="Picture 2" descr="http://www.healthcarebusinesstech.com/wp-content/uploads/470406181-207x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1568" y="1998631"/>
            <a:ext cx="19716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humanergy.com/wp-content/uploads/2014/00/team-contribut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4304" y="1766047"/>
            <a:ext cx="4270499" cy="378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73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3074"/>
                                        </p:tgtEl>
                                        <p:attrNameLst>
                                          <p:attrName>ppt_w</p:attrName>
                                        </p:attrNameLst>
                                      </p:cBhvr>
                                      <p:tavLst>
                                        <p:tav tm="0">
                                          <p:val>
                                            <p:strVal val="ppt_w"/>
                                          </p:val>
                                        </p:tav>
                                        <p:tav tm="100000">
                                          <p:val>
                                            <p:fltVal val="0"/>
                                          </p:val>
                                        </p:tav>
                                      </p:tavLst>
                                    </p:anim>
                                    <p:anim calcmode="lin" valueType="num">
                                      <p:cBhvr>
                                        <p:cTn id="7" dur="500"/>
                                        <p:tgtEl>
                                          <p:spTgt spid="3074"/>
                                        </p:tgtEl>
                                        <p:attrNameLst>
                                          <p:attrName>ppt_h</p:attrName>
                                        </p:attrNameLst>
                                      </p:cBhvr>
                                      <p:tavLst>
                                        <p:tav tm="0">
                                          <p:val>
                                            <p:strVal val="ppt_h"/>
                                          </p:val>
                                        </p:tav>
                                        <p:tav tm="100000">
                                          <p:val>
                                            <p:strVal val="ppt_h"/>
                                          </p:val>
                                        </p:tav>
                                      </p:tavLst>
                                    </p:anim>
                                    <p:set>
                                      <p:cBhvr>
                                        <p:cTn id="8" dur="1" fill="hold">
                                          <p:stCondLst>
                                            <p:cond delay="499"/>
                                          </p:stCondLst>
                                        </p:cTn>
                                        <p:tgtEl>
                                          <p:spTgt spid="307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7886700" cy="1325563"/>
          </a:xfrm>
        </p:spPr>
        <p:txBody>
          <a:bodyPr>
            <a:normAutofit/>
          </a:bodyPr>
          <a:lstStyle/>
          <a:p>
            <a:r>
              <a:rPr lang="en-US" sz="7200" b="1" dirty="0" smtClean="0">
                <a:effectLst>
                  <a:outerShdw blurRad="38100" dist="38100" dir="2700000" algn="tl">
                    <a:srgbClr val="000000">
                      <a:alpha val="43137"/>
                    </a:srgbClr>
                  </a:outerShdw>
                </a:effectLst>
                <a:latin typeface="+mn-lt"/>
              </a:rPr>
              <a:t>Build Trust</a:t>
            </a:r>
            <a:endParaRPr lang="en-US" sz="7200" b="1" dirty="0">
              <a:effectLst>
                <a:outerShdw blurRad="38100" dist="38100" dir="2700000" algn="tl">
                  <a:srgbClr val="000000">
                    <a:alpha val="43137"/>
                  </a:srgbClr>
                </a:outerShdw>
              </a:effectLst>
              <a:latin typeface="+mn-lt"/>
            </a:endParaRPr>
          </a:p>
        </p:txBody>
      </p:sp>
      <p:pic>
        <p:nvPicPr>
          <p:cNvPr id="1026" name="Picture 2" descr="http://media.virbcdn.com/cdn_images/resize_1024x1365/23/a4e56fab026dbcd0-oneononeheader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6624885" cy="30158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uis.edu/studentunion/wp-content/uploads/sites/103/2013/04/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319" y="1447800"/>
            <a:ext cx="6440245" cy="427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41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effectLst>
                  <a:outerShdw blurRad="38100" dist="38100" dir="2700000" algn="tl">
                    <a:srgbClr val="000000">
                      <a:alpha val="43137"/>
                    </a:srgbClr>
                  </a:outerShdw>
                </a:effectLst>
                <a:latin typeface="+mn-lt"/>
              </a:rPr>
              <a:t>Build Trust</a:t>
            </a:r>
            <a:endParaRPr lang="en-US" sz="7200" b="1" dirty="0">
              <a:effectLst>
                <a:outerShdw blurRad="38100" dist="38100" dir="2700000" algn="tl">
                  <a:srgbClr val="000000">
                    <a:alpha val="43137"/>
                  </a:srgbClr>
                </a:outerShdw>
              </a:effectLst>
              <a:latin typeface="+mn-lt"/>
            </a:endParaRPr>
          </a:p>
        </p:txBody>
      </p:sp>
      <p:pic>
        <p:nvPicPr>
          <p:cNvPr id="2050" name="Picture 2" descr="https://www.popularresistance.org/wp-content/uploads/2014/03/washington-mudslide-01_77948_600x45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75460" y="1752600"/>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exasalmanac.com/sites/default/files/images/almanac-feature/PaloDuro-RB_03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600200"/>
            <a:ext cx="596223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78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2"/>
                                        </p:tgtEl>
                                      </p:cBhvr>
                                    </p:animEffect>
                                    <p:set>
                                      <p:cBhvr>
                                        <p:cTn id="7" dur="1" fill="hold">
                                          <p:stCondLst>
                                            <p:cond delay="499"/>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effectLst>
                  <a:outerShdw blurRad="38100" dist="38100" dir="2700000" algn="tl">
                    <a:srgbClr val="000000">
                      <a:alpha val="43137"/>
                    </a:srgbClr>
                  </a:outerShdw>
                </a:effectLst>
                <a:latin typeface="+mn-lt"/>
              </a:rPr>
              <a:t>Key Elements to Building Trust</a:t>
            </a:r>
            <a:endParaRPr lang="en-US" sz="4800" b="1"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p:txBody>
          <a:bodyPr/>
          <a:lstStyle/>
          <a:p>
            <a:pPr lvl="1" fontAlgn="base"/>
            <a:r>
              <a:rPr lang="en-US" sz="3200" dirty="0" smtClean="0"/>
              <a:t> Behave </a:t>
            </a:r>
            <a:r>
              <a:rPr lang="en-US" sz="3200" dirty="0"/>
              <a:t>predictably and </a:t>
            </a:r>
            <a:r>
              <a:rPr lang="en-US" sz="3200" dirty="0" smtClean="0"/>
              <a:t>consistently</a:t>
            </a:r>
            <a:endParaRPr lang="en-US" sz="3200" dirty="0"/>
          </a:p>
          <a:p>
            <a:pPr lvl="1" fontAlgn="base"/>
            <a:r>
              <a:rPr lang="en-US" sz="3200" dirty="0" smtClean="0"/>
              <a:t> Communicate clearly</a:t>
            </a:r>
            <a:endParaRPr lang="en-US" sz="3200" dirty="0"/>
          </a:p>
          <a:p>
            <a:pPr lvl="1" fontAlgn="base"/>
            <a:r>
              <a:rPr lang="en-US" sz="3200" dirty="0" smtClean="0"/>
              <a:t> Treat </a:t>
            </a:r>
            <a:r>
              <a:rPr lang="en-US" sz="3200" dirty="0"/>
              <a:t>promises </a:t>
            </a:r>
            <a:r>
              <a:rPr lang="en-US" sz="3200" dirty="0" smtClean="0"/>
              <a:t>seriously</a:t>
            </a:r>
            <a:endParaRPr lang="en-US" sz="3200" dirty="0"/>
          </a:p>
          <a:p>
            <a:pPr lvl="1" fontAlgn="base"/>
            <a:r>
              <a:rPr lang="en-US" sz="3200" dirty="0" smtClean="0"/>
              <a:t> Be </a:t>
            </a:r>
            <a:r>
              <a:rPr lang="en-US" sz="3200" dirty="0"/>
              <a:t>forthright and candid </a:t>
            </a:r>
            <a:endParaRPr lang="en-US" sz="3200" dirty="0" smtClean="0"/>
          </a:p>
          <a:p>
            <a:pPr lvl="1" fontAlgn="base"/>
            <a:endParaRPr lang="en-US" sz="3200" dirty="0"/>
          </a:p>
          <a:p>
            <a:pPr marL="342900" lvl="1" indent="0" fontAlgn="base">
              <a:buNone/>
            </a:pPr>
            <a:r>
              <a:rPr lang="en-US" sz="2400" b="1" dirty="0" smtClean="0"/>
              <a:t>Source: Kouzes &amp; Posner</a:t>
            </a:r>
            <a:endParaRPr lang="en-US" sz="2400" b="1" dirty="0"/>
          </a:p>
          <a:p>
            <a:endParaRPr lang="en-US" dirty="0"/>
          </a:p>
        </p:txBody>
      </p:sp>
      <p:pic>
        <p:nvPicPr>
          <p:cNvPr id="4" name="Picture 4" descr="http://www.thefaithalliance.org/wp-content/uploads/2015/04/Building-Tru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2514600"/>
            <a:ext cx="3352800" cy="2393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62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effectLst>
                  <a:outerShdw blurRad="38100" dist="38100" dir="2700000" algn="tl">
                    <a:srgbClr val="000000">
                      <a:alpha val="43137"/>
                    </a:srgbClr>
                  </a:outerShdw>
                </a:effectLst>
                <a:latin typeface="+mn-lt"/>
              </a:rPr>
              <a:t>Grantmakers &amp; Trust</a:t>
            </a:r>
            <a:endParaRPr lang="en-US" sz="6000" b="1"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57200" y="1600200"/>
            <a:ext cx="6934200" cy="4525963"/>
          </a:xfrm>
        </p:spPr>
        <p:txBody>
          <a:bodyPr/>
          <a:lstStyle/>
          <a:p>
            <a:r>
              <a:rPr lang="en-US" sz="3200" dirty="0" smtClean="0"/>
              <a:t>Identify trust levels within system</a:t>
            </a:r>
          </a:p>
          <a:p>
            <a:r>
              <a:rPr lang="en-US" sz="3200" dirty="0" smtClean="0"/>
              <a:t>Create space for trust to be built</a:t>
            </a:r>
          </a:p>
          <a:p>
            <a:r>
              <a:rPr lang="en-US" sz="3200" dirty="0" smtClean="0"/>
              <a:t>Create capacity to build trust</a:t>
            </a:r>
          </a:p>
          <a:p>
            <a:endParaRPr lang="en-US" sz="3200" dirty="0"/>
          </a:p>
          <a:p>
            <a:pPr marL="0" indent="0">
              <a:buNone/>
            </a:pPr>
            <a:r>
              <a:rPr lang="en-US" sz="3200" dirty="0" smtClean="0"/>
              <a:t>What compelling questions need to be asked about your organization’s role in building trust?</a:t>
            </a:r>
          </a:p>
          <a:p>
            <a:endParaRPr lang="en-US" dirty="0"/>
          </a:p>
        </p:txBody>
      </p:sp>
    </p:spTree>
    <p:extLst>
      <p:ext uri="{BB962C8B-B14F-4D97-AF65-F5344CB8AC3E}">
        <p14:creationId xmlns:p14="http://schemas.microsoft.com/office/powerpoint/2010/main" val="350875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effectLst>
                  <a:outerShdw blurRad="38100" dist="38100" dir="2700000" algn="tl">
                    <a:srgbClr val="000000">
                      <a:alpha val="43137"/>
                    </a:srgbClr>
                  </a:outerShdw>
                </a:effectLst>
                <a:latin typeface="+mn-lt"/>
              </a:rPr>
              <a:t>Back Home</a:t>
            </a:r>
            <a:endParaRPr lang="en-US" sz="7200" b="1" dirty="0">
              <a:effectLst>
                <a:outerShdw blurRad="38100" dist="38100" dir="2700000" algn="tl">
                  <a:srgbClr val="000000">
                    <a:alpha val="43137"/>
                  </a:srgbClr>
                </a:outerShdw>
              </a:effectLst>
              <a:latin typeface="+mn-lt"/>
            </a:endParaRPr>
          </a:p>
        </p:txBody>
      </p:sp>
      <p:pic>
        <p:nvPicPr>
          <p:cNvPr id="1026" name="Picture 2" descr="http://heatingrepairhaverhill.com/wp-content/uploads/homeadvis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7955" y="1654246"/>
            <a:ext cx="3748089" cy="374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4531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effectLst>
                  <a:outerShdw blurRad="38100" dist="38100" dir="2700000" algn="tl">
                    <a:srgbClr val="000000">
                      <a:alpha val="43137"/>
                    </a:srgbClr>
                  </a:outerShdw>
                </a:effectLst>
                <a:latin typeface="+mn-lt"/>
              </a:rPr>
              <a:t>Contact Us</a:t>
            </a:r>
            <a:endParaRPr lang="en-US" sz="6600" b="1"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609600" y="1600200"/>
            <a:ext cx="7886700" cy="4351338"/>
          </a:xfrm>
        </p:spPr>
        <p:txBody>
          <a:bodyPr>
            <a:normAutofit fontScale="92500" lnSpcReduction="20000"/>
          </a:bodyPr>
          <a:lstStyle/>
          <a:p>
            <a:r>
              <a:rPr lang="en-US" sz="3200" dirty="0" smtClean="0"/>
              <a:t>Mark Scheffler</a:t>
            </a:r>
            <a:br>
              <a:rPr lang="en-US" sz="3200" dirty="0" smtClean="0"/>
            </a:br>
            <a:r>
              <a:rPr lang="en-US" sz="3200" dirty="0" smtClean="0">
                <a:hlinkClick r:id="rId3"/>
              </a:rPr>
              <a:t>mscheffler@leadershipakron.org</a:t>
            </a:r>
            <a:r>
              <a:rPr lang="en-US" sz="3200" dirty="0" smtClean="0"/>
              <a:t/>
            </a:r>
            <a:br>
              <a:rPr lang="en-US" sz="3200" dirty="0" smtClean="0"/>
            </a:br>
            <a:r>
              <a:rPr lang="en-US" sz="3200" dirty="0" smtClean="0"/>
              <a:t>@</a:t>
            </a:r>
            <a:r>
              <a:rPr lang="en-US" sz="3200" dirty="0" err="1" smtClean="0"/>
              <a:t>mschefflerakron</a:t>
            </a:r>
            <a:endParaRPr lang="en-US" sz="3200" dirty="0" smtClean="0"/>
          </a:p>
          <a:p>
            <a:endParaRPr lang="en-US" sz="3200" dirty="0" smtClean="0"/>
          </a:p>
          <a:p>
            <a:r>
              <a:rPr lang="en-US" sz="3200" dirty="0" smtClean="0"/>
              <a:t>Marcy Levy Shankman</a:t>
            </a:r>
            <a:br>
              <a:rPr lang="en-US" sz="3200" dirty="0" smtClean="0"/>
            </a:br>
            <a:r>
              <a:rPr lang="en-US" sz="3200" dirty="0" smtClean="0">
                <a:hlinkClick r:id="rId4"/>
              </a:rPr>
              <a:t>mshankman@cleveleads.org</a:t>
            </a:r>
            <a:r>
              <a:rPr lang="en-US" sz="3200" dirty="0" smtClean="0"/>
              <a:t/>
            </a:r>
            <a:br>
              <a:rPr lang="en-US" sz="3200" dirty="0" smtClean="0"/>
            </a:br>
            <a:r>
              <a:rPr lang="en-US" sz="3200" dirty="0" smtClean="0"/>
              <a:t>@</a:t>
            </a:r>
            <a:r>
              <a:rPr lang="en-US" sz="3200" dirty="0" err="1" smtClean="0"/>
              <a:t>Shankmaneil</a:t>
            </a:r>
            <a:endParaRPr lang="en-US" sz="3200" dirty="0" smtClean="0"/>
          </a:p>
          <a:p>
            <a:pPr marL="0" indent="0">
              <a:buNone/>
            </a:pPr>
            <a:endParaRPr lang="en-US" sz="3200" dirty="0" smtClean="0"/>
          </a:p>
          <a:p>
            <a:r>
              <a:rPr lang="en-US" sz="3200" dirty="0" smtClean="0"/>
              <a:t>Chris Thompson</a:t>
            </a:r>
            <a:br>
              <a:rPr lang="en-US" sz="3200" dirty="0" smtClean="0"/>
            </a:br>
            <a:r>
              <a:rPr lang="en-US" sz="3200" dirty="0" smtClean="0">
                <a:hlinkClick r:id="rId5"/>
              </a:rPr>
              <a:t>cthompson@thefundneo.org</a:t>
            </a:r>
            <a:endParaRPr lang="en-US" sz="3200" dirty="0" smtClean="0"/>
          </a:p>
          <a:p>
            <a:pPr marL="0" indent="0">
              <a:buNone/>
            </a:pPr>
            <a:r>
              <a:rPr lang="en-US" sz="3200" dirty="0" smtClean="0"/>
              <a:t>   @</a:t>
            </a:r>
            <a:r>
              <a:rPr lang="en-US" sz="3200" dirty="0" err="1" smtClean="0"/>
              <a:t>ccarsonthompson</a:t>
            </a:r>
            <a:endParaRPr lang="en-US" sz="3200" dirty="0" smtClean="0"/>
          </a:p>
          <a:p>
            <a:pPr marL="0" indent="0">
              <a:buNone/>
            </a:pPr>
            <a:endParaRPr lang="en-US" dirty="0" smtClean="0"/>
          </a:p>
        </p:txBody>
      </p:sp>
    </p:spTree>
    <p:extLst>
      <p:ext uri="{BB962C8B-B14F-4D97-AF65-F5344CB8AC3E}">
        <p14:creationId xmlns:p14="http://schemas.microsoft.com/office/powerpoint/2010/main" val="3178108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855"/>
            <a:ext cx="7886700" cy="1325563"/>
          </a:xfrm>
        </p:spPr>
        <p:txBody>
          <a:bodyPr>
            <a:normAutofit/>
          </a:bodyPr>
          <a:lstStyle/>
          <a:p>
            <a:r>
              <a:rPr lang="en-US" sz="4400" b="1" dirty="0" smtClean="0">
                <a:latin typeface="+mn-lt"/>
              </a:rPr>
              <a:t>The Civic Arena</a:t>
            </a:r>
            <a:endParaRPr lang="en-US" sz="4400" b="1" dirty="0">
              <a:latin typeface="+mn-lt"/>
            </a:endParaRPr>
          </a:p>
        </p:txBody>
      </p:sp>
      <p:graphicFrame>
        <p:nvGraphicFramePr>
          <p:cNvPr id="4" name="Content Placeholder 3"/>
          <p:cNvGraphicFramePr>
            <a:graphicFrameLocks/>
          </p:cNvGraphicFramePr>
          <p:nvPr>
            <p:extLst>
              <p:ext uri="{D42A27DB-BD31-4B8C-83A1-F6EECF244321}">
                <p14:modId xmlns:p14="http://schemas.microsoft.com/office/powerpoint/2010/main" val="656015416"/>
              </p:ext>
            </p:extLst>
          </p:nvPr>
        </p:nvGraphicFramePr>
        <p:xfrm>
          <a:off x="1066800" y="1295400"/>
          <a:ext cx="6629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2207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mn-lt"/>
              </a:rPr>
              <a:t>Complex Civic Systems</a:t>
            </a:r>
            <a:endParaRPr lang="en-US" sz="4400" b="1" dirty="0">
              <a:latin typeface="+mn-lt"/>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086" y="1828800"/>
            <a:ext cx="4908564" cy="2723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68086" y="2057400"/>
            <a:ext cx="3352800" cy="2339102"/>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Multiple, diverse stakeholders</a:t>
            </a:r>
          </a:p>
          <a:p>
            <a:pPr marL="285750" indent="-285750">
              <a:buFont typeface="Arial" panose="020B0604020202020204" pitchFamily="34" charset="0"/>
              <a:buChar char="•"/>
            </a:pPr>
            <a:r>
              <a:rPr lang="en-US" sz="3200" dirty="0" smtClean="0"/>
              <a:t>Absence of control</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35986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mn-lt"/>
              </a:rPr>
              <a:t>Complex Civic Systems</a:t>
            </a:r>
            <a:endParaRPr lang="en-US" sz="4400" b="1" dirty="0">
              <a:latin typeface="+mn-lt"/>
            </a:endParaRPr>
          </a:p>
        </p:txBody>
      </p:sp>
      <p:pic>
        <p:nvPicPr>
          <p:cNvPr id="4" name="Picture 8" descr="http://www.coffeewithdad.com/wp-content/uploads/2013/08/Education_Chalkboar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3091" y="1690689"/>
            <a:ext cx="6132282" cy="40414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mizzouadvantage.missouri.edu/wp-content/uploads/2013/01/public-heal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482" y="1861897"/>
            <a:ext cx="590550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s://www.ahlei.org/uploadedImages/Content/Rotated_Content/Workforce/workforce.jpg?n=57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 y="1990414"/>
            <a:ext cx="80772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01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0"/>
            <a:ext cx="7886700" cy="1325563"/>
          </a:xfrm>
        </p:spPr>
        <p:txBody>
          <a:bodyPr>
            <a:noAutofit/>
          </a:bodyPr>
          <a:lstStyle/>
          <a:p>
            <a:pPr algn="ctr"/>
            <a:r>
              <a:rPr lang="en-US" sz="8800" b="1" dirty="0" smtClean="0">
                <a:latin typeface="+mn-lt"/>
              </a:rPr>
              <a:t>What Do</a:t>
            </a:r>
            <a:br>
              <a:rPr lang="en-US" sz="8800" b="1" dirty="0" smtClean="0">
                <a:latin typeface="+mn-lt"/>
              </a:rPr>
            </a:br>
            <a:r>
              <a:rPr lang="en-US" sz="8800" b="1" dirty="0" smtClean="0">
                <a:latin typeface="+mn-lt"/>
              </a:rPr>
              <a:t> Civic Systems Look Like?</a:t>
            </a:r>
            <a:endParaRPr lang="en-US" sz="8800" b="1" dirty="0">
              <a:latin typeface="+mn-lt"/>
            </a:endParaRPr>
          </a:p>
        </p:txBody>
      </p:sp>
    </p:spTree>
    <p:extLst>
      <p:ext uri="{BB962C8B-B14F-4D97-AF65-F5344CB8AC3E}">
        <p14:creationId xmlns:p14="http://schemas.microsoft.com/office/powerpoint/2010/main" val="1714637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743950" cy="1325563"/>
          </a:xfrm>
        </p:spPr>
        <p:txBody>
          <a:bodyPr>
            <a:noAutofit/>
          </a:bodyPr>
          <a:lstStyle/>
          <a:p>
            <a:r>
              <a:rPr lang="en-US" sz="6000" b="1" dirty="0" smtClean="0">
                <a:effectLst>
                  <a:outerShdw blurRad="38100" dist="38100" dir="2700000" algn="tl">
                    <a:srgbClr val="000000">
                      <a:alpha val="43137"/>
                    </a:srgbClr>
                  </a:outerShdw>
                </a:effectLst>
                <a:latin typeface="+mn-lt"/>
              </a:rPr>
              <a:t>Organizations &amp; Systems</a:t>
            </a:r>
            <a:endParaRPr lang="en-US" sz="6000" b="1" dirty="0">
              <a:effectLst>
                <a:outerShdw blurRad="38100" dist="38100" dir="2700000" algn="tl">
                  <a:srgbClr val="000000">
                    <a:alpha val="43137"/>
                  </a:srgbClr>
                </a:outerShdw>
              </a:effectLst>
              <a:latin typeface="+mn-lt"/>
            </a:endParaRPr>
          </a:p>
        </p:txBody>
      </p:sp>
      <p:pic>
        <p:nvPicPr>
          <p:cNvPr id="4" name="Picture 2" descr="http://www.katz.pitt.edu/facultyblog/wp-content/uploads/2014/07/hierarchy.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1981200"/>
            <a:ext cx="6343079"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07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210550" cy="1325563"/>
          </a:xfrm>
        </p:spPr>
        <p:txBody>
          <a:bodyPr>
            <a:noAutofit/>
          </a:bodyPr>
          <a:lstStyle/>
          <a:p>
            <a:r>
              <a:rPr lang="en-US" sz="6000" b="1" dirty="0" smtClean="0">
                <a:effectLst>
                  <a:outerShdw blurRad="38100" dist="38100" dir="2700000" algn="tl">
                    <a:srgbClr val="000000">
                      <a:alpha val="43137"/>
                    </a:srgbClr>
                  </a:outerShdw>
                </a:effectLst>
                <a:latin typeface="+mn-lt"/>
              </a:rPr>
              <a:t>Organizations &amp; Systems</a:t>
            </a:r>
            <a:endParaRPr lang="en-US" sz="6000" b="1" dirty="0">
              <a:effectLst>
                <a:outerShdw blurRad="38100" dist="38100" dir="2700000" algn="tl">
                  <a:srgbClr val="000000">
                    <a:alpha val="43137"/>
                  </a:srgbClr>
                </a:outerShdw>
              </a:effectLst>
              <a:latin typeface="+mn-lt"/>
            </a:endParaRPr>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34891" y="1905000"/>
            <a:ext cx="6874218" cy="3486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4869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286750" cy="1325563"/>
          </a:xfrm>
        </p:spPr>
        <p:txBody>
          <a:bodyPr>
            <a:noAutofit/>
          </a:bodyPr>
          <a:lstStyle/>
          <a:p>
            <a:r>
              <a:rPr lang="en-US" sz="6000" b="1" dirty="0">
                <a:effectLst>
                  <a:outerShdw blurRad="38100" dist="38100" dir="2700000" algn="tl">
                    <a:srgbClr val="000000">
                      <a:alpha val="43137"/>
                    </a:srgbClr>
                  </a:outerShdw>
                </a:effectLst>
                <a:latin typeface="+mn-lt"/>
              </a:rPr>
              <a:t>Organizations &amp; Systems</a:t>
            </a:r>
            <a:endParaRPr lang="en-US" sz="6000" b="1" dirty="0">
              <a:latin typeface="+mn-lt"/>
            </a:endParaRPr>
          </a:p>
        </p:txBody>
      </p:sp>
      <p:pic>
        <p:nvPicPr>
          <p:cNvPr id="4" name="Content Placeholder 3"/>
          <p:cNvPicPr>
            <a:picLocks noGrp="1" noChangeAspect="1"/>
          </p:cNvPicPr>
          <p:nvPr>
            <p:ph idx="1"/>
          </p:nvPr>
        </p:nvPicPr>
        <p:blipFill>
          <a:blip r:embed="rId2"/>
          <a:stretch>
            <a:fillRect/>
          </a:stretch>
        </p:blipFill>
        <p:spPr>
          <a:xfrm>
            <a:off x="2247900" y="2039144"/>
            <a:ext cx="4648200" cy="3924300"/>
          </a:xfrm>
          <a:prstGeom prst="rect">
            <a:avLst/>
          </a:prstGeom>
        </p:spPr>
      </p:pic>
    </p:spTree>
    <p:extLst>
      <p:ext uri="{BB962C8B-B14F-4D97-AF65-F5344CB8AC3E}">
        <p14:creationId xmlns:p14="http://schemas.microsoft.com/office/powerpoint/2010/main" val="3988319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3960</TotalTime>
  <Words>924</Words>
  <Application>Microsoft Office PowerPoint</Application>
  <PresentationFormat>On-screen Show (4:3)</PresentationFormat>
  <Paragraphs>137</Paragraphs>
  <Slides>27</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Collaborative Civic Leadership</vt:lpstr>
      <vt:lpstr>PowerPoint Presentation</vt:lpstr>
      <vt:lpstr>The Civic Arena</vt:lpstr>
      <vt:lpstr>Complex Civic Systems</vt:lpstr>
      <vt:lpstr>Complex Civic Systems</vt:lpstr>
      <vt:lpstr>What Do  Civic Systems Look Like?</vt:lpstr>
      <vt:lpstr>Organizations &amp; Systems</vt:lpstr>
      <vt:lpstr>Organizations &amp; Systems</vt:lpstr>
      <vt:lpstr>Organizations &amp; Systems</vt:lpstr>
      <vt:lpstr>Grantmakers’ Role in Civic Systems</vt:lpstr>
      <vt:lpstr>PowerPoint Presentation</vt:lpstr>
      <vt:lpstr>PowerPoint Presentation</vt:lpstr>
      <vt:lpstr>Practice Inquiry</vt:lpstr>
      <vt:lpstr>Compelling Questions</vt:lpstr>
      <vt:lpstr>Compelling Questions</vt:lpstr>
      <vt:lpstr>Compelling Questions</vt:lpstr>
      <vt:lpstr>Examples</vt:lpstr>
      <vt:lpstr>PowerPoint Presentation</vt:lpstr>
      <vt:lpstr>Grantmakers &amp; Context</vt:lpstr>
      <vt:lpstr>The Currency of Collaboration</vt:lpstr>
      <vt:lpstr>Collaboration &amp; Trust</vt:lpstr>
      <vt:lpstr>Build Trust</vt:lpstr>
      <vt:lpstr>Build Trust</vt:lpstr>
      <vt:lpstr>Key Elements to Building Trust</vt:lpstr>
      <vt:lpstr>Grantmakers &amp; Trust</vt:lpstr>
      <vt:lpstr>Back Home</vt:lpstr>
      <vt:lpstr>Contact Us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Marcy Levy Shankman</dc:creator>
  <cp:lastModifiedBy>Rumsha Ahmed</cp:lastModifiedBy>
  <cp:revision>66</cp:revision>
  <cp:lastPrinted>2015-10-19T19:23:58Z</cp:lastPrinted>
  <dcterms:created xsi:type="dcterms:W3CDTF">2015-05-26T14:01:26Z</dcterms:created>
  <dcterms:modified xsi:type="dcterms:W3CDTF">2015-11-20T14:46:58Z</dcterms:modified>
</cp:coreProperties>
</file>