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handoutMasterIdLst>
    <p:handoutMasterId r:id="rId13"/>
  </p:handoutMasterIdLst>
  <p:sldIdLst>
    <p:sldId id="302" r:id="rId2"/>
    <p:sldId id="266" r:id="rId3"/>
    <p:sldId id="364" r:id="rId4"/>
    <p:sldId id="342" r:id="rId5"/>
    <p:sldId id="347" r:id="rId6"/>
    <p:sldId id="362" r:id="rId7"/>
    <p:sldId id="355" r:id="rId8"/>
    <p:sldId id="356" r:id="rId9"/>
    <p:sldId id="361" r:id="rId10"/>
    <p:sldId id="365" r:id="rId11"/>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lly Brown"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A2D0"/>
    <a:srgbClr val="FF9933"/>
    <a:srgbClr val="24A5E3"/>
    <a:srgbClr val="24ACD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169" autoAdjust="0"/>
  </p:normalViewPr>
  <p:slideViewPr>
    <p:cSldViewPr snapToGrid="0" snapToObjects="1">
      <p:cViewPr varScale="1">
        <p:scale>
          <a:sx n="107" d="100"/>
          <a:sy n="107" d="100"/>
        </p:scale>
        <p:origin x="114"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mj-lt"/>
              </a:defRPr>
            </a:pPr>
            <a:r>
              <a:rPr lang="en-US" sz="1600">
                <a:latin typeface="+mj-lt"/>
              </a:rPr>
              <a:t>Number</a:t>
            </a:r>
            <a:r>
              <a:rPr lang="en-US" sz="1600" baseline="0">
                <a:latin typeface="+mj-lt"/>
              </a:rPr>
              <a:t> of Interviewees by Organization Type</a:t>
            </a:r>
            <a:endParaRPr lang="en-US" sz="1600">
              <a:latin typeface="+mj-lt"/>
            </a:endParaRPr>
          </a:p>
        </c:rich>
      </c:tx>
      <c:layout>
        <c:manualLayout>
          <c:xMode val="edge"/>
          <c:yMode val="edge"/>
          <c:x val="0.12525"/>
          <c:y val="3.7037037037037E-2"/>
        </c:manualLayout>
      </c:layout>
      <c:overlay val="0"/>
    </c:title>
    <c:autoTitleDeleted val="0"/>
    <c:plotArea>
      <c:layout/>
      <c:barChart>
        <c:barDir val="col"/>
        <c:grouping val="clustered"/>
        <c:varyColors val="0"/>
        <c:ser>
          <c:idx val="0"/>
          <c:order val="0"/>
          <c:tx>
            <c:v>N=42</c:v>
          </c:tx>
          <c:invertIfNegative val="0"/>
          <c:dLbls>
            <c:spPr>
              <a:noFill/>
              <a:ln>
                <a:noFill/>
              </a:ln>
              <a:effectLst/>
            </c:spPr>
            <c:txPr>
              <a:bodyPr/>
              <a:lstStyle/>
              <a:p>
                <a:pPr>
                  <a:defRPr>
                    <a:solidFill>
                      <a:schemeClr val="accent6">
                        <a:lumMod val="75000"/>
                      </a:schemeClr>
                    </a:solidFill>
                    <a:latin typeface="+mj-lt"/>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Sheet1!$A$7:$A$15</c:f>
              <c:strCache>
                <c:ptCount val="9"/>
                <c:pt idx="0">
                  <c:v>Type of organization</c:v>
                </c:pt>
                <c:pt idx="1">
                  <c:v>I</c:v>
                </c:pt>
                <c:pt idx="2">
                  <c:v>RA</c:v>
                </c:pt>
                <c:pt idx="3">
                  <c:v>A</c:v>
                </c:pt>
                <c:pt idx="4">
                  <c:v>F</c:v>
                </c:pt>
                <c:pt idx="5">
                  <c:v>CF</c:v>
                </c:pt>
                <c:pt idx="6">
                  <c:v>FF</c:v>
                </c:pt>
                <c:pt idx="7">
                  <c:v>CorpF</c:v>
                </c:pt>
                <c:pt idx="8">
                  <c:v>C</c:v>
                </c:pt>
              </c:strCache>
            </c:strRef>
          </c:cat>
          <c:val>
            <c:numRef>
              <c:f>Sheet1!$B$7:$B$15</c:f>
              <c:numCache>
                <c:formatCode>General</c:formatCode>
                <c:ptCount val="9"/>
                <c:pt idx="1">
                  <c:v>8</c:v>
                </c:pt>
                <c:pt idx="2">
                  <c:v>5</c:v>
                </c:pt>
                <c:pt idx="3">
                  <c:v>3</c:v>
                </c:pt>
                <c:pt idx="4">
                  <c:v>9</c:v>
                </c:pt>
                <c:pt idx="5">
                  <c:v>6</c:v>
                </c:pt>
                <c:pt idx="6">
                  <c:v>2</c:v>
                </c:pt>
                <c:pt idx="7">
                  <c:v>3</c:v>
                </c:pt>
                <c:pt idx="8">
                  <c:v>6</c:v>
                </c:pt>
              </c:numCache>
            </c:numRef>
          </c:val>
        </c:ser>
        <c:dLbls>
          <c:showLegendKey val="0"/>
          <c:showVal val="0"/>
          <c:showCatName val="0"/>
          <c:showSerName val="0"/>
          <c:showPercent val="0"/>
          <c:showBubbleSize val="0"/>
        </c:dLbls>
        <c:gapWidth val="150"/>
        <c:axId val="190505888"/>
        <c:axId val="190506280"/>
      </c:barChart>
      <c:catAx>
        <c:axId val="190505888"/>
        <c:scaling>
          <c:orientation val="minMax"/>
        </c:scaling>
        <c:delete val="0"/>
        <c:axPos val="b"/>
        <c:numFmt formatCode="General" sourceLinked="0"/>
        <c:majorTickMark val="out"/>
        <c:minorTickMark val="none"/>
        <c:tickLblPos val="nextTo"/>
        <c:txPr>
          <a:bodyPr/>
          <a:lstStyle/>
          <a:p>
            <a:pPr>
              <a:defRPr>
                <a:latin typeface="+mj-lt"/>
              </a:defRPr>
            </a:pPr>
            <a:endParaRPr lang="en-US"/>
          </a:p>
        </c:txPr>
        <c:crossAx val="190506280"/>
        <c:crosses val="autoZero"/>
        <c:auto val="1"/>
        <c:lblAlgn val="ctr"/>
        <c:lblOffset val="100"/>
        <c:noMultiLvlLbl val="0"/>
      </c:catAx>
      <c:valAx>
        <c:axId val="190506280"/>
        <c:scaling>
          <c:orientation val="minMax"/>
        </c:scaling>
        <c:delete val="0"/>
        <c:axPos val="l"/>
        <c:majorGridlines/>
        <c:numFmt formatCode="General" sourceLinked="1"/>
        <c:majorTickMark val="out"/>
        <c:minorTickMark val="none"/>
        <c:tickLblPos val="nextTo"/>
        <c:txPr>
          <a:bodyPr/>
          <a:lstStyle/>
          <a:p>
            <a:pPr>
              <a:defRPr>
                <a:latin typeface="+mj-lt"/>
              </a:defRPr>
            </a:pPr>
            <a:endParaRPr lang="en-US"/>
          </a:p>
        </c:txPr>
        <c:crossAx val="190505888"/>
        <c:crosses val="autoZero"/>
        <c:crossBetween val="between"/>
      </c:valAx>
    </c:plotArea>
    <c:legend>
      <c:legendPos val="r"/>
      <c:overlay val="0"/>
      <c:txPr>
        <a:bodyPr/>
        <a:lstStyle/>
        <a:p>
          <a:pPr>
            <a:defRPr>
              <a:latin typeface="+mj-lt"/>
            </a:defRPr>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DCDF09-5D5D-114D-847D-4D6ED456D2B7}" type="datetimeFigureOut">
              <a:rPr lang="en-US" smtClean="0"/>
              <a:t>11/24/2015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A4E0A9A-F9B5-0343-93AE-83A6F8F98A12}" type="slidenum">
              <a:rPr lang="en-US" smtClean="0"/>
              <a:t>‹#›</a:t>
            </a:fld>
            <a:endParaRPr lang="en-US"/>
          </a:p>
        </p:txBody>
      </p:sp>
    </p:spTree>
    <p:extLst>
      <p:ext uri="{BB962C8B-B14F-4D97-AF65-F5344CB8AC3E}">
        <p14:creationId xmlns:p14="http://schemas.microsoft.com/office/powerpoint/2010/main" val="37525475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98467-91CF-7741-80F8-5169F79020DA}" type="datetimeFigureOut">
              <a:rPr lang="en-US" smtClean="0"/>
              <a:t>11/24/2015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6BF9E5-7226-5041-9F03-29F0D9188AF1}" type="slidenum">
              <a:rPr lang="en-US" smtClean="0"/>
              <a:t>‹#›</a:t>
            </a:fld>
            <a:endParaRPr lang="en-US"/>
          </a:p>
        </p:txBody>
      </p:sp>
    </p:spTree>
    <p:extLst>
      <p:ext uri="{BB962C8B-B14F-4D97-AF65-F5344CB8AC3E}">
        <p14:creationId xmlns:p14="http://schemas.microsoft.com/office/powerpoint/2010/main" val="172953468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6BF9E5-7226-5041-9F03-29F0D9188AF1}" type="slidenum">
              <a:rPr lang="en-US" smtClean="0"/>
              <a:t>1</a:t>
            </a:fld>
            <a:endParaRPr lang="en-US"/>
          </a:p>
        </p:txBody>
      </p:sp>
    </p:spTree>
    <p:extLst>
      <p:ext uri="{BB962C8B-B14F-4D97-AF65-F5344CB8AC3E}">
        <p14:creationId xmlns:p14="http://schemas.microsoft.com/office/powerpoint/2010/main" val="2406533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6BF9E5-7226-5041-9F03-29F0D9188AF1}" type="slidenum">
              <a:rPr lang="en-US" smtClean="0"/>
              <a:t>2</a:t>
            </a:fld>
            <a:endParaRPr lang="en-US"/>
          </a:p>
        </p:txBody>
      </p:sp>
    </p:spTree>
    <p:extLst>
      <p:ext uri="{BB962C8B-B14F-4D97-AF65-F5344CB8AC3E}">
        <p14:creationId xmlns:p14="http://schemas.microsoft.com/office/powerpoint/2010/main" val="3945782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Diverse Leaders: Key Insight</a:t>
            </a:r>
          </a:p>
          <a:p>
            <a:endParaRPr lang="en-US" dirty="0" smtClean="0"/>
          </a:p>
          <a:p>
            <a:r>
              <a:rPr lang="en-US" sz="1200" b="1" dirty="0" smtClean="0"/>
              <a:t>Issue, Insight &amp; Implication</a:t>
            </a:r>
          </a:p>
          <a:p>
            <a:endParaRPr lang="en-US" sz="1200" b="1" dirty="0" smtClean="0"/>
          </a:p>
          <a:p>
            <a:r>
              <a:rPr lang="en-US" sz="1200" b="1" dirty="0" smtClean="0"/>
              <a:t>Insight</a:t>
            </a:r>
            <a:r>
              <a:rPr lang="en-US" sz="1200" dirty="0" smtClean="0"/>
              <a:t>: Senior leadership needs peer support, concrete tools and opportunities to build relationships with diverse peers to facilitate efforts to diversify their ranks.</a:t>
            </a:r>
          </a:p>
          <a:p>
            <a:endParaRPr lang="en-US" sz="1200" dirty="0" smtClean="0"/>
          </a:p>
          <a:p>
            <a:r>
              <a:rPr lang="en-US" sz="1200" b="1" dirty="0" smtClean="0"/>
              <a:t>Question</a:t>
            </a:r>
            <a:r>
              <a:rPr lang="en-US" sz="1200" dirty="0" smtClean="0"/>
              <a:t>: How can we strengthen the support and tools available to CEOs and trustees to act as leaders on this issue for their peer? </a:t>
            </a:r>
            <a:r>
              <a:rPr lang="en-US" dirty="0" smtClean="0"/>
              <a:t> </a:t>
            </a:r>
          </a:p>
          <a:p>
            <a:endParaRPr lang="en-US" dirty="0"/>
          </a:p>
        </p:txBody>
      </p:sp>
      <p:sp>
        <p:nvSpPr>
          <p:cNvPr id="4" name="Slide Number Placeholder 3"/>
          <p:cNvSpPr>
            <a:spLocks noGrp="1"/>
          </p:cNvSpPr>
          <p:nvPr>
            <p:ph type="sldNum" sz="quarter" idx="10"/>
          </p:nvPr>
        </p:nvSpPr>
        <p:spPr/>
        <p:txBody>
          <a:bodyPr/>
          <a:lstStyle/>
          <a:p>
            <a:fld id="{F26BF9E5-7226-5041-9F03-29F0D9188AF1}" type="slidenum">
              <a:rPr lang="en-US" smtClean="0"/>
              <a:t>4</a:t>
            </a:fld>
            <a:endParaRPr lang="en-US"/>
          </a:p>
        </p:txBody>
      </p:sp>
    </p:spTree>
    <p:extLst>
      <p:ext uri="{BB962C8B-B14F-4D97-AF65-F5344CB8AC3E}">
        <p14:creationId xmlns:p14="http://schemas.microsoft.com/office/powerpoint/2010/main" val="741245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Funding: Key Insight</a:t>
            </a:r>
          </a:p>
          <a:p>
            <a:endParaRPr lang="en-US" dirty="0" smtClean="0"/>
          </a:p>
          <a:p>
            <a:r>
              <a:rPr lang="en-US" sz="1600" b="1" dirty="0" smtClean="0"/>
              <a:t>Insight</a:t>
            </a:r>
            <a:r>
              <a:rPr lang="en-US" sz="1600" dirty="0" smtClean="0"/>
              <a:t>: Few foundations are addressing equity—and even DEI leaders lack a clear definition and agenda. </a:t>
            </a:r>
          </a:p>
          <a:p>
            <a:endParaRPr lang="en-US" sz="1600" dirty="0" smtClean="0"/>
          </a:p>
          <a:p>
            <a:r>
              <a:rPr lang="en-US" sz="1600" b="1" dirty="0" smtClean="0"/>
              <a:t>Question</a:t>
            </a:r>
            <a:r>
              <a:rPr lang="en-US" sz="1600" dirty="0" smtClean="0"/>
              <a:t>: What should we do to establish a common definition and agenda?  </a:t>
            </a:r>
            <a:endParaRPr lang="en-US" dirty="0" smtClean="0"/>
          </a:p>
          <a:p>
            <a:endParaRPr lang="en-US" dirty="0" smtClean="0"/>
          </a:p>
          <a:p>
            <a:r>
              <a:rPr lang="en-US" dirty="0" smtClean="0"/>
              <a:t>Comment: The funding goal is to increase funding to diverse communities. Focusing the conversation only on funding from diverse donors to diverse communities seems limiting for this conversation, no? How about focusing this discussion on equity instead?  (KB Notes:  I think it would be a mistake to try to tackle the equity discussion here; it</a:t>
            </a:r>
            <a:r>
              <a:rPr lang="fr-FR" dirty="0" smtClean="0"/>
              <a:t>’</a:t>
            </a:r>
            <a:r>
              <a:rPr lang="en-US" dirty="0" smtClean="0"/>
              <a:t>s too fraught and we won’ get agreement&gt; Plus we don’t know the real level of funding to diverse communities because we don</a:t>
            </a:r>
            <a:r>
              <a:rPr lang="fr-FR" dirty="0" smtClean="0"/>
              <a:t>’</a:t>
            </a:r>
            <a:r>
              <a:rPr lang="en-US" dirty="0" smtClean="0"/>
              <a:t>t have good data. So I think that would be a distraction here)</a:t>
            </a:r>
          </a:p>
          <a:p>
            <a:endParaRPr lang="en-US" dirty="0" smtClean="0"/>
          </a:p>
          <a:p>
            <a:r>
              <a:rPr lang="en-US" dirty="0" smtClean="0"/>
              <a:t>(Here’s what you first wrote:</a:t>
            </a:r>
          </a:p>
          <a:p>
            <a:r>
              <a:rPr lang="en-US" dirty="0" smtClean="0"/>
              <a:t>Key Insight: Creative efforts to “change the narrative” about who is a philanthropist can unlock the potential of this strong and growing arena.)</a:t>
            </a:r>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26BF9E5-7226-5041-9F03-29F0D9188AF1}" type="slidenum">
              <a:rPr lang="en-US" smtClean="0"/>
              <a:t>5</a:t>
            </a:fld>
            <a:endParaRPr lang="en-US"/>
          </a:p>
        </p:txBody>
      </p:sp>
    </p:spTree>
    <p:extLst>
      <p:ext uri="{BB962C8B-B14F-4D97-AF65-F5344CB8AC3E}">
        <p14:creationId xmlns:p14="http://schemas.microsoft.com/office/powerpoint/2010/main" val="1781308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8D0D10-01FD-4B41-B407-5A453935C421}" type="slidenum">
              <a:rPr lang="en-US" smtClean="0"/>
              <a:t>8</a:t>
            </a:fld>
            <a:endParaRPr lang="en-US"/>
          </a:p>
        </p:txBody>
      </p:sp>
    </p:spTree>
    <p:extLst>
      <p:ext uri="{BB962C8B-B14F-4D97-AF65-F5344CB8AC3E}">
        <p14:creationId xmlns:p14="http://schemas.microsoft.com/office/powerpoint/2010/main" val="780849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3CFF5E45-FEC3-2647-85B0-98284FBFF3C3}" type="datetime1">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223721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52C65C42-23E9-1C4A-B900-6D9A56F4105B}" type="datetime1">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359102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E2D8469D-835A-2142-A636-7ED4E280A28E}" type="datetime1">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3641084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9E3E53BF-4782-7444-B80B-7B8189D8BB82}" type="datetime1">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1128976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5469C047-1C9D-F84C-A56A-CC07378E279A}" type="datetime1">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3668886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26A8FA01-CC5D-F448-A3F2-1E793F10C737}" type="datetime1">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3262044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64E29C08-5BF1-EE49-9438-55F870BE2551}" type="datetime1">
              <a:rPr lang="en-US" smtClean="0"/>
              <a:t>11/24/2015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3782071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6D060F84-7752-CD4A-BC5A-7E4BA8E868C3}" type="datetime1">
              <a:rPr lang="en-US" smtClean="0"/>
              <a:t>11/24/2015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103954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2E8AF7-A78E-DE44-9BF5-30251E13BB9B}" type="datetime1">
              <a:rPr lang="en-US" smtClean="0"/>
              <a:t>11/24/2015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620494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399AE4FC-AC21-3E47-8B64-4E8EB52A7623}" type="datetime1">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196831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AFEF07F1-A90B-EC48-AE3E-707FB0AE05C2}" type="datetime1">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98AE8A-68DA-6044-B091-1C645A8394C4}" type="slidenum">
              <a:rPr lang="en-US" smtClean="0"/>
              <a:t>‹#›</a:t>
            </a:fld>
            <a:endParaRPr lang="en-US"/>
          </a:p>
        </p:txBody>
      </p:sp>
    </p:spTree>
    <p:extLst>
      <p:ext uri="{BB962C8B-B14F-4D97-AF65-F5344CB8AC3E}">
        <p14:creationId xmlns:p14="http://schemas.microsoft.com/office/powerpoint/2010/main" val="4110700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A4592-0EDC-3545-AB08-38B4758E0A28}" type="datetime1">
              <a:rPr lang="en-US" smtClean="0"/>
              <a:t>11/24/2015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8AE8A-68DA-6044-B091-1C645A8394C4}" type="slidenum">
              <a:rPr lang="en-US" smtClean="0"/>
              <a:t>‹#›</a:t>
            </a:fld>
            <a:endParaRPr lang="en-US"/>
          </a:p>
        </p:txBody>
      </p:sp>
    </p:spTree>
    <p:extLst>
      <p:ext uri="{BB962C8B-B14F-4D97-AF65-F5344CB8AC3E}">
        <p14:creationId xmlns:p14="http://schemas.microsoft.com/office/powerpoint/2010/main" val="16201110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5 PPT template-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3094"/>
            <a:ext cx="9144000" cy="6858000"/>
          </a:xfrm>
          <a:prstGeom prst="rect">
            <a:avLst/>
          </a:prstGeom>
        </p:spPr>
      </p:pic>
      <p:sp>
        <p:nvSpPr>
          <p:cNvPr id="7" name="Rectangle 6"/>
          <p:cNvSpPr/>
          <p:nvPr/>
        </p:nvSpPr>
        <p:spPr>
          <a:xfrm>
            <a:off x="0" y="2680322"/>
            <a:ext cx="9144000" cy="2123658"/>
          </a:xfrm>
          <a:prstGeom prst="rect">
            <a:avLst/>
          </a:prstGeom>
        </p:spPr>
        <p:txBody>
          <a:bodyPr wrap="square">
            <a:spAutoFit/>
          </a:bodyPr>
          <a:lstStyle/>
          <a:p>
            <a:pPr algn="ctr"/>
            <a:r>
              <a:rPr lang="en-US" sz="3600" b="1" dirty="0" smtClean="0">
                <a:solidFill>
                  <a:srgbClr val="24ACD9"/>
                </a:solidFill>
                <a:latin typeface="Avenir Heavy"/>
                <a:cs typeface="Avenir Heavy"/>
              </a:rPr>
              <a:t>D5 Coalition: Progress and Impact </a:t>
            </a:r>
          </a:p>
          <a:p>
            <a:pPr algn="ctr"/>
            <a:r>
              <a:rPr lang="en-US" sz="3600" b="1" dirty="0" smtClean="0">
                <a:solidFill>
                  <a:srgbClr val="24ACD9"/>
                </a:solidFill>
                <a:latin typeface="Avenir Heavy"/>
                <a:cs typeface="Avenir Heavy"/>
              </a:rPr>
              <a:t>and Next Steps</a:t>
            </a:r>
          </a:p>
          <a:p>
            <a:pPr algn="ctr"/>
            <a:r>
              <a:rPr lang="en-US" sz="3200" b="1" dirty="0" smtClean="0">
                <a:solidFill>
                  <a:srgbClr val="24ACD9"/>
                </a:solidFill>
                <a:latin typeface="Avenir Heavy"/>
                <a:cs typeface="Avenir Heavy"/>
              </a:rPr>
              <a:t>GEO Focus Group</a:t>
            </a:r>
          </a:p>
          <a:p>
            <a:pPr algn="ctr"/>
            <a:r>
              <a:rPr lang="en-US" sz="2800" dirty="0" smtClean="0">
                <a:solidFill>
                  <a:srgbClr val="24ACD9"/>
                </a:solidFill>
                <a:latin typeface="Avenir Book"/>
                <a:cs typeface="Avenir Book"/>
              </a:rPr>
              <a:t>November 2015 </a:t>
            </a:r>
          </a:p>
        </p:txBody>
      </p:sp>
      <p:sp>
        <p:nvSpPr>
          <p:cNvPr id="2" name="Rectangle 1"/>
          <p:cNvSpPr/>
          <p:nvPr/>
        </p:nvSpPr>
        <p:spPr>
          <a:xfrm>
            <a:off x="1111305" y="546877"/>
            <a:ext cx="2928196" cy="1481857"/>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8B98AE8A-68DA-6044-B091-1C645A8394C4}" type="slidenum">
              <a:rPr lang="en-US" smtClean="0"/>
              <a:t>1</a:t>
            </a:fld>
            <a:endParaRPr lang="en-US" dirty="0"/>
          </a:p>
        </p:txBody>
      </p:sp>
      <p:pic>
        <p:nvPicPr>
          <p:cNvPr id="8" name="Picture 6" descr="Macintosh HD:Users:alexcole:Desktop:Hattaway:D5:Visual &amp; Logo:D5_4-2014.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413" y="715963"/>
            <a:ext cx="2824162" cy="11564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591471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37733"/>
            <a:ext cx="8229600" cy="4639734"/>
          </a:xfrm>
        </p:spPr>
        <p:txBody>
          <a:bodyPr>
            <a:normAutofit fontScale="90000"/>
          </a:bodyPr>
          <a:lstStyle/>
          <a:p>
            <a:r>
              <a:rPr lang="en-US" sz="3600" dirty="0" smtClean="0">
                <a:latin typeface="Avenir Book"/>
                <a:cs typeface="Avenir Book"/>
              </a:rPr>
              <a:t>For more information on D5 </a:t>
            </a:r>
            <a:r>
              <a:rPr lang="en-US" sz="3600" smtClean="0">
                <a:latin typeface="Avenir Book"/>
                <a:cs typeface="Avenir Book"/>
              </a:rPr>
              <a:t>Coalition’s work </a:t>
            </a:r>
            <a:r>
              <a:rPr lang="en-US" sz="3600" dirty="0" smtClean="0">
                <a:latin typeface="Avenir Book"/>
                <a:cs typeface="Avenir Book"/>
              </a:rPr>
              <a:t>visit www.d5coalition.org</a:t>
            </a:r>
            <a:br>
              <a:rPr lang="en-US" sz="3600" dirty="0" smtClean="0">
                <a:latin typeface="Avenir Book"/>
                <a:cs typeface="Avenir Book"/>
              </a:rPr>
            </a:br>
            <a:r>
              <a:rPr lang="en-US" sz="3600" dirty="0" smtClean="0">
                <a:latin typeface="Avenir Book"/>
                <a:cs typeface="Avenir Book"/>
              </a:rPr>
              <a:t/>
            </a:r>
            <a:br>
              <a:rPr lang="en-US" sz="3600" dirty="0" smtClean="0">
                <a:latin typeface="Avenir Book"/>
                <a:cs typeface="Avenir Book"/>
              </a:rPr>
            </a:br>
            <a:r>
              <a:rPr lang="en-US" sz="3600" dirty="0" smtClean="0">
                <a:latin typeface="Avenir Book"/>
                <a:cs typeface="Avenir Book"/>
              </a:rPr>
              <a:t>To give input on what you think philanthropy needs going forward regarding issues of diversity, equity and inclusion, please contact Gerri </a:t>
            </a:r>
            <a:r>
              <a:rPr lang="en-US" sz="3600" dirty="0" err="1" smtClean="0">
                <a:latin typeface="Avenir Book"/>
                <a:cs typeface="Avenir Book"/>
              </a:rPr>
              <a:t>Spilka</a:t>
            </a:r>
            <a:r>
              <a:rPr lang="en-US" sz="3600" dirty="0">
                <a:latin typeface="Avenir Book"/>
                <a:cs typeface="Avenir Book"/>
              </a:rPr>
              <a:t> at Equal </a:t>
            </a:r>
            <a:r>
              <a:rPr lang="en-US" sz="3600" dirty="0" smtClean="0">
                <a:latin typeface="Avenir Book"/>
                <a:cs typeface="Avenir Book"/>
              </a:rPr>
              <a:t>Measure - </a:t>
            </a:r>
            <a:r>
              <a:rPr lang="en-US" sz="3600" dirty="0" err="1">
                <a:latin typeface="Avenir Book"/>
                <a:cs typeface="Avenir Book"/>
              </a:rPr>
              <a:t>GSpilka@equalmeasure.org</a:t>
            </a:r>
            <a:r>
              <a:rPr lang="en-US" sz="4000" dirty="0" smtClean="0"/>
              <a:t/>
            </a:r>
            <a:br>
              <a:rPr lang="en-US" sz="4000" dirty="0" smtClean="0"/>
            </a:br>
            <a:r>
              <a:rPr lang="en-US" dirty="0" smtClean="0"/>
              <a:t> </a:t>
            </a:r>
            <a:endParaRPr lang="en-US" dirty="0"/>
          </a:p>
        </p:txBody>
      </p:sp>
      <p:sp>
        <p:nvSpPr>
          <p:cNvPr id="5" name="Slide Number Placeholder 4"/>
          <p:cNvSpPr>
            <a:spLocks noGrp="1"/>
          </p:cNvSpPr>
          <p:nvPr>
            <p:ph type="sldNum" sz="quarter" idx="12"/>
          </p:nvPr>
        </p:nvSpPr>
        <p:spPr/>
        <p:txBody>
          <a:bodyPr/>
          <a:lstStyle/>
          <a:p>
            <a:fld id="{8B98AE8A-68DA-6044-B091-1C645A8394C4}" type="slidenum">
              <a:rPr lang="en-US" smtClean="0"/>
              <a:t>10</a:t>
            </a:fld>
            <a:endParaRPr lang="en-US"/>
          </a:p>
        </p:txBody>
      </p:sp>
      <p:pic>
        <p:nvPicPr>
          <p:cNvPr id="7" name="Picture 6" descr="D5 logo copy.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28936" y="57035"/>
            <a:ext cx="1585564" cy="1073265"/>
          </a:xfrm>
          <a:prstGeom prst="rect">
            <a:avLst/>
          </a:prstGeom>
        </p:spPr>
      </p:pic>
    </p:spTree>
    <p:extLst>
      <p:ext uri="{BB962C8B-B14F-4D97-AF65-F5344CB8AC3E}">
        <p14:creationId xmlns:p14="http://schemas.microsoft.com/office/powerpoint/2010/main" val="1200088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7249769" y="6422767"/>
            <a:ext cx="1159523" cy="260492"/>
          </a:xfrm>
          <a:prstGeom prst="rect">
            <a:avLst/>
          </a:prstGeom>
          <a:solidFill>
            <a:srgbClr val="24A5E3"/>
          </a:solidFill>
          <a:ln>
            <a:solidFill>
              <a:srgbClr val="24A5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7201505" y="6375482"/>
            <a:ext cx="1207787" cy="307777"/>
          </a:xfrm>
          <a:prstGeom prst="rect">
            <a:avLst/>
          </a:prstGeom>
          <a:noFill/>
        </p:spPr>
        <p:txBody>
          <a:bodyPr wrap="square" rtlCol="0">
            <a:spAutoFit/>
          </a:bodyPr>
          <a:lstStyle/>
          <a:p>
            <a:r>
              <a:rPr lang="en-US" sz="1400" dirty="0">
                <a:solidFill>
                  <a:schemeClr val="bg1"/>
                </a:solidFill>
                <a:latin typeface="Avenir Book"/>
                <a:cs typeface="Avenir Book"/>
              </a:rPr>
              <a:t>t</a:t>
            </a:r>
            <a:r>
              <a:rPr lang="en-US" sz="1400" dirty="0" smtClean="0">
                <a:solidFill>
                  <a:schemeClr val="bg1"/>
                </a:solidFill>
                <a:latin typeface="Avenir Book"/>
                <a:cs typeface="Avenir Book"/>
              </a:rPr>
              <a:t>he priorities</a:t>
            </a:r>
            <a:endParaRPr lang="en-US" sz="1400" dirty="0">
              <a:solidFill>
                <a:schemeClr val="bg1"/>
              </a:solidFill>
              <a:latin typeface="Avenir Book"/>
              <a:cs typeface="Avenir Book"/>
            </a:endParaRPr>
          </a:p>
        </p:txBody>
      </p:sp>
      <p:sp>
        <p:nvSpPr>
          <p:cNvPr id="7" name="Rectangle 6"/>
          <p:cNvSpPr/>
          <p:nvPr/>
        </p:nvSpPr>
        <p:spPr>
          <a:xfrm>
            <a:off x="522959" y="531069"/>
            <a:ext cx="8197709" cy="584776"/>
          </a:xfrm>
          <a:prstGeom prst="rect">
            <a:avLst/>
          </a:prstGeom>
        </p:spPr>
        <p:txBody>
          <a:bodyPr wrap="square">
            <a:spAutoFit/>
          </a:bodyPr>
          <a:lstStyle/>
          <a:p>
            <a:r>
              <a:rPr lang="en-US" sz="3200" b="1" dirty="0" smtClean="0">
                <a:solidFill>
                  <a:srgbClr val="000000"/>
                </a:solidFill>
                <a:latin typeface="Avenir Heavy"/>
                <a:cs typeface="Avenir Heavy"/>
              </a:rPr>
              <a:t>Four Big Goals</a:t>
            </a:r>
            <a:endParaRPr lang="en-US" sz="3200" b="1" dirty="0">
              <a:solidFill>
                <a:srgbClr val="000000"/>
              </a:solidFill>
              <a:latin typeface="Avenir Heavy"/>
              <a:cs typeface="Avenir Heavy"/>
            </a:endParaRPr>
          </a:p>
        </p:txBody>
      </p:sp>
      <p:sp>
        <p:nvSpPr>
          <p:cNvPr id="8" name="Rectangle 7"/>
          <p:cNvSpPr/>
          <p:nvPr/>
        </p:nvSpPr>
        <p:spPr>
          <a:xfrm>
            <a:off x="1084561" y="1718734"/>
            <a:ext cx="7827215" cy="4093428"/>
          </a:xfrm>
          <a:prstGeom prst="rect">
            <a:avLst/>
          </a:prstGeom>
        </p:spPr>
        <p:txBody>
          <a:bodyPr wrap="square">
            <a:spAutoFit/>
          </a:bodyPr>
          <a:lstStyle/>
          <a:p>
            <a:pPr marL="457200" indent="-457200">
              <a:buFont typeface="+mj-lt"/>
              <a:buAutoNum type="arabicPeriod"/>
            </a:pPr>
            <a:r>
              <a:rPr lang="en-US" sz="2000" dirty="0" smtClean="0">
                <a:latin typeface="Avenir Book"/>
                <a:cs typeface="Avenir Book"/>
              </a:rPr>
              <a:t>Recruit </a:t>
            </a:r>
            <a:r>
              <a:rPr lang="en-US" sz="2000" dirty="0">
                <a:latin typeface="Avenir Book"/>
                <a:cs typeface="Avenir Book"/>
              </a:rPr>
              <a:t>diverse </a:t>
            </a:r>
            <a:r>
              <a:rPr lang="en-US" sz="2000" b="1" dirty="0">
                <a:solidFill>
                  <a:srgbClr val="24ACD9"/>
                </a:solidFill>
                <a:latin typeface="Avenir Heavy"/>
                <a:cs typeface="Avenir Heavy"/>
              </a:rPr>
              <a:t>leaders</a:t>
            </a:r>
            <a:r>
              <a:rPr lang="en-US" sz="2000" dirty="0">
                <a:solidFill>
                  <a:srgbClr val="24ACD9"/>
                </a:solidFill>
                <a:latin typeface="Avenir Book"/>
                <a:cs typeface="Avenir Book"/>
              </a:rPr>
              <a:t> </a:t>
            </a:r>
            <a:r>
              <a:rPr lang="en-US" sz="2000" dirty="0">
                <a:latin typeface="Avenir Book"/>
                <a:cs typeface="Avenir Book"/>
              </a:rPr>
              <a:t>for foundations—including CEOs, staff, and </a:t>
            </a:r>
            <a:r>
              <a:rPr lang="en-US" sz="2000" dirty="0" smtClean="0">
                <a:latin typeface="Avenir Book"/>
                <a:cs typeface="Avenir Book"/>
              </a:rPr>
              <a:t>trustees</a:t>
            </a:r>
            <a:endParaRPr lang="en-US" sz="2000" dirty="0">
              <a:latin typeface="Avenir Book"/>
              <a:cs typeface="Avenir Book"/>
            </a:endParaRPr>
          </a:p>
          <a:p>
            <a:endParaRPr lang="en-US" sz="2000" dirty="0" smtClean="0">
              <a:solidFill>
                <a:srgbClr val="000000"/>
              </a:solidFill>
              <a:latin typeface="Avenir Book"/>
              <a:cs typeface="Avenir Book"/>
            </a:endParaRPr>
          </a:p>
          <a:p>
            <a:pPr marL="457200" indent="-457200">
              <a:buFont typeface="+mj-lt"/>
              <a:buAutoNum type="arabicPeriod"/>
            </a:pPr>
            <a:r>
              <a:rPr lang="en-US" sz="2000" dirty="0">
                <a:latin typeface="Avenir Book"/>
                <a:cs typeface="Avenir Book"/>
              </a:rPr>
              <a:t>Increase </a:t>
            </a:r>
            <a:r>
              <a:rPr lang="en-US" sz="2000" b="1" dirty="0">
                <a:solidFill>
                  <a:srgbClr val="24ACD9"/>
                </a:solidFill>
                <a:latin typeface="Avenir Heavy"/>
                <a:cs typeface="Avenir Heavy"/>
              </a:rPr>
              <a:t>funding</a:t>
            </a:r>
            <a:r>
              <a:rPr lang="en-US" sz="2000" dirty="0">
                <a:solidFill>
                  <a:srgbClr val="24ACD9"/>
                </a:solidFill>
                <a:latin typeface="Avenir Book"/>
                <a:cs typeface="Avenir Book"/>
              </a:rPr>
              <a:t> </a:t>
            </a:r>
            <a:r>
              <a:rPr lang="en-US" sz="2000" dirty="0">
                <a:latin typeface="Avenir Book"/>
                <a:cs typeface="Avenir Book"/>
              </a:rPr>
              <a:t>for diverse communities and ensure that foundations offer all </a:t>
            </a:r>
            <a:r>
              <a:rPr lang="en-US" sz="2000" dirty="0" smtClean="0">
                <a:latin typeface="Avenir Book"/>
                <a:cs typeface="Avenir Book"/>
              </a:rPr>
              <a:t>constituencies </a:t>
            </a:r>
            <a:r>
              <a:rPr lang="en-US" sz="2000" dirty="0">
                <a:latin typeface="Avenir Book"/>
                <a:cs typeface="Avenir Book"/>
              </a:rPr>
              <a:t>equal opportunity to access the resources they </a:t>
            </a:r>
            <a:r>
              <a:rPr lang="en-US" sz="2000" dirty="0" smtClean="0">
                <a:latin typeface="Avenir Book"/>
                <a:cs typeface="Avenir Book"/>
              </a:rPr>
              <a:t>need</a:t>
            </a:r>
            <a:endParaRPr lang="en-US" sz="2000" dirty="0">
              <a:latin typeface="Avenir Book"/>
              <a:cs typeface="Avenir Book"/>
            </a:endParaRPr>
          </a:p>
          <a:p>
            <a:pPr marL="457200" indent="-457200">
              <a:buFont typeface="+mj-lt"/>
              <a:buAutoNum type="arabicPeriod"/>
            </a:pPr>
            <a:endParaRPr lang="en-US" sz="2000" dirty="0" smtClean="0">
              <a:solidFill>
                <a:srgbClr val="000000"/>
              </a:solidFill>
              <a:latin typeface="Avenir Book"/>
              <a:cs typeface="Avenir Book"/>
            </a:endParaRPr>
          </a:p>
          <a:p>
            <a:pPr marL="457200" indent="-457200">
              <a:buFont typeface="+mj-lt"/>
              <a:buAutoNum type="arabicPeriod"/>
            </a:pPr>
            <a:r>
              <a:rPr lang="en-US" sz="2000" dirty="0">
                <a:latin typeface="Avenir Book"/>
                <a:cs typeface="Avenir Book"/>
              </a:rPr>
              <a:t>Improve </a:t>
            </a:r>
            <a:r>
              <a:rPr lang="en-US" sz="2000" b="1" dirty="0">
                <a:solidFill>
                  <a:srgbClr val="24ACD9"/>
                </a:solidFill>
                <a:latin typeface="Avenir Heavy"/>
                <a:cs typeface="Avenir Heavy"/>
              </a:rPr>
              <a:t>data</a:t>
            </a:r>
            <a:r>
              <a:rPr lang="en-US" sz="2000" dirty="0">
                <a:solidFill>
                  <a:srgbClr val="24ACD9"/>
                </a:solidFill>
                <a:latin typeface="Avenir Book"/>
                <a:cs typeface="Avenir Book"/>
              </a:rPr>
              <a:t> </a:t>
            </a:r>
            <a:r>
              <a:rPr lang="en-US" sz="2000" dirty="0">
                <a:latin typeface="Avenir Book"/>
                <a:cs typeface="Avenir Book"/>
              </a:rPr>
              <a:t>collection and transparency so we can measure </a:t>
            </a:r>
            <a:r>
              <a:rPr lang="en-US" sz="2000" dirty="0" smtClean="0">
                <a:latin typeface="Avenir Book"/>
                <a:cs typeface="Avenir Book"/>
              </a:rPr>
              <a:t>progress</a:t>
            </a:r>
          </a:p>
          <a:p>
            <a:pPr marL="457200" indent="-457200">
              <a:buFont typeface="+mj-lt"/>
              <a:buAutoNum type="arabicPeriod"/>
            </a:pPr>
            <a:endParaRPr lang="en-US" sz="2000" dirty="0">
              <a:latin typeface="Avenir Book"/>
              <a:cs typeface="Avenir Book"/>
            </a:endParaRPr>
          </a:p>
          <a:p>
            <a:pPr marL="457200" indent="-457200">
              <a:buFont typeface="+mj-lt"/>
              <a:buAutoNum type="arabicPeriod"/>
            </a:pPr>
            <a:r>
              <a:rPr lang="en-US" sz="2000" dirty="0">
                <a:latin typeface="Avenir Book"/>
                <a:cs typeface="Avenir Book"/>
              </a:rPr>
              <a:t>Identify the best </a:t>
            </a:r>
            <a:r>
              <a:rPr lang="en-US" sz="2000" b="1" dirty="0">
                <a:solidFill>
                  <a:srgbClr val="24ACD9"/>
                </a:solidFill>
                <a:latin typeface="Avenir Heavy"/>
                <a:cs typeface="Avenir Heavy"/>
              </a:rPr>
              <a:t>actions</a:t>
            </a:r>
            <a:r>
              <a:rPr lang="en-US" sz="2000" dirty="0">
                <a:solidFill>
                  <a:srgbClr val="24ACD9"/>
                </a:solidFill>
                <a:latin typeface="Avenir Book"/>
                <a:cs typeface="Avenir Book"/>
              </a:rPr>
              <a:t> </a:t>
            </a:r>
            <a:r>
              <a:rPr lang="en-US" sz="2000" dirty="0">
                <a:latin typeface="Avenir Book"/>
                <a:cs typeface="Avenir Book"/>
              </a:rPr>
              <a:t>we can take in our organizations to advance diversity, equity, and inclusion</a:t>
            </a:r>
          </a:p>
          <a:p>
            <a:endParaRPr lang="en-US" sz="2000" dirty="0">
              <a:latin typeface="Avenir Book"/>
              <a:cs typeface="Avenir Book"/>
            </a:endParaRPr>
          </a:p>
        </p:txBody>
      </p:sp>
      <p:pic>
        <p:nvPicPr>
          <p:cNvPr id="9" name="Picture 8" descr="D5 PPT template-07.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435045" y="1600201"/>
            <a:ext cx="675583" cy="628946"/>
          </a:xfrm>
          <a:prstGeom prst="rect">
            <a:avLst/>
          </a:prstGeom>
        </p:spPr>
      </p:pic>
      <p:pic>
        <p:nvPicPr>
          <p:cNvPr id="10" name="Picture 9" descr="D5 PPT template-07.png"/>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94510" y="2563211"/>
            <a:ext cx="702607" cy="607948"/>
          </a:xfrm>
          <a:prstGeom prst="rect">
            <a:avLst/>
          </a:prstGeom>
        </p:spPr>
      </p:pic>
      <p:pic>
        <p:nvPicPr>
          <p:cNvPr id="11" name="Picture 10" descr="D5 PPT template-07.png"/>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48556" y="3796016"/>
            <a:ext cx="594512" cy="648479"/>
          </a:xfrm>
          <a:prstGeom prst="rect">
            <a:avLst/>
          </a:prstGeom>
        </p:spPr>
      </p:pic>
      <p:pic>
        <p:nvPicPr>
          <p:cNvPr id="12" name="Picture 11" descr="D5 PPT template-07.png"/>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435045" y="4697260"/>
            <a:ext cx="716119" cy="634969"/>
          </a:xfrm>
          <a:prstGeom prst="rect">
            <a:avLst/>
          </a:prstGeom>
        </p:spPr>
      </p:pic>
      <p:sp>
        <p:nvSpPr>
          <p:cNvPr id="2" name="Slide Number Placeholder 1"/>
          <p:cNvSpPr>
            <a:spLocks noGrp="1"/>
          </p:cNvSpPr>
          <p:nvPr>
            <p:ph type="sldNum" sz="quarter" idx="12"/>
          </p:nvPr>
        </p:nvSpPr>
        <p:spPr/>
        <p:txBody>
          <a:bodyPr/>
          <a:lstStyle/>
          <a:p>
            <a:fld id="{8B98AE8A-68DA-6044-B091-1C645A8394C4}" type="slidenum">
              <a:rPr lang="en-US" smtClean="0"/>
              <a:t>2</a:t>
            </a:fld>
            <a:endParaRPr lang="en-US"/>
          </a:p>
        </p:txBody>
      </p:sp>
    </p:spTree>
    <p:extLst>
      <p:ext uri="{BB962C8B-B14F-4D97-AF65-F5344CB8AC3E}">
        <p14:creationId xmlns:p14="http://schemas.microsoft.com/office/powerpoint/2010/main" val="3281906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6210" y="274638"/>
            <a:ext cx="5168443" cy="1143000"/>
          </a:xfrm>
        </p:spPr>
        <p:txBody>
          <a:bodyPr/>
          <a:lstStyle/>
          <a:p>
            <a:r>
              <a:rPr lang="en-US" dirty="0" smtClean="0">
                <a:solidFill>
                  <a:srgbClr val="30A2D0"/>
                </a:solidFill>
              </a:rPr>
              <a:t>Agenda for </a:t>
            </a:r>
            <a:r>
              <a:rPr lang="en-US" dirty="0">
                <a:solidFill>
                  <a:srgbClr val="30A2D0"/>
                </a:solidFill>
              </a:rPr>
              <a:t>T</a:t>
            </a:r>
            <a:r>
              <a:rPr lang="en-US" dirty="0" smtClean="0">
                <a:solidFill>
                  <a:srgbClr val="30A2D0"/>
                </a:solidFill>
              </a:rPr>
              <a:t>oday</a:t>
            </a:r>
            <a:endParaRPr lang="en-US" dirty="0">
              <a:solidFill>
                <a:srgbClr val="30A2D0"/>
              </a:solidFill>
            </a:endParaRPr>
          </a:p>
        </p:txBody>
      </p:sp>
      <p:sp>
        <p:nvSpPr>
          <p:cNvPr id="3" name="Content Placeholder 2"/>
          <p:cNvSpPr>
            <a:spLocks noGrp="1"/>
          </p:cNvSpPr>
          <p:nvPr>
            <p:ph sz="half" idx="1"/>
          </p:nvPr>
        </p:nvSpPr>
        <p:spPr>
          <a:xfrm>
            <a:off x="457200" y="1600200"/>
            <a:ext cx="8229600" cy="4927028"/>
          </a:xfrm>
        </p:spPr>
        <p:txBody>
          <a:bodyPr>
            <a:normAutofit lnSpcReduction="10000"/>
          </a:bodyPr>
          <a:lstStyle/>
          <a:p>
            <a:pPr>
              <a:buFont typeface="Wingdings" charset="2"/>
              <a:buChar char="§"/>
            </a:pPr>
            <a:r>
              <a:rPr lang="en-US" dirty="0" smtClean="0"/>
              <a:t>Welcome and Introductions</a:t>
            </a:r>
          </a:p>
          <a:p>
            <a:pPr>
              <a:buFont typeface="Wingdings" charset="2"/>
              <a:buChar char="§"/>
            </a:pPr>
            <a:r>
              <a:rPr lang="en-US" dirty="0" smtClean="0"/>
              <a:t>Presentation</a:t>
            </a:r>
          </a:p>
          <a:p>
            <a:pPr marL="914400" lvl="1" indent="-514350">
              <a:buFont typeface="+mj-lt"/>
              <a:buAutoNum type="arabicPeriod"/>
            </a:pPr>
            <a:r>
              <a:rPr lang="en-US" dirty="0" smtClean="0"/>
              <a:t>Reflections on D5 Process and Impact</a:t>
            </a:r>
          </a:p>
          <a:p>
            <a:pPr marL="914400" lvl="1" indent="-514350">
              <a:buFont typeface="+mj-lt"/>
              <a:buAutoNum type="arabicPeriod"/>
            </a:pPr>
            <a:r>
              <a:rPr lang="en-US" dirty="0" smtClean="0"/>
              <a:t>Input from Learning and Evaluation Partner</a:t>
            </a:r>
          </a:p>
          <a:p>
            <a:pPr>
              <a:buFont typeface="Wingdings" charset="2"/>
              <a:buChar char="§"/>
            </a:pPr>
            <a:r>
              <a:rPr lang="en-US" dirty="0" smtClean="0"/>
              <a:t>Discussion</a:t>
            </a:r>
          </a:p>
          <a:p>
            <a:pPr marL="914400" lvl="1" indent="-514350">
              <a:buFont typeface="+mj-lt"/>
              <a:buAutoNum type="arabicPeriod"/>
            </a:pPr>
            <a:r>
              <a:rPr lang="en-US" dirty="0"/>
              <a:t>Y</a:t>
            </a:r>
            <a:r>
              <a:rPr lang="en-US" dirty="0" smtClean="0"/>
              <a:t>our perspectives on the </a:t>
            </a:r>
            <a:r>
              <a:rPr lang="en-US" smtClean="0"/>
              <a:t>current state of </a:t>
            </a:r>
            <a:r>
              <a:rPr lang="en-US" dirty="0" smtClean="0"/>
              <a:t>diversity, equity and inclusion discourse and action in philanthropy?</a:t>
            </a:r>
          </a:p>
          <a:p>
            <a:pPr marL="914400" lvl="1" indent="-514350">
              <a:buFont typeface="+mj-lt"/>
              <a:buAutoNum type="arabicPeriod"/>
            </a:pPr>
            <a:r>
              <a:rPr lang="en-US" dirty="0" smtClean="0"/>
              <a:t>What does the field need to further/deepen this work?</a:t>
            </a:r>
          </a:p>
          <a:p>
            <a:pPr marL="914400" lvl="1" indent="-514350">
              <a:buFont typeface="+mj-lt"/>
              <a:buAutoNum type="arabicPeriod"/>
            </a:pPr>
            <a:r>
              <a:rPr lang="en-US" dirty="0" smtClean="0"/>
              <a:t>How can that best be accomplished and by what means?</a:t>
            </a:r>
          </a:p>
          <a:p>
            <a:pPr>
              <a:buFont typeface="Wingdings" charset="2"/>
              <a:buChar char="§"/>
            </a:pPr>
            <a:r>
              <a:rPr lang="en-US" dirty="0" smtClean="0"/>
              <a:t>Next Steps</a:t>
            </a:r>
          </a:p>
          <a:p>
            <a:pPr>
              <a:buFont typeface="Wingdings" charset="2"/>
              <a:buChar char="§"/>
            </a:pPr>
            <a:r>
              <a:rPr lang="en-US" dirty="0" smtClean="0"/>
              <a:t>Adjourn</a:t>
            </a:r>
          </a:p>
        </p:txBody>
      </p:sp>
      <p:sp>
        <p:nvSpPr>
          <p:cNvPr id="5" name="Slide Number Placeholder 4"/>
          <p:cNvSpPr>
            <a:spLocks noGrp="1"/>
          </p:cNvSpPr>
          <p:nvPr>
            <p:ph type="sldNum" sz="quarter" idx="12"/>
          </p:nvPr>
        </p:nvSpPr>
        <p:spPr/>
        <p:txBody>
          <a:bodyPr/>
          <a:lstStyle/>
          <a:p>
            <a:fld id="{8B98AE8A-68DA-6044-B091-1C645A8394C4}" type="slidenum">
              <a:rPr lang="en-US" smtClean="0"/>
              <a:t>3</a:t>
            </a:fld>
            <a:endParaRPr lang="en-US"/>
          </a:p>
        </p:txBody>
      </p:sp>
      <p:pic>
        <p:nvPicPr>
          <p:cNvPr id="6" name="Picture 5" descr="D5 logo copy.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28936" y="57035"/>
            <a:ext cx="1585564" cy="1073265"/>
          </a:xfrm>
          <a:prstGeom prst="rect">
            <a:avLst/>
          </a:prstGeom>
        </p:spPr>
      </p:pic>
    </p:spTree>
    <p:extLst>
      <p:ext uri="{BB962C8B-B14F-4D97-AF65-F5344CB8AC3E}">
        <p14:creationId xmlns:p14="http://schemas.microsoft.com/office/powerpoint/2010/main" val="1969512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22959" y="772630"/>
            <a:ext cx="7889101" cy="2423740"/>
          </a:xfrm>
          <a:prstGeom prst="rect">
            <a:avLst/>
          </a:prstGeom>
        </p:spPr>
        <p:txBody>
          <a:bodyPr wrap="square">
            <a:spAutoFit/>
          </a:bodyPr>
          <a:lstStyle/>
          <a:p>
            <a:pPr marL="457200">
              <a:spcAft>
                <a:spcPts val="300"/>
              </a:spcAft>
              <a:defRPr/>
            </a:pPr>
            <a:r>
              <a:rPr lang="en-US" sz="2200" dirty="0" smtClean="0">
                <a:solidFill>
                  <a:srgbClr val="30A2D0"/>
                </a:solidFill>
                <a:latin typeface="Avenir Book"/>
                <a:cs typeface="Avenir Book"/>
              </a:rPr>
              <a:t>New </a:t>
            </a:r>
            <a:r>
              <a:rPr lang="en-US" sz="2200" dirty="0">
                <a:solidFill>
                  <a:srgbClr val="30A2D0"/>
                </a:solidFill>
                <a:latin typeface="Avenir Book"/>
                <a:cs typeface="Avenir Book"/>
              </a:rPr>
              <a:t>foundation CEO, staff, and trustee appointments more closely reflect U.S. demographic </a:t>
            </a:r>
            <a:r>
              <a:rPr lang="en-US" sz="2200" dirty="0" smtClean="0">
                <a:solidFill>
                  <a:srgbClr val="30A2D0"/>
                </a:solidFill>
                <a:latin typeface="Avenir Book"/>
                <a:cs typeface="Avenir Book"/>
              </a:rPr>
              <a:t>trends</a:t>
            </a:r>
          </a:p>
          <a:p>
            <a:pPr marL="742950" lvl="1" indent="-285750">
              <a:spcAft>
                <a:spcPts val="300"/>
              </a:spcAft>
              <a:buFont typeface="Arial"/>
              <a:buChar char="•"/>
            </a:pPr>
            <a:r>
              <a:rPr lang="en-US" sz="1600" dirty="0">
                <a:latin typeface="Avenir Book"/>
                <a:cs typeface="Avenir Book"/>
              </a:rPr>
              <a:t>Focus was on CEOs – </a:t>
            </a:r>
            <a:r>
              <a:rPr lang="en-US" sz="1600" dirty="0" smtClean="0">
                <a:latin typeface="Avenir Book"/>
                <a:cs typeface="Avenir Book"/>
              </a:rPr>
              <a:t>high touch engagement and messaging highlighted </a:t>
            </a:r>
            <a:r>
              <a:rPr lang="en-US" sz="1600" dirty="0">
                <a:latin typeface="Avenir Book"/>
                <a:cs typeface="Avenir Book"/>
              </a:rPr>
              <a:t>new and </a:t>
            </a:r>
            <a:r>
              <a:rPr lang="en-US" sz="1600" dirty="0" smtClean="0">
                <a:latin typeface="Avenir Book"/>
                <a:cs typeface="Avenir Book"/>
              </a:rPr>
              <a:t>unanticipated leaders taking on the work.</a:t>
            </a:r>
          </a:p>
          <a:p>
            <a:pPr marL="742950" lvl="1" indent="-285750">
              <a:spcAft>
                <a:spcPts val="300"/>
              </a:spcAft>
              <a:buFont typeface="Arial"/>
              <a:buChar char="•"/>
            </a:pPr>
            <a:r>
              <a:rPr lang="en-US" sz="1600" dirty="0" smtClean="0">
                <a:latin typeface="Avenir Book"/>
                <a:cs typeface="Avenir Book"/>
              </a:rPr>
              <a:t>Peer groups at the regional level had considerable momentum (Pacific Northwest, Philadelphia, Chicago) </a:t>
            </a:r>
            <a:endParaRPr lang="en-US" sz="1600" dirty="0">
              <a:latin typeface="Avenir Book"/>
              <a:cs typeface="Avenir Book"/>
            </a:endParaRPr>
          </a:p>
          <a:p>
            <a:pPr marL="742950" lvl="1" indent="-285750">
              <a:buFont typeface="Arial"/>
              <a:buChar char="•"/>
            </a:pPr>
            <a:r>
              <a:rPr lang="en-US" sz="1600" dirty="0">
                <a:latin typeface="Avenir Book"/>
                <a:cs typeface="Avenir Book"/>
              </a:rPr>
              <a:t>No clear strategy for </a:t>
            </a:r>
            <a:r>
              <a:rPr lang="en-US" sz="1600" dirty="0" smtClean="0">
                <a:latin typeface="Avenir Book"/>
                <a:cs typeface="Avenir Book"/>
              </a:rPr>
              <a:t>Trustees, so there was limited progress; Trustee census and 2015 focus groups/interviews will inform subsequent strategy</a:t>
            </a:r>
            <a:endParaRPr lang="en-US" sz="1600" dirty="0">
              <a:latin typeface="Avenir Book"/>
              <a:cs typeface="Avenir Book"/>
            </a:endParaRPr>
          </a:p>
        </p:txBody>
      </p:sp>
      <p:sp>
        <p:nvSpPr>
          <p:cNvPr id="8" name="Rectangle 7"/>
          <p:cNvSpPr/>
          <p:nvPr/>
        </p:nvSpPr>
        <p:spPr>
          <a:xfrm>
            <a:off x="6542467" y="6421701"/>
            <a:ext cx="1869593" cy="260492"/>
          </a:xfrm>
          <a:prstGeom prst="rect">
            <a:avLst/>
          </a:prstGeom>
          <a:solidFill>
            <a:srgbClr val="24A5E3"/>
          </a:solidFill>
          <a:ln>
            <a:solidFill>
              <a:srgbClr val="24A5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6576364" y="6369444"/>
            <a:ext cx="1958392" cy="307777"/>
          </a:xfrm>
          <a:prstGeom prst="rect">
            <a:avLst/>
          </a:prstGeom>
          <a:noFill/>
        </p:spPr>
        <p:txBody>
          <a:bodyPr wrap="square" rtlCol="0">
            <a:spAutoFit/>
          </a:bodyPr>
          <a:lstStyle/>
          <a:p>
            <a:r>
              <a:rPr lang="en-US" sz="1400" dirty="0">
                <a:solidFill>
                  <a:schemeClr val="bg1"/>
                </a:solidFill>
                <a:latin typeface="Avenir Book"/>
                <a:cs typeface="Avenir Book"/>
              </a:rPr>
              <a:t>p</a:t>
            </a:r>
            <a:r>
              <a:rPr lang="en-US" sz="1400" dirty="0" smtClean="0">
                <a:solidFill>
                  <a:schemeClr val="bg1"/>
                </a:solidFill>
                <a:latin typeface="Avenir Book"/>
                <a:cs typeface="Avenir Book"/>
              </a:rPr>
              <a:t>rogress &amp; outcomes</a:t>
            </a:r>
            <a:endParaRPr lang="en-US" sz="1400" dirty="0">
              <a:solidFill>
                <a:schemeClr val="bg1"/>
              </a:solidFill>
              <a:latin typeface="Avenir Book"/>
              <a:cs typeface="Avenir Book"/>
            </a:endParaRPr>
          </a:p>
        </p:txBody>
      </p:sp>
      <p:sp>
        <p:nvSpPr>
          <p:cNvPr id="4" name="Rectangle 3"/>
          <p:cNvSpPr/>
          <p:nvPr/>
        </p:nvSpPr>
        <p:spPr>
          <a:xfrm>
            <a:off x="522959" y="3436922"/>
            <a:ext cx="7889102" cy="2954655"/>
          </a:xfrm>
          <a:prstGeom prst="rect">
            <a:avLst/>
          </a:prstGeom>
        </p:spPr>
        <p:txBody>
          <a:bodyPr wrap="square">
            <a:spAutoFit/>
          </a:bodyPr>
          <a:lstStyle/>
          <a:p>
            <a:pPr marL="406400">
              <a:spcAft>
                <a:spcPts val="300"/>
              </a:spcAft>
            </a:pPr>
            <a:r>
              <a:rPr lang="en-US" sz="2200" dirty="0" smtClean="0">
                <a:solidFill>
                  <a:srgbClr val="30A2D0"/>
                </a:solidFill>
                <a:latin typeface="Avenir Book"/>
                <a:cs typeface="Avenir Book"/>
              </a:rPr>
              <a:t>Philanthropy </a:t>
            </a:r>
            <a:r>
              <a:rPr lang="en-US" sz="2200" dirty="0">
                <a:solidFill>
                  <a:srgbClr val="30A2D0"/>
                </a:solidFill>
                <a:latin typeface="Avenir Book"/>
                <a:cs typeface="Avenir Book"/>
              </a:rPr>
              <a:t>has the research capacity to be more transparent about progress on </a:t>
            </a:r>
            <a:r>
              <a:rPr lang="en-US" sz="2200" dirty="0" smtClean="0">
                <a:solidFill>
                  <a:srgbClr val="30A2D0"/>
                </a:solidFill>
                <a:latin typeface="Avenir Book"/>
                <a:cs typeface="Avenir Book"/>
              </a:rPr>
              <a:t>DEI</a:t>
            </a:r>
          </a:p>
          <a:p>
            <a:pPr marL="742950" lvl="1" indent="-285750">
              <a:spcAft>
                <a:spcPts val="300"/>
              </a:spcAft>
              <a:buFont typeface="Arial"/>
              <a:buChar char="•"/>
            </a:pPr>
            <a:r>
              <a:rPr lang="en-US" sz="1600" dirty="0">
                <a:latin typeface="Avenir Book"/>
                <a:cs typeface="Avenir Book"/>
              </a:rPr>
              <a:t>Increase in foundations participating in </a:t>
            </a:r>
            <a:r>
              <a:rPr lang="en-US" sz="1600" dirty="0" err="1">
                <a:latin typeface="Avenir Book"/>
                <a:cs typeface="Avenir Book"/>
              </a:rPr>
              <a:t>CoF</a:t>
            </a:r>
            <a:r>
              <a:rPr lang="en-US" sz="1600" dirty="0">
                <a:latin typeface="Avenir Book"/>
                <a:cs typeface="Avenir Book"/>
              </a:rPr>
              <a:t> Compensation Survey </a:t>
            </a:r>
            <a:r>
              <a:rPr lang="en-US" sz="1600" dirty="0" smtClean="0">
                <a:latin typeface="Avenir Book"/>
                <a:cs typeface="Avenir Book"/>
              </a:rPr>
              <a:t>(688 in 2010 to over 1000 in 2014); </a:t>
            </a:r>
            <a:r>
              <a:rPr lang="en-US" sz="1600" dirty="0">
                <a:latin typeface="Avenir Book"/>
                <a:cs typeface="Avenir Book"/>
              </a:rPr>
              <a:t>(see slide 6</a:t>
            </a:r>
            <a:r>
              <a:rPr lang="en-US" sz="1600" dirty="0" smtClean="0">
                <a:latin typeface="Avenir Book"/>
                <a:cs typeface="Avenir Book"/>
              </a:rPr>
              <a:t> </a:t>
            </a:r>
            <a:r>
              <a:rPr lang="en-US" sz="1600" dirty="0">
                <a:latin typeface="Avenir Book"/>
                <a:cs typeface="Avenir Book"/>
              </a:rPr>
              <a:t>for progress to </a:t>
            </a:r>
            <a:r>
              <a:rPr lang="en-US" sz="1600" dirty="0" smtClean="0">
                <a:latin typeface="Avenir Book"/>
                <a:cs typeface="Avenir Book"/>
              </a:rPr>
              <a:t>date)</a:t>
            </a:r>
          </a:p>
          <a:p>
            <a:pPr marL="742950" lvl="1" indent="-285750">
              <a:spcAft>
                <a:spcPts val="300"/>
              </a:spcAft>
              <a:buFont typeface="Arial"/>
              <a:buChar char="•"/>
            </a:pPr>
            <a:r>
              <a:rPr lang="en-US" sz="1600" dirty="0" smtClean="0">
                <a:latin typeface="Avenir Book"/>
                <a:cs typeface="Avenir Book"/>
              </a:rPr>
              <a:t>Strengthened insights on internal foundation and nonprofit diversity - </a:t>
            </a:r>
            <a:r>
              <a:rPr lang="en-US" sz="1600" dirty="0" err="1" smtClean="0">
                <a:latin typeface="Avenir Book"/>
                <a:cs typeface="Avenir Book"/>
              </a:rPr>
              <a:t>GuideStar</a:t>
            </a:r>
            <a:r>
              <a:rPr lang="en-US" sz="1600" dirty="0" smtClean="0">
                <a:latin typeface="Avenir Book"/>
                <a:cs typeface="Avenir Book"/>
              </a:rPr>
              <a:t> Exchange to collect data on NPO leadership/staff</a:t>
            </a:r>
          </a:p>
          <a:p>
            <a:pPr marL="742950" lvl="1" indent="-285750">
              <a:spcAft>
                <a:spcPts val="300"/>
              </a:spcAft>
              <a:buFont typeface="Arial"/>
              <a:buChar char="•"/>
            </a:pPr>
            <a:r>
              <a:rPr lang="en-US" sz="1600" dirty="0" smtClean="0">
                <a:latin typeface="Avenir Book"/>
                <a:cs typeface="Avenir Book"/>
              </a:rPr>
              <a:t>Strengthened insights on grants diversity - Foundation Center and Forum of Regional Associations’ “Get on the Map”</a:t>
            </a:r>
          </a:p>
          <a:p>
            <a:pPr marL="742950" lvl="1" indent="-285750">
              <a:buFont typeface="Arial"/>
              <a:buChar char="•"/>
            </a:pPr>
            <a:r>
              <a:rPr lang="en-US" sz="1600" dirty="0">
                <a:latin typeface="Avenir Book"/>
                <a:cs typeface="Avenir Book"/>
              </a:rPr>
              <a:t>I</a:t>
            </a:r>
            <a:r>
              <a:rPr lang="en-US" sz="1600" dirty="0" smtClean="0">
                <a:latin typeface="Avenir Book"/>
                <a:cs typeface="Avenir Book"/>
              </a:rPr>
              <a:t>nsight on populations impacted by grants – next arena is constituent data collection</a:t>
            </a:r>
          </a:p>
        </p:txBody>
      </p:sp>
      <p:sp>
        <p:nvSpPr>
          <p:cNvPr id="2" name="Slide Number Placeholder 1"/>
          <p:cNvSpPr>
            <a:spLocks noGrp="1"/>
          </p:cNvSpPr>
          <p:nvPr>
            <p:ph type="sldNum" sz="quarter" idx="12"/>
          </p:nvPr>
        </p:nvSpPr>
        <p:spPr/>
        <p:txBody>
          <a:bodyPr/>
          <a:lstStyle/>
          <a:p>
            <a:fld id="{8B98AE8A-68DA-6044-B091-1C645A8394C4}" type="slidenum">
              <a:rPr lang="en-US" smtClean="0"/>
              <a:t>4</a:t>
            </a:fld>
            <a:endParaRPr lang="en-US" dirty="0"/>
          </a:p>
        </p:txBody>
      </p:sp>
      <p:pic>
        <p:nvPicPr>
          <p:cNvPr id="7" name="Picture 6" descr="D5 PPT template-07.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37791" y="806535"/>
            <a:ext cx="675583" cy="628946"/>
          </a:xfrm>
          <a:prstGeom prst="rect">
            <a:avLst/>
          </a:prstGeom>
        </p:spPr>
      </p:pic>
      <p:pic>
        <p:nvPicPr>
          <p:cNvPr id="11" name="Picture 10" descr="D5 PPT template-07.png"/>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37791" y="3450468"/>
            <a:ext cx="594512" cy="648479"/>
          </a:xfrm>
          <a:prstGeom prst="rect">
            <a:avLst/>
          </a:prstGeom>
        </p:spPr>
      </p:pic>
    </p:spTree>
    <p:extLst>
      <p:ext uri="{BB962C8B-B14F-4D97-AF65-F5344CB8AC3E}">
        <p14:creationId xmlns:p14="http://schemas.microsoft.com/office/powerpoint/2010/main" val="1113574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54046" y="827428"/>
            <a:ext cx="7768748" cy="2439129"/>
          </a:xfrm>
          <a:prstGeom prst="rect">
            <a:avLst/>
          </a:prstGeom>
        </p:spPr>
        <p:txBody>
          <a:bodyPr wrap="square">
            <a:spAutoFit/>
          </a:bodyPr>
          <a:lstStyle/>
          <a:p>
            <a:pPr marL="339725">
              <a:spcAft>
                <a:spcPts val="600"/>
              </a:spcAft>
            </a:pPr>
            <a:r>
              <a:rPr lang="en-US" sz="2200" dirty="0" smtClean="0">
                <a:solidFill>
                  <a:srgbClr val="30A2D0"/>
                </a:solidFill>
                <a:latin typeface="Avenir Book"/>
                <a:ea typeface="ＭＳ Ｐゴシック" charset="0"/>
                <a:cs typeface="Avenir Book"/>
              </a:rPr>
              <a:t>Annual </a:t>
            </a:r>
            <a:r>
              <a:rPr lang="en-US" sz="2200" dirty="0">
                <a:solidFill>
                  <a:srgbClr val="30A2D0"/>
                </a:solidFill>
                <a:latin typeface="Avenir Book"/>
                <a:ea typeface="ＭＳ Ｐゴシック" charset="0"/>
                <a:cs typeface="Avenir Book"/>
              </a:rPr>
              <a:t>funding for diverse communities increases </a:t>
            </a:r>
            <a:r>
              <a:rPr lang="en-US" sz="2200" dirty="0" smtClean="0">
                <a:solidFill>
                  <a:srgbClr val="30A2D0"/>
                </a:solidFill>
                <a:latin typeface="Avenir Book"/>
                <a:ea typeface="ＭＳ Ｐゴシック" charset="0"/>
                <a:cs typeface="Avenir Book"/>
              </a:rPr>
              <a:t>substantially</a:t>
            </a:r>
          </a:p>
          <a:p>
            <a:pPr marL="576263" lvl="1" indent="-236538">
              <a:spcAft>
                <a:spcPts val="300"/>
              </a:spcAft>
              <a:buFont typeface="Arial"/>
              <a:buChar char="•"/>
            </a:pPr>
            <a:r>
              <a:rPr lang="en-US" sz="1600" dirty="0">
                <a:latin typeface="Avenir Book"/>
                <a:cs typeface="Avenir Book"/>
              </a:rPr>
              <a:t>Analysis of </a:t>
            </a:r>
            <a:r>
              <a:rPr lang="en-US" sz="1600" dirty="0" smtClean="0">
                <a:latin typeface="Avenir Book"/>
                <a:cs typeface="Avenir Book"/>
              </a:rPr>
              <a:t>Population Focused Funds </a:t>
            </a:r>
            <a:r>
              <a:rPr lang="en-US" sz="1600" dirty="0">
                <a:latin typeface="Avenir Book"/>
                <a:cs typeface="Avenir Book"/>
              </a:rPr>
              <a:t>clarified their contribution </a:t>
            </a:r>
            <a:r>
              <a:rPr lang="en-US" sz="1600" dirty="0" smtClean="0">
                <a:latin typeface="Avenir Book"/>
                <a:cs typeface="Avenir Book"/>
              </a:rPr>
              <a:t>&gt; </a:t>
            </a:r>
            <a:r>
              <a:rPr lang="en-US" sz="1600" dirty="0">
                <a:latin typeface="Avenir Book"/>
                <a:cs typeface="Avenir Book"/>
              </a:rPr>
              <a:t>diffuse field, mixed impact, changing role within larger field of philanthropy</a:t>
            </a:r>
          </a:p>
          <a:p>
            <a:pPr marL="576263" lvl="1" indent="-236538">
              <a:spcAft>
                <a:spcPts val="300"/>
              </a:spcAft>
              <a:buFont typeface="Arial"/>
              <a:buChar char="•"/>
            </a:pPr>
            <a:r>
              <a:rPr lang="en-US" sz="1600" dirty="0">
                <a:latin typeface="Avenir Book"/>
                <a:cs typeface="Avenir Book"/>
              </a:rPr>
              <a:t>Interest in engaging and showcasing diverse donors </a:t>
            </a:r>
            <a:r>
              <a:rPr lang="en-US" sz="1600" dirty="0" smtClean="0">
                <a:latin typeface="Avenir Book"/>
                <a:cs typeface="Avenir Book"/>
              </a:rPr>
              <a:t>&gt; </a:t>
            </a:r>
            <a:r>
              <a:rPr lang="en-US" sz="1600" dirty="0">
                <a:latin typeface="Avenir Book"/>
                <a:cs typeface="Avenir Book"/>
              </a:rPr>
              <a:t>changing the narrative of </a:t>
            </a:r>
            <a:r>
              <a:rPr lang="en-US" sz="1600" dirty="0" smtClean="0">
                <a:latin typeface="Avenir Book"/>
                <a:cs typeface="Avenir Book"/>
              </a:rPr>
              <a:t>who is philanthropic</a:t>
            </a:r>
            <a:endParaRPr lang="en-US" sz="1600" dirty="0">
              <a:latin typeface="Avenir Book"/>
              <a:cs typeface="Avenir Book"/>
            </a:endParaRPr>
          </a:p>
          <a:p>
            <a:pPr marL="576263" lvl="1" indent="-236538">
              <a:buFont typeface="Arial"/>
              <a:buChar char="•"/>
            </a:pPr>
            <a:r>
              <a:rPr lang="en-US" sz="1600" dirty="0">
                <a:latin typeface="Avenir Book"/>
                <a:cs typeface="Avenir Book"/>
              </a:rPr>
              <a:t>C</a:t>
            </a:r>
            <a:r>
              <a:rPr lang="en-US" sz="1600" dirty="0" smtClean="0">
                <a:latin typeface="Avenir Book"/>
                <a:cs typeface="Avenir Book"/>
              </a:rPr>
              <a:t>hange in amount of </a:t>
            </a:r>
            <a:r>
              <a:rPr lang="en-US" sz="1600" dirty="0">
                <a:latin typeface="Avenir Book"/>
                <a:cs typeface="Avenir Book"/>
              </a:rPr>
              <a:t>actual dollars to </a:t>
            </a:r>
            <a:r>
              <a:rPr lang="en-US" sz="1600" dirty="0" smtClean="0">
                <a:latin typeface="Avenir Book"/>
                <a:cs typeface="Avenir Book"/>
              </a:rPr>
              <a:t>communities </a:t>
            </a:r>
            <a:r>
              <a:rPr lang="en-US" sz="1600" dirty="0">
                <a:latin typeface="Avenir Book"/>
                <a:cs typeface="Avenir Book"/>
              </a:rPr>
              <a:t>impossible </a:t>
            </a:r>
            <a:r>
              <a:rPr lang="en-US" sz="1600" dirty="0" smtClean="0">
                <a:latin typeface="Avenir Book"/>
                <a:cs typeface="Avenir Book"/>
              </a:rPr>
              <a:t>to assess without </a:t>
            </a:r>
            <a:r>
              <a:rPr lang="en-US" sz="1600" dirty="0">
                <a:latin typeface="Avenir Book"/>
                <a:cs typeface="Avenir Book"/>
              </a:rPr>
              <a:t>better </a:t>
            </a:r>
            <a:r>
              <a:rPr lang="en-US" sz="1600" dirty="0" smtClean="0">
                <a:latin typeface="Avenir Book"/>
                <a:cs typeface="Avenir Book"/>
              </a:rPr>
              <a:t>data</a:t>
            </a:r>
            <a:endParaRPr lang="en-US" sz="1600" dirty="0">
              <a:latin typeface="Avenir Book"/>
              <a:cs typeface="Avenir Book"/>
            </a:endParaRPr>
          </a:p>
        </p:txBody>
      </p:sp>
      <p:sp>
        <p:nvSpPr>
          <p:cNvPr id="8" name="Rectangle 7"/>
          <p:cNvSpPr/>
          <p:nvPr/>
        </p:nvSpPr>
        <p:spPr>
          <a:xfrm>
            <a:off x="6553200" y="6421701"/>
            <a:ext cx="1869593" cy="260492"/>
          </a:xfrm>
          <a:prstGeom prst="rect">
            <a:avLst/>
          </a:prstGeom>
          <a:solidFill>
            <a:srgbClr val="24A5E3"/>
          </a:solidFill>
          <a:ln>
            <a:solidFill>
              <a:srgbClr val="24A5E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6579386" y="6369410"/>
            <a:ext cx="1958392" cy="307777"/>
          </a:xfrm>
          <a:prstGeom prst="rect">
            <a:avLst/>
          </a:prstGeom>
          <a:noFill/>
        </p:spPr>
        <p:txBody>
          <a:bodyPr wrap="square" rtlCol="0">
            <a:spAutoFit/>
          </a:bodyPr>
          <a:lstStyle/>
          <a:p>
            <a:r>
              <a:rPr lang="en-US" sz="1400" dirty="0">
                <a:solidFill>
                  <a:schemeClr val="bg1"/>
                </a:solidFill>
                <a:latin typeface="Avenir Book"/>
                <a:cs typeface="Avenir Book"/>
              </a:rPr>
              <a:t>p</a:t>
            </a:r>
            <a:r>
              <a:rPr lang="en-US" sz="1400" dirty="0" smtClean="0">
                <a:solidFill>
                  <a:schemeClr val="bg1"/>
                </a:solidFill>
                <a:latin typeface="Avenir Book"/>
                <a:cs typeface="Avenir Book"/>
              </a:rPr>
              <a:t>rogress &amp; outcomes</a:t>
            </a:r>
            <a:endParaRPr lang="en-US" sz="1400" dirty="0">
              <a:solidFill>
                <a:schemeClr val="bg1"/>
              </a:solidFill>
              <a:latin typeface="Avenir Book"/>
              <a:cs typeface="Avenir Book"/>
            </a:endParaRPr>
          </a:p>
        </p:txBody>
      </p:sp>
      <p:sp>
        <p:nvSpPr>
          <p:cNvPr id="7" name="Rectangle 6"/>
          <p:cNvSpPr/>
          <p:nvPr/>
        </p:nvSpPr>
        <p:spPr>
          <a:xfrm>
            <a:off x="654046" y="3513589"/>
            <a:ext cx="7742562" cy="2685350"/>
          </a:xfrm>
          <a:prstGeom prst="rect">
            <a:avLst/>
          </a:prstGeom>
        </p:spPr>
        <p:txBody>
          <a:bodyPr wrap="square">
            <a:spAutoFit/>
          </a:bodyPr>
          <a:lstStyle/>
          <a:p>
            <a:pPr marL="339725">
              <a:spcAft>
                <a:spcPts val="600"/>
              </a:spcAft>
              <a:defRPr/>
            </a:pPr>
            <a:r>
              <a:rPr lang="en-US" sz="2200" dirty="0" smtClean="0">
                <a:solidFill>
                  <a:srgbClr val="30A2D0"/>
                </a:solidFill>
                <a:latin typeface="Avenir Book"/>
                <a:cs typeface="Avenir Book"/>
              </a:rPr>
              <a:t>More </a:t>
            </a:r>
            <a:r>
              <a:rPr lang="en-US" sz="2200" dirty="0">
                <a:solidFill>
                  <a:srgbClr val="30A2D0"/>
                </a:solidFill>
                <a:latin typeface="Avenir Book"/>
                <a:cs typeface="Avenir Book"/>
              </a:rPr>
              <a:t>foundations take meaningful action to </a:t>
            </a:r>
            <a:r>
              <a:rPr lang="en-US" sz="2200" dirty="0" smtClean="0">
                <a:solidFill>
                  <a:srgbClr val="30A2D0"/>
                </a:solidFill>
                <a:latin typeface="Avenir Book"/>
                <a:cs typeface="Avenir Book"/>
              </a:rPr>
              <a:t>address diversity</a:t>
            </a:r>
            <a:r>
              <a:rPr lang="en-US" sz="2200" dirty="0">
                <a:solidFill>
                  <a:srgbClr val="30A2D0"/>
                </a:solidFill>
                <a:latin typeface="Avenir Book"/>
                <a:cs typeface="Avenir Book"/>
              </a:rPr>
              <a:t>, equity, and inclusion issues in their </a:t>
            </a:r>
            <a:r>
              <a:rPr lang="en-US" sz="2200" dirty="0" smtClean="0">
                <a:solidFill>
                  <a:srgbClr val="30A2D0"/>
                </a:solidFill>
                <a:latin typeface="Avenir Book"/>
                <a:cs typeface="Avenir Book"/>
              </a:rPr>
              <a:t>organizations</a:t>
            </a:r>
          </a:p>
          <a:p>
            <a:pPr marL="576263" lvl="1" indent="-236538">
              <a:spcAft>
                <a:spcPts val="300"/>
              </a:spcAft>
              <a:buFont typeface="Arial"/>
              <a:buChar char="•"/>
            </a:pPr>
            <a:r>
              <a:rPr lang="en-US" sz="1600" dirty="0" smtClean="0">
                <a:latin typeface="Avenir Book"/>
                <a:cs typeface="Avenir Book"/>
              </a:rPr>
              <a:t>State of the Work, research reports and Policies, Programs and Practices Scan being used to spur internal engagement and conversations</a:t>
            </a:r>
            <a:endParaRPr lang="en-US" sz="1600" dirty="0">
              <a:latin typeface="Avenir Book"/>
              <a:cs typeface="Avenir Book"/>
            </a:endParaRPr>
          </a:p>
          <a:p>
            <a:pPr marL="576263" lvl="1" indent="-236538">
              <a:spcAft>
                <a:spcPts val="300"/>
              </a:spcAft>
              <a:buFont typeface="Arial"/>
              <a:buChar char="•"/>
            </a:pPr>
            <a:r>
              <a:rPr lang="en-US" sz="1600" dirty="0" smtClean="0">
                <a:latin typeface="Avenir Book"/>
                <a:cs typeface="Avenir Book"/>
              </a:rPr>
              <a:t>Regional </a:t>
            </a:r>
            <a:r>
              <a:rPr lang="en-US" sz="1600" dirty="0">
                <a:latin typeface="Avenir Book"/>
                <a:cs typeface="Avenir Book"/>
              </a:rPr>
              <a:t>cohorts reflect power of peer support and accountability</a:t>
            </a:r>
          </a:p>
          <a:p>
            <a:pPr marL="576263" lvl="1" indent="-236538">
              <a:spcAft>
                <a:spcPts val="300"/>
              </a:spcAft>
              <a:buFont typeface="Arial"/>
              <a:buChar char="•"/>
            </a:pPr>
            <a:r>
              <a:rPr lang="en-US" sz="1600" dirty="0">
                <a:latin typeface="Avenir Book"/>
                <a:cs typeface="Avenir Book"/>
              </a:rPr>
              <a:t>More arenas taking action – family foundations, issue-based cohorts, intermediaries</a:t>
            </a:r>
          </a:p>
          <a:p>
            <a:pPr marL="576263" lvl="1" indent="-236538">
              <a:buFont typeface="Arial"/>
              <a:buChar char="•"/>
            </a:pPr>
            <a:r>
              <a:rPr lang="en-US" sz="1600" dirty="0">
                <a:latin typeface="Avenir Book"/>
                <a:cs typeface="Avenir Book"/>
              </a:rPr>
              <a:t>Clear need for more intensive guidance on execution of successful DEI practice and partnerships with consultants to support and </a:t>
            </a:r>
            <a:r>
              <a:rPr lang="en-US" sz="1600" dirty="0" smtClean="0">
                <a:latin typeface="Avenir Book"/>
                <a:cs typeface="Avenir Book"/>
              </a:rPr>
              <a:t>facilitate action</a:t>
            </a:r>
            <a:endParaRPr lang="en-US" sz="1600" dirty="0">
              <a:latin typeface="Avenir Book"/>
              <a:cs typeface="Avenir Book"/>
            </a:endParaRPr>
          </a:p>
        </p:txBody>
      </p:sp>
      <p:sp>
        <p:nvSpPr>
          <p:cNvPr id="2" name="Slide Number Placeholder 1"/>
          <p:cNvSpPr>
            <a:spLocks noGrp="1"/>
          </p:cNvSpPr>
          <p:nvPr>
            <p:ph type="sldNum" sz="quarter" idx="12"/>
          </p:nvPr>
        </p:nvSpPr>
        <p:spPr/>
        <p:txBody>
          <a:bodyPr/>
          <a:lstStyle/>
          <a:p>
            <a:fld id="{8B98AE8A-68DA-6044-B091-1C645A8394C4}" type="slidenum">
              <a:rPr lang="en-US" smtClean="0"/>
              <a:t>5</a:t>
            </a:fld>
            <a:endParaRPr lang="en-US" dirty="0"/>
          </a:p>
        </p:txBody>
      </p:sp>
      <p:pic>
        <p:nvPicPr>
          <p:cNvPr id="10" name="Picture 9" descr="D5 PPT template-07.pn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19550" y="859445"/>
            <a:ext cx="702607" cy="607948"/>
          </a:xfrm>
          <a:prstGeom prst="rect">
            <a:avLst/>
          </a:prstGeom>
        </p:spPr>
      </p:pic>
      <p:pic>
        <p:nvPicPr>
          <p:cNvPr id="11" name="Picture 10" descr="D5 PPT template-07.png"/>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71922" y="3513589"/>
            <a:ext cx="716119" cy="634969"/>
          </a:xfrm>
          <a:prstGeom prst="rect">
            <a:avLst/>
          </a:prstGeom>
        </p:spPr>
      </p:pic>
    </p:spTree>
    <p:extLst>
      <p:ext uri="{BB962C8B-B14F-4D97-AF65-F5344CB8AC3E}">
        <p14:creationId xmlns:p14="http://schemas.microsoft.com/office/powerpoint/2010/main" val="3336422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7423"/>
            <a:ext cx="8229600" cy="1143000"/>
          </a:xfrm>
        </p:spPr>
        <p:txBody>
          <a:bodyPr>
            <a:noAutofit/>
          </a:bodyPr>
          <a:lstStyle/>
          <a:p>
            <a:pPr lvl="0"/>
            <a:r>
              <a:rPr lang="en-US" sz="2800" b="1" dirty="0">
                <a:solidFill>
                  <a:srgbClr val="30A2D0"/>
                </a:solidFill>
                <a:latin typeface="Avenir Heavy"/>
                <a:cs typeface="Avenir Heavy"/>
              </a:rPr>
              <a:t>Review of D5 Structure and </a:t>
            </a:r>
            <a:r>
              <a:rPr lang="en-US" sz="2800" b="1" dirty="0" smtClean="0">
                <a:solidFill>
                  <a:srgbClr val="30A2D0"/>
                </a:solidFill>
                <a:latin typeface="Avenir Heavy"/>
                <a:cs typeface="Avenir Heavy"/>
              </a:rPr>
              <a:t>Process  </a:t>
            </a:r>
            <a:r>
              <a:rPr lang="en-US" sz="2800" b="1" dirty="0">
                <a:solidFill>
                  <a:srgbClr val="30A2D0"/>
                </a:solidFill>
                <a:latin typeface="Avenir Heavy"/>
                <a:cs typeface="Avenir Heavy"/>
              </a:rPr>
              <a:t>Implications for </a:t>
            </a:r>
            <a:r>
              <a:rPr lang="en-US" sz="2800" b="1" dirty="0" smtClean="0">
                <a:solidFill>
                  <a:srgbClr val="30A2D0"/>
                </a:solidFill>
                <a:latin typeface="Avenir Heavy"/>
                <a:cs typeface="Avenir Heavy"/>
              </a:rPr>
              <a:t>After </a:t>
            </a:r>
            <a:r>
              <a:rPr lang="en-US" sz="2800" b="1" dirty="0">
                <a:solidFill>
                  <a:srgbClr val="30A2D0"/>
                </a:solidFill>
                <a:latin typeface="Avenir Heavy"/>
                <a:cs typeface="Avenir Heavy"/>
              </a:rPr>
              <a:t>2015</a:t>
            </a:r>
            <a:br>
              <a:rPr lang="en-US" sz="2800" b="1" dirty="0">
                <a:solidFill>
                  <a:srgbClr val="30A2D0"/>
                </a:solidFill>
                <a:latin typeface="Avenir Heavy"/>
                <a:cs typeface="Avenir Heavy"/>
              </a:rPr>
            </a:br>
            <a:endParaRPr lang="en-US" sz="2800" b="1" dirty="0">
              <a:solidFill>
                <a:srgbClr val="30A2D0"/>
              </a:solidFill>
              <a:latin typeface="Avenir Heavy"/>
              <a:cs typeface="Avenir Heavy"/>
            </a:endParaRPr>
          </a:p>
        </p:txBody>
      </p:sp>
      <p:sp>
        <p:nvSpPr>
          <p:cNvPr id="3" name="Content Placeholder 2"/>
          <p:cNvSpPr>
            <a:spLocks noGrp="1"/>
          </p:cNvSpPr>
          <p:nvPr>
            <p:ph idx="1"/>
          </p:nvPr>
        </p:nvSpPr>
        <p:spPr>
          <a:xfrm>
            <a:off x="785594" y="1613975"/>
            <a:ext cx="7631337" cy="4658066"/>
          </a:xfrm>
        </p:spPr>
        <p:txBody>
          <a:bodyPr>
            <a:normAutofit fontScale="47500" lnSpcReduction="20000"/>
          </a:bodyPr>
          <a:lstStyle/>
          <a:p>
            <a:pPr marL="0" indent="0">
              <a:spcAft>
                <a:spcPts val="200"/>
              </a:spcAft>
              <a:buNone/>
            </a:pPr>
            <a:r>
              <a:rPr lang="en-US" sz="4200" b="1" dirty="0" smtClean="0">
                <a:latin typeface="Avenir Book"/>
                <a:cs typeface="Avenir Book"/>
              </a:rPr>
              <a:t>Review </a:t>
            </a:r>
            <a:r>
              <a:rPr lang="en-US" sz="4200" b="1" dirty="0">
                <a:latin typeface="Avenir Book"/>
                <a:cs typeface="Avenir Book"/>
              </a:rPr>
              <a:t>of what </a:t>
            </a:r>
            <a:r>
              <a:rPr lang="en-US" sz="4200" b="1" dirty="0" smtClean="0">
                <a:latin typeface="Avenir Book"/>
                <a:cs typeface="Avenir Book"/>
              </a:rPr>
              <a:t>worked:</a:t>
            </a:r>
            <a:endParaRPr lang="en-US" sz="4200" b="1" dirty="0">
              <a:latin typeface="Avenir Book"/>
              <a:cs typeface="Avenir Book"/>
            </a:endParaRPr>
          </a:p>
          <a:p>
            <a:pPr>
              <a:lnSpc>
                <a:spcPct val="120000"/>
              </a:lnSpc>
              <a:spcAft>
                <a:spcPts val="300"/>
              </a:spcAft>
            </a:pPr>
            <a:r>
              <a:rPr lang="en-US" sz="3100" dirty="0">
                <a:latin typeface="Avenir Book"/>
                <a:cs typeface="Avenir Book"/>
              </a:rPr>
              <a:t>D5 played a unique role as </a:t>
            </a:r>
            <a:r>
              <a:rPr lang="en-US" sz="3100" dirty="0" smtClean="0">
                <a:latin typeface="Avenir Book"/>
                <a:cs typeface="Avenir Book"/>
              </a:rPr>
              <a:t>a neutral, focused “authoritative” party</a:t>
            </a:r>
            <a:r>
              <a:rPr lang="en-US" sz="3100" dirty="0">
                <a:latin typeface="Avenir Book"/>
                <a:cs typeface="Avenir Book"/>
              </a:rPr>
              <a:t>, seen as legitimate to a broad cross-section of philanthropy</a:t>
            </a:r>
          </a:p>
          <a:p>
            <a:pPr>
              <a:lnSpc>
                <a:spcPct val="120000"/>
              </a:lnSpc>
              <a:spcAft>
                <a:spcPts val="300"/>
              </a:spcAft>
            </a:pPr>
            <a:r>
              <a:rPr lang="en-US" sz="3100" dirty="0">
                <a:latin typeface="Avenir Book"/>
                <a:cs typeface="Avenir Book"/>
              </a:rPr>
              <a:t>Kept emphasis on broad concepts of DEI</a:t>
            </a:r>
            <a:r>
              <a:rPr lang="en-US" sz="3100" dirty="0" smtClean="0">
                <a:latin typeface="Avenir Book"/>
                <a:cs typeface="Avenir Book"/>
              </a:rPr>
              <a:t>; ‘</a:t>
            </a:r>
            <a:r>
              <a:rPr lang="en-US" sz="3100" dirty="0" err="1" smtClean="0">
                <a:latin typeface="Avenir Book"/>
                <a:cs typeface="Avenir Book"/>
              </a:rPr>
              <a:t>bridger</a:t>
            </a:r>
            <a:r>
              <a:rPr lang="en-US" sz="3100" dirty="0" smtClean="0">
                <a:latin typeface="Avenir Book"/>
                <a:cs typeface="Avenir Book"/>
              </a:rPr>
              <a:t>/connector’ role </a:t>
            </a:r>
            <a:r>
              <a:rPr lang="en-US" sz="3100" dirty="0">
                <a:latin typeface="Avenir Book"/>
                <a:cs typeface="Avenir Book"/>
              </a:rPr>
              <a:t>leveraged the work of </a:t>
            </a:r>
            <a:r>
              <a:rPr lang="en-US" sz="3100" dirty="0" smtClean="0">
                <a:latin typeface="Avenir Book"/>
                <a:cs typeface="Avenir Book"/>
              </a:rPr>
              <a:t>key partners </a:t>
            </a:r>
            <a:r>
              <a:rPr lang="en-US" sz="3100" dirty="0">
                <a:latin typeface="Avenir Book"/>
                <a:cs typeface="Avenir Book"/>
              </a:rPr>
              <a:t>for deeper </a:t>
            </a:r>
            <a:r>
              <a:rPr lang="en-US" sz="3100" dirty="0" smtClean="0">
                <a:latin typeface="Avenir Book"/>
                <a:cs typeface="Avenir Book"/>
              </a:rPr>
              <a:t>substance and expertise</a:t>
            </a:r>
            <a:endParaRPr lang="en-US" sz="3100" dirty="0">
              <a:latin typeface="Avenir Book"/>
              <a:cs typeface="Avenir Book"/>
            </a:endParaRPr>
          </a:p>
          <a:p>
            <a:pPr>
              <a:lnSpc>
                <a:spcPct val="120000"/>
              </a:lnSpc>
              <a:spcAft>
                <a:spcPts val="300"/>
              </a:spcAft>
            </a:pPr>
            <a:r>
              <a:rPr lang="en-US" sz="3100" dirty="0">
                <a:latin typeface="Avenir Book"/>
                <a:cs typeface="Avenir Book"/>
              </a:rPr>
              <a:t>Developed and executed on an inclusive, aspirational message based on research and a strategic focus on target audiences</a:t>
            </a:r>
          </a:p>
          <a:p>
            <a:pPr>
              <a:lnSpc>
                <a:spcPct val="120000"/>
              </a:lnSpc>
              <a:spcAft>
                <a:spcPts val="300"/>
              </a:spcAft>
            </a:pPr>
            <a:r>
              <a:rPr lang="en-US" sz="3100" dirty="0" smtClean="0">
                <a:latin typeface="Avenir Book"/>
                <a:cs typeface="Avenir Book"/>
              </a:rPr>
              <a:t>5-year </a:t>
            </a:r>
            <a:r>
              <a:rPr lang="en-US" sz="3100" dirty="0">
                <a:latin typeface="Avenir Book"/>
                <a:cs typeface="Avenir Book"/>
              </a:rPr>
              <a:t>goal added sense of </a:t>
            </a:r>
            <a:r>
              <a:rPr lang="en-US" sz="3100" dirty="0" smtClean="0">
                <a:latin typeface="Avenir Book"/>
                <a:cs typeface="Avenir Book"/>
              </a:rPr>
              <a:t>urgency</a:t>
            </a:r>
          </a:p>
          <a:p>
            <a:pPr marL="457200" lvl="1" indent="0">
              <a:buNone/>
            </a:pPr>
            <a:endParaRPr lang="en-US" sz="3200" dirty="0">
              <a:latin typeface="Avenir Book"/>
              <a:cs typeface="Avenir Book"/>
            </a:endParaRPr>
          </a:p>
          <a:p>
            <a:pPr marL="0" indent="0">
              <a:spcAft>
                <a:spcPts val="200"/>
              </a:spcAft>
              <a:buNone/>
            </a:pPr>
            <a:r>
              <a:rPr lang="en-US" sz="4200" b="1" dirty="0">
                <a:latin typeface="Avenir Book"/>
                <a:cs typeface="Avenir Book"/>
              </a:rPr>
              <a:t>Review of </a:t>
            </a:r>
            <a:r>
              <a:rPr lang="en-US" sz="4200" b="1" dirty="0" smtClean="0">
                <a:latin typeface="Avenir Book"/>
                <a:cs typeface="Avenir Book"/>
              </a:rPr>
              <a:t>challenges:</a:t>
            </a:r>
            <a:endParaRPr lang="en-US" sz="4200" b="1" dirty="0">
              <a:latin typeface="Avenir Book"/>
              <a:cs typeface="Avenir Book"/>
            </a:endParaRPr>
          </a:p>
          <a:p>
            <a:pPr>
              <a:lnSpc>
                <a:spcPct val="120000"/>
              </a:lnSpc>
              <a:spcAft>
                <a:spcPts val="300"/>
              </a:spcAft>
            </a:pPr>
            <a:r>
              <a:rPr lang="en-US" sz="3100" dirty="0">
                <a:latin typeface="Avenir Book"/>
                <a:cs typeface="Avenir Book"/>
              </a:rPr>
              <a:t>Initial structure constraining; </a:t>
            </a:r>
            <a:r>
              <a:rPr lang="en-US" sz="3100" dirty="0" smtClean="0">
                <a:latin typeface="Avenir Book"/>
                <a:cs typeface="Avenir Book"/>
              </a:rPr>
              <a:t>needed more flexibility to capitalize on momentum where it surfaced and to engage other key allies </a:t>
            </a:r>
            <a:endParaRPr lang="en-US" sz="3100" dirty="0">
              <a:latin typeface="Avenir Book"/>
              <a:cs typeface="Avenir Book"/>
            </a:endParaRPr>
          </a:p>
          <a:p>
            <a:pPr>
              <a:lnSpc>
                <a:spcPct val="120000"/>
              </a:lnSpc>
              <a:spcAft>
                <a:spcPts val="300"/>
              </a:spcAft>
            </a:pPr>
            <a:r>
              <a:rPr lang="en-US" sz="3100" dirty="0" smtClean="0">
                <a:latin typeface="Avenir Book"/>
                <a:cs typeface="Avenir Book"/>
              </a:rPr>
              <a:t>More time and role clarity required to develop effective collaborative engagement of key partners</a:t>
            </a:r>
            <a:r>
              <a:rPr lang="en-US" sz="3100" dirty="0">
                <a:latin typeface="Avenir Book"/>
                <a:cs typeface="Avenir Book"/>
              </a:rPr>
              <a:t> </a:t>
            </a:r>
            <a:endParaRPr lang="en-US" sz="3100" dirty="0" smtClean="0">
              <a:latin typeface="Avenir Book"/>
              <a:cs typeface="Avenir Book"/>
            </a:endParaRPr>
          </a:p>
          <a:p>
            <a:pPr>
              <a:lnSpc>
                <a:spcPct val="120000"/>
              </a:lnSpc>
              <a:spcAft>
                <a:spcPts val="300"/>
              </a:spcAft>
            </a:pPr>
            <a:r>
              <a:rPr lang="en-US" sz="3100" dirty="0" smtClean="0">
                <a:latin typeface="Avenir Book"/>
                <a:cs typeface="Avenir Book"/>
              </a:rPr>
              <a:t>Take </a:t>
            </a:r>
            <a:r>
              <a:rPr lang="en-US" sz="3100" dirty="0">
                <a:latin typeface="Avenir Book"/>
                <a:cs typeface="Avenir Book"/>
              </a:rPr>
              <a:t>Five Campaign slow to take </a:t>
            </a:r>
            <a:r>
              <a:rPr lang="en-US" sz="3100" dirty="0" smtClean="0">
                <a:latin typeface="Avenir Book"/>
                <a:cs typeface="Avenir Book"/>
              </a:rPr>
              <a:t>off; need more segmented focused call to action</a:t>
            </a:r>
            <a:endParaRPr lang="en-US" sz="3100" dirty="0">
              <a:latin typeface="Avenir Book"/>
              <a:cs typeface="Avenir Book"/>
            </a:endParaRPr>
          </a:p>
          <a:p>
            <a:pPr>
              <a:lnSpc>
                <a:spcPct val="120000"/>
              </a:lnSpc>
              <a:spcAft>
                <a:spcPts val="300"/>
              </a:spcAft>
            </a:pPr>
            <a:r>
              <a:rPr lang="en-US" sz="3100" dirty="0" smtClean="0">
                <a:latin typeface="Avenir Book"/>
                <a:cs typeface="Avenir Book"/>
              </a:rPr>
              <a:t>5-year </a:t>
            </a:r>
            <a:r>
              <a:rPr lang="en-US" sz="3100" dirty="0">
                <a:latin typeface="Avenir Book"/>
                <a:cs typeface="Avenir Book"/>
              </a:rPr>
              <a:t>goal was too short a timeframe for the size of </a:t>
            </a:r>
            <a:r>
              <a:rPr lang="en-US" sz="3100" dirty="0" smtClean="0">
                <a:latin typeface="Avenir Book"/>
                <a:cs typeface="Avenir Book"/>
              </a:rPr>
              <a:t>agenda</a:t>
            </a:r>
            <a:endParaRPr lang="en-US" dirty="0" smtClean="0">
              <a:latin typeface="Avenir Book"/>
              <a:cs typeface="Avenir Book"/>
            </a:endParaRPr>
          </a:p>
          <a:p>
            <a:endParaRPr lang="en-US" dirty="0" smtClean="0">
              <a:latin typeface="Avenir Book"/>
              <a:cs typeface="Avenir Book"/>
            </a:endParaRPr>
          </a:p>
          <a:p>
            <a:endParaRPr lang="en-US" dirty="0">
              <a:latin typeface="Avenir Book"/>
              <a:cs typeface="Avenir Book"/>
            </a:endParaRPr>
          </a:p>
        </p:txBody>
      </p:sp>
      <p:sp>
        <p:nvSpPr>
          <p:cNvPr id="5" name="Slide Number Placeholder 4"/>
          <p:cNvSpPr>
            <a:spLocks noGrp="1"/>
          </p:cNvSpPr>
          <p:nvPr>
            <p:ph type="sldNum" sz="quarter" idx="12"/>
          </p:nvPr>
        </p:nvSpPr>
        <p:spPr/>
        <p:txBody>
          <a:bodyPr/>
          <a:lstStyle/>
          <a:p>
            <a:fld id="{8B98AE8A-68DA-6044-B091-1C645A8394C4}" type="slidenum">
              <a:rPr lang="en-US" smtClean="0"/>
              <a:t>6</a:t>
            </a:fld>
            <a:endParaRPr lang="en-US" dirty="0"/>
          </a:p>
        </p:txBody>
      </p:sp>
      <p:sp>
        <p:nvSpPr>
          <p:cNvPr id="4" name="TextBox 3"/>
          <p:cNvSpPr txBox="1"/>
          <p:nvPr/>
        </p:nvSpPr>
        <p:spPr>
          <a:xfrm>
            <a:off x="6982416" y="6191711"/>
            <a:ext cx="1958392" cy="307777"/>
          </a:xfrm>
          <a:prstGeom prst="rect">
            <a:avLst/>
          </a:prstGeom>
          <a:noFill/>
        </p:spPr>
        <p:txBody>
          <a:bodyPr wrap="square" rtlCol="0">
            <a:spAutoFit/>
          </a:bodyPr>
          <a:lstStyle/>
          <a:p>
            <a:r>
              <a:rPr lang="en-US" sz="1400" dirty="0">
                <a:solidFill>
                  <a:schemeClr val="bg1"/>
                </a:solidFill>
                <a:latin typeface="Tahoma"/>
                <a:cs typeface="Tahoma"/>
              </a:rPr>
              <a:t>p</a:t>
            </a:r>
            <a:r>
              <a:rPr lang="en-US" sz="1400" dirty="0" smtClean="0">
                <a:solidFill>
                  <a:schemeClr val="bg1"/>
                </a:solidFill>
                <a:latin typeface="Tahoma"/>
                <a:cs typeface="Tahoma"/>
              </a:rPr>
              <a:t>rogress &amp; outcomes</a:t>
            </a:r>
            <a:endParaRPr lang="en-US" sz="1400" dirty="0">
              <a:solidFill>
                <a:schemeClr val="bg1"/>
              </a:solidFill>
              <a:latin typeface="Tahoma"/>
              <a:cs typeface="Tahoma"/>
            </a:endParaRPr>
          </a:p>
        </p:txBody>
      </p:sp>
      <p:sp>
        <p:nvSpPr>
          <p:cNvPr id="6" name="TextBox 5"/>
          <p:cNvSpPr txBox="1"/>
          <p:nvPr/>
        </p:nvSpPr>
        <p:spPr>
          <a:xfrm>
            <a:off x="6458540" y="6397976"/>
            <a:ext cx="1958392" cy="307777"/>
          </a:xfrm>
          <a:prstGeom prst="rect">
            <a:avLst/>
          </a:prstGeom>
          <a:solidFill>
            <a:srgbClr val="30A2D0"/>
          </a:solidFill>
        </p:spPr>
        <p:txBody>
          <a:bodyPr wrap="square" rtlCol="0">
            <a:spAutoFit/>
          </a:bodyPr>
          <a:lstStyle/>
          <a:p>
            <a:pPr algn="ctr"/>
            <a:r>
              <a:rPr lang="en-US" sz="1400" dirty="0">
                <a:solidFill>
                  <a:schemeClr val="bg1"/>
                </a:solidFill>
                <a:latin typeface="Avenir Book"/>
                <a:cs typeface="Avenir Book"/>
              </a:rPr>
              <a:t>r</a:t>
            </a:r>
            <a:r>
              <a:rPr lang="en-US" sz="1400" dirty="0" smtClean="0">
                <a:solidFill>
                  <a:schemeClr val="bg1"/>
                </a:solidFill>
                <a:latin typeface="Avenir Book"/>
                <a:cs typeface="Avenir Book"/>
              </a:rPr>
              <a:t>eview &amp; implications</a:t>
            </a:r>
            <a:endParaRPr lang="en-US" sz="1400" dirty="0">
              <a:solidFill>
                <a:schemeClr val="bg1"/>
              </a:solidFill>
              <a:latin typeface="Avenir Book"/>
              <a:cs typeface="Avenir Book"/>
            </a:endParaRPr>
          </a:p>
        </p:txBody>
      </p:sp>
    </p:spTree>
    <p:extLst>
      <p:ext uri="{BB962C8B-B14F-4D97-AF65-F5344CB8AC3E}">
        <p14:creationId xmlns:p14="http://schemas.microsoft.com/office/powerpoint/2010/main" val="811005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3999" cy="1100819"/>
          </a:xfrm>
          <a:prstGeom prst="rect">
            <a:avLst/>
          </a:prstGeom>
          <a:noFill/>
          <a:ln>
            <a:noFill/>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000" b="1" dirty="0">
              <a:solidFill>
                <a:schemeClr val="accent1"/>
              </a:solidFill>
            </a:endParaRPr>
          </a:p>
        </p:txBody>
      </p:sp>
      <p:sp>
        <p:nvSpPr>
          <p:cNvPr id="6" name="TextBox 5"/>
          <p:cNvSpPr txBox="1"/>
          <p:nvPr/>
        </p:nvSpPr>
        <p:spPr>
          <a:xfrm>
            <a:off x="829068" y="444385"/>
            <a:ext cx="7161734" cy="1033103"/>
          </a:xfrm>
          <a:prstGeom prst="rect">
            <a:avLst/>
          </a:prstGeom>
          <a:noFill/>
        </p:spPr>
        <p:txBody>
          <a:bodyPr wrap="square" rtlCol="0">
            <a:spAutoFit/>
          </a:bodyPr>
          <a:lstStyle/>
          <a:p>
            <a:pPr algn="ctr">
              <a:lnSpc>
                <a:spcPct val="110000"/>
              </a:lnSpc>
            </a:pPr>
            <a:r>
              <a:rPr lang="en-US" sz="2800" b="1" dirty="0">
                <a:solidFill>
                  <a:srgbClr val="30A2D0"/>
                </a:solidFill>
                <a:latin typeface="Avenir Heavy"/>
                <a:cs typeface="Avenir Heavy"/>
              </a:rPr>
              <a:t>D5 </a:t>
            </a:r>
            <a:r>
              <a:rPr lang="en-US" sz="2800" b="1" dirty="0" smtClean="0">
                <a:solidFill>
                  <a:srgbClr val="30A2D0"/>
                </a:solidFill>
                <a:latin typeface="Avenir Heavy"/>
                <a:cs typeface="Avenir Heavy"/>
              </a:rPr>
              <a:t>Evaluation and Learning Update: </a:t>
            </a:r>
          </a:p>
          <a:p>
            <a:pPr algn="ctr">
              <a:lnSpc>
                <a:spcPct val="110000"/>
              </a:lnSpc>
            </a:pPr>
            <a:r>
              <a:rPr lang="en-US" sz="2800" b="1" dirty="0" smtClean="0">
                <a:solidFill>
                  <a:srgbClr val="30A2D0"/>
                </a:solidFill>
                <a:latin typeface="Avenir Heavy"/>
                <a:cs typeface="Avenir Heavy"/>
              </a:rPr>
              <a:t>2015 Interviews</a:t>
            </a:r>
          </a:p>
        </p:txBody>
      </p:sp>
      <p:sp>
        <p:nvSpPr>
          <p:cNvPr id="8" name="TextBox 7"/>
          <p:cNvSpPr txBox="1"/>
          <p:nvPr/>
        </p:nvSpPr>
        <p:spPr>
          <a:xfrm>
            <a:off x="680844" y="1959298"/>
            <a:ext cx="3860916" cy="4060086"/>
          </a:xfrm>
          <a:prstGeom prst="rect">
            <a:avLst/>
          </a:prstGeom>
          <a:noFill/>
        </p:spPr>
        <p:txBody>
          <a:bodyPr wrap="square" rtlCol="0">
            <a:spAutoFit/>
          </a:bodyPr>
          <a:lstStyle/>
          <a:p>
            <a:pPr marL="287338" lvl="0" indent="-287338">
              <a:spcAft>
                <a:spcPts val="900"/>
              </a:spcAft>
              <a:buClr>
                <a:schemeClr val="accent1"/>
              </a:buClr>
              <a:buFont typeface="Wingdings" panose="05000000000000000000" pitchFamily="2" charset="2"/>
              <a:buChar char="Ø"/>
            </a:pPr>
            <a:r>
              <a:rPr lang="en-US" sz="1600" dirty="0">
                <a:solidFill>
                  <a:schemeClr val="tx1">
                    <a:lumMod val="50000"/>
                  </a:schemeClr>
                </a:solidFill>
                <a:latin typeface="Avenir Book"/>
                <a:cs typeface="Avenir Book"/>
              </a:rPr>
              <a:t>What </a:t>
            </a:r>
            <a:r>
              <a:rPr lang="en-US" sz="1600" dirty="0" smtClean="0">
                <a:solidFill>
                  <a:schemeClr val="tx1">
                    <a:lumMod val="50000"/>
                  </a:schemeClr>
                </a:solidFill>
                <a:latin typeface="Avenir Book"/>
                <a:cs typeface="Avenir Book"/>
              </a:rPr>
              <a:t>the field </a:t>
            </a:r>
            <a:r>
              <a:rPr lang="en-US" sz="1600" dirty="0">
                <a:solidFill>
                  <a:schemeClr val="tx1">
                    <a:lumMod val="50000"/>
                  </a:schemeClr>
                </a:solidFill>
                <a:latin typeface="Avenir Book"/>
                <a:cs typeface="Avenir Book"/>
              </a:rPr>
              <a:t>understood about D5’s goals, </a:t>
            </a:r>
            <a:r>
              <a:rPr lang="en-US" sz="1600" dirty="0" smtClean="0">
                <a:solidFill>
                  <a:schemeClr val="tx1">
                    <a:lumMod val="50000"/>
                  </a:schemeClr>
                </a:solidFill>
                <a:latin typeface="Avenir Book"/>
                <a:cs typeface="Avenir Book"/>
              </a:rPr>
              <a:t>work</a:t>
            </a:r>
            <a:r>
              <a:rPr lang="en-US" sz="1600" dirty="0">
                <a:solidFill>
                  <a:schemeClr val="tx1">
                    <a:lumMod val="50000"/>
                  </a:schemeClr>
                </a:solidFill>
                <a:latin typeface="Avenir Book"/>
                <a:cs typeface="Avenir Book"/>
              </a:rPr>
              <a:t>, and </a:t>
            </a:r>
            <a:r>
              <a:rPr lang="en-US" sz="1600" dirty="0" smtClean="0">
                <a:solidFill>
                  <a:schemeClr val="tx1">
                    <a:lumMod val="50000"/>
                  </a:schemeClr>
                </a:solidFill>
                <a:latin typeface="Avenir Book"/>
                <a:cs typeface="Avenir Book"/>
              </a:rPr>
              <a:t>niche</a:t>
            </a:r>
            <a:endParaRPr lang="en-US" sz="1600" dirty="0">
              <a:solidFill>
                <a:schemeClr val="tx1">
                  <a:lumMod val="50000"/>
                </a:schemeClr>
              </a:solidFill>
              <a:latin typeface="Avenir Book"/>
              <a:cs typeface="Avenir Book"/>
            </a:endParaRPr>
          </a:p>
          <a:p>
            <a:pPr marL="287338" lvl="0" indent="-287338">
              <a:spcAft>
                <a:spcPts val="900"/>
              </a:spcAft>
              <a:buClr>
                <a:schemeClr val="accent1"/>
              </a:buClr>
              <a:buFont typeface="Wingdings" panose="05000000000000000000" pitchFamily="2" charset="2"/>
              <a:buChar char="Ø"/>
            </a:pPr>
            <a:r>
              <a:rPr lang="en-US" sz="1600" dirty="0" smtClean="0">
                <a:solidFill>
                  <a:schemeClr val="tx1">
                    <a:lumMod val="50000"/>
                  </a:schemeClr>
                </a:solidFill>
                <a:latin typeface="Avenir Book"/>
                <a:cs typeface="Avenir Book"/>
              </a:rPr>
              <a:t>What </a:t>
            </a:r>
            <a:r>
              <a:rPr lang="en-US" sz="1600" dirty="0">
                <a:solidFill>
                  <a:schemeClr val="tx1">
                    <a:lumMod val="50000"/>
                  </a:schemeClr>
                </a:solidFill>
                <a:latin typeface="Avenir Book"/>
                <a:cs typeface="Avenir Book"/>
              </a:rPr>
              <a:t>kinds of activities and events </a:t>
            </a:r>
            <a:r>
              <a:rPr lang="en-US" sz="1600" dirty="0" smtClean="0">
                <a:solidFill>
                  <a:schemeClr val="tx1">
                    <a:lumMod val="50000"/>
                  </a:schemeClr>
                </a:solidFill>
                <a:latin typeface="Avenir Book"/>
                <a:cs typeface="Avenir Book"/>
              </a:rPr>
              <a:t>had the greatest participation and added </a:t>
            </a:r>
            <a:r>
              <a:rPr lang="en-US" sz="1600" dirty="0">
                <a:solidFill>
                  <a:schemeClr val="tx1">
                    <a:lumMod val="50000"/>
                  </a:schemeClr>
                </a:solidFill>
                <a:latin typeface="Avenir Book"/>
                <a:cs typeface="Avenir Book"/>
              </a:rPr>
              <a:t>the </a:t>
            </a:r>
            <a:r>
              <a:rPr lang="en-US" sz="1600" dirty="0" smtClean="0">
                <a:solidFill>
                  <a:schemeClr val="tx1">
                    <a:lumMod val="50000"/>
                  </a:schemeClr>
                </a:solidFill>
                <a:latin typeface="Avenir Book"/>
                <a:cs typeface="Avenir Book"/>
              </a:rPr>
              <a:t>most value</a:t>
            </a:r>
            <a:endParaRPr lang="en-US" sz="1600" dirty="0">
              <a:solidFill>
                <a:schemeClr val="tx1">
                  <a:lumMod val="50000"/>
                </a:schemeClr>
              </a:solidFill>
              <a:latin typeface="Avenir Book"/>
              <a:cs typeface="Avenir Book"/>
            </a:endParaRPr>
          </a:p>
          <a:p>
            <a:pPr marL="287338" lvl="0" indent="-287338">
              <a:spcAft>
                <a:spcPts val="900"/>
              </a:spcAft>
              <a:buClr>
                <a:schemeClr val="accent1"/>
              </a:buClr>
              <a:buFont typeface="Wingdings" panose="05000000000000000000" pitchFamily="2" charset="2"/>
              <a:buChar char="Ø"/>
            </a:pPr>
            <a:r>
              <a:rPr lang="en-US" sz="1600" dirty="0" smtClean="0">
                <a:solidFill>
                  <a:schemeClr val="tx1">
                    <a:lumMod val="50000"/>
                  </a:schemeClr>
                </a:solidFill>
                <a:latin typeface="Avenir Book"/>
                <a:cs typeface="Avenir Book"/>
              </a:rPr>
              <a:t>Perception of D5’s </a:t>
            </a:r>
            <a:r>
              <a:rPr lang="en-US" sz="1600" dirty="0">
                <a:solidFill>
                  <a:schemeClr val="tx1">
                    <a:lumMod val="50000"/>
                  </a:schemeClr>
                </a:solidFill>
                <a:latin typeface="Avenir Book"/>
                <a:cs typeface="Avenir Book"/>
              </a:rPr>
              <a:t>biggest contributions thus </a:t>
            </a:r>
            <a:r>
              <a:rPr lang="en-US" sz="1600" dirty="0" smtClean="0">
                <a:solidFill>
                  <a:schemeClr val="tx1">
                    <a:lumMod val="50000"/>
                  </a:schemeClr>
                </a:solidFill>
                <a:latin typeface="Avenir Book"/>
                <a:cs typeface="Avenir Book"/>
              </a:rPr>
              <a:t>far</a:t>
            </a:r>
          </a:p>
          <a:p>
            <a:pPr marL="287338" lvl="0" indent="-287338">
              <a:spcAft>
                <a:spcPts val="900"/>
              </a:spcAft>
              <a:buClr>
                <a:schemeClr val="accent1"/>
              </a:buClr>
              <a:buFont typeface="Wingdings" panose="05000000000000000000" pitchFamily="2" charset="2"/>
              <a:buChar char="Ø"/>
            </a:pPr>
            <a:r>
              <a:rPr lang="en-US" sz="1600" dirty="0">
                <a:solidFill>
                  <a:schemeClr val="tx1">
                    <a:lumMod val="50000"/>
                  </a:schemeClr>
                </a:solidFill>
                <a:latin typeface="Avenir Book"/>
                <a:cs typeface="Avenir Book"/>
              </a:rPr>
              <a:t>I</a:t>
            </a:r>
            <a:r>
              <a:rPr lang="en-US" sz="1600" dirty="0" smtClean="0">
                <a:solidFill>
                  <a:schemeClr val="tx1">
                    <a:lumMod val="50000"/>
                  </a:schemeClr>
                </a:solidFill>
                <a:latin typeface="Avenir Book"/>
                <a:cs typeface="Avenir Book"/>
              </a:rPr>
              <a:t>deas </a:t>
            </a:r>
            <a:r>
              <a:rPr lang="en-US" sz="1600" dirty="0">
                <a:solidFill>
                  <a:schemeClr val="tx1">
                    <a:lumMod val="50000"/>
                  </a:schemeClr>
                </a:solidFill>
                <a:latin typeface="Avenir Book"/>
                <a:cs typeface="Avenir Book"/>
              </a:rPr>
              <a:t>of DEI needs for the </a:t>
            </a:r>
            <a:r>
              <a:rPr lang="en-US" sz="1600" dirty="0" smtClean="0">
                <a:solidFill>
                  <a:schemeClr val="tx1">
                    <a:lumMod val="50000"/>
                  </a:schemeClr>
                </a:solidFill>
                <a:latin typeface="Avenir Book"/>
                <a:cs typeface="Avenir Book"/>
              </a:rPr>
              <a:t>future</a:t>
            </a:r>
          </a:p>
          <a:p>
            <a:pPr marL="287338" lvl="0" indent="-287338">
              <a:spcAft>
                <a:spcPts val="900"/>
              </a:spcAft>
              <a:buClr>
                <a:schemeClr val="accent1"/>
              </a:buClr>
              <a:buFont typeface="Wingdings" panose="05000000000000000000" pitchFamily="2" charset="2"/>
              <a:buChar char="Ø"/>
            </a:pPr>
            <a:r>
              <a:rPr lang="en-US" sz="1600" dirty="0" smtClean="0">
                <a:solidFill>
                  <a:schemeClr val="tx1">
                    <a:lumMod val="50000"/>
                  </a:schemeClr>
                </a:solidFill>
                <a:latin typeface="Avenir Book"/>
                <a:cs typeface="Avenir Book"/>
              </a:rPr>
              <a:t>Additional </a:t>
            </a:r>
            <a:r>
              <a:rPr lang="en-US" sz="1600" dirty="0">
                <a:solidFill>
                  <a:schemeClr val="tx1">
                    <a:lumMod val="50000"/>
                  </a:schemeClr>
                </a:solidFill>
                <a:latin typeface="Avenir Book"/>
                <a:cs typeface="Avenir Book"/>
              </a:rPr>
              <a:t>ways D5 might provide </a:t>
            </a:r>
            <a:r>
              <a:rPr lang="en-US" sz="1600" dirty="0" smtClean="0">
                <a:solidFill>
                  <a:schemeClr val="tx1">
                    <a:lumMod val="50000"/>
                  </a:schemeClr>
                </a:solidFill>
                <a:latin typeface="Avenir Book"/>
                <a:cs typeface="Avenir Book"/>
              </a:rPr>
              <a:t>assistance</a:t>
            </a:r>
            <a:endParaRPr lang="en-US" sz="1600" dirty="0">
              <a:solidFill>
                <a:schemeClr val="tx1">
                  <a:lumMod val="50000"/>
                </a:schemeClr>
              </a:solidFill>
              <a:latin typeface="Avenir Book"/>
              <a:cs typeface="Avenir Book"/>
            </a:endParaRPr>
          </a:p>
          <a:p>
            <a:pPr lvl="0">
              <a:buClr>
                <a:schemeClr val="accent1"/>
              </a:buClr>
            </a:pPr>
            <a:r>
              <a:rPr lang="en-US" sz="1600" i="1" dirty="0">
                <a:solidFill>
                  <a:schemeClr val="tx1">
                    <a:lumMod val="50000"/>
                  </a:schemeClr>
                </a:solidFill>
                <a:latin typeface="Avenir Book"/>
                <a:cs typeface="Avenir Book"/>
              </a:rPr>
              <a:t>F</a:t>
            </a:r>
            <a:r>
              <a:rPr lang="en-US" sz="1600" i="1" dirty="0" smtClean="0">
                <a:solidFill>
                  <a:schemeClr val="tx1">
                    <a:lumMod val="50000"/>
                  </a:schemeClr>
                </a:solidFill>
                <a:latin typeface="Avenir Book"/>
                <a:cs typeface="Avenir Book"/>
              </a:rPr>
              <a:t>indings will inform broader, field-wide survey in Fall 2015</a:t>
            </a:r>
            <a:r>
              <a:rPr lang="en-US" sz="1600" b="1" i="1" dirty="0" smtClean="0">
                <a:solidFill>
                  <a:schemeClr val="tx1">
                    <a:lumMod val="50000"/>
                  </a:schemeClr>
                </a:solidFill>
                <a:latin typeface="Avenir Book"/>
                <a:cs typeface="Avenir Book"/>
              </a:rPr>
              <a:t>.</a:t>
            </a:r>
            <a:endParaRPr lang="en-US" sz="1600" b="1" i="1" dirty="0">
              <a:solidFill>
                <a:schemeClr val="tx1">
                  <a:lumMod val="50000"/>
                </a:schemeClr>
              </a:solidFill>
              <a:latin typeface="Avenir Book"/>
              <a:cs typeface="Avenir Book"/>
            </a:endParaRPr>
          </a:p>
          <a:p>
            <a:pPr>
              <a:lnSpc>
                <a:spcPct val="150000"/>
              </a:lnSpc>
              <a:buSzPct val="100000"/>
            </a:pPr>
            <a:endParaRPr lang="en-US" sz="2000" dirty="0">
              <a:solidFill>
                <a:srgbClr val="505D60"/>
              </a:solidFill>
              <a:latin typeface="Avenir Book"/>
              <a:cs typeface="Avenir Book"/>
            </a:endParaRPr>
          </a:p>
        </p:txBody>
      </p:sp>
      <p:pic>
        <p:nvPicPr>
          <p:cNvPr id="11" name="Picture 10"/>
          <p:cNvPicPr>
            <a:picLocks noChangeAspect="1"/>
          </p:cNvPicPr>
          <p:nvPr/>
        </p:nvPicPr>
        <p:blipFill>
          <a:blip r:embed="rId2"/>
          <a:stretch>
            <a:fillRect/>
          </a:stretch>
        </p:blipFill>
        <p:spPr>
          <a:xfrm>
            <a:off x="319806" y="6252541"/>
            <a:ext cx="1897062" cy="462442"/>
          </a:xfrm>
          <a:prstGeom prst="rect">
            <a:avLst/>
          </a:prstGeom>
        </p:spPr>
      </p:pic>
      <p:graphicFrame>
        <p:nvGraphicFramePr>
          <p:cNvPr id="9" name="Chart 8"/>
          <p:cNvGraphicFramePr/>
          <p:nvPr>
            <p:extLst>
              <p:ext uri="{D42A27DB-BD31-4B8C-83A1-F6EECF244321}">
                <p14:modId xmlns:p14="http://schemas.microsoft.com/office/powerpoint/2010/main" val="1980128250"/>
              </p:ext>
            </p:extLst>
          </p:nvPr>
        </p:nvGraphicFramePr>
        <p:xfrm>
          <a:off x="4293129" y="1867246"/>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5538203" y="4146202"/>
            <a:ext cx="2588155" cy="1546577"/>
          </a:xfrm>
          <a:prstGeom prst="rect">
            <a:avLst/>
          </a:prstGeom>
          <a:noFill/>
        </p:spPr>
        <p:txBody>
          <a:bodyPr wrap="square" rtlCol="0">
            <a:spAutoFit/>
          </a:bodyPr>
          <a:lstStyle/>
          <a:p>
            <a:r>
              <a:rPr lang="en-US" sz="1050" dirty="0" smtClean="0"/>
              <a:t>I </a:t>
            </a:r>
            <a:r>
              <a:rPr lang="en-US" sz="1000" dirty="0" smtClean="0"/>
              <a:t>– Infrastructure organization</a:t>
            </a:r>
          </a:p>
          <a:p>
            <a:r>
              <a:rPr lang="en-US" sz="1000" dirty="0" smtClean="0"/>
              <a:t>RA—Regional association</a:t>
            </a:r>
          </a:p>
          <a:p>
            <a:r>
              <a:rPr lang="en-US" sz="1000" dirty="0" smtClean="0"/>
              <a:t>A—Affinity group</a:t>
            </a:r>
          </a:p>
          <a:p>
            <a:r>
              <a:rPr lang="en-US" sz="1000" dirty="0" smtClean="0"/>
              <a:t>F—Private foundation</a:t>
            </a:r>
          </a:p>
          <a:p>
            <a:r>
              <a:rPr lang="en-US" sz="1000" dirty="0" smtClean="0"/>
              <a:t>CF– Community foundation</a:t>
            </a:r>
          </a:p>
          <a:p>
            <a:r>
              <a:rPr lang="en-US" sz="1000" dirty="0" smtClean="0"/>
              <a:t>FF—Family foundation</a:t>
            </a:r>
          </a:p>
          <a:p>
            <a:r>
              <a:rPr lang="en-US" sz="1000" dirty="0" err="1" smtClean="0"/>
              <a:t>CorpF</a:t>
            </a:r>
            <a:r>
              <a:rPr lang="en-US" sz="1000" dirty="0" smtClean="0"/>
              <a:t>—Corporate foundation</a:t>
            </a:r>
          </a:p>
          <a:p>
            <a:r>
              <a:rPr lang="en-US" sz="1000" dirty="0" smtClean="0"/>
              <a:t>C--Consultant</a:t>
            </a:r>
          </a:p>
          <a:p>
            <a:endParaRPr lang="en-US" sz="1050" dirty="0"/>
          </a:p>
        </p:txBody>
      </p:sp>
      <p:sp>
        <p:nvSpPr>
          <p:cNvPr id="2" name="Slide Number Placeholder 1"/>
          <p:cNvSpPr>
            <a:spLocks noGrp="1"/>
          </p:cNvSpPr>
          <p:nvPr>
            <p:ph type="sldNum" sz="quarter" idx="12"/>
          </p:nvPr>
        </p:nvSpPr>
        <p:spPr>
          <a:xfrm>
            <a:off x="6356805" y="6384143"/>
            <a:ext cx="2133600" cy="365125"/>
          </a:xfrm>
        </p:spPr>
        <p:txBody>
          <a:bodyPr/>
          <a:lstStyle/>
          <a:p>
            <a:r>
              <a:rPr lang="en-US" dirty="0" smtClean="0">
                <a:solidFill>
                  <a:schemeClr val="bg1"/>
                </a:solidFill>
                <a:latin typeface="Avenir Book"/>
                <a:cs typeface="Avenir Book"/>
              </a:rPr>
              <a:t>Implications</a:t>
            </a:r>
            <a:endParaRPr lang="en-US" dirty="0">
              <a:latin typeface="Avenir Book"/>
              <a:cs typeface="Avenir Book"/>
            </a:endParaRPr>
          </a:p>
        </p:txBody>
      </p:sp>
      <p:sp>
        <p:nvSpPr>
          <p:cNvPr id="12" name="TextBox 11"/>
          <p:cNvSpPr txBox="1"/>
          <p:nvPr/>
        </p:nvSpPr>
        <p:spPr>
          <a:xfrm>
            <a:off x="6440362" y="6410331"/>
            <a:ext cx="1958392" cy="307777"/>
          </a:xfrm>
          <a:prstGeom prst="rect">
            <a:avLst/>
          </a:prstGeom>
          <a:solidFill>
            <a:srgbClr val="30A2D0"/>
          </a:solidFill>
        </p:spPr>
        <p:txBody>
          <a:bodyPr wrap="square" rtlCol="0">
            <a:spAutoFit/>
          </a:bodyPr>
          <a:lstStyle/>
          <a:p>
            <a:pPr algn="ctr"/>
            <a:r>
              <a:rPr lang="en-US" sz="1400" dirty="0">
                <a:solidFill>
                  <a:schemeClr val="bg1"/>
                </a:solidFill>
                <a:latin typeface="Avenir Book"/>
                <a:cs typeface="Avenir Book"/>
              </a:rPr>
              <a:t>e</a:t>
            </a:r>
            <a:r>
              <a:rPr lang="en-US" sz="1400" dirty="0" smtClean="0">
                <a:solidFill>
                  <a:schemeClr val="bg1"/>
                </a:solidFill>
                <a:latin typeface="Avenir Book"/>
                <a:cs typeface="Avenir Book"/>
              </a:rPr>
              <a:t>valuation &amp; learning</a:t>
            </a:r>
            <a:endParaRPr lang="en-US" sz="1400" dirty="0">
              <a:solidFill>
                <a:schemeClr val="bg1"/>
              </a:solidFill>
              <a:latin typeface="Avenir Book"/>
              <a:cs typeface="Avenir Book"/>
            </a:endParaRPr>
          </a:p>
        </p:txBody>
      </p:sp>
      <p:sp>
        <p:nvSpPr>
          <p:cNvPr id="13" name="Slide Number Placeholder 2"/>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B98AE8A-68DA-6044-B091-1C645A8394C4}" type="slidenum">
              <a:rPr lang="en-US" smtClean="0"/>
              <a:pPr/>
              <a:t>7</a:t>
            </a:fld>
            <a:endParaRPr lang="en-US" dirty="0"/>
          </a:p>
        </p:txBody>
      </p:sp>
    </p:spTree>
    <p:extLst>
      <p:ext uri="{BB962C8B-B14F-4D97-AF65-F5344CB8AC3E}">
        <p14:creationId xmlns:p14="http://schemas.microsoft.com/office/powerpoint/2010/main" val="2482286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9144000" cy="1092352"/>
          </a:xfrm>
          <a:prstGeom prst="rect">
            <a:avLst/>
          </a:prstGeom>
          <a:noFill/>
          <a:ln>
            <a:noFill/>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schemeClr val="accent1"/>
              </a:solidFill>
            </a:endParaRPr>
          </a:p>
        </p:txBody>
      </p:sp>
      <p:sp>
        <p:nvSpPr>
          <p:cNvPr id="6" name="TextBox 5"/>
          <p:cNvSpPr txBox="1"/>
          <p:nvPr/>
        </p:nvSpPr>
        <p:spPr>
          <a:xfrm>
            <a:off x="328705" y="221494"/>
            <a:ext cx="8358095" cy="523220"/>
          </a:xfrm>
          <a:prstGeom prst="rect">
            <a:avLst/>
          </a:prstGeom>
          <a:noFill/>
        </p:spPr>
        <p:txBody>
          <a:bodyPr wrap="square" rtlCol="0">
            <a:spAutoFit/>
          </a:bodyPr>
          <a:lstStyle/>
          <a:p>
            <a:pPr algn="ctr"/>
            <a:r>
              <a:rPr lang="en-US" sz="2800" b="1" dirty="0" smtClean="0">
                <a:solidFill>
                  <a:srgbClr val="30A2D0"/>
                </a:solidFill>
                <a:latin typeface="Avenir Heavy"/>
                <a:cs typeface="Avenir Heavy"/>
              </a:rPr>
              <a:t>D5 Evaluation and Learning: Interview Highlights</a:t>
            </a:r>
          </a:p>
        </p:txBody>
      </p:sp>
      <p:sp>
        <p:nvSpPr>
          <p:cNvPr id="8" name="TextBox 7"/>
          <p:cNvSpPr txBox="1"/>
          <p:nvPr/>
        </p:nvSpPr>
        <p:spPr>
          <a:xfrm>
            <a:off x="510642" y="1031801"/>
            <a:ext cx="7875010" cy="5201424"/>
          </a:xfrm>
          <a:prstGeom prst="rect">
            <a:avLst/>
          </a:prstGeom>
          <a:noFill/>
        </p:spPr>
        <p:txBody>
          <a:bodyPr wrap="square" rtlCol="0">
            <a:spAutoFit/>
          </a:bodyPr>
          <a:lstStyle/>
          <a:p>
            <a:pPr marL="342900" indent="-342900">
              <a:spcAft>
                <a:spcPts val="300"/>
              </a:spcAft>
              <a:buFont typeface="+mj-lt"/>
              <a:buAutoNum type="arabicPeriod"/>
            </a:pPr>
            <a:r>
              <a:rPr lang="en-US" sz="1600" b="1" dirty="0" smtClean="0">
                <a:solidFill>
                  <a:srgbClr val="30A2D0"/>
                </a:solidFill>
                <a:latin typeface="Avenir Book"/>
                <a:cs typeface="Avenir Book"/>
              </a:rPr>
              <a:t>Most </a:t>
            </a:r>
            <a:r>
              <a:rPr lang="en-US" sz="1600" b="1" dirty="0">
                <a:solidFill>
                  <a:srgbClr val="30A2D0"/>
                </a:solidFill>
                <a:latin typeface="Avenir Book"/>
                <a:cs typeface="Avenir Book"/>
              </a:rPr>
              <a:t>were aware of D5’s </a:t>
            </a:r>
            <a:r>
              <a:rPr lang="en-US" sz="1600" b="1" dirty="0" smtClean="0">
                <a:solidFill>
                  <a:srgbClr val="30A2D0"/>
                </a:solidFill>
                <a:latin typeface="Avenir Book"/>
                <a:cs typeface="Avenir Book"/>
              </a:rPr>
              <a:t>work.</a:t>
            </a:r>
            <a:r>
              <a:rPr lang="en-US" sz="1600" b="1" dirty="0" smtClean="0">
                <a:latin typeface="Avenir Book"/>
                <a:cs typeface="Avenir Book"/>
              </a:rPr>
              <a:t> </a:t>
            </a:r>
          </a:p>
          <a:p>
            <a:pPr marL="742950" lvl="1" indent="-285750">
              <a:spcAft>
                <a:spcPts val="600"/>
              </a:spcAft>
              <a:buFont typeface="Arial" panose="020B0604020202020204" pitchFamily="34" charset="0"/>
              <a:buChar char="•"/>
            </a:pPr>
            <a:r>
              <a:rPr lang="en-US" sz="1600" dirty="0" smtClean="0">
                <a:latin typeface="Avenir Book"/>
                <a:cs typeface="Avenir Book"/>
              </a:rPr>
              <a:t>Those aware tended </a:t>
            </a:r>
            <a:r>
              <a:rPr lang="en-US" sz="1600" dirty="0">
                <a:latin typeface="Avenir Book"/>
                <a:cs typeface="Avenir Book"/>
              </a:rPr>
              <a:t>to be engaged in </a:t>
            </a:r>
            <a:r>
              <a:rPr lang="en-US" sz="1600" dirty="0" smtClean="0">
                <a:latin typeface="Avenir Book"/>
                <a:cs typeface="Avenir Book"/>
              </a:rPr>
              <a:t>DEI </a:t>
            </a:r>
            <a:r>
              <a:rPr lang="en-US" sz="1600" dirty="0">
                <a:latin typeface="Avenir Book"/>
                <a:cs typeface="Avenir Book"/>
              </a:rPr>
              <a:t>work within their organization, and </a:t>
            </a:r>
            <a:r>
              <a:rPr lang="en-US" sz="1600" dirty="0" smtClean="0">
                <a:latin typeface="Avenir Book"/>
                <a:cs typeface="Avenir Book"/>
              </a:rPr>
              <a:t>valued D5 </a:t>
            </a:r>
            <a:r>
              <a:rPr lang="en-US" sz="1600" dirty="0">
                <a:latin typeface="Avenir Book"/>
                <a:cs typeface="Avenir Book"/>
              </a:rPr>
              <a:t>as a DEI </a:t>
            </a:r>
            <a:r>
              <a:rPr lang="en-US" sz="1600" dirty="0" smtClean="0">
                <a:latin typeface="Avenir Book"/>
                <a:cs typeface="Avenir Book"/>
              </a:rPr>
              <a:t>resource, and its field-level </a:t>
            </a:r>
            <a:r>
              <a:rPr lang="en-US" sz="1600" dirty="0">
                <a:latin typeface="Avenir Book"/>
                <a:cs typeface="Avenir Book"/>
              </a:rPr>
              <a:t>inclusive, bridging position across affinity groups and </a:t>
            </a:r>
            <a:r>
              <a:rPr lang="en-US" sz="1600" dirty="0" smtClean="0">
                <a:latin typeface="Avenir Book"/>
                <a:cs typeface="Avenir Book"/>
              </a:rPr>
              <a:t>interests; </a:t>
            </a:r>
            <a:r>
              <a:rPr lang="en-US" sz="1600" dirty="0">
                <a:latin typeface="Avenir Book"/>
                <a:cs typeface="Avenir Book"/>
              </a:rPr>
              <a:t>did not attribute their organizational DEI change to D5. </a:t>
            </a:r>
            <a:endParaRPr lang="en-US" sz="1600" dirty="0" smtClean="0">
              <a:latin typeface="Avenir Book"/>
              <a:cs typeface="Avenir Book"/>
            </a:endParaRPr>
          </a:p>
          <a:p>
            <a:pPr marL="742950" lvl="1" indent="-285750">
              <a:spcAft>
                <a:spcPts val="1200"/>
              </a:spcAft>
              <a:buFont typeface="Arial" panose="020B0604020202020204" pitchFamily="34" charset="0"/>
              <a:buChar char="•"/>
            </a:pPr>
            <a:r>
              <a:rPr lang="en-US" sz="1600" dirty="0" smtClean="0">
                <a:latin typeface="Avenir Book"/>
                <a:cs typeface="Avenir Book"/>
              </a:rPr>
              <a:t>Those less </a:t>
            </a:r>
            <a:r>
              <a:rPr lang="en-US" sz="1600" dirty="0">
                <a:latin typeface="Avenir Book"/>
                <a:cs typeface="Avenir Book"/>
              </a:rPr>
              <a:t>aware </a:t>
            </a:r>
            <a:r>
              <a:rPr lang="en-US" sz="1600" dirty="0" smtClean="0">
                <a:latin typeface="Avenir Book"/>
                <a:cs typeface="Avenir Book"/>
              </a:rPr>
              <a:t>were typically not engaged </a:t>
            </a:r>
            <a:r>
              <a:rPr lang="en-US" sz="1600" dirty="0">
                <a:latin typeface="Avenir Book"/>
                <a:cs typeface="Avenir Book"/>
              </a:rPr>
              <a:t>in </a:t>
            </a:r>
            <a:r>
              <a:rPr lang="en-US" sz="1600" dirty="0" smtClean="0">
                <a:latin typeface="Avenir Book"/>
                <a:cs typeface="Avenir Book"/>
              </a:rPr>
              <a:t>DEI work but </a:t>
            </a:r>
            <a:r>
              <a:rPr lang="en-US" sz="1600" dirty="0">
                <a:latin typeface="Avenir Book"/>
                <a:cs typeface="Avenir Book"/>
              </a:rPr>
              <a:t>interested </a:t>
            </a:r>
            <a:r>
              <a:rPr lang="en-US" sz="1600" dirty="0" smtClean="0">
                <a:latin typeface="Avenir Book"/>
                <a:cs typeface="Avenir Book"/>
              </a:rPr>
              <a:t>in </a:t>
            </a:r>
            <a:r>
              <a:rPr lang="en-US" sz="1600" dirty="0">
                <a:latin typeface="Avenir Book"/>
                <a:cs typeface="Avenir Book"/>
              </a:rPr>
              <a:t>casemaking and assessment tools</a:t>
            </a:r>
            <a:r>
              <a:rPr lang="en-US" sz="1600" dirty="0" smtClean="0">
                <a:latin typeface="Avenir Book"/>
                <a:cs typeface="Avenir Book"/>
              </a:rPr>
              <a:t>.</a:t>
            </a:r>
          </a:p>
          <a:p>
            <a:pPr marL="342900" indent="-342900">
              <a:spcAft>
                <a:spcPts val="1200"/>
              </a:spcAft>
              <a:buFont typeface="+mj-lt"/>
              <a:buAutoNum type="arabicPeriod"/>
            </a:pPr>
            <a:r>
              <a:rPr lang="en-US" sz="1600" b="1" dirty="0" smtClean="0">
                <a:solidFill>
                  <a:srgbClr val="30A2D0"/>
                </a:solidFill>
                <a:latin typeface="Avenir Book"/>
                <a:cs typeface="Avenir Book"/>
              </a:rPr>
              <a:t>High contact/personal approach </a:t>
            </a:r>
            <a:r>
              <a:rPr lang="en-US" sz="1600" dirty="0" smtClean="0">
                <a:latin typeface="Avenir Book"/>
                <a:cs typeface="Avenir Book"/>
              </a:rPr>
              <a:t>of one-on-one conversations, conferences and meetings, along with word of mouth are greatest entry points (rather than social media)</a:t>
            </a:r>
            <a:r>
              <a:rPr lang="en-US" sz="1600" dirty="0">
                <a:latin typeface="Avenir Book"/>
                <a:cs typeface="Avenir Book"/>
              </a:rPr>
              <a:t>.</a:t>
            </a:r>
            <a:endParaRPr lang="en-US" sz="1600" dirty="0" smtClean="0">
              <a:latin typeface="Avenir Book"/>
              <a:cs typeface="Avenir Book"/>
            </a:endParaRPr>
          </a:p>
          <a:p>
            <a:pPr marL="342900" indent="-342900">
              <a:spcAft>
                <a:spcPts val="1200"/>
              </a:spcAft>
              <a:buFont typeface="+mj-lt"/>
              <a:buAutoNum type="arabicPeriod"/>
            </a:pPr>
            <a:r>
              <a:rPr lang="en-US" sz="1600" b="1" dirty="0" smtClean="0">
                <a:solidFill>
                  <a:srgbClr val="30A2D0"/>
                </a:solidFill>
                <a:latin typeface="Avenir Book"/>
                <a:cs typeface="Avenir Book"/>
              </a:rPr>
              <a:t>Highest engagement activities </a:t>
            </a:r>
            <a:r>
              <a:rPr lang="en-US" sz="1600" dirty="0" smtClean="0">
                <a:latin typeface="Avenir Book"/>
                <a:cs typeface="Avenir Book"/>
              </a:rPr>
              <a:t>are using State of the Work, research reports and tools, and attending meetings/discussions </a:t>
            </a:r>
            <a:r>
              <a:rPr lang="en-US" sz="1600" dirty="0">
                <a:latin typeface="Avenir Book"/>
                <a:cs typeface="Avenir Book"/>
              </a:rPr>
              <a:t>in which D5 </a:t>
            </a:r>
            <a:r>
              <a:rPr lang="en-US" sz="1600" dirty="0" smtClean="0">
                <a:latin typeface="Avenir Book"/>
                <a:cs typeface="Avenir Book"/>
              </a:rPr>
              <a:t>presented or sponsored.</a:t>
            </a:r>
            <a:endParaRPr lang="en-US" sz="1600" dirty="0">
              <a:latin typeface="Avenir Book"/>
              <a:cs typeface="Avenir Book"/>
            </a:endParaRPr>
          </a:p>
          <a:p>
            <a:pPr marL="342900" indent="-342900">
              <a:spcAft>
                <a:spcPts val="1200"/>
              </a:spcAft>
              <a:buFont typeface="+mj-lt"/>
              <a:buAutoNum type="arabicPeriod"/>
            </a:pPr>
            <a:r>
              <a:rPr lang="en-US" sz="1600" b="1" dirty="0" smtClean="0">
                <a:solidFill>
                  <a:srgbClr val="30A2D0"/>
                </a:solidFill>
                <a:latin typeface="Avenir Book"/>
                <a:cs typeface="Avenir Book"/>
              </a:rPr>
              <a:t>Many </a:t>
            </a:r>
            <a:r>
              <a:rPr lang="en-US" sz="1600" b="1" dirty="0">
                <a:solidFill>
                  <a:srgbClr val="30A2D0"/>
                </a:solidFill>
                <a:latin typeface="Avenir Book"/>
                <a:cs typeface="Avenir Book"/>
              </a:rPr>
              <a:t>value D5’s authoritative voice </a:t>
            </a:r>
            <a:r>
              <a:rPr lang="en-US" sz="1600" dirty="0" smtClean="0">
                <a:latin typeface="Avenir Book"/>
                <a:cs typeface="Avenir Book"/>
              </a:rPr>
              <a:t>using data</a:t>
            </a:r>
            <a:r>
              <a:rPr lang="en-US" sz="1600" dirty="0">
                <a:latin typeface="Avenir Book"/>
                <a:cs typeface="Avenir Book"/>
              </a:rPr>
              <a:t> </a:t>
            </a:r>
            <a:r>
              <a:rPr lang="en-US" sz="1600" dirty="0" smtClean="0">
                <a:latin typeface="Avenir Book"/>
                <a:cs typeface="Avenir Book"/>
              </a:rPr>
              <a:t>and research to back up making their own organizational case.</a:t>
            </a:r>
          </a:p>
          <a:p>
            <a:pPr marL="342900" indent="-342900">
              <a:spcAft>
                <a:spcPts val="1200"/>
              </a:spcAft>
              <a:buFont typeface="+mj-lt"/>
              <a:buAutoNum type="arabicPeriod"/>
            </a:pPr>
            <a:r>
              <a:rPr lang="en-US" sz="1600" b="1" dirty="0" smtClean="0">
                <a:solidFill>
                  <a:srgbClr val="30A2D0"/>
                </a:solidFill>
                <a:latin typeface="Avenir Book"/>
                <a:cs typeface="Avenir Book"/>
              </a:rPr>
              <a:t>Majority believe there is an </a:t>
            </a:r>
            <a:r>
              <a:rPr lang="en-US" sz="1600" b="1" dirty="0">
                <a:solidFill>
                  <a:srgbClr val="30A2D0"/>
                </a:solidFill>
                <a:latin typeface="Avenir Book"/>
                <a:cs typeface="Avenir Book"/>
              </a:rPr>
              <a:t>ongoing need </a:t>
            </a:r>
            <a:r>
              <a:rPr lang="en-US" sz="1600" dirty="0">
                <a:latin typeface="Avenir Book"/>
                <a:cs typeface="Avenir Book"/>
              </a:rPr>
              <a:t>for an </a:t>
            </a:r>
            <a:r>
              <a:rPr lang="en-US" sz="1600" dirty="0" smtClean="0">
                <a:latin typeface="Avenir Book"/>
                <a:cs typeface="Avenir Book"/>
              </a:rPr>
              <a:t>entity </a:t>
            </a:r>
            <a:r>
              <a:rPr lang="en-US" sz="1600" dirty="0">
                <a:latin typeface="Avenir Book"/>
                <a:cs typeface="Avenir Book"/>
              </a:rPr>
              <a:t>such as </a:t>
            </a:r>
            <a:r>
              <a:rPr lang="en-US" sz="1600" dirty="0" smtClean="0">
                <a:latin typeface="Avenir Book"/>
                <a:cs typeface="Avenir Book"/>
              </a:rPr>
              <a:t>D5, preferring a </a:t>
            </a:r>
            <a:r>
              <a:rPr lang="en-US" sz="1600" dirty="0">
                <a:latin typeface="Avenir Book"/>
                <a:cs typeface="Avenir Book"/>
              </a:rPr>
              <a:t>field-wide, bridging entity of its </a:t>
            </a:r>
            <a:r>
              <a:rPr lang="en-US" sz="1600" dirty="0" smtClean="0">
                <a:latin typeface="Avenir Book"/>
                <a:cs typeface="Avenir Book"/>
              </a:rPr>
              <a:t>own.</a:t>
            </a:r>
            <a:endParaRPr lang="en-US" sz="1600" dirty="0">
              <a:latin typeface="Avenir Book"/>
              <a:cs typeface="Avenir Book"/>
            </a:endParaRPr>
          </a:p>
          <a:p>
            <a:pPr marL="342900" indent="-342900">
              <a:spcAft>
                <a:spcPts val="1200"/>
              </a:spcAft>
              <a:buFont typeface="+mj-lt"/>
              <a:buAutoNum type="arabicPeriod"/>
            </a:pPr>
            <a:r>
              <a:rPr lang="en-US" sz="1600" b="1" dirty="0">
                <a:solidFill>
                  <a:srgbClr val="30A2D0"/>
                </a:solidFill>
                <a:latin typeface="Avenir Book"/>
                <a:cs typeface="Avenir Book"/>
              </a:rPr>
              <a:t>Diversifying boards and staff </a:t>
            </a:r>
            <a:r>
              <a:rPr lang="en-US" sz="1600" dirty="0">
                <a:latin typeface="Avenir Book"/>
                <a:cs typeface="Avenir Book"/>
              </a:rPr>
              <a:t>is cited as the greatest </a:t>
            </a:r>
            <a:r>
              <a:rPr lang="en-US" sz="1600" dirty="0" smtClean="0">
                <a:latin typeface="Avenir Book"/>
                <a:cs typeface="Avenir Book"/>
              </a:rPr>
              <a:t>challenge.</a:t>
            </a:r>
            <a:endParaRPr lang="en-US" sz="1600" dirty="0">
              <a:latin typeface="Avenir Book"/>
              <a:cs typeface="Avenir Book"/>
            </a:endParaRPr>
          </a:p>
        </p:txBody>
      </p:sp>
      <p:pic>
        <p:nvPicPr>
          <p:cNvPr id="11" name="Picture 10"/>
          <p:cNvPicPr>
            <a:picLocks noChangeAspect="1"/>
          </p:cNvPicPr>
          <p:nvPr/>
        </p:nvPicPr>
        <p:blipFill>
          <a:blip r:embed="rId3"/>
          <a:stretch>
            <a:fillRect/>
          </a:stretch>
        </p:blipFill>
        <p:spPr>
          <a:xfrm>
            <a:off x="328705" y="6259034"/>
            <a:ext cx="1897062" cy="462442"/>
          </a:xfrm>
          <a:prstGeom prst="rect">
            <a:avLst/>
          </a:prstGeom>
        </p:spPr>
      </p:pic>
      <p:sp>
        <p:nvSpPr>
          <p:cNvPr id="2" name="Slide Number Placeholder 1"/>
          <p:cNvSpPr>
            <a:spLocks noGrp="1"/>
          </p:cNvSpPr>
          <p:nvPr>
            <p:ph type="sldNum" sz="quarter" idx="12"/>
          </p:nvPr>
        </p:nvSpPr>
        <p:spPr>
          <a:xfrm>
            <a:off x="6121122" y="6377533"/>
            <a:ext cx="2133600" cy="365125"/>
          </a:xfrm>
        </p:spPr>
        <p:txBody>
          <a:bodyPr/>
          <a:lstStyle/>
          <a:p>
            <a:fld id="{8B98AE8A-68DA-6044-B091-1C645A8394C4}" type="slidenum">
              <a:rPr lang="en-US" smtClean="0"/>
              <a:t>8</a:t>
            </a:fld>
            <a:endParaRPr lang="en-US"/>
          </a:p>
        </p:txBody>
      </p:sp>
      <p:sp>
        <p:nvSpPr>
          <p:cNvPr id="9" name="TextBox 8"/>
          <p:cNvSpPr txBox="1"/>
          <p:nvPr/>
        </p:nvSpPr>
        <p:spPr>
          <a:xfrm>
            <a:off x="6427260" y="6408693"/>
            <a:ext cx="1958392" cy="307777"/>
          </a:xfrm>
          <a:prstGeom prst="rect">
            <a:avLst/>
          </a:prstGeom>
          <a:solidFill>
            <a:srgbClr val="30A2D0"/>
          </a:solidFill>
        </p:spPr>
        <p:txBody>
          <a:bodyPr wrap="square" rtlCol="0">
            <a:spAutoFit/>
          </a:bodyPr>
          <a:lstStyle/>
          <a:p>
            <a:pPr algn="ctr"/>
            <a:r>
              <a:rPr lang="en-US" sz="1400" dirty="0">
                <a:solidFill>
                  <a:schemeClr val="bg1"/>
                </a:solidFill>
                <a:latin typeface="Avenir Book"/>
                <a:cs typeface="Avenir Book"/>
              </a:rPr>
              <a:t>e</a:t>
            </a:r>
            <a:r>
              <a:rPr lang="en-US" sz="1400" dirty="0" smtClean="0">
                <a:solidFill>
                  <a:schemeClr val="bg1"/>
                </a:solidFill>
                <a:latin typeface="Avenir Book"/>
                <a:cs typeface="Avenir Book"/>
              </a:rPr>
              <a:t>valuation &amp; learning</a:t>
            </a:r>
            <a:endParaRPr lang="en-US" sz="1400" dirty="0">
              <a:solidFill>
                <a:schemeClr val="bg1"/>
              </a:solidFill>
              <a:latin typeface="Avenir Book"/>
              <a:cs typeface="Avenir Book"/>
            </a:endParaRPr>
          </a:p>
        </p:txBody>
      </p:sp>
      <p:sp>
        <p:nvSpPr>
          <p:cNvPr id="10" name="Slide Number Placeholder 2"/>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B98AE8A-68DA-6044-B091-1C645A8394C4}" type="slidenum">
              <a:rPr lang="en-US" smtClean="0"/>
              <a:pPr/>
              <a:t>8</a:t>
            </a:fld>
            <a:endParaRPr lang="en-US" dirty="0"/>
          </a:p>
        </p:txBody>
      </p:sp>
    </p:spTree>
    <p:extLst>
      <p:ext uri="{BB962C8B-B14F-4D97-AF65-F5344CB8AC3E}">
        <p14:creationId xmlns:p14="http://schemas.microsoft.com/office/powerpoint/2010/main" val="3596611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732" y="656757"/>
            <a:ext cx="8229600" cy="943107"/>
          </a:xfrm>
        </p:spPr>
        <p:txBody>
          <a:bodyPr>
            <a:normAutofit/>
          </a:bodyPr>
          <a:lstStyle/>
          <a:p>
            <a:r>
              <a:rPr lang="en-US" sz="2800" b="1" dirty="0" smtClean="0">
                <a:solidFill>
                  <a:srgbClr val="30A2D0"/>
                </a:solidFill>
                <a:latin typeface="Avenir Heavy"/>
                <a:cs typeface="Avenir Heavy"/>
              </a:rPr>
              <a:t>Post-D5 Options Surfaced to Date</a:t>
            </a:r>
            <a:endParaRPr lang="en-US" sz="2800" b="1" dirty="0">
              <a:solidFill>
                <a:srgbClr val="30A2D0"/>
              </a:solidFill>
              <a:latin typeface="Avenir Heavy"/>
              <a:cs typeface="Avenir Heavy"/>
            </a:endParaRPr>
          </a:p>
        </p:txBody>
      </p:sp>
      <p:sp>
        <p:nvSpPr>
          <p:cNvPr id="3" name="Content Placeholder 2"/>
          <p:cNvSpPr>
            <a:spLocks noGrp="1"/>
          </p:cNvSpPr>
          <p:nvPr>
            <p:ph sz="half" idx="1"/>
          </p:nvPr>
        </p:nvSpPr>
        <p:spPr>
          <a:xfrm>
            <a:off x="1008180" y="1547825"/>
            <a:ext cx="7312051" cy="4525963"/>
          </a:xfrm>
        </p:spPr>
        <p:txBody>
          <a:bodyPr>
            <a:normAutofit/>
          </a:bodyPr>
          <a:lstStyle/>
          <a:p>
            <a:pPr marL="457200" indent="-457200">
              <a:lnSpc>
                <a:spcPct val="110000"/>
              </a:lnSpc>
              <a:spcAft>
                <a:spcPts val="600"/>
              </a:spcAft>
              <a:buFont typeface="+mj-lt"/>
              <a:buAutoNum type="arabicPeriod"/>
            </a:pPr>
            <a:r>
              <a:rPr lang="en-US" sz="1800" dirty="0" smtClean="0">
                <a:latin typeface="Avenir Book"/>
                <a:cs typeface="Avenir Book"/>
              </a:rPr>
              <a:t>Sunset as planned, produce final report with no further action</a:t>
            </a:r>
          </a:p>
          <a:p>
            <a:pPr lvl="1">
              <a:lnSpc>
                <a:spcPct val="110000"/>
              </a:lnSpc>
              <a:spcAft>
                <a:spcPts val="600"/>
              </a:spcAft>
              <a:buFont typeface="Arial"/>
              <a:buChar char="•"/>
            </a:pPr>
            <a:r>
              <a:rPr lang="en-US" sz="1800" dirty="0" smtClean="0">
                <a:latin typeface="Avenir Book"/>
                <a:cs typeface="Avenir Book"/>
              </a:rPr>
              <a:t>Ensure materials, research and database have a permanent home</a:t>
            </a:r>
          </a:p>
          <a:p>
            <a:pPr marL="457200" indent="-457200">
              <a:lnSpc>
                <a:spcPct val="110000"/>
              </a:lnSpc>
              <a:spcAft>
                <a:spcPts val="600"/>
              </a:spcAft>
              <a:buFont typeface="+mj-lt"/>
              <a:buAutoNum type="arabicPeriod"/>
            </a:pPr>
            <a:r>
              <a:rPr lang="en-US" sz="1800" dirty="0" smtClean="0">
                <a:latin typeface="Avenir Book"/>
                <a:cs typeface="Avenir Book"/>
              </a:rPr>
              <a:t>Extend D5 with same four goals and refined </a:t>
            </a:r>
            <a:r>
              <a:rPr lang="en-US" sz="1800" dirty="0" err="1" smtClean="0">
                <a:latin typeface="Avenir Book"/>
                <a:cs typeface="Avenir Book"/>
              </a:rPr>
              <a:t>workplan</a:t>
            </a:r>
            <a:endParaRPr lang="en-US" sz="1800" dirty="0" smtClean="0">
              <a:latin typeface="Avenir Book"/>
              <a:cs typeface="Avenir Book"/>
            </a:endParaRPr>
          </a:p>
          <a:p>
            <a:pPr marL="457200" indent="-457200">
              <a:lnSpc>
                <a:spcPct val="110000"/>
              </a:lnSpc>
              <a:spcAft>
                <a:spcPts val="600"/>
              </a:spcAft>
              <a:buFont typeface="+mj-lt"/>
              <a:buAutoNum type="arabicPeriod"/>
            </a:pPr>
            <a:r>
              <a:rPr lang="en-US" sz="1800" dirty="0" smtClean="0">
                <a:latin typeface="Avenir Book"/>
                <a:cs typeface="Avenir Book"/>
              </a:rPr>
              <a:t>Extend D5 with focus on refined goals based on </a:t>
            </a:r>
            <a:r>
              <a:rPr lang="en-US" sz="1800" dirty="0" err="1" smtClean="0">
                <a:latin typeface="Avenir Book"/>
                <a:cs typeface="Avenir Book"/>
              </a:rPr>
              <a:t>learnings</a:t>
            </a:r>
            <a:r>
              <a:rPr lang="en-US" sz="1800" dirty="0" smtClean="0">
                <a:latin typeface="Avenir Book"/>
                <a:cs typeface="Avenir Book"/>
              </a:rPr>
              <a:t> and momentum</a:t>
            </a:r>
            <a:r>
              <a:rPr lang="en-US" sz="1800" dirty="0">
                <a:latin typeface="Avenir Book"/>
                <a:cs typeface="Avenir Book"/>
              </a:rPr>
              <a:t> </a:t>
            </a:r>
            <a:r>
              <a:rPr lang="en-US" sz="1800" dirty="0" smtClean="0">
                <a:latin typeface="Avenir Book"/>
                <a:cs typeface="Avenir Book"/>
              </a:rPr>
              <a:t>(e.g., Trustee engagement strategy)</a:t>
            </a:r>
          </a:p>
          <a:p>
            <a:pPr marL="457200" indent="-457200">
              <a:lnSpc>
                <a:spcPct val="110000"/>
              </a:lnSpc>
              <a:spcAft>
                <a:spcPts val="600"/>
              </a:spcAft>
              <a:buFont typeface="+mj-lt"/>
              <a:buAutoNum type="arabicPeriod"/>
            </a:pPr>
            <a:r>
              <a:rPr lang="en-US" sz="1800" dirty="0" smtClean="0">
                <a:latin typeface="Avenir Book"/>
                <a:cs typeface="Avenir Book"/>
              </a:rPr>
              <a:t>Select specific infrastructure </a:t>
            </a:r>
            <a:r>
              <a:rPr lang="en-US" sz="1800" dirty="0">
                <a:latin typeface="Avenir Book"/>
                <a:cs typeface="Avenir Book"/>
              </a:rPr>
              <a:t>groups to carry forward elements of D5’s work</a:t>
            </a:r>
          </a:p>
          <a:p>
            <a:pPr marL="457200" indent="-457200">
              <a:lnSpc>
                <a:spcPct val="110000"/>
              </a:lnSpc>
              <a:spcAft>
                <a:spcPts val="600"/>
              </a:spcAft>
              <a:buFont typeface="+mj-lt"/>
              <a:buAutoNum type="arabicPeriod"/>
            </a:pPr>
            <a:r>
              <a:rPr lang="en-US" sz="1800" dirty="0" smtClean="0">
                <a:latin typeface="Avenir Book"/>
                <a:cs typeface="Avenir Book"/>
              </a:rPr>
              <a:t>Launch RFP to support strategies to promote DEI work within and by existing infrastructure organizations</a:t>
            </a:r>
          </a:p>
          <a:p>
            <a:pPr marL="457200" indent="-457200">
              <a:lnSpc>
                <a:spcPct val="110000"/>
              </a:lnSpc>
              <a:spcAft>
                <a:spcPts val="600"/>
              </a:spcAft>
              <a:buFont typeface="+mj-lt"/>
              <a:buAutoNum type="arabicPeriod"/>
            </a:pPr>
            <a:r>
              <a:rPr lang="en-US" sz="1800" dirty="0" smtClean="0">
                <a:latin typeface="Avenir Book"/>
                <a:cs typeface="Avenir Book"/>
              </a:rPr>
              <a:t>Other?</a:t>
            </a:r>
            <a:endParaRPr lang="en-US" sz="1800" dirty="0">
              <a:latin typeface="Avenir Book"/>
              <a:cs typeface="Avenir Book"/>
            </a:endParaRPr>
          </a:p>
          <a:p>
            <a:pPr marL="457200" indent="-457200">
              <a:lnSpc>
                <a:spcPct val="110000"/>
              </a:lnSpc>
              <a:buFont typeface="+mj-lt"/>
              <a:buAutoNum type="arabicPeriod"/>
            </a:pPr>
            <a:endParaRPr lang="en-US" sz="1800" dirty="0">
              <a:latin typeface="Avenir Book"/>
              <a:cs typeface="Avenir Book"/>
            </a:endParaRPr>
          </a:p>
        </p:txBody>
      </p:sp>
      <p:sp>
        <p:nvSpPr>
          <p:cNvPr id="4" name="Slide Number Placeholder 3"/>
          <p:cNvSpPr>
            <a:spLocks noGrp="1"/>
          </p:cNvSpPr>
          <p:nvPr>
            <p:ph type="sldNum" sz="quarter" idx="12"/>
          </p:nvPr>
        </p:nvSpPr>
        <p:spPr/>
        <p:txBody>
          <a:bodyPr/>
          <a:lstStyle/>
          <a:p>
            <a:fld id="{8B98AE8A-68DA-6044-B091-1C645A8394C4}" type="slidenum">
              <a:rPr lang="en-US" smtClean="0"/>
              <a:t>9</a:t>
            </a:fld>
            <a:endParaRPr lang="en-US"/>
          </a:p>
        </p:txBody>
      </p:sp>
      <p:sp>
        <p:nvSpPr>
          <p:cNvPr id="5" name="TextBox 4"/>
          <p:cNvSpPr txBox="1"/>
          <p:nvPr/>
        </p:nvSpPr>
        <p:spPr>
          <a:xfrm>
            <a:off x="6117894" y="6398226"/>
            <a:ext cx="2202337" cy="307777"/>
          </a:xfrm>
          <a:prstGeom prst="rect">
            <a:avLst/>
          </a:prstGeom>
          <a:solidFill>
            <a:srgbClr val="30A2D0"/>
          </a:solidFill>
        </p:spPr>
        <p:txBody>
          <a:bodyPr wrap="square" rtlCol="0" anchor="ctr">
            <a:spAutoFit/>
          </a:bodyPr>
          <a:lstStyle/>
          <a:p>
            <a:pPr algn="ctr"/>
            <a:r>
              <a:rPr lang="en-US" sz="1400" dirty="0">
                <a:solidFill>
                  <a:schemeClr val="bg1"/>
                </a:solidFill>
                <a:latin typeface="Avenir Book"/>
                <a:cs typeface="Avenir Book"/>
              </a:rPr>
              <a:t>p</a:t>
            </a:r>
            <a:r>
              <a:rPr lang="en-US" sz="1400" dirty="0" smtClean="0">
                <a:solidFill>
                  <a:schemeClr val="bg1"/>
                </a:solidFill>
                <a:latin typeface="Avenir Book"/>
                <a:cs typeface="Avenir Book"/>
              </a:rPr>
              <a:t>reparation for transition</a:t>
            </a:r>
            <a:endParaRPr lang="en-US" sz="1400" dirty="0">
              <a:solidFill>
                <a:schemeClr val="bg1"/>
              </a:solidFill>
              <a:latin typeface="Avenir Book"/>
              <a:cs typeface="Avenir Book"/>
            </a:endParaRPr>
          </a:p>
        </p:txBody>
      </p:sp>
    </p:spTree>
    <p:extLst>
      <p:ext uri="{BB962C8B-B14F-4D97-AF65-F5344CB8AC3E}">
        <p14:creationId xmlns:p14="http://schemas.microsoft.com/office/powerpoint/2010/main" val="805247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5337</TotalTime>
  <Words>1234</Words>
  <Application>Microsoft Office PowerPoint</Application>
  <PresentationFormat>Letter Paper (8.5x11 in)</PresentationFormat>
  <Paragraphs>133</Paragraphs>
  <Slides>10</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ＭＳ Ｐゴシック</vt:lpstr>
      <vt:lpstr>Arial</vt:lpstr>
      <vt:lpstr>Avenir Book</vt:lpstr>
      <vt:lpstr>Avenir Heavy</vt:lpstr>
      <vt:lpstr>Calibri</vt:lpstr>
      <vt:lpstr>Tahoma</vt:lpstr>
      <vt:lpstr>Wingdings</vt:lpstr>
      <vt:lpstr>Office Theme</vt:lpstr>
      <vt:lpstr>PowerPoint Presentation</vt:lpstr>
      <vt:lpstr>PowerPoint Presentation</vt:lpstr>
      <vt:lpstr>Agenda for Today</vt:lpstr>
      <vt:lpstr>PowerPoint Presentation</vt:lpstr>
      <vt:lpstr>PowerPoint Presentation</vt:lpstr>
      <vt:lpstr>Review of D5 Structure and Process  Implications for After 2015 </vt:lpstr>
      <vt:lpstr>PowerPoint Presentation</vt:lpstr>
      <vt:lpstr>PowerPoint Presentation</vt:lpstr>
      <vt:lpstr>Post-D5 Options Surfaced to Date</vt:lpstr>
      <vt:lpstr>For more information on D5 Coalition’s work visit www.d5coalition.org  To give input on what you think philanthropy needs going forward regarding issues of diversity, equity and inclusion, please contact Gerri Spilka at Equal Measure - GSpilka@equalmeasure.org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 Lewis</dc:creator>
  <cp:lastModifiedBy>Rumsha Ahmed</cp:lastModifiedBy>
  <cp:revision>360</cp:revision>
  <cp:lastPrinted>2013-09-21T14:52:59Z</cp:lastPrinted>
  <dcterms:created xsi:type="dcterms:W3CDTF">2012-05-11T17:14:33Z</dcterms:created>
  <dcterms:modified xsi:type="dcterms:W3CDTF">2015-11-24T18:13:04Z</dcterms:modified>
</cp:coreProperties>
</file>