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8"/>
  </p:notesMasterIdLst>
  <p:sldIdLst>
    <p:sldId id="322" r:id="rId3"/>
    <p:sldId id="341" r:id="rId4"/>
    <p:sldId id="333" r:id="rId5"/>
    <p:sldId id="324" r:id="rId6"/>
    <p:sldId id="331" r:id="rId7"/>
    <p:sldId id="334" r:id="rId8"/>
    <p:sldId id="335" r:id="rId9"/>
    <p:sldId id="332" r:id="rId10"/>
    <p:sldId id="325" r:id="rId11"/>
    <p:sldId id="283" r:id="rId12"/>
    <p:sldId id="305" r:id="rId13"/>
    <p:sldId id="342" r:id="rId14"/>
    <p:sldId id="327" r:id="rId15"/>
    <p:sldId id="256" r:id="rId16"/>
    <p:sldId id="289" r:id="rId17"/>
    <p:sldId id="307" r:id="rId18"/>
    <p:sldId id="343" r:id="rId19"/>
    <p:sldId id="337" r:id="rId20"/>
    <p:sldId id="344" r:id="rId21"/>
    <p:sldId id="338" r:id="rId22"/>
    <p:sldId id="297" r:id="rId23"/>
    <p:sldId id="330" r:id="rId24"/>
    <p:sldId id="340" r:id="rId25"/>
    <p:sldId id="295" r:id="rId26"/>
    <p:sldId id="30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B52"/>
    <a:srgbClr val="6EB54E"/>
    <a:srgbClr val="5A9947"/>
    <a:srgbClr val="5497B2"/>
    <a:srgbClr val="5592B0"/>
    <a:srgbClr val="69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4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A282A-5A27-44BF-ABE5-1AD6EC9E53BB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53381-35BE-44E8-BB05-390A59983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7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  <a:t>Key values/behaviors</a:t>
            </a:r>
            <a:r>
              <a:rPr lang="en-US" sz="1200" baseline="0" dirty="0" smtClean="0">
                <a:solidFill>
                  <a:schemeClr val="bg1"/>
                </a:solidFill>
                <a:latin typeface="TisaOT"/>
                <a:cs typeface="TisaOT"/>
              </a:rPr>
              <a:t> of collaboration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  <a:t>Humility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  <a:t>Partnership</a:t>
            </a:r>
            <a:b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  <a:t>Listening</a:t>
            </a:r>
            <a:b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  <a:t>No one right way</a:t>
            </a:r>
            <a:br>
              <a:rPr lang="en-US" sz="1200" dirty="0" smtClean="0">
                <a:solidFill>
                  <a:schemeClr val="bg1"/>
                </a:solidFill>
                <a:latin typeface="TisaOT"/>
                <a:cs typeface="TisaOT"/>
              </a:rPr>
            </a:br>
            <a:endParaRPr lang="en-US" sz="1200" dirty="0" smtClean="0">
              <a:solidFill>
                <a:schemeClr val="bg1"/>
              </a:solidFill>
              <a:latin typeface="TisaOT"/>
              <a:cs typeface="TisaOT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Cracking the Network Code, GEO, along with Jane Wei </a:t>
            </a:r>
            <a:r>
              <a:rPr lang="en-US" sz="1200" dirty="0" err="1" smtClean="0"/>
              <a:t>Skillern</a:t>
            </a:r>
            <a:r>
              <a:rPr lang="en-US" sz="1200" dirty="0" smtClean="0"/>
              <a:t>, Nora Silver and Eric </a:t>
            </a:r>
            <a:r>
              <a:rPr lang="en-US" sz="1200" dirty="0" err="1" smtClean="0"/>
              <a:t>Heitz</a:t>
            </a:r>
            <a:r>
              <a:rPr lang="en-US" sz="1200" dirty="0" smtClean="0"/>
              <a:t>, </a:t>
            </a:r>
            <a:endParaRPr lang="en-US" sz="1200" dirty="0" smtClean="0">
              <a:solidFill>
                <a:srgbClr val="695F5D"/>
              </a:solidFill>
              <a:latin typeface="TisaOT-Bold"/>
              <a:cs typeface="TisaOT-Bold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53381-35BE-44E8-BB05-390A59983D9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37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you are PART of the network….what</a:t>
            </a:r>
            <a:r>
              <a:rPr lang="en-US" baseline="0" dirty="0" smtClean="0"/>
              <a:t> is the right way to BE?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53381-35BE-44E8-BB05-390A59983D9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49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9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75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55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37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23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01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92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24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3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8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67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19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219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4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2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86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8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6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05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5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0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E8B63-ED86-1A4F-84C7-E4D96C5ED8B1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1C3B7-1501-2B4C-86F2-CA11152AD8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7451-E4B0-B743-BFBC-85C396C8989E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47C39-1B14-EB49-AF21-A2C2A06E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3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oodsolutionsne.org/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oodsolutionsne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9275" y="1047083"/>
            <a:ext cx="8224005" cy="28666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  <a:t>Facing Funders’ Challenges in Walking the Talk</a:t>
            </a:r>
            <a:endParaRPr lang="en-US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9276" y="4732625"/>
            <a:ext cx="8224005" cy="12587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695F5D"/>
                </a:solidFill>
                <a:latin typeface="TisaOT-Bold"/>
                <a:cs typeface="TisaOT-Bold"/>
              </a:rPr>
              <a:t>Marianne Hughes &amp; Courtney Bourns</a:t>
            </a:r>
          </a:p>
          <a:p>
            <a:r>
              <a:rPr lang="en-US" sz="1900" dirty="0" smtClean="0">
                <a:solidFill>
                  <a:srgbClr val="695F5D"/>
                </a:solidFill>
                <a:latin typeface="TisaOT-Bold"/>
                <a:cs typeface="TisaOT-Bold"/>
              </a:rPr>
              <a:t>November 17, 2015</a:t>
            </a:r>
            <a:endParaRPr lang="en-US" sz="19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</p:spTree>
    <p:extLst>
      <p:ext uri="{BB962C8B-B14F-4D97-AF65-F5344CB8AC3E}">
        <p14:creationId xmlns:p14="http://schemas.microsoft.com/office/powerpoint/2010/main" val="201653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5694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TisaOT"/>
                <a:cs typeface="TisaOT"/>
              </a:rPr>
              <a:t>Stages of Network  Development</a:t>
            </a:r>
            <a:endParaRPr lang="en-US" dirty="0">
              <a:solidFill>
                <a:srgbClr val="FFFFFF"/>
              </a:solidFill>
              <a:latin typeface="TisaOT"/>
              <a:cs typeface="TisaO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128585" y="-81421"/>
            <a:ext cx="4885897" cy="829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4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489276" y="518616"/>
            <a:ext cx="8224005" cy="1097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695F5D"/>
                </a:solidFill>
                <a:latin typeface="TisaOT-Bold"/>
                <a:cs typeface="TisaOT-Bold"/>
              </a:rPr>
              <a:t>NETWORKS NEED TO BE MANAGED</a:t>
            </a:r>
            <a:endParaRPr lang="en-US" sz="32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75" y="1462007"/>
            <a:ext cx="8596250" cy="39505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9276" y="5492149"/>
            <a:ext cx="4167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Birds of a feather flock together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1025" y="5492149"/>
            <a:ext cx="32991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Those close by form a tie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979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489276" y="518616"/>
            <a:ext cx="8224005" cy="1097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695F5D"/>
                </a:solidFill>
                <a:latin typeface="TisaOT-Bold"/>
                <a:cs typeface="TisaOT-Bold"/>
              </a:rPr>
              <a:t>FUNDER’S ROLE/RESPONSIBILITY</a:t>
            </a:r>
            <a:endParaRPr lang="en-US" sz="32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809" y="1738340"/>
            <a:ext cx="7983939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Weaving &amp; Connecting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Seeing the big picture</a:t>
            </a:r>
            <a:endParaRPr lang="en-US" sz="3200" dirty="0">
              <a:solidFill>
                <a:schemeClr val="bg1"/>
              </a:solidFill>
              <a:latin typeface="TisaOT"/>
              <a:cs typeface="TisaOT"/>
            </a:endParaRPr>
          </a:p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Making the case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Building alignment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Facilitating understanding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Providing resources: money, capacity building, knowledge, access to networks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Encouraging evaluation</a:t>
            </a:r>
            <a:r>
              <a:rPr lang="en-US" sz="3200" dirty="0">
                <a:solidFill>
                  <a:schemeClr val="bg1"/>
                </a:solidFill>
                <a:latin typeface="TisaOT"/>
                <a:cs typeface="TisaOT"/>
              </a:rPr>
              <a:t/>
            </a:r>
            <a:br>
              <a:rPr lang="en-US" sz="3200" dirty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Attracting </a:t>
            </a:r>
            <a:r>
              <a:rPr lang="en-US" sz="3200" dirty="0">
                <a:solidFill>
                  <a:schemeClr val="bg1"/>
                </a:solidFill>
                <a:latin typeface="TisaOT"/>
                <a:cs typeface="TisaOT"/>
              </a:rPr>
              <a:t>other </a:t>
            </a:r>
            <a:r>
              <a:rPr lang="en-US" sz="3200" dirty="0" smtClean="0">
                <a:solidFill>
                  <a:schemeClr val="bg1"/>
                </a:solidFill>
                <a:latin typeface="TisaOT"/>
                <a:cs typeface="TisaOT"/>
              </a:rPr>
              <a:t>resources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193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9276" y="1879596"/>
            <a:ext cx="8224005" cy="372963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  <a:t>Most of the barriers to group action have collapsed and without those barriers we are free to explore new ways of gathering together and getting things done.</a:t>
            </a:r>
            <a:endParaRPr lang="en-US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9276" y="1090181"/>
            <a:ext cx="8224005" cy="891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695F5D"/>
                </a:solidFill>
                <a:latin typeface="TisaOT-Bold"/>
                <a:cs typeface="TisaOT-Bold"/>
              </a:rPr>
              <a:t>CLAY SHIRKY</a:t>
            </a:r>
            <a:endParaRPr lang="en-US" sz="40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</p:spTree>
    <p:extLst>
      <p:ext uri="{BB962C8B-B14F-4D97-AF65-F5344CB8AC3E}">
        <p14:creationId xmlns:p14="http://schemas.microsoft.com/office/powerpoint/2010/main" val="185771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endal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007594"/>
            <a:ext cx="5334000" cy="55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44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9276" y="1879596"/>
            <a:ext cx="8224005" cy="28666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  <a:t>A healthy, resilient and sustainable food system</a:t>
            </a:r>
            <a:b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  <a:t>for New England</a:t>
            </a:r>
            <a:endParaRPr lang="en-US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938739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695F5D"/>
                </a:solidFill>
                <a:latin typeface="TisaOT-Ita"/>
                <a:cs typeface="TisaOT-Ita"/>
              </a:rPr>
              <a:t>By 2060, at least half of the food consumed in New England </a:t>
            </a:r>
          </a:p>
          <a:p>
            <a:pPr algn="ctr"/>
            <a:r>
              <a:rPr lang="en-US" sz="2400" dirty="0" smtClean="0">
                <a:solidFill>
                  <a:srgbClr val="695F5D"/>
                </a:solidFill>
                <a:latin typeface="TisaOT-Ita"/>
                <a:cs typeface="TisaOT-Ita"/>
              </a:rPr>
              <a:t>will be produced in the six New England states. (“50x60”)</a:t>
            </a:r>
            <a:endParaRPr lang="en-US" sz="2400" dirty="0">
              <a:solidFill>
                <a:srgbClr val="695F5D"/>
              </a:solidFill>
              <a:latin typeface="TisaOT-Ita"/>
              <a:cs typeface="TisaOT-Ita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9276" y="1090181"/>
            <a:ext cx="8224005" cy="891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 smtClean="0">
                <a:solidFill>
                  <a:srgbClr val="695F5D"/>
                </a:solidFill>
                <a:latin typeface="TisaOT-Bold"/>
                <a:cs typeface="TisaOT-Bold"/>
              </a:rPr>
              <a:t>O U R   V I S I O N</a:t>
            </a:r>
            <a:endParaRPr lang="en-US" sz="22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</p:spTree>
    <p:extLst>
      <p:ext uri="{BB962C8B-B14F-4D97-AF65-F5344CB8AC3E}">
        <p14:creationId xmlns:p14="http://schemas.microsoft.com/office/powerpoint/2010/main" val="202336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489276" y="1877577"/>
            <a:ext cx="8224005" cy="891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 smtClean="0">
                <a:solidFill>
                  <a:srgbClr val="695F5D"/>
                </a:solidFill>
                <a:latin typeface="TisaOT-Bold"/>
                <a:cs typeface="TisaOT-Bold"/>
              </a:rPr>
              <a:t>R E G I O N A L   PORTFOLIO</a:t>
            </a:r>
            <a:endParaRPr lang="en-US" sz="22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4836" y="3244334"/>
            <a:ext cx="40102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TisaOT"/>
                <a:cs typeface="TisaOT"/>
              </a:rPr>
              <a:t>Networks</a:t>
            </a:r>
          </a:p>
        </p:txBody>
      </p:sp>
    </p:spTree>
    <p:extLst>
      <p:ext uri="{BB962C8B-B14F-4D97-AF65-F5344CB8AC3E}">
        <p14:creationId xmlns:p14="http://schemas.microsoft.com/office/powerpoint/2010/main" val="29473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04263" y="-3894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http://www.foodsolutionsne.org/sites/default/files/images/main_logo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942" y="2125881"/>
            <a:ext cx="4977308" cy="182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90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856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FFFF"/>
                </a:solidFill>
                <a:latin typeface="TisaOT"/>
                <a:cs typeface="TisaOT"/>
              </a:rPr>
              <a:t>In Trios (12 min)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036" y="2429302"/>
            <a:ext cx="810677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TisaOT"/>
              </a:rPr>
              <a:t>Describe the type of network in which you are working and your role in it.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bg1"/>
              </a:solidFill>
              <a:latin typeface="TisaOT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TisaOT"/>
              </a:rPr>
              <a:t>Identify the two most vexing issues that you would like to work on this morning.</a:t>
            </a:r>
          </a:p>
          <a:p>
            <a:pPr marL="742950" indent="-7429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bg1"/>
              </a:solidFill>
              <a:latin typeface="TisaOT"/>
            </a:endParaRPr>
          </a:p>
          <a:p>
            <a:pPr marL="742950" indent="-7429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latin typeface="TisaOT"/>
              </a:rPr>
              <a:t>Write them down</a:t>
            </a:r>
          </a:p>
          <a:p>
            <a:endParaRPr lang="en-US" sz="3600" dirty="0">
              <a:solidFill>
                <a:schemeClr val="bg1"/>
              </a:solidFill>
              <a:latin typeface="TisaOT"/>
            </a:endParaRPr>
          </a:p>
        </p:txBody>
      </p:sp>
    </p:spTree>
    <p:extLst>
      <p:ext uri="{BB962C8B-B14F-4D97-AF65-F5344CB8AC3E}">
        <p14:creationId xmlns:p14="http://schemas.microsoft.com/office/powerpoint/2010/main" val="65542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04263" y="-3894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http://www.foodsolutionsne.org/sites/default/files/images/main_logo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942" y="2125881"/>
            <a:ext cx="4977308" cy="182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54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856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FFFF"/>
                </a:solidFill>
                <a:latin typeface="TisaOT"/>
                <a:cs typeface="TisaOT"/>
              </a:rPr>
              <a:t>Introductions in trios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7104" y="2811439"/>
            <a:ext cx="81067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saOT"/>
              </a:rPr>
              <a:t>ROUND ONE:</a:t>
            </a:r>
          </a:p>
          <a:p>
            <a:endParaRPr lang="en-US" sz="3600" dirty="0" smtClean="0">
              <a:solidFill>
                <a:schemeClr val="bg1"/>
              </a:solidFill>
              <a:latin typeface="TisaOT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saOT"/>
              </a:rPr>
              <a:t>What is currently inspiring in your work?</a:t>
            </a:r>
          </a:p>
        </p:txBody>
      </p:sp>
    </p:spTree>
    <p:extLst>
      <p:ext uri="{BB962C8B-B14F-4D97-AF65-F5344CB8AC3E}">
        <p14:creationId xmlns:p14="http://schemas.microsoft.com/office/powerpoint/2010/main" val="311435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5694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TisaOT"/>
                <a:cs typeface="TisaOT"/>
              </a:rPr>
              <a:t>Types of Networks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 </a:t>
            </a:r>
          </a:p>
          <a:p>
            <a:pPr algn="r"/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*Adapted from </a:t>
            </a:r>
            <a:r>
              <a:rPr lang="en-US" sz="1600" i="1" dirty="0" smtClean="0">
                <a:solidFill>
                  <a:srgbClr val="FFFFFF"/>
                </a:solidFill>
                <a:latin typeface="TisaOT"/>
                <a:cs typeface="TisaOT"/>
              </a:rPr>
              <a:t>Net Gains</a:t>
            </a:r>
            <a:endParaRPr lang="en-US" sz="1600" dirty="0" smtClean="0">
              <a:solidFill>
                <a:srgbClr val="FFFFFF"/>
              </a:solidFill>
              <a:latin typeface="TisaOT"/>
              <a:cs typeface="TisaO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461" y="1473735"/>
            <a:ext cx="5849079" cy="529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4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276101" y="4775196"/>
            <a:ext cx="1721110" cy="584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rgbClr val="FFFFFF"/>
                </a:solidFill>
                <a:latin typeface="TisaOT"/>
                <a:cs typeface="TisaOT"/>
              </a:rPr>
              <a:t>Networks</a:t>
            </a:r>
            <a:endParaRPr lang="en-US" sz="2000" dirty="0">
              <a:solidFill>
                <a:srgbClr val="FFFFFF"/>
              </a:solidFill>
              <a:latin typeface="TisaOT"/>
              <a:cs typeface="TisaOT"/>
            </a:endParaRPr>
          </a:p>
        </p:txBody>
      </p:sp>
      <p:pic>
        <p:nvPicPr>
          <p:cNvPr id="3" name="Picture 2" descr="networ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59" y="1492168"/>
            <a:ext cx="2279904" cy="3020568"/>
          </a:xfrm>
          <a:prstGeom prst="rect">
            <a:avLst/>
          </a:prstGeom>
        </p:spPr>
      </p:pic>
      <p:pic>
        <p:nvPicPr>
          <p:cNvPr id="4" name="Picture 3" descr="trad_org_cha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079" y="1638300"/>
            <a:ext cx="2538984" cy="2249424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274728" y="4775196"/>
            <a:ext cx="3158067" cy="584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rgbClr val="FFFFFF"/>
                </a:solidFill>
                <a:latin typeface="TisaOT"/>
                <a:cs typeface="TisaOT"/>
              </a:rPr>
              <a:t>Traditional Org. Chart</a:t>
            </a:r>
            <a:endParaRPr lang="en-US" sz="2000" dirty="0">
              <a:solidFill>
                <a:srgbClr val="FFFFFF"/>
              </a:solidFill>
              <a:latin typeface="TisaOT"/>
              <a:cs typeface="TisaO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31733" y="4775196"/>
            <a:ext cx="557196" cy="584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saOT-Ita"/>
                <a:cs typeface="TisaOT-Ita"/>
              </a:rPr>
              <a:t>v</a:t>
            </a:r>
            <a:r>
              <a:rPr lang="en-US" sz="2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saOT-Ita"/>
                <a:cs typeface="TisaOT-Ita"/>
              </a:rPr>
              <a:t>s.</a:t>
            </a:r>
            <a:endParaRPr lang="en-US" sz="2000" dirty="0">
              <a:solidFill>
                <a:schemeClr val="accent5">
                  <a:lumMod val="60000"/>
                  <a:lumOff val="40000"/>
                </a:schemeClr>
              </a:solidFill>
              <a:latin typeface="TisaOT-Ita"/>
              <a:cs typeface="TisaOT-It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04263" y="-3894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4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60400" y="3064934"/>
            <a:ext cx="8061348" cy="3793066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bg1"/>
                </a:solidFill>
                <a:latin typeface="TisaOT"/>
                <a:cs typeface="TisaOT"/>
              </a:rPr>
              <a:t>1.</a:t>
            </a: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Focus on mission, not organization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2. Exercise trust, not control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3. Lead with humility, not brand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4. Think like a node, not a hub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endParaRPr lang="en-US" sz="3600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97743" y="941695"/>
            <a:ext cx="8224005" cy="1992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695F5D"/>
                </a:solidFill>
                <a:latin typeface="TisaOT-Bold"/>
                <a:cs typeface="TisaOT-Bold"/>
              </a:rPr>
              <a:t>GOOD ADVICE FROM A </a:t>
            </a:r>
          </a:p>
          <a:p>
            <a:r>
              <a:rPr lang="en-US" sz="4000" dirty="0" smtClean="0">
                <a:solidFill>
                  <a:srgbClr val="695F5D"/>
                </a:solidFill>
                <a:latin typeface="TisaOT-Bold"/>
                <a:cs typeface="TisaOT-Bold"/>
              </a:rPr>
              <a:t>GEO PUBLICATION</a:t>
            </a:r>
          </a:p>
          <a:p>
            <a:r>
              <a:rPr lang="en-US" sz="4000" i="1" dirty="0" smtClean="0">
                <a:solidFill>
                  <a:srgbClr val="695F5D"/>
                </a:solidFill>
                <a:latin typeface="TisaOT-Bold"/>
                <a:cs typeface="TisaOT-Bold"/>
              </a:rPr>
              <a:t>Cracking the Network Code</a:t>
            </a:r>
          </a:p>
        </p:txBody>
      </p:sp>
    </p:spTree>
    <p:extLst>
      <p:ext uri="{BB962C8B-B14F-4D97-AF65-F5344CB8AC3E}">
        <p14:creationId xmlns:p14="http://schemas.microsoft.com/office/powerpoint/2010/main" val="88209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856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FFFF"/>
                </a:solidFill>
                <a:latin typeface="TisaOT"/>
                <a:cs typeface="TisaOT"/>
              </a:rPr>
              <a:t>Instructions</a:t>
            </a:r>
            <a:endParaRPr lang="en-US" sz="1600" dirty="0" smtClean="0">
              <a:solidFill>
                <a:srgbClr val="FFFFFF"/>
              </a:solidFill>
              <a:latin typeface="TisaOT"/>
              <a:cs typeface="TisaOT"/>
            </a:endParaRP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0252" y="1501254"/>
            <a:ext cx="86526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saOT"/>
              </a:rPr>
              <a:t>1. In TRIOS, choose </a:t>
            </a:r>
            <a:r>
              <a:rPr lang="en-US" sz="2400" b="1" dirty="0" smtClean="0">
                <a:solidFill>
                  <a:schemeClr val="bg1"/>
                </a:solidFill>
                <a:latin typeface="TisaOT"/>
              </a:rPr>
              <a:t>one person’s challenge/gray </a:t>
            </a:r>
            <a:r>
              <a:rPr lang="en-US" sz="2400" dirty="0" smtClean="0">
                <a:solidFill>
                  <a:schemeClr val="bg1"/>
                </a:solidFill>
                <a:latin typeface="TisaOT"/>
              </a:rPr>
              <a:t>area to work on. This person becomes the </a:t>
            </a:r>
            <a:r>
              <a:rPr lang="en-US" sz="2400" dirty="0" err="1" smtClean="0">
                <a:solidFill>
                  <a:schemeClr val="bg1"/>
                </a:solidFill>
                <a:latin typeface="TisaOT"/>
              </a:rPr>
              <a:t>coachee</a:t>
            </a:r>
            <a:r>
              <a:rPr lang="en-US" sz="2400" dirty="0" smtClean="0">
                <a:solidFill>
                  <a:schemeClr val="bg1"/>
                </a:solidFill>
                <a:latin typeface="TisaOT"/>
              </a:rPr>
              <a:t>. (3’)</a:t>
            </a:r>
          </a:p>
          <a:p>
            <a:endParaRPr lang="en-US" sz="2400" dirty="0" smtClean="0">
              <a:solidFill>
                <a:schemeClr val="bg1"/>
              </a:solidFill>
              <a:latin typeface="TisaOT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saOT"/>
              </a:rPr>
              <a:t>2. </a:t>
            </a:r>
            <a:r>
              <a:rPr lang="en-US" sz="2400" u="sng" dirty="0" err="1" smtClean="0">
                <a:solidFill>
                  <a:schemeClr val="bg1"/>
                </a:solidFill>
                <a:latin typeface="TisaOT"/>
              </a:rPr>
              <a:t>Coachee</a:t>
            </a:r>
            <a:r>
              <a:rPr lang="en-US" sz="2400" dirty="0" smtClean="0">
                <a:solidFill>
                  <a:schemeClr val="bg1"/>
                </a:solidFill>
                <a:latin typeface="TisaOT"/>
              </a:rPr>
              <a:t> provides context on the current situation (7’)</a:t>
            </a:r>
          </a:p>
          <a:p>
            <a:endParaRPr lang="en-US" sz="2400" dirty="0" smtClean="0">
              <a:solidFill>
                <a:schemeClr val="bg1"/>
              </a:solidFill>
              <a:latin typeface="TisaOT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saOT"/>
              </a:rPr>
              <a:t>3. </a:t>
            </a:r>
            <a:r>
              <a:rPr lang="en-US" sz="2400" u="sng" dirty="0" smtClean="0">
                <a:solidFill>
                  <a:schemeClr val="bg1"/>
                </a:solidFill>
                <a:latin typeface="TisaOT"/>
              </a:rPr>
              <a:t>Coaches</a:t>
            </a:r>
            <a:r>
              <a:rPr lang="en-US" sz="2400" dirty="0" smtClean="0">
                <a:solidFill>
                  <a:schemeClr val="bg1"/>
                </a:solidFill>
                <a:latin typeface="TisaOT"/>
              </a:rPr>
              <a:t> ask open-ended questions and LISTEN, without solving the problem (10’)</a:t>
            </a:r>
          </a:p>
          <a:p>
            <a:endParaRPr lang="en-US" sz="2400" dirty="0" smtClean="0">
              <a:solidFill>
                <a:schemeClr val="bg1"/>
              </a:solidFill>
              <a:latin typeface="TisaOT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saOT"/>
              </a:rPr>
              <a:t>4. </a:t>
            </a:r>
            <a:r>
              <a:rPr lang="en-US" sz="2400" u="sng" dirty="0" smtClean="0">
                <a:solidFill>
                  <a:schemeClr val="bg1"/>
                </a:solidFill>
                <a:latin typeface="TisaOT"/>
              </a:rPr>
              <a:t>Coaches</a:t>
            </a:r>
            <a:r>
              <a:rPr lang="en-US" sz="2400" dirty="0" smtClean="0">
                <a:solidFill>
                  <a:schemeClr val="bg1"/>
                </a:solidFill>
                <a:latin typeface="TisaOT"/>
              </a:rPr>
              <a:t> offer solutions/suggestions (10’)</a:t>
            </a:r>
          </a:p>
          <a:p>
            <a:endParaRPr lang="en-US" sz="2400" dirty="0" smtClean="0">
              <a:solidFill>
                <a:schemeClr val="bg1"/>
              </a:solidFill>
              <a:latin typeface="TisaOT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saOT"/>
              </a:rPr>
              <a:t>5. </a:t>
            </a:r>
            <a:r>
              <a:rPr lang="en-US" sz="2400" u="sng" dirty="0" err="1" smtClean="0">
                <a:solidFill>
                  <a:schemeClr val="bg1"/>
                </a:solidFill>
                <a:latin typeface="TisaOT"/>
              </a:rPr>
              <a:t>Coachee</a:t>
            </a:r>
            <a:r>
              <a:rPr lang="en-US" sz="2400" dirty="0" smtClean="0">
                <a:solidFill>
                  <a:schemeClr val="bg1"/>
                </a:solidFill>
                <a:latin typeface="TisaOT"/>
              </a:rPr>
              <a:t> shares what most resonates with him or her (5’)</a:t>
            </a:r>
          </a:p>
          <a:p>
            <a:endParaRPr lang="en-US" sz="2400" dirty="0">
              <a:solidFill>
                <a:schemeClr val="bg1"/>
              </a:solidFill>
              <a:latin typeface="TisaOT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TisaOT"/>
              </a:rPr>
              <a:t>6. Two coaches share: how does this learning apply to your network? (10’)</a:t>
            </a:r>
          </a:p>
        </p:txBody>
      </p:sp>
    </p:spTree>
    <p:extLst>
      <p:ext uri="{BB962C8B-B14F-4D97-AF65-F5344CB8AC3E}">
        <p14:creationId xmlns:p14="http://schemas.microsoft.com/office/powerpoint/2010/main" val="342140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Q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2785531"/>
            <a:ext cx="9144000" cy="7479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smtClean="0">
                <a:solidFill>
                  <a:srgbClr val="FFFFFF"/>
                </a:solidFill>
                <a:latin typeface="TisaOT"/>
                <a:cs typeface="TisaOT"/>
              </a:rPr>
              <a:t>Debrief Questions </a:t>
            </a:r>
          </a:p>
          <a:p>
            <a:endParaRPr lang="en-US" sz="5000" dirty="0" smtClean="0">
              <a:solidFill>
                <a:srgbClr val="FFFFFF"/>
              </a:solidFill>
              <a:latin typeface="TisaOT"/>
              <a:cs typeface="TisaOT"/>
            </a:endParaRPr>
          </a:p>
          <a:p>
            <a:r>
              <a:rPr lang="en-US" sz="3600" dirty="0" smtClean="0">
                <a:solidFill>
                  <a:srgbClr val="FFFFFF"/>
                </a:solidFill>
                <a:latin typeface="TisaOT"/>
                <a:cs typeface="TisaOT"/>
              </a:rPr>
              <a:t>What are the key take-</a:t>
            </a:r>
            <a:r>
              <a:rPr lang="en-US" sz="3600" dirty="0" err="1" smtClean="0">
                <a:solidFill>
                  <a:srgbClr val="FFFFFF"/>
                </a:solidFill>
                <a:latin typeface="TisaOT"/>
                <a:cs typeface="TisaOT"/>
              </a:rPr>
              <a:t>aways</a:t>
            </a:r>
            <a:r>
              <a:rPr lang="en-US" sz="3600" dirty="0" smtClean="0">
                <a:solidFill>
                  <a:srgbClr val="FFFFFF"/>
                </a:solidFill>
                <a:latin typeface="TisaOT"/>
                <a:cs typeface="TisaOT"/>
              </a:rPr>
              <a:t> from your coaching sessions?</a:t>
            </a:r>
          </a:p>
          <a:p>
            <a:endParaRPr lang="en-US" sz="3600" dirty="0">
              <a:solidFill>
                <a:srgbClr val="FFFFFF"/>
              </a:solidFill>
              <a:latin typeface="TisaOT"/>
              <a:cs typeface="TisaOT"/>
            </a:endParaRPr>
          </a:p>
          <a:p>
            <a:r>
              <a:rPr lang="en-US" sz="3600" dirty="0" smtClean="0">
                <a:solidFill>
                  <a:srgbClr val="FFFFFF"/>
                </a:solidFill>
                <a:latin typeface="TisaOT"/>
                <a:cs typeface="TisaOT"/>
              </a:rPr>
              <a:t>What have you learned here today that you will apply to your work back home?</a:t>
            </a:r>
            <a:endParaRPr lang="en-US" sz="3600" dirty="0">
              <a:solidFill>
                <a:srgbClr val="FFFFFF"/>
              </a:solidFill>
              <a:latin typeface="TisaOT"/>
              <a:cs typeface="TisaOT"/>
            </a:endParaRPr>
          </a:p>
        </p:txBody>
      </p:sp>
    </p:spTree>
    <p:extLst>
      <p:ext uri="{BB962C8B-B14F-4D97-AF65-F5344CB8AC3E}">
        <p14:creationId xmlns:p14="http://schemas.microsoft.com/office/powerpoint/2010/main" val="410879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8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856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FFFF"/>
                </a:solidFill>
                <a:latin typeface="TisaOT"/>
                <a:cs typeface="TisaOT"/>
              </a:rPr>
              <a:t>Introductions in trios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7104" y="2756849"/>
            <a:ext cx="81067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saOT"/>
              </a:rPr>
              <a:t>ROUND TWO:</a:t>
            </a:r>
          </a:p>
          <a:p>
            <a:endParaRPr lang="en-US" sz="3600" dirty="0">
              <a:solidFill>
                <a:schemeClr val="bg1"/>
              </a:solidFill>
              <a:latin typeface="TisaOT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saOT"/>
              </a:rPr>
              <a:t>What do you hope to get out of this session?</a:t>
            </a:r>
            <a:endParaRPr lang="en-US" sz="3600" dirty="0">
              <a:solidFill>
                <a:schemeClr val="bg1"/>
              </a:solidFill>
              <a:latin typeface="TisaOT"/>
            </a:endParaRPr>
          </a:p>
        </p:txBody>
      </p:sp>
    </p:spTree>
    <p:extLst>
      <p:ext uri="{BB962C8B-B14F-4D97-AF65-F5344CB8AC3E}">
        <p14:creationId xmlns:p14="http://schemas.microsoft.com/office/powerpoint/2010/main" val="230603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856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TisaOT"/>
                <a:cs typeface="TisaOT"/>
              </a:rPr>
              <a:t>Desired Outcomes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5910" y="1815153"/>
            <a:ext cx="835242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TisaOT"/>
              </a:rPr>
              <a:t>A shared understanding of the distinction between collaborative efforts, networks and movements</a:t>
            </a:r>
          </a:p>
          <a:p>
            <a:endParaRPr lang="en-US" sz="2800" dirty="0">
              <a:solidFill>
                <a:schemeClr val="bg1"/>
              </a:solidFill>
              <a:latin typeface="TisaO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TisaOT"/>
              </a:rPr>
              <a:t>Increased awareness of the challenges </a:t>
            </a:r>
            <a:r>
              <a:rPr lang="en-US" sz="2800" dirty="0" err="1" smtClean="0">
                <a:solidFill>
                  <a:schemeClr val="bg1"/>
                </a:solidFill>
                <a:latin typeface="TisaOT"/>
              </a:rPr>
              <a:t>grantmakers</a:t>
            </a:r>
            <a:r>
              <a:rPr lang="en-US" sz="2800" dirty="0" smtClean="0">
                <a:solidFill>
                  <a:schemeClr val="bg1"/>
                </a:solidFill>
                <a:latin typeface="TisaOT"/>
              </a:rPr>
              <a:t> face in building, managing and weaving networks</a:t>
            </a:r>
          </a:p>
          <a:p>
            <a:endParaRPr lang="en-US" sz="2800" dirty="0">
              <a:solidFill>
                <a:schemeClr val="bg1"/>
              </a:solidFill>
              <a:latin typeface="TisaO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TisaOT"/>
              </a:rPr>
              <a:t>Increased clarity on how to handle the gray areas and overcome the challenges funders face in network-building</a:t>
            </a:r>
            <a:endParaRPr lang="en-US" sz="2800" dirty="0">
              <a:solidFill>
                <a:schemeClr val="bg1"/>
              </a:solidFill>
              <a:latin typeface="TisaOT"/>
            </a:endParaRPr>
          </a:p>
        </p:txBody>
      </p:sp>
    </p:spTree>
    <p:extLst>
      <p:ext uri="{BB962C8B-B14F-4D97-AF65-F5344CB8AC3E}">
        <p14:creationId xmlns:p14="http://schemas.microsoft.com/office/powerpoint/2010/main" val="24550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9276" y="2207142"/>
            <a:ext cx="8224005" cy="28666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  <a:t>The unit of action in the 21</a:t>
            </a:r>
            <a:r>
              <a:rPr lang="en-US" baseline="30000" dirty="0" smtClean="0">
                <a:solidFill>
                  <a:schemeClr val="bg1"/>
                </a:solidFill>
                <a:latin typeface="TisaOT"/>
                <a:cs typeface="TisaOT"/>
              </a:rPr>
              <a:t>st</a:t>
            </a:r>
            <a:r>
              <a:rPr lang="en-US" dirty="0" smtClean="0">
                <a:solidFill>
                  <a:schemeClr val="bg1"/>
                </a:solidFill>
                <a:latin typeface="TisaOT"/>
                <a:cs typeface="TisaOT"/>
              </a:rPr>
              <a:t> century is the network, not the organization</a:t>
            </a:r>
            <a:endParaRPr lang="en-US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9276" y="941697"/>
            <a:ext cx="8224005" cy="103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695F5D"/>
                </a:solidFill>
                <a:latin typeface="TisaOT-Bold"/>
                <a:cs typeface="TisaOT-Bold"/>
              </a:rPr>
              <a:t>ANDREW ZOLLI</a:t>
            </a:r>
            <a:endParaRPr lang="en-US" sz="32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</p:spTree>
    <p:extLst>
      <p:ext uri="{BB962C8B-B14F-4D97-AF65-F5344CB8AC3E}">
        <p14:creationId xmlns:p14="http://schemas.microsoft.com/office/powerpoint/2010/main" val="7991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9276" y="2207142"/>
            <a:ext cx="8224005" cy="286667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NETWORKS 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STRATEGIC ALLIANCES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COALITIONS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MOVEMENTS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PUBLIC-PRIVATE PARTNERSHIPS</a:t>
            </a:r>
            <a:b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</a:br>
            <a:r>
              <a:rPr lang="en-US" sz="3600" dirty="0" smtClean="0">
                <a:solidFill>
                  <a:schemeClr val="bg1"/>
                </a:solidFill>
                <a:latin typeface="TisaOT"/>
                <a:cs typeface="TisaOT"/>
              </a:rPr>
              <a:t>COLLECTIVE IMPACT INITIATIVES</a:t>
            </a:r>
            <a:endParaRPr lang="en-US" sz="3600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9275" y="5572715"/>
            <a:ext cx="8224005" cy="103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400" dirty="0" smtClean="0">
              <a:solidFill>
                <a:srgbClr val="695F5D"/>
              </a:solidFill>
              <a:latin typeface="TisaOT-Bold"/>
              <a:cs typeface="TisaOT-Bold"/>
            </a:endParaRPr>
          </a:p>
          <a:p>
            <a:pPr algn="r"/>
            <a:r>
              <a:rPr lang="en-US" sz="2400" dirty="0" smtClean="0">
                <a:solidFill>
                  <a:schemeClr val="bg1"/>
                </a:solidFill>
                <a:latin typeface="TisaOT-Bold"/>
                <a:cs typeface="TisaOT-Bold"/>
              </a:rPr>
              <a:t>*</a:t>
            </a:r>
            <a:r>
              <a:rPr lang="en-US" sz="2400" i="1" dirty="0">
                <a:solidFill>
                  <a:schemeClr val="bg1"/>
                </a:solidFill>
                <a:latin typeface="TisaOT-Bold"/>
                <a:cs typeface="TisaOT-Bold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saOT-Bold"/>
                <a:cs typeface="TisaOT-Bold"/>
              </a:rPr>
              <a:t>GEO </a:t>
            </a:r>
            <a:r>
              <a:rPr lang="en-US" sz="1600" dirty="0">
                <a:solidFill>
                  <a:schemeClr val="bg1"/>
                </a:solidFill>
                <a:latin typeface="TisaOT-Bold"/>
                <a:cs typeface="TisaOT-Bold"/>
              </a:rPr>
              <a:t>publication </a:t>
            </a:r>
            <a:r>
              <a:rPr lang="en-US" sz="1600" i="1" dirty="0" smtClean="0">
                <a:solidFill>
                  <a:schemeClr val="bg1"/>
                </a:solidFill>
                <a:latin typeface="TisaOT-Bold"/>
                <a:cs typeface="TisaOT-Bold"/>
              </a:rPr>
              <a:t>Building Collaboration from the Inside Out</a:t>
            </a:r>
            <a:endParaRPr lang="en-US" sz="1600" dirty="0">
              <a:solidFill>
                <a:schemeClr val="bg1"/>
              </a:solidFill>
              <a:latin typeface="TisaOT-Bold"/>
              <a:cs typeface="TisaOT-Bold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41676" y="698312"/>
            <a:ext cx="8224005" cy="103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695F5D"/>
                </a:solidFill>
                <a:latin typeface="TisaOT-Bold"/>
                <a:cs typeface="TisaOT-Bold"/>
              </a:rPr>
              <a:t>FORMS OF COLLABORATION</a:t>
            </a:r>
            <a:endParaRPr lang="en-US" sz="40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</p:spTree>
    <p:extLst>
      <p:ext uri="{BB962C8B-B14F-4D97-AF65-F5344CB8AC3E}">
        <p14:creationId xmlns:p14="http://schemas.microsoft.com/office/powerpoint/2010/main" val="90003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89276" y="2207142"/>
            <a:ext cx="8224005" cy="2866676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TisaOT"/>
                <a:cs typeface="TisaOT"/>
              </a:rPr>
              <a:t>NETWORKS </a:t>
            </a:r>
            <a:br>
              <a:rPr lang="en-US" sz="6000" dirty="0" smtClean="0">
                <a:solidFill>
                  <a:schemeClr val="bg1"/>
                </a:solidFill>
                <a:latin typeface="TisaOT"/>
                <a:cs typeface="TisaOT"/>
              </a:rPr>
            </a:br>
            <a:endParaRPr lang="en-US" sz="6000" dirty="0">
              <a:solidFill>
                <a:schemeClr val="bg1"/>
              </a:solidFill>
              <a:latin typeface="TisaOT"/>
              <a:cs typeface="TisaOT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89275" y="5572715"/>
            <a:ext cx="8224005" cy="103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400" dirty="0" smtClean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41676" y="698312"/>
            <a:ext cx="8224005" cy="103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rgbClr val="695F5D"/>
                </a:solidFill>
                <a:latin typeface="TisaOT-Bold"/>
                <a:cs typeface="TisaOT-Bold"/>
              </a:rPr>
              <a:t>FORMS OF COLLABORATION</a:t>
            </a:r>
            <a:endParaRPr lang="en-US" sz="4000" dirty="0">
              <a:solidFill>
                <a:srgbClr val="695F5D"/>
              </a:solidFill>
              <a:latin typeface="TisaOT-Bold"/>
              <a:cs typeface="TisaOT-Bold"/>
            </a:endParaRPr>
          </a:p>
        </p:txBody>
      </p:sp>
    </p:spTree>
    <p:extLst>
      <p:ext uri="{BB962C8B-B14F-4D97-AF65-F5344CB8AC3E}">
        <p14:creationId xmlns:p14="http://schemas.microsoft.com/office/powerpoint/2010/main" val="135372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5694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TisaOT"/>
                <a:cs typeface="TisaOT"/>
              </a:rPr>
              <a:t>Types of Networks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 </a:t>
            </a:r>
          </a:p>
          <a:p>
            <a:pPr algn="r"/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*Adapted from </a:t>
            </a:r>
            <a:r>
              <a:rPr lang="en-US" sz="1600" i="1" dirty="0" smtClean="0">
                <a:solidFill>
                  <a:srgbClr val="FFFFFF"/>
                </a:solidFill>
                <a:latin typeface="TisaOT"/>
                <a:cs typeface="TisaOT"/>
              </a:rPr>
              <a:t>Net Gains</a:t>
            </a:r>
            <a:endParaRPr lang="en-US" sz="1600" dirty="0" smtClean="0">
              <a:solidFill>
                <a:srgbClr val="FFFFFF"/>
              </a:solidFill>
              <a:latin typeface="TisaOT"/>
              <a:cs typeface="TisaO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461" y="1473735"/>
            <a:ext cx="5849079" cy="529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218364"/>
            <a:ext cx="9144000" cy="15694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TisaOT"/>
                <a:cs typeface="TisaOT"/>
              </a:rPr>
              <a:t>Types of Networks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              </a:t>
            </a:r>
          </a:p>
          <a:p>
            <a:pPr algn="l"/>
            <a:r>
              <a:rPr lang="en-US" sz="1600" dirty="0">
                <a:solidFill>
                  <a:srgbClr val="FFFFFF"/>
                </a:solidFill>
                <a:latin typeface="TisaOT"/>
                <a:cs typeface="TisaOT"/>
              </a:rPr>
              <a:t>	</a:t>
            </a:r>
            <a:r>
              <a:rPr lang="en-US" sz="1600" dirty="0" smtClean="0">
                <a:solidFill>
                  <a:srgbClr val="FFFFFF"/>
                </a:solidFill>
                <a:latin typeface="TisaOT"/>
                <a:cs typeface="TisaOT"/>
              </a:rPr>
              <a:t>											 * Adapted from </a:t>
            </a:r>
            <a:r>
              <a:rPr lang="en-US" sz="1600" i="1" dirty="0" smtClean="0">
                <a:solidFill>
                  <a:srgbClr val="FFFFFF"/>
                </a:solidFill>
                <a:latin typeface="TisaOT"/>
                <a:cs typeface="TisaOT"/>
              </a:rPr>
              <a:t>Net Gains</a:t>
            </a:r>
            <a:endParaRPr lang="en-US" sz="1600" dirty="0" smtClean="0">
              <a:solidFill>
                <a:srgbClr val="FFFFFF"/>
              </a:solidFill>
              <a:latin typeface="TisaOT"/>
              <a:cs typeface="TisaOT"/>
            </a:endParaRPr>
          </a:p>
        </p:txBody>
      </p:sp>
      <p:graphicFrame>
        <p:nvGraphicFramePr>
          <p:cNvPr id="7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879503"/>
              </p:ext>
            </p:extLst>
          </p:nvPr>
        </p:nvGraphicFramePr>
        <p:xfrm>
          <a:off x="792159" y="1770428"/>
          <a:ext cx="7559682" cy="4406822"/>
        </p:xfrm>
        <a:graphic>
          <a:graphicData uri="http://schemas.openxmlformats.org/drawingml/2006/table">
            <a:tbl>
              <a:tblPr/>
              <a:tblGrid>
                <a:gridCol w="2519894"/>
                <a:gridCol w="2519894"/>
                <a:gridCol w="2519894"/>
              </a:tblGrid>
              <a:tr h="10185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Connectivity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Alignment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12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Connects people to allow easy flow of and access to information and transactions.  </a:t>
                      </a:r>
                      <a:endParaRPr kumimoji="0" lang="en-US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Aligns people to develop and spread an identity and collective value proposition.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Fosters joint action for specialized outcomes (goods, services, advocacy) by aligned people and organizations.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5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Network Weaving – help people to meet each other, increase information sharing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Facilitating – helping people explore potential shared identity and value proposition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Coordinating – helping people plan and implement collaborative actions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0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5777</TotalTime>
  <Words>570</Words>
  <Application>Microsoft Office PowerPoint</Application>
  <PresentationFormat>On-screen Show (4:3)</PresentationFormat>
  <Paragraphs>112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TisaOT</vt:lpstr>
      <vt:lpstr>TisaOT-Bold</vt:lpstr>
      <vt:lpstr>TisaOT-Ita</vt:lpstr>
      <vt:lpstr>Verdana</vt:lpstr>
      <vt:lpstr>Wingdings</vt:lpstr>
      <vt:lpstr>Office Theme</vt:lpstr>
      <vt:lpstr>Custom Design</vt:lpstr>
      <vt:lpstr>Facing Funders’ Challenges in Walking the Talk</vt:lpstr>
      <vt:lpstr>PowerPoint Presentation</vt:lpstr>
      <vt:lpstr>PowerPoint Presentation</vt:lpstr>
      <vt:lpstr>PowerPoint Presentation</vt:lpstr>
      <vt:lpstr>The unit of action in the 21st century is the network, not the organization</vt:lpstr>
      <vt:lpstr>NETWORKS  STRATEGIC ALLIANCES COALITIONS MOVEMENTS PUBLIC-PRIVATE PARTNERSHIPS COLLECTIVE IMPACT INITIATIVES</vt:lpstr>
      <vt:lpstr>NETWORKS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Most of the barriers to group action have collapsed and without those barriers we are free to explore new ways of gathering together and getting things done.</vt:lpstr>
      <vt:lpstr>PowerPoint Presentation</vt:lpstr>
      <vt:lpstr>A healthy, resilient and sustainable food system for New England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1.Focus on mission, not organization 2. Exercise trust, not control 3. Lead with humility, not brand 4. Think like a node, not a hub </vt:lpstr>
      <vt:lpstr>PowerPoint Presentation</vt:lpstr>
      <vt:lpstr>PowerPoint Presentation</vt:lpstr>
      <vt:lpstr>PowerPoint Presentation</vt:lpstr>
    </vt:vector>
  </TitlesOfParts>
  <Company>Hairpin Communications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KENDALL LOGO ]</dc:title>
  <dc:creator>Burton Glass</dc:creator>
  <cp:lastModifiedBy>Rumsha Ahmed</cp:lastModifiedBy>
  <cp:revision>96</cp:revision>
  <dcterms:created xsi:type="dcterms:W3CDTF">2014-05-30T14:56:43Z</dcterms:created>
  <dcterms:modified xsi:type="dcterms:W3CDTF">2015-11-30T20:34:29Z</dcterms:modified>
</cp:coreProperties>
</file>