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8" r:id="rId3"/>
    <p:sldId id="257" r:id="rId4"/>
    <p:sldId id="259" r:id="rId5"/>
    <p:sldId id="267" r:id="rId6"/>
    <p:sldId id="261" r:id="rId7"/>
    <p:sldId id="262" r:id="rId8"/>
    <p:sldId id="263" r:id="rId9"/>
    <p:sldId id="264" r:id="rId10"/>
    <p:sldId id="265" r:id="rId11"/>
    <p:sldId id="266" r:id="rId12"/>
    <p:sldId id="268" r:id="rId13"/>
    <p:sldId id="269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FF66"/>
    <a:srgbClr val="0099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6" autoAdjust="0"/>
    <p:restoredTop sz="94660"/>
  </p:normalViewPr>
  <p:slideViewPr>
    <p:cSldViewPr snapToGrid="0">
      <p:cViewPr varScale="1">
        <p:scale>
          <a:sx n="74" d="100"/>
          <a:sy n="74" d="100"/>
        </p:scale>
        <p:origin x="37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97773C2-3E31-4E86-8D1D-165BCF3DEE07}" type="doc">
      <dgm:prSet loTypeId="urn:microsoft.com/office/officeart/2005/8/layout/orgChart1" loCatId="hierarchy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en-US"/>
        </a:p>
      </dgm:t>
    </dgm:pt>
    <dgm:pt modelId="{285F186E-641F-41A2-9F13-F199E108CE10}">
      <dgm:prSet phldrT="[Text]"/>
      <dgm:spPr/>
      <dgm:t>
        <a:bodyPr/>
        <a:lstStyle/>
        <a:p>
          <a:r>
            <a:rPr lang="en-US" dirty="0" smtClean="0"/>
            <a:t>E-Resources Librarian</a:t>
          </a:r>
          <a:endParaRPr lang="en-US" dirty="0"/>
        </a:p>
      </dgm:t>
    </dgm:pt>
    <dgm:pt modelId="{BA80BD7F-2CCB-4959-9C9E-89D0E30383AD}" type="parTrans" cxnId="{FF5AB41A-15AA-4C06-AC81-BE5A07371A69}">
      <dgm:prSet/>
      <dgm:spPr/>
      <dgm:t>
        <a:bodyPr/>
        <a:lstStyle/>
        <a:p>
          <a:endParaRPr lang="en-US"/>
        </a:p>
      </dgm:t>
    </dgm:pt>
    <dgm:pt modelId="{E7ED7CAC-3831-44E4-9B25-0571201B2A66}" type="sibTrans" cxnId="{FF5AB41A-15AA-4C06-AC81-BE5A07371A69}">
      <dgm:prSet/>
      <dgm:spPr/>
      <dgm:t>
        <a:bodyPr/>
        <a:lstStyle/>
        <a:p>
          <a:endParaRPr lang="en-US"/>
        </a:p>
      </dgm:t>
    </dgm:pt>
    <dgm:pt modelId="{9E8E178A-E4F7-4E54-8882-C13B40100B53}">
      <dgm:prSet phldrT="[Text]"/>
      <dgm:spPr>
        <a:solidFill>
          <a:schemeClr val="accent3"/>
        </a:solidFill>
      </dgm:spPr>
      <dgm:t>
        <a:bodyPr/>
        <a:lstStyle/>
        <a:p>
          <a:r>
            <a:rPr lang="en-US" dirty="0" smtClean="0"/>
            <a:t>E-Resources Specialist</a:t>
          </a:r>
          <a:endParaRPr lang="en-US" dirty="0"/>
        </a:p>
      </dgm:t>
    </dgm:pt>
    <dgm:pt modelId="{6AF24A76-8BAB-403F-B30D-5B0FAC51DD97}" type="parTrans" cxnId="{9A8DCB64-82D0-4601-AC12-D4E070CCBF60}">
      <dgm:prSet/>
      <dgm:spPr/>
      <dgm:t>
        <a:bodyPr/>
        <a:lstStyle/>
        <a:p>
          <a:endParaRPr lang="en-US"/>
        </a:p>
      </dgm:t>
    </dgm:pt>
    <dgm:pt modelId="{D6898D99-8DD5-4E28-AD7D-8BA0ABD1CA7F}" type="sibTrans" cxnId="{9A8DCB64-82D0-4601-AC12-D4E070CCBF60}">
      <dgm:prSet/>
      <dgm:spPr/>
      <dgm:t>
        <a:bodyPr/>
        <a:lstStyle/>
        <a:p>
          <a:endParaRPr lang="en-US"/>
        </a:p>
      </dgm:t>
    </dgm:pt>
    <dgm:pt modelId="{2F954E71-C135-4BE3-AF99-B8E8931DE698}">
      <dgm:prSet phldrT="[Text]"/>
      <dgm:spPr>
        <a:solidFill>
          <a:schemeClr val="accent3"/>
        </a:solidFill>
      </dgm:spPr>
      <dgm:t>
        <a:bodyPr/>
        <a:lstStyle/>
        <a:p>
          <a:r>
            <a:rPr lang="en-US" dirty="0" smtClean="0"/>
            <a:t>E-Resources Specialist</a:t>
          </a:r>
          <a:endParaRPr lang="en-US" dirty="0"/>
        </a:p>
      </dgm:t>
    </dgm:pt>
    <dgm:pt modelId="{3B9053EF-B5EF-4A4F-AFC3-A974855DBFFE}" type="parTrans" cxnId="{EF31EA39-7501-47B0-B081-41CEB07DBEE3}">
      <dgm:prSet/>
      <dgm:spPr/>
      <dgm:t>
        <a:bodyPr/>
        <a:lstStyle/>
        <a:p>
          <a:endParaRPr lang="en-US"/>
        </a:p>
      </dgm:t>
    </dgm:pt>
    <dgm:pt modelId="{98C716F6-A0E0-4379-8899-91325A0016B4}" type="sibTrans" cxnId="{EF31EA39-7501-47B0-B081-41CEB07DBEE3}">
      <dgm:prSet/>
      <dgm:spPr/>
      <dgm:t>
        <a:bodyPr/>
        <a:lstStyle/>
        <a:p>
          <a:endParaRPr lang="en-US"/>
        </a:p>
      </dgm:t>
    </dgm:pt>
    <dgm:pt modelId="{B10A5B26-69CF-4B90-B97C-AC3C4CD51781}" type="asst">
      <dgm:prSet phldrT="[Text]"/>
      <dgm:spPr>
        <a:solidFill>
          <a:schemeClr val="accent3"/>
        </a:solidFill>
      </dgm:spPr>
      <dgm:t>
        <a:bodyPr/>
        <a:lstStyle/>
        <a:p>
          <a:r>
            <a:rPr lang="en-US" dirty="0" smtClean="0"/>
            <a:t>E-Resources Applications Administrator</a:t>
          </a:r>
          <a:endParaRPr lang="en-US" dirty="0"/>
        </a:p>
      </dgm:t>
    </dgm:pt>
    <dgm:pt modelId="{DF5D7CD0-C791-46D0-811D-4C4BC4F64792}" type="sibTrans" cxnId="{5D679C31-BAFA-4082-997A-FBC37C286C8D}">
      <dgm:prSet/>
      <dgm:spPr/>
      <dgm:t>
        <a:bodyPr/>
        <a:lstStyle/>
        <a:p>
          <a:endParaRPr lang="en-US"/>
        </a:p>
      </dgm:t>
    </dgm:pt>
    <dgm:pt modelId="{B4DBCC88-151E-47EF-8C14-1F3ED5D21CB0}" type="parTrans" cxnId="{5D679C31-BAFA-4082-997A-FBC37C286C8D}">
      <dgm:prSet/>
      <dgm:spPr>
        <a:ln>
          <a:noFill/>
        </a:ln>
      </dgm:spPr>
      <dgm:t>
        <a:bodyPr/>
        <a:lstStyle/>
        <a:p>
          <a:endParaRPr lang="en-US"/>
        </a:p>
      </dgm:t>
    </dgm:pt>
    <dgm:pt modelId="{2DAFD58B-A4F3-492B-84F6-0BDAEB9D46DE}" type="pres">
      <dgm:prSet presAssocID="{397773C2-3E31-4E86-8D1D-165BCF3DEE07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F34D968B-8E1C-49E5-88B5-E601279B5FC6}" type="pres">
      <dgm:prSet presAssocID="{285F186E-641F-41A2-9F13-F199E108CE10}" presName="hierRoot1" presStyleCnt="0">
        <dgm:presLayoutVars>
          <dgm:hierBranch/>
        </dgm:presLayoutVars>
      </dgm:prSet>
      <dgm:spPr/>
    </dgm:pt>
    <dgm:pt modelId="{9A241CBA-4B5E-456E-AC34-BD5B8B0387CF}" type="pres">
      <dgm:prSet presAssocID="{285F186E-641F-41A2-9F13-F199E108CE10}" presName="rootComposite1" presStyleCnt="0"/>
      <dgm:spPr/>
    </dgm:pt>
    <dgm:pt modelId="{5C9A3518-E6D8-4C06-9BE1-A2304FE19441}" type="pres">
      <dgm:prSet presAssocID="{285F186E-641F-41A2-9F13-F199E108CE10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826886CA-9D2E-497B-9DCE-D8189F3115CB}" type="pres">
      <dgm:prSet presAssocID="{285F186E-641F-41A2-9F13-F199E108CE10}" presName="rootConnector1" presStyleLbl="node1" presStyleIdx="0" presStyleCnt="0"/>
      <dgm:spPr/>
      <dgm:t>
        <a:bodyPr/>
        <a:lstStyle/>
        <a:p>
          <a:endParaRPr lang="en-US"/>
        </a:p>
      </dgm:t>
    </dgm:pt>
    <dgm:pt modelId="{6C999462-9C84-4AEA-AB13-21C98C92999C}" type="pres">
      <dgm:prSet presAssocID="{285F186E-641F-41A2-9F13-F199E108CE10}" presName="hierChild2" presStyleCnt="0"/>
      <dgm:spPr/>
    </dgm:pt>
    <dgm:pt modelId="{3D60B335-3D58-4EC4-8C27-C84CBAAC0B62}" type="pres">
      <dgm:prSet presAssocID="{6AF24A76-8BAB-403F-B30D-5B0FAC51DD97}" presName="Name35" presStyleLbl="parChTrans1D2" presStyleIdx="0" presStyleCnt="3"/>
      <dgm:spPr/>
      <dgm:t>
        <a:bodyPr/>
        <a:lstStyle/>
        <a:p>
          <a:endParaRPr lang="en-US"/>
        </a:p>
      </dgm:t>
    </dgm:pt>
    <dgm:pt modelId="{6FCBA376-1C92-44B0-AAD1-D4BA5D4F568A}" type="pres">
      <dgm:prSet presAssocID="{9E8E178A-E4F7-4E54-8882-C13B40100B53}" presName="hierRoot2" presStyleCnt="0">
        <dgm:presLayoutVars>
          <dgm:hierBranch val="init"/>
        </dgm:presLayoutVars>
      </dgm:prSet>
      <dgm:spPr/>
    </dgm:pt>
    <dgm:pt modelId="{56BDD4AC-09C9-45E0-80A4-BA9073CA06F4}" type="pres">
      <dgm:prSet presAssocID="{9E8E178A-E4F7-4E54-8882-C13B40100B53}" presName="rootComposite" presStyleCnt="0"/>
      <dgm:spPr/>
    </dgm:pt>
    <dgm:pt modelId="{897D6840-92E9-40A8-B9E3-2A6936199401}" type="pres">
      <dgm:prSet presAssocID="{9E8E178A-E4F7-4E54-8882-C13B40100B53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6B5A63A2-1607-4FA7-A813-F62783FA3863}" type="pres">
      <dgm:prSet presAssocID="{9E8E178A-E4F7-4E54-8882-C13B40100B53}" presName="rootConnector" presStyleLbl="node2" presStyleIdx="0" presStyleCnt="2"/>
      <dgm:spPr/>
      <dgm:t>
        <a:bodyPr/>
        <a:lstStyle/>
        <a:p>
          <a:endParaRPr lang="en-US"/>
        </a:p>
      </dgm:t>
    </dgm:pt>
    <dgm:pt modelId="{CAC3B3C8-5285-4521-AF70-86CCB51E05F7}" type="pres">
      <dgm:prSet presAssocID="{9E8E178A-E4F7-4E54-8882-C13B40100B53}" presName="hierChild4" presStyleCnt="0"/>
      <dgm:spPr/>
    </dgm:pt>
    <dgm:pt modelId="{EF744D65-2F44-4035-965B-299BF98EF591}" type="pres">
      <dgm:prSet presAssocID="{9E8E178A-E4F7-4E54-8882-C13B40100B53}" presName="hierChild5" presStyleCnt="0"/>
      <dgm:spPr/>
    </dgm:pt>
    <dgm:pt modelId="{01ED73FF-41C7-4E39-9173-00033FD6969F}" type="pres">
      <dgm:prSet presAssocID="{3B9053EF-B5EF-4A4F-AFC3-A974855DBFFE}" presName="Name35" presStyleLbl="parChTrans1D2" presStyleIdx="1" presStyleCnt="3"/>
      <dgm:spPr/>
      <dgm:t>
        <a:bodyPr/>
        <a:lstStyle/>
        <a:p>
          <a:endParaRPr lang="en-US"/>
        </a:p>
      </dgm:t>
    </dgm:pt>
    <dgm:pt modelId="{59FEC2A7-F67E-4DF8-B054-B0B46C634C1F}" type="pres">
      <dgm:prSet presAssocID="{2F954E71-C135-4BE3-AF99-B8E8931DE698}" presName="hierRoot2" presStyleCnt="0">
        <dgm:presLayoutVars>
          <dgm:hierBranch val="init"/>
        </dgm:presLayoutVars>
      </dgm:prSet>
      <dgm:spPr/>
    </dgm:pt>
    <dgm:pt modelId="{D8CF2E10-95CB-4039-AF16-74ADF92D41C3}" type="pres">
      <dgm:prSet presAssocID="{2F954E71-C135-4BE3-AF99-B8E8931DE698}" presName="rootComposite" presStyleCnt="0"/>
      <dgm:spPr/>
    </dgm:pt>
    <dgm:pt modelId="{F8DC9B3D-1CA9-4BAC-BF69-936D21900EC9}" type="pres">
      <dgm:prSet presAssocID="{2F954E71-C135-4BE3-AF99-B8E8931DE698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8648DC54-ED45-4BB8-86F8-0E6AD9020633}" type="pres">
      <dgm:prSet presAssocID="{2F954E71-C135-4BE3-AF99-B8E8931DE698}" presName="rootConnector" presStyleLbl="node2" presStyleIdx="1" presStyleCnt="2"/>
      <dgm:spPr/>
      <dgm:t>
        <a:bodyPr/>
        <a:lstStyle/>
        <a:p>
          <a:endParaRPr lang="en-US"/>
        </a:p>
      </dgm:t>
    </dgm:pt>
    <dgm:pt modelId="{9F7183B3-6A1F-4CBC-B928-67E721942F81}" type="pres">
      <dgm:prSet presAssocID="{2F954E71-C135-4BE3-AF99-B8E8931DE698}" presName="hierChild4" presStyleCnt="0"/>
      <dgm:spPr/>
    </dgm:pt>
    <dgm:pt modelId="{9C561E35-08D8-46B8-90E8-30A44A34BFD4}" type="pres">
      <dgm:prSet presAssocID="{2F954E71-C135-4BE3-AF99-B8E8931DE698}" presName="hierChild5" presStyleCnt="0"/>
      <dgm:spPr/>
    </dgm:pt>
    <dgm:pt modelId="{B82D79E3-05AB-4021-805D-FAC687C60B41}" type="pres">
      <dgm:prSet presAssocID="{285F186E-641F-41A2-9F13-F199E108CE10}" presName="hierChild3" presStyleCnt="0"/>
      <dgm:spPr/>
    </dgm:pt>
    <dgm:pt modelId="{2FDC5683-D88E-488E-9905-DD24E98300D4}" type="pres">
      <dgm:prSet presAssocID="{B4DBCC88-151E-47EF-8C14-1F3ED5D21CB0}" presName="Name111" presStyleLbl="parChTrans1D2" presStyleIdx="2" presStyleCnt="3"/>
      <dgm:spPr/>
      <dgm:t>
        <a:bodyPr/>
        <a:lstStyle/>
        <a:p>
          <a:endParaRPr lang="en-US"/>
        </a:p>
      </dgm:t>
    </dgm:pt>
    <dgm:pt modelId="{730E7317-09F9-4AF4-A28F-A32A35EFD77D}" type="pres">
      <dgm:prSet presAssocID="{B10A5B26-69CF-4B90-B97C-AC3C4CD51781}" presName="hierRoot3" presStyleCnt="0">
        <dgm:presLayoutVars>
          <dgm:hierBranch val="init"/>
        </dgm:presLayoutVars>
      </dgm:prSet>
      <dgm:spPr/>
    </dgm:pt>
    <dgm:pt modelId="{632A2335-95B7-4890-9E0A-727EBD5DDA9F}" type="pres">
      <dgm:prSet presAssocID="{B10A5B26-69CF-4B90-B97C-AC3C4CD51781}" presName="rootComposite3" presStyleCnt="0"/>
      <dgm:spPr/>
    </dgm:pt>
    <dgm:pt modelId="{ED758284-A999-4B85-AD80-60A724BBFD79}" type="pres">
      <dgm:prSet presAssocID="{B10A5B26-69CF-4B90-B97C-AC3C4CD51781}" presName="rootText3" presStyleLbl="asst1" presStyleIdx="0" presStyleCnt="1" custLinFactNeighborX="60505" custLinFactNeighborY="-2426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ECA636C9-CFA5-469E-8F0A-D8C1404368CA}" type="pres">
      <dgm:prSet presAssocID="{B10A5B26-69CF-4B90-B97C-AC3C4CD51781}" presName="rootConnector3" presStyleLbl="asst1" presStyleIdx="0" presStyleCnt="1"/>
      <dgm:spPr/>
      <dgm:t>
        <a:bodyPr/>
        <a:lstStyle/>
        <a:p>
          <a:endParaRPr lang="en-US"/>
        </a:p>
      </dgm:t>
    </dgm:pt>
    <dgm:pt modelId="{DCE63BC0-7854-46C9-8CA7-00E5D1076BF6}" type="pres">
      <dgm:prSet presAssocID="{B10A5B26-69CF-4B90-B97C-AC3C4CD51781}" presName="hierChild6" presStyleCnt="0"/>
      <dgm:spPr/>
    </dgm:pt>
    <dgm:pt modelId="{244327F6-67B1-4017-9CB8-3088983C482D}" type="pres">
      <dgm:prSet presAssocID="{B10A5B26-69CF-4B90-B97C-AC3C4CD51781}" presName="hierChild7" presStyleCnt="0"/>
      <dgm:spPr/>
    </dgm:pt>
  </dgm:ptLst>
  <dgm:cxnLst>
    <dgm:cxn modelId="{42CAE12E-591F-4BB1-951E-FB6726D304C5}" type="presOf" srcId="{9E8E178A-E4F7-4E54-8882-C13B40100B53}" destId="{6B5A63A2-1607-4FA7-A813-F62783FA3863}" srcOrd="1" destOrd="0" presId="urn:microsoft.com/office/officeart/2005/8/layout/orgChart1"/>
    <dgm:cxn modelId="{E57595AB-F2A1-4B29-A39F-FB311DBFDA3A}" type="presOf" srcId="{2F954E71-C135-4BE3-AF99-B8E8931DE698}" destId="{F8DC9B3D-1CA9-4BAC-BF69-936D21900EC9}" srcOrd="0" destOrd="0" presId="urn:microsoft.com/office/officeart/2005/8/layout/orgChart1"/>
    <dgm:cxn modelId="{9A8DCB64-82D0-4601-AC12-D4E070CCBF60}" srcId="{285F186E-641F-41A2-9F13-F199E108CE10}" destId="{9E8E178A-E4F7-4E54-8882-C13B40100B53}" srcOrd="1" destOrd="0" parTransId="{6AF24A76-8BAB-403F-B30D-5B0FAC51DD97}" sibTransId="{D6898D99-8DD5-4E28-AD7D-8BA0ABD1CA7F}"/>
    <dgm:cxn modelId="{AE7142D9-BAF1-4AFB-BEE8-7FECCCF5A478}" type="presOf" srcId="{2F954E71-C135-4BE3-AF99-B8E8931DE698}" destId="{8648DC54-ED45-4BB8-86F8-0E6AD9020633}" srcOrd="1" destOrd="0" presId="urn:microsoft.com/office/officeart/2005/8/layout/orgChart1"/>
    <dgm:cxn modelId="{5D679C31-BAFA-4082-997A-FBC37C286C8D}" srcId="{285F186E-641F-41A2-9F13-F199E108CE10}" destId="{B10A5B26-69CF-4B90-B97C-AC3C4CD51781}" srcOrd="0" destOrd="0" parTransId="{B4DBCC88-151E-47EF-8C14-1F3ED5D21CB0}" sibTransId="{DF5D7CD0-C791-46D0-811D-4C4BC4F64792}"/>
    <dgm:cxn modelId="{24E1696D-678F-4707-876E-1C9AABFC79B3}" type="presOf" srcId="{B10A5B26-69CF-4B90-B97C-AC3C4CD51781}" destId="{ECA636C9-CFA5-469E-8F0A-D8C1404368CA}" srcOrd="1" destOrd="0" presId="urn:microsoft.com/office/officeart/2005/8/layout/orgChart1"/>
    <dgm:cxn modelId="{390F0FBC-1C70-4C7C-BBD7-F9A514D2D4D6}" type="presOf" srcId="{9E8E178A-E4F7-4E54-8882-C13B40100B53}" destId="{897D6840-92E9-40A8-B9E3-2A6936199401}" srcOrd="0" destOrd="0" presId="urn:microsoft.com/office/officeart/2005/8/layout/orgChart1"/>
    <dgm:cxn modelId="{9AA86591-64B2-4904-9330-CE4F79091B07}" type="presOf" srcId="{B4DBCC88-151E-47EF-8C14-1F3ED5D21CB0}" destId="{2FDC5683-D88E-488E-9905-DD24E98300D4}" srcOrd="0" destOrd="0" presId="urn:microsoft.com/office/officeart/2005/8/layout/orgChart1"/>
    <dgm:cxn modelId="{EF31EA39-7501-47B0-B081-41CEB07DBEE3}" srcId="{285F186E-641F-41A2-9F13-F199E108CE10}" destId="{2F954E71-C135-4BE3-AF99-B8E8931DE698}" srcOrd="2" destOrd="0" parTransId="{3B9053EF-B5EF-4A4F-AFC3-A974855DBFFE}" sibTransId="{98C716F6-A0E0-4379-8899-91325A0016B4}"/>
    <dgm:cxn modelId="{5795E820-CBD8-4D34-B149-17174CF51D41}" type="presOf" srcId="{6AF24A76-8BAB-403F-B30D-5B0FAC51DD97}" destId="{3D60B335-3D58-4EC4-8C27-C84CBAAC0B62}" srcOrd="0" destOrd="0" presId="urn:microsoft.com/office/officeart/2005/8/layout/orgChart1"/>
    <dgm:cxn modelId="{FF5AB41A-15AA-4C06-AC81-BE5A07371A69}" srcId="{397773C2-3E31-4E86-8D1D-165BCF3DEE07}" destId="{285F186E-641F-41A2-9F13-F199E108CE10}" srcOrd="0" destOrd="0" parTransId="{BA80BD7F-2CCB-4959-9C9E-89D0E30383AD}" sibTransId="{E7ED7CAC-3831-44E4-9B25-0571201B2A66}"/>
    <dgm:cxn modelId="{775A8263-3319-4F56-A6FF-C3B5EBBB65E0}" type="presOf" srcId="{B10A5B26-69CF-4B90-B97C-AC3C4CD51781}" destId="{ED758284-A999-4B85-AD80-60A724BBFD79}" srcOrd="0" destOrd="0" presId="urn:microsoft.com/office/officeart/2005/8/layout/orgChart1"/>
    <dgm:cxn modelId="{273A9683-5DA7-4E11-9AB2-3140CB7BCFBE}" type="presOf" srcId="{397773C2-3E31-4E86-8D1D-165BCF3DEE07}" destId="{2DAFD58B-A4F3-492B-84F6-0BDAEB9D46DE}" srcOrd="0" destOrd="0" presId="urn:microsoft.com/office/officeart/2005/8/layout/orgChart1"/>
    <dgm:cxn modelId="{3C197245-5A64-4BD4-93B2-08D2877CC5CA}" type="presOf" srcId="{285F186E-641F-41A2-9F13-F199E108CE10}" destId="{826886CA-9D2E-497B-9DCE-D8189F3115CB}" srcOrd="1" destOrd="0" presId="urn:microsoft.com/office/officeart/2005/8/layout/orgChart1"/>
    <dgm:cxn modelId="{3E91AA21-C116-4A3B-BFB1-80AAB1513769}" type="presOf" srcId="{3B9053EF-B5EF-4A4F-AFC3-A974855DBFFE}" destId="{01ED73FF-41C7-4E39-9173-00033FD6969F}" srcOrd="0" destOrd="0" presId="urn:microsoft.com/office/officeart/2005/8/layout/orgChart1"/>
    <dgm:cxn modelId="{E08419C2-86B3-443E-BF67-1F3C9F6976A2}" type="presOf" srcId="{285F186E-641F-41A2-9F13-F199E108CE10}" destId="{5C9A3518-E6D8-4C06-9BE1-A2304FE19441}" srcOrd="0" destOrd="0" presId="urn:microsoft.com/office/officeart/2005/8/layout/orgChart1"/>
    <dgm:cxn modelId="{4623F341-79DB-4B89-9E70-96ACFAB2E29E}" type="presParOf" srcId="{2DAFD58B-A4F3-492B-84F6-0BDAEB9D46DE}" destId="{F34D968B-8E1C-49E5-88B5-E601279B5FC6}" srcOrd="0" destOrd="0" presId="urn:microsoft.com/office/officeart/2005/8/layout/orgChart1"/>
    <dgm:cxn modelId="{F6F4BFEA-9795-4049-9292-1D2670395EB9}" type="presParOf" srcId="{F34D968B-8E1C-49E5-88B5-E601279B5FC6}" destId="{9A241CBA-4B5E-456E-AC34-BD5B8B0387CF}" srcOrd="0" destOrd="0" presId="urn:microsoft.com/office/officeart/2005/8/layout/orgChart1"/>
    <dgm:cxn modelId="{FD9E05C4-28DD-420D-9B0B-7FAF738805AF}" type="presParOf" srcId="{9A241CBA-4B5E-456E-AC34-BD5B8B0387CF}" destId="{5C9A3518-E6D8-4C06-9BE1-A2304FE19441}" srcOrd="0" destOrd="0" presId="urn:microsoft.com/office/officeart/2005/8/layout/orgChart1"/>
    <dgm:cxn modelId="{88234F37-0295-4792-A903-ACCB46429319}" type="presParOf" srcId="{9A241CBA-4B5E-456E-AC34-BD5B8B0387CF}" destId="{826886CA-9D2E-497B-9DCE-D8189F3115CB}" srcOrd="1" destOrd="0" presId="urn:microsoft.com/office/officeart/2005/8/layout/orgChart1"/>
    <dgm:cxn modelId="{E378542A-D563-4639-A892-6BCC20C2CBC6}" type="presParOf" srcId="{F34D968B-8E1C-49E5-88B5-E601279B5FC6}" destId="{6C999462-9C84-4AEA-AB13-21C98C92999C}" srcOrd="1" destOrd="0" presId="urn:microsoft.com/office/officeart/2005/8/layout/orgChart1"/>
    <dgm:cxn modelId="{D69613C4-FCF3-4105-890A-617A8FDF9A7B}" type="presParOf" srcId="{6C999462-9C84-4AEA-AB13-21C98C92999C}" destId="{3D60B335-3D58-4EC4-8C27-C84CBAAC0B62}" srcOrd="0" destOrd="0" presId="urn:microsoft.com/office/officeart/2005/8/layout/orgChart1"/>
    <dgm:cxn modelId="{51E6347D-BDCA-47DE-AB1F-9CA77AF07675}" type="presParOf" srcId="{6C999462-9C84-4AEA-AB13-21C98C92999C}" destId="{6FCBA376-1C92-44B0-AAD1-D4BA5D4F568A}" srcOrd="1" destOrd="0" presId="urn:microsoft.com/office/officeart/2005/8/layout/orgChart1"/>
    <dgm:cxn modelId="{C5DE84D1-3132-4C77-B4ED-B65180F0FF2C}" type="presParOf" srcId="{6FCBA376-1C92-44B0-AAD1-D4BA5D4F568A}" destId="{56BDD4AC-09C9-45E0-80A4-BA9073CA06F4}" srcOrd="0" destOrd="0" presId="urn:microsoft.com/office/officeart/2005/8/layout/orgChart1"/>
    <dgm:cxn modelId="{029CBFA9-8BA7-42D2-8152-B236FCEB0E33}" type="presParOf" srcId="{56BDD4AC-09C9-45E0-80A4-BA9073CA06F4}" destId="{897D6840-92E9-40A8-B9E3-2A6936199401}" srcOrd="0" destOrd="0" presId="urn:microsoft.com/office/officeart/2005/8/layout/orgChart1"/>
    <dgm:cxn modelId="{B0A7DB63-E5F6-4F3E-A226-93D7483FB2F7}" type="presParOf" srcId="{56BDD4AC-09C9-45E0-80A4-BA9073CA06F4}" destId="{6B5A63A2-1607-4FA7-A813-F62783FA3863}" srcOrd="1" destOrd="0" presId="urn:microsoft.com/office/officeart/2005/8/layout/orgChart1"/>
    <dgm:cxn modelId="{C55D1883-D502-48EA-85BE-279313DB8571}" type="presParOf" srcId="{6FCBA376-1C92-44B0-AAD1-D4BA5D4F568A}" destId="{CAC3B3C8-5285-4521-AF70-86CCB51E05F7}" srcOrd="1" destOrd="0" presId="urn:microsoft.com/office/officeart/2005/8/layout/orgChart1"/>
    <dgm:cxn modelId="{C8CAD2B8-D176-496C-8A5E-54DD5264AD00}" type="presParOf" srcId="{6FCBA376-1C92-44B0-AAD1-D4BA5D4F568A}" destId="{EF744D65-2F44-4035-965B-299BF98EF591}" srcOrd="2" destOrd="0" presId="urn:microsoft.com/office/officeart/2005/8/layout/orgChart1"/>
    <dgm:cxn modelId="{034EDD4D-46FE-42D7-B953-D96BEDF7FC50}" type="presParOf" srcId="{6C999462-9C84-4AEA-AB13-21C98C92999C}" destId="{01ED73FF-41C7-4E39-9173-00033FD6969F}" srcOrd="2" destOrd="0" presId="urn:microsoft.com/office/officeart/2005/8/layout/orgChart1"/>
    <dgm:cxn modelId="{C5FCCDAF-C266-4ABD-BD83-587B5D8C36EE}" type="presParOf" srcId="{6C999462-9C84-4AEA-AB13-21C98C92999C}" destId="{59FEC2A7-F67E-4DF8-B054-B0B46C634C1F}" srcOrd="3" destOrd="0" presId="urn:microsoft.com/office/officeart/2005/8/layout/orgChart1"/>
    <dgm:cxn modelId="{38A1065D-C587-4B3C-804E-A9B9A68B7DDB}" type="presParOf" srcId="{59FEC2A7-F67E-4DF8-B054-B0B46C634C1F}" destId="{D8CF2E10-95CB-4039-AF16-74ADF92D41C3}" srcOrd="0" destOrd="0" presId="urn:microsoft.com/office/officeart/2005/8/layout/orgChart1"/>
    <dgm:cxn modelId="{C2B2DF80-B017-4D44-A702-A520ED89358C}" type="presParOf" srcId="{D8CF2E10-95CB-4039-AF16-74ADF92D41C3}" destId="{F8DC9B3D-1CA9-4BAC-BF69-936D21900EC9}" srcOrd="0" destOrd="0" presId="urn:microsoft.com/office/officeart/2005/8/layout/orgChart1"/>
    <dgm:cxn modelId="{31B53896-3BAF-4DCB-B7CE-E6A688E32609}" type="presParOf" srcId="{D8CF2E10-95CB-4039-AF16-74ADF92D41C3}" destId="{8648DC54-ED45-4BB8-86F8-0E6AD9020633}" srcOrd="1" destOrd="0" presId="urn:microsoft.com/office/officeart/2005/8/layout/orgChart1"/>
    <dgm:cxn modelId="{06CEE4F9-689B-49F2-A6F9-6A46435F5F36}" type="presParOf" srcId="{59FEC2A7-F67E-4DF8-B054-B0B46C634C1F}" destId="{9F7183B3-6A1F-4CBC-B928-67E721942F81}" srcOrd="1" destOrd="0" presId="urn:microsoft.com/office/officeart/2005/8/layout/orgChart1"/>
    <dgm:cxn modelId="{ACE25DA8-E623-4C71-94D6-FCF793F02948}" type="presParOf" srcId="{59FEC2A7-F67E-4DF8-B054-B0B46C634C1F}" destId="{9C561E35-08D8-46B8-90E8-30A44A34BFD4}" srcOrd="2" destOrd="0" presId="urn:microsoft.com/office/officeart/2005/8/layout/orgChart1"/>
    <dgm:cxn modelId="{B58632B0-45D2-4ED2-A949-AD07748E8493}" type="presParOf" srcId="{F34D968B-8E1C-49E5-88B5-E601279B5FC6}" destId="{B82D79E3-05AB-4021-805D-FAC687C60B41}" srcOrd="2" destOrd="0" presId="urn:microsoft.com/office/officeart/2005/8/layout/orgChart1"/>
    <dgm:cxn modelId="{0E7E1D24-9B75-46D8-9817-732A783A8417}" type="presParOf" srcId="{B82D79E3-05AB-4021-805D-FAC687C60B41}" destId="{2FDC5683-D88E-488E-9905-DD24E98300D4}" srcOrd="0" destOrd="0" presId="urn:microsoft.com/office/officeart/2005/8/layout/orgChart1"/>
    <dgm:cxn modelId="{09B48A23-594C-4270-A248-DCDE4CD1CA33}" type="presParOf" srcId="{B82D79E3-05AB-4021-805D-FAC687C60B41}" destId="{730E7317-09F9-4AF4-A28F-A32A35EFD77D}" srcOrd="1" destOrd="0" presId="urn:microsoft.com/office/officeart/2005/8/layout/orgChart1"/>
    <dgm:cxn modelId="{1FA01373-DD90-4F29-93D2-39690FB9B16A}" type="presParOf" srcId="{730E7317-09F9-4AF4-A28F-A32A35EFD77D}" destId="{632A2335-95B7-4890-9E0A-727EBD5DDA9F}" srcOrd="0" destOrd="0" presId="urn:microsoft.com/office/officeart/2005/8/layout/orgChart1"/>
    <dgm:cxn modelId="{485A6A14-11A4-44B5-A8BB-926B880EADCD}" type="presParOf" srcId="{632A2335-95B7-4890-9E0A-727EBD5DDA9F}" destId="{ED758284-A999-4B85-AD80-60A724BBFD79}" srcOrd="0" destOrd="0" presId="urn:microsoft.com/office/officeart/2005/8/layout/orgChart1"/>
    <dgm:cxn modelId="{67D67223-0EE2-4183-B733-28BBEAF37738}" type="presParOf" srcId="{632A2335-95B7-4890-9E0A-727EBD5DDA9F}" destId="{ECA636C9-CFA5-469E-8F0A-D8C1404368CA}" srcOrd="1" destOrd="0" presId="urn:microsoft.com/office/officeart/2005/8/layout/orgChart1"/>
    <dgm:cxn modelId="{261033AF-3D5B-4045-B8A7-78C4D16C69A4}" type="presParOf" srcId="{730E7317-09F9-4AF4-A28F-A32A35EFD77D}" destId="{DCE63BC0-7854-46C9-8CA7-00E5D1076BF6}" srcOrd="1" destOrd="0" presId="urn:microsoft.com/office/officeart/2005/8/layout/orgChart1"/>
    <dgm:cxn modelId="{C3C43AB7-F873-4A99-ACDC-97792879CEF9}" type="presParOf" srcId="{730E7317-09F9-4AF4-A28F-A32A35EFD77D}" destId="{244327F6-67B1-4017-9CB8-3088983C482D}" srcOrd="2" destOrd="0" presId="urn:microsoft.com/office/officeart/2005/8/layout/orgChart1"/>
  </dgm:cxnLst>
  <dgm:bg>
    <a:noFill/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FDC5683-D88E-488E-9905-DD24E98300D4}">
      <dsp:nvSpPr>
        <dsp:cNvPr id="0" name=""/>
        <dsp:cNvSpPr/>
      </dsp:nvSpPr>
      <dsp:spPr>
        <a:xfrm>
          <a:off x="3813100" y="1047998"/>
          <a:ext cx="1047030" cy="937960"/>
        </a:xfrm>
        <a:custGeom>
          <a:avLst/>
          <a:gdLst/>
          <a:ahLst/>
          <a:cxnLst/>
          <a:rect l="0" t="0" r="0" b="0"/>
          <a:pathLst>
            <a:path>
              <a:moveTo>
                <a:pt x="1047030" y="0"/>
              </a:moveTo>
              <a:lnTo>
                <a:pt x="0" y="937960"/>
              </a:lnTo>
            </a:path>
          </a:pathLst>
        </a:custGeom>
        <a:noFill/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1ED73FF-41C7-4E39-9173-00033FD6969F}">
      <dsp:nvSpPr>
        <dsp:cNvPr id="0" name=""/>
        <dsp:cNvSpPr/>
      </dsp:nvSpPr>
      <dsp:spPr>
        <a:xfrm>
          <a:off x="4860131" y="1047998"/>
          <a:ext cx="1267033" cy="192672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706830"/>
              </a:lnTo>
              <a:lnTo>
                <a:pt x="1267033" y="1706830"/>
              </a:lnTo>
              <a:lnTo>
                <a:pt x="1267033" y="1926728"/>
              </a:lnTo>
            </a:path>
          </a:pathLst>
        </a:custGeom>
        <a:noFill/>
        <a:ln w="1587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D60B335-3D58-4EC4-8C27-C84CBAAC0B62}">
      <dsp:nvSpPr>
        <dsp:cNvPr id="0" name=""/>
        <dsp:cNvSpPr/>
      </dsp:nvSpPr>
      <dsp:spPr>
        <a:xfrm>
          <a:off x="3593097" y="1047998"/>
          <a:ext cx="1267033" cy="1926728"/>
        </a:xfrm>
        <a:custGeom>
          <a:avLst/>
          <a:gdLst/>
          <a:ahLst/>
          <a:cxnLst/>
          <a:rect l="0" t="0" r="0" b="0"/>
          <a:pathLst>
            <a:path>
              <a:moveTo>
                <a:pt x="1267033" y="0"/>
              </a:moveTo>
              <a:lnTo>
                <a:pt x="1267033" y="1706830"/>
              </a:lnTo>
              <a:lnTo>
                <a:pt x="0" y="1706830"/>
              </a:lnTo>
              <a:lnTo>
                <a:pt x="0" y="1926728"/>
              </a:lnTo>
            </a:path>
          </a:pathLst>
        </a:custGeom>
        <a:noFill/>
        <a:ln w="1587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C9A3518-E6D8-4C06-9BE1-A2304FE19441}">
      <dsp:nvSpPr>
        <dsp:cNvPr id="0" name=""/>
        <dsp:cNvSpPr/>
      </dsp:nvSpPr>
      <dsp:spPr>
        <a:xfrm>
          <a:off x="3812995" y="862"/>
          <a:ext cx="2094270" cy="1047135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145" tIns="17145" rIns="17145" bIns="17145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700" kern="1200" dirty="0" smtClean="0"/>
            <a:t>E-Resources Librarian</a:t>
          </a:r>
          <a:endParaRPr lang="en-US" sz="2700" kern="1200" dirty="0"/>
        </a:p>
      </dsp:txBody>
      <dsp:txXfrm>
        <a:off x="3812995" y="862"/>
        <a:ext cx="2094270" cy="1047135"/>
      </dsp:txXfrm>
    </dsp:sp>
    <dsp:sp modelId="{897D6840-92E9-40A8-B9E3-2A6936199401}">
      <dsp:nvSpPr>
        <dsp:cNvPr id="0" name=""/>
        <dsp:cNvSpPr/>
      </dsp:nvSpPr>
      <dsp:spPr>
        <a:xfrm>
          <a:off x="2545962" y="2974726"/>
          <a:ext cx="2094270" cy="1047135"/>
        </a:xfrm>
        <a:prstGeom prst="rect">
          <a:avLst/>
        </a:prstGeom>
        <a:solidFill>
          <a:schemeClr val="accent3"/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145" tIns="17145" rIns="17145" bIns="17145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700" kern="1200" dirty="0" smtClean="0"/>
            <a:t>E-Resources Specialist</a:t>
          </a:r>
          <a:endParaRPr lang="en-US" sz="2700" kern="1200" dirty="0"/>
        </a:p>
      </dsp:txBody>
      <dsp:txXfrm>
        <a:off x="2545962" y="2974726"/>
        <a:ext cx="2094270" cy="1047135"/>
      </dsp:txXfrm>
    </dsp:sp>
    <dsp:sp modelId="{F8DC9B3D-1CA9-4BAC-BF69-936D21900EC9}">
      <dsp:nvSpPr>
        <dsp:cNvPr id="0" name=""/>
        <dsp:cNvSpPr/>
      </dsp:nvSpPr>
      <dsp:spPr>
        <a:xfrm>
          <a:off x="5080029" y="2974726"/>
          <a:ext cx="2094270" cy="1047135"/>
        </a:xfrm>
        <a:prstGeom prst="rect">
          <a:avLst/>
        </a:prstGeom>
        <a:solidFill>
          <a:schemeClr val="accent3"/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145" tIns="17145" rIns="17145" bIns="17145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700" kern="1200" dirty="0" smtClean="0"/>
            <a:t>E-Resources Specialist</a:t>
          </a:r>
          <a:endParaRPr lang="en-US" sz="2700" kern="1200" dirty="0"/>
        </a:p>
      </dsp:txBody>
      <dsp:txXfrm>
        <a:off x="5080029" y="2974726"/>
        <a:ext cx="2094270" cy="1047135"/>
      </dsp:txXfrm>
    </dsp:sp>
    <dsp:sp modelId="{ED758284-A999-4B85-AD80-60A724BBFD79}">
      <dsp:nvSpPr>
        <dsp:cNvPr id="0" name=""/>
        <dsp:cNvSpPr/>
      </dsp:nvSpPr>
      <dsp:spPr>
        <a:xfrm>
          <a:off x="3813100" y="1462391"/>
          <a:ext cx="2094270" cy="1047135"/>
        </a:xfrm>
        <a:prstGeom prst="rect">
          <a:avLst/>
        </a:prstGeom>
        <a:solidFill>
          <a:schemeClr val="accent3"/>
        </a:solidFill>
        <a:ln w="15875" cap="flat" cmpd="sng" algn="ctr">
          <a:solidFill>
            <a:schemeClr val="l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145" tIns="17145" rIns="17145" bIns="17145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700" kern="1200" dirty="0" smtClean="0"/>
            <a:t>E-Resources Applications Administrator</a:t>
          </a:r>
          <a:endParaRPr lang="en-US" sz="2700" kern="1200" dirty="0"/>
        </a:p>
      </dsp:txBody>
      <dsp:txXfrm>
        <a:off x="3813100" y="1462391"/>
        <a:ext cx="2094270" cy="104713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-1"/>
            <a:ext cx="12192000" cy="4572001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0000"/>
                    <a:lumOff val="10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96DFF08F-DC6B-4601-B491-B0F83F6DD2DA}" type="datetimeFigureOut">
              <a:rPr lang="en-US" dirty="0"/>
              <a:pPr/>
              <a:t>3/27/2016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3/27/2016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0" y="762000"/>
            <a:ext cx="7581900" cy="5410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3/27/2016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3/27/2016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-1"/>
            <a:ext cx="12192000" cy="4572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0000"/>
                    <a:lumOff val="1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3/27/2016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8" y="2286000"/>
            <a:ext cx="475488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3/27/2016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2">
                    <a:lumMod val="75000"/>
                  </a:schemeClr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 lIns="45720" rIns="4572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89320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89320" y="2967788"/>
            <a:ext cx="4754880" cy="3341572"/>
          </a:xfrm>
        </p:spPr>
        <p:txBody>
          <a:bodyPr lIns="45720" rIns="4572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3/27/2016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3/27/2016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3/27/2016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3/27/2016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2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0000"/>
                    <a:lumOff val="10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16CA0-919D-4A49-9C8A-62FDFB3A5183}" type="datetimeFigureOut">
              <a:rPr lang="en-US" dirty="0"/>
              <a:t>3/27/2016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E5644-1E61-4311-A31E-84CB9C7AA8A9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1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8" y="6470704"/>
            <a:ext cx="2154142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0000"/>
                    <a:lumOff val="10000"/>
                  </a:schemeClr>
                </a:solidFill>
                <a:latin typeface="+mj-lt"/>
              </a:defRPr>
            </a:lvl1pPr>
          </a:lstStyle>
          <a:p>
            <a:fld id="{96DFF08F-DC6B-4601-B491-B0F83F6DD2DA}" type="datetimeFigureOut">
              <a:rPr lang="en-US" dirty="0"/>
              <a:pPr/>
              <a:t>3/27/2016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8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0000"/>
                    <a:lumOff val="10000"/>
                  </a:schemeClr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4" y="6470704"/>
            <a:ext cx="973666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0000"/>
                    <a:lumOff val="10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1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0000"/>
              <a:lumOff val="10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2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With a little help:</a:t>
            </a:r>
            <a:br>
              <a:rPr lang="en-US" dirty="0" smtClean="0"/>
            </a:br>
            <a:r>
              <a:rPr lang="en-US" sz="3000" dirty="0" smtClean="0"/>
              <a:t>Overcoming e-resource management understaffing</a:t>
            </a:r>
            <a:endParaRPr lang="en-US" sz="3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z="2400" dirty="0" smtClean="0"/>
              <a:t>Michael Fernandez</a:t>
            </a:r>
          </a:p>
          <a:p>
            <a:r>
              <a:rPr lang="en-US" dirty="0" smtClean="0"/>
              <a:t>E-Resources Librarian</a:t>
            </a:r>
          </a:p>
          <a:p>
            <a:r>
              <a:rPr lang="en-US" dirty="0" smtClean="0"/>
              <a:t>American University</a:t>
            </a:r>
          </a:p>
          <a:p>
            <a:r>
              <a:rPr lang="en-US" dirty="0" smtClean="0"/>
              <a:t>ER&amp;L 2016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12192000" cy="4622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8401050" y="4907825"/>
            <a:ext cx="0" cy="1515352"/>
          </a:xfrm>
          <a:prstGeom prst="line">
            <a:avLst/>
          </a:prstGeom>
          <a:ln w="381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099016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62569" y="177800"/>
            <a:ext cx="6243190" cy="6400800"/>
          </a:xfrm>
          <a:prstGeom prst="rect">
            <a:avLst/>
          </a:prstGeom>
        </p:spPr>
      </p:pic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91735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9362" y="982662"/>
            <a:ext cx="6848475" cy="4943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37882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Hiring and onboarding Efficiently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- Keep job descriptions up to date</a:t>
            </a:r>
          </a:p>
          <a:p>
            <a:r>
              <a:rPr lang="en-US" dirty="0" smtClean="0"/>
              <a:t>- Involve departing staff (and get them to leave a forwarding address)</a:t>
            </a:r>
          </a:p>
          <a:p>
            <a:r>
              <a:rPr lang="en-US" dirty="0" smtClean="0"/>
              <a:t>- Familiarize yourself with HR personnel and hiring policies</a:t>
            </a:r>
          </a:p>
          <a:p>
            <a:r>
              <a:rPr lang="en-US" dirty="0" smtClean="0"/>
              <a:t>- Put all of that documentation and cross-training to good use</a:t>
            </a:r>
          </a:p>
          <a:p>
            <a:pPr marL="640080" lvl="4" indent="0">
              <a:buNone/>
            </a:pPr>
            <a:r>
              <a:rPr lang="en-US" sz="2000" dirty="0" smtClean="0"/>
              <a:t>- Manuals</a:t>
            </a:r>
          </a:p>
          <a:p>
            <a:pPr marL="640080" lvl="4" indent="0">
              <a:buNone/>
            </a:pPr>
            <a:r>
              <a:rPr lang="en-US" sz="2000" dirty="0" smtClean="0"/>
              <a:t>- Checklists</a:t>
            </a:r>
          </a:p>
          <a:p>
            <a:pPr marL="640080" lvl="4" indent="0">
              <a:buNone/>
            </a:pPr>
            <a:r>
              <a:rPr lang="en-US" sz="2000" dirty="0" smtClean="0"/>
              <a:t>- Video tutorials</a:t>
            </a:r>
          </a:p>
          <a:p>
            <a:r>
              <a:rPr lang="en-US" dirty="0" smtClean="0"/>
              <a:t>- Advocate for ERM staffing; the work isn’t going away</a:t>
            </a:r>
            <a:endParaRPr lang="en-US" dirty="0"/>
          </a:p>
        </p:txBody>
      </p:sp>
      <p:cxnSp>
        <p:nvCxnSpPr>
          <p:cNvPr id="4" name="Straight Connector 3"/>
          <p:cNvCxnSpPr/>
          <p:nvPr/>
        </p:nvCxnSpPr>
        <p:spPr>
          <a:xfrm>
            <a:off x="793750" y="585216"/>
            <a:ext cx="0" cy="1515352"/>
          </a:xfrm>
          <a:prstGeom prst="line">
            <a:avLst/>
          </a:prstGeom>
          <a:ln w="381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748698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Questions?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Michael Fernandez</a:t>
            </a:r>
          </a:p>
          <a:p>
            <a:r>
              <a:rPr lang="en-US" sz="2400" dirty="0" smtClean="0"/>
              <a:t>fernm@American.edu</a:t>
            </a:r>
            <a:endParaRPr lang="en-US" sz="2400" dirty="0"/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12192000" cy="4622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8401050" y="4907825"/>
            <a:ext cx="0" cy="1515352"/>
          </a:xfrm>
          <a:prstGeom prst="line">
            <a:avLst/>
          </a:prstGeom>
          <a:ln w="381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937813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endParaRPr lang="en-US" sz="3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12192000" cy="4622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457200" y="482600"/>
            <a:ext cx="1135380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 smtClean="0"/>
              <a:t>“Demand for electronic resources has steadily declined, as researchers are using them less and less.”</a:t>
            </a:r>
            <a:endParaRPr lang="en-US" sz="5400" dirty="0"/>
          </a:p>
        </p:txBody>
      </p:sp>
      <p:sp>
        <p:nvSpPr>
          <p:cNvPr id="6" name="TextBox 5"/>
          <p:cNvSpPr txBox="1"/>
          <p:nvPr/>
        </p:nvSpPr>
        <p:spPr>
          <a:xfrm>
            <a:off x="6057900" y="5270500"/>
            <a:ext cx="52705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/>
              <a:t>- Literally No One Ever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33663726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9" y="585216"/>
            <a:ext cx="5071872" cy="1499616"/>
          </a:xfrm>
        </p:spPr>
        <p:txBody>
          <a:bodyPr/>
          <a:lstStyle/>
          <a:p>
            <a:r>
              <a:rPr lang="en-US" dirty="0" smtClean="0"/>
              <a:t>American University:  At a glance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- 11,000 FTE</a:t>
            </a:r>
          </a:p>
          <a:p>
            <a:r>
              <a:rPr lang="en-US" sz="2800" dirty="0" smtClean="0"/>
              <a:t>- $4.5 million e-resources budget</a:t>
            </a:r>
          </a:p>
          <a:p>
            <a:pPr marL="640080" lvl="4" indent="0">
              <a:buNone/>
            </a:pPr>
            <a:r>
              <a:rPr lang="en-US" sz="2400" dirty="0" smtClean="0"/>
              <a:t>- 400+ databases</a:t>
            </a:r>
          </a:p>
          <a:p>
            <a:pPr marL="640080" lvl="4" indent="0">
              <a:buNone/>
            </a:pPr>
            <a:r>
              <a:rPr lang="en-US" sz="2400" dirty="0" smtClean="0"/>
              <a:t>- 125,000+ e-journals</a:t>
            </a:r>
          </a:p>
          <a:p>
            <a:pPr marL="640080" lvl="4" indent="0">
              <a:buNone/>
            </a:pPr>
            <a:r>
              <a:rPr lang="en-US" sz="2400" dirty="0" smtClean="0"/>
              <a:t>- 300,000+ e-books</a:t>
            </a:r>
          </a:p>
          <a:p>
            <a:endParaRPr lang="en-US" dirty="0" smtClean="0"/>
          </a:p>
          <a:p>
            <a:endParaRPr lang="en-US" dirty="0"/>
          </a:p>
        </p:txBody>
      </p:sp>
      <p:cxnSp>
        <p:nvCxnSpPr>
          <p:cNvPr id="4" name="Straight Connector 3"/>
          <p:cNvCxnSpPr/>
          <p:nvPr/>
        </p:nvCxnSpPr>
        <p:spPr>
          <a:xfrm>
            <a:off x="793750" y="585216"/>
            <a:ext cx="0" cy="1515352"/>
          </a:xfrm>
          <a:prstGeom prst="line">
            <a:avLst/>
          </a:prstGeom>
          <a:ln w="381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69100" y="181991"/>
            <a:ext cx="4667250" cy="311150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81550" y="3394075"/>
            <a:ext cx="6896100" cy="3295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64469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Incredible shrinking e-resources unit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73625076"/>
              </p:ext>
            </p:extLst>
          </p:nvPr>
        </p:nvGraphicFramePr>
        <p:xfrm>
          <a:off x="1023938" y="2286000"/>
          <a:ext cx="9720262" cy="40227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5014119" y="2451100"/>
            <a:ext cx="17399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rgbClr val="FF0000"/>
                </a:solidFill>
                <a:latin typeface="Stencil" panose="040409050D0802020404" pitchFamily="82" charset="0"/>
              </a:rPr>
              <a:t>VACANT</a:t>
            </a:r>
            <a:endParaRPr lang="en-US" sz="3200" dirty="0">
              <a:solidFill>
                <a:srgbClr val="FF0000"/>
              </a:solidFill>
              <a:latin typeface="Stencil" panose="040409050D0802020404" pitchFamily="8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014119" y="4004974"/>
            <a:ext cx="20955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 smtClean="0">
                <a:solidFill>
                  <a:srgbClr val="FF0000"/>
                </a:solidFill>
                <a:latin typeface="Stencil" panose="040409050D0802020404" pitchFamily="82" charset="0"/>
              </a:rPr>
              <a:t>vACANT</a:t>
            </a:r>
            <a:endParaRPr lang="en-US" sz="3200" dirty="0">
              <a:solidFill>
                <a:srgbClr val="FF0000"/>
              </a:solidFill>
              <a:latin typeface="Stencil" panose="040409050D0802020404" pitchFamily="82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771900" y="5461000"/>
            <a:ext cx="1727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rgbClr val="FF0000"/>
                </a:solidFill>
                <a:latin typeface="Stencil" panose="040409050D0802020404" pitchFamily="82" charset="0"/>
              </a:rPr>
              <a:t>VACANT</a:t>
            </a:r>
            <a:endParaRPr lang="en-US" sz="3200" dirty="0">
              <a:solidFill>
                <a:srgbClr val="FF0000"/>
              </a:solidFill>
              <a:latin typeface="Stencil" panose="040409050D0802020404" pitchFamily="82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4635500" y="3740438"/>
            <a:ext cx="2336799" cy="107286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5884069" y="3740438"/>
            <a:ext cx="0" cy="1072862"/>
          </a:xfrm>
          <a:prstGeom prst="line">
            <a:avLst/>
          </a:prstGeom>
          <a:ln w="19050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6265069" y="5461000"/>
            <a:ext cx="16891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rgbClr val="FF0000"/>
                </a:solidFill>
                <a:latin typeface="Stencil" panose="040409050D0802020404" pitchFamily="82" charset="0"/>
              </a:rPr>
              <a:t>VACANT</a:t>
            </a:r>
            <a:endParaRPr lang="en-US" sz="3200" dirty="0">
              <a:solidFill>
                <a:srgbClr val="FF0000"/>
              </a:solidFill>
              <a:latin typeface="Stencil" panose="040409050D0802020404" pitchFamily="82" charset="0"/>
            </a:endParaRPr>
          </a:p>
        </p:txBody>
      </p:sp>
      <p:cxnSp>
        <p:nvCxnSpPr>
          <p:cNvPr id="11" name="Straight Connector 10"/>
          <p:cNvCxnSpPr/>
          <p:nvPr/>
        </p:nvCxnSpPr>
        <p:spPr>
          <a:xfrm>
            <a:off x="793750" y="585216"/>
            <a:ext cx="0" cy="1515352"/>
          </a:xfrm>
          <a:prstGeom prst="line">
            <a:avLst/>
          </a:prstGeom>
          <a:ln w="381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728077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5" grpId="1"/>
      <p:bldP spid="6" grpId="0"/>
      <p:bldP spid="7" grpId="0"/>
      <p:bldP spid="8" grpId="0" animBg="1"/>
      <p:bldP spid="1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12192000" cy="4622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0" y="282575"/>
            <a:ext cx="6096000" cy="4057650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7137400" y="5337714"/>
            <a:ext cx="4673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/>
              <a:t>What to do now?</a:t>
            </a:r>
            <a:endParaRPr lang="en-US" sz="4000" dirty="0"/>
          </a:p>
        </p:txBody>
      </p:sp>
      <p:sp>
        <p:nvSpPr>
          <p:cNvPr id="11" name="TextBox 10"/>
          <p:cNvSpPr txBox="1"/>
          <p:nvPr/>
        </p:nvSpPr>
        <p:spPr>
          <a:xfrm>
            <a:off x="3810000" y="4349923"/>
            <a:ext cx="4572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https://www.flickr.com/photos/jeremybrooks/4057788328/</a:t>
            </a:r>
          </a:p>
        </p:txBody>
      </p:sp>
    </p:spTree>
    <p:extLst>
      <p:ext uri="{BB962C8B-B14F-4D97-AF65-F5344CB8AC3E}">
        <p14:creationId xmlns:p14="http://schemas.microsoft.com/office/powerpoint/2010/main" val="11957646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Where to look for help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- Evaluate workflows, identify areas that overlap, redistribute accordingly</a:t>
            </a:r>
          </a:p>
          <a:p>
            <a:r>
              <a:rPr lang="en-US" dirty="0" smtClean="0"/>
              <a:t>- Empower non-ERM staff through cross-training</a:t>
            </a:r>
          </a:p>
          <a:p>
            <a:r>
              <a:rPr lang="en-US" dirty="0" smtClean="0"/>
              <a:t>- Demystify the ERMS and other scary sounding tools</a:t>
            </a:r>
          </a:p>
          <a:p>
            <a:r>
              <a:rPr lang="en-US" dirty="0" smtClean="0"/>
              <a:t>- Form cross-departmental teams comprised of relevant stakeholders</a:t>
            </a:r>
          </a:p>
          <a:p>
            <a:r>
              <a:rPr lang="en-US" dirty="0" smtClean="0"/>
              <a:t>- Ask:  what can your vendors do for you?</a:t>
            </a:r>
          </a:p>
          <a:p>
            <a:r>
              <a:rPr lang="en-US" dirty="0" smtClean="0"/>
              <a:t>- Look for extra help (if you can)</a:t>
            </a:r>
            <a:endParaRPr lang="en-US" dirty="0"/>
          </a:p>
        </p:txBody>
      </p:sp>
      <p:cxnSp>
        <p:nvCxnSpPr>
          <p:cNvPr id="4" name="Straight Connector 3"/>
          <p:cNvCxnSpPr/>
          <p:nvPr/>
        </p:nvCxnSpPr>
        <p:spPr>
          <a:xfrm>
            <a:off x="793750" y="585216"/>
            <a:ext cx="0" cy="1515352"/>
          </a:xfrm>
          <a:prstGeom prst="line">
            <a:avLst/>
          </a:prstGeom>
          <a:ln w="381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6387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to help yourself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- Cross-training, again </a:t>
            </a:r>
          </a:p>
          <a:p>
            <a:r>
              <a:rPr lang="en-US" dirty="0" smtClean="0"/>
              <a:t>- Erase distinctions between professional &amp; para-professional work</a:t>
            </a:r>
          </a:p>
          <a:p>
            <a:r>
              <a:rPr lang="en-US" dirty="0" smtClean="0"/>
              <a:t>- Break down silos (when appropriate)</a:t>
            </a:r>
          </a:p>
          <a:p>
            <a:r>
              <a:rPr lang="en-US" dirty="0" smtClean="0"/>
              <a:t>- Document, document, document (then document some more)</a:t>
            </a:r>
          </a:p>
          <a:p>
            <a:pPr marL="640080" lvl="4" indent="0">
              <a:buNone/>
            </a:pPr>
            <a:r>
              <a:rPr lang="en-US" sz="2000" dirty="0" smtClean="0"/>
              <a:t>- Consolidate scattered documentation</a:t>
            </a:r>
          </a:p>
          <a:p>
            <a:pPr marL="640080" lvl="4" indent="0">
              <a:buNone/>
            </a:pPr>
            <a:r>
              <a:rPr lang="en-US" sz="2000" dirty="0" smtClean="0"/>
              <a:t>- </a:t>
            </a:r>
            <a:r>
              <a:rPr lang="en-US" sz="2000" dirty="0" err="1" smtClean="0"/>
              <a:t>LibGuides</a:t>
            </a:r>
            <a:r>
              <a:rPr lang="en-US" sz="2000" dirty="0" smtClean="0"/>
              <a:t>, wikis, shared network drives, Google Drive</a:t>
            </a:r>
          </a:p>
        </p:txBody>
      </p:sp>
      <p:cxnSp>
        <p:nvCxnSpPr>
          <p:cNvPr id="4" name="Straight Connector 3"/>
          <p:cNvCxnSpPr/>
          <p:nvPr/>
        </p:nvCxnSpPr>
        <p:spPr>
          <a:xfrm>
            <a:off x="793750" y="585216"/>
            <a:ext cx="0" cy="1515352"/>
          </a:xfrm>
          <a:prstGeom prst="line">
            <a:avLst/>
          </a:prstGeom>
          <a:ln w="381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766346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800" y="579239"/>
            <a:ext cx="10058400" cy="58439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95215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to help yourself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- Make sure departing staff </a:t>
            </a:r>
            <a:r>
              <a:rPr lang="en-US" dirty="0" smtClean="0"/>
              <a:t>don’t </a:t>
            </a:r>
            <a:r>
              <a:rPr lang="en-US" dirty="0"/>
              <a:t>take institutional knowledge with them</a:t>
            </a:r>
          </a:p>
          <a:p>
            <a:r>
              <a:rPr lang="en-US" dirty="0"/>
              <a:t>- An ERMS requires your constant care and </a:t>
            </a:r>
            <a:r>
              <a:rPr lang="en-US" dirty="0" smtClean="0"/>
              <a:t>attention</a:t>
            </a:r>
          </a:p>
          <a:p>
            <a:pPr marL="640080" lvl="4" indent="0">
              <a:buNone/>
            </a:pPr>
            <a:r>
              <a:rPr lang="en-US" sz="2000" dirty="0" smtClean="0"/>
              <a:t>- Update contacts, admin passwords, license information</a:t>
            </a:r>
          </a:p>
          <a:p>
            <a:pPr marL="640080" lvl="4" indent="0">
              <a:buNone/>
            </a:pPr>
            <a:r>
              <a:rPr lang="en-US" sz="2000" dirty="0" smtClean="0"/>
              <a:t>- Only as good as the maintenance you put into it</a:t>
            </a:r>
            <a:endParaRPr lang="en-US" sz="2000" dirty="0"/>
          </a:p>
          <a:p>
            <a:r>
              <a:rPr lang="en-US" dirty="0"/>
              <a:t>- Use workflow management </a:t>
            </a:r>
            <a:r>
              <a:rPr lang="en-US" dirty="0" smtClean="0"/>
              <a:t>tools</a:t>
            </a:r>
            <a:endParaRPr lang="en-US" dirty="0"/>
          </a:p>
          <a:p>
            <a:r>
              <a:rPr lang="en-US" dirty="0"/>
              <a:t>- Open up lines of </a:t>
            </a:r>
            <a:r>
              <a:rPr lang="en-US" dirty="0" smtClean="0"/>
              <a:t>communication</a:t>
            </a:r>
          </a:p>
          <a:p>
            <a:pPr marL="640080" lvl="4" indent="0">
              <a:buNone/>
            </a:pPr>
            <a:r>
              <a:rPr lang="en-US" sz="2000" dirty="0" smtClean="0"/>
              <a:t>- Shared unit email</a:t>
            </a:r>
          </a:p>
          <a:p>
            <a:pPr marL="640080" lvl="4" indent="0">
              <a:buNone/>
            </a:pPr>
            <a:r>
              <a:rPr lang="en-US" sz="2000" dirty="0" smtClean="0"/>
              <a:t>- Chat</a:t>
            </a:r>
          </a:p>
          <a:p>
            <a:pPr marL="640080" lvl="4" indent="0">
              <a:buNone/>
            </a:pPr>
            <a:r>
              <a:rPr lang="en-US" sz="2000" dirty="0" smtClean="0"/>
              <a:t>- Shared calendar</a:t>
            </a:r>
            <a:r>
              <a:rPr lang="en-US" dirty="0" smtClean="0"/>
              <a:t>	</a:t>
            </a:r>
            <a:endParaRPr lang="en-US" dirty="0"/>
          </a:p>
          <a:p>
            <a:r>
              <a:rPr lang="en-US" dirty="0"/>
              <a:t>- Identify tasks that can be let </a:t>
            </a:r>
            <a:r>
              <a:rPr lang="en-US" dirty="0" smtClean="0"/>
              <a:t>go (at least temporarily)</a:t>
            </a:r>
            <a:endParaRPr lang="en-US" dirty="0"/>
          </a:p>
        </p:txBody>
      </p:sp>
      <p:cxnSp>
        <p:nvCxnSpPr>
          <p:cNvPr id="4" name="Straight Connector 3"/>
          <p:cNvCxnSpPr/>
          <p:nvPr/>
        </p:nvCxnSpPr>
        <p:spPr>
          <a:xfrm>
            <a:off x="793750" y="585216"/>
            <a:ext cx="0" cy="1515352"/>
          </a:xfrm>
          <a:prstGeom prst="line">
            <a:avLst/>
          </a:prstGeom>
          <a:ln w="381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76030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">
  <a:themeElements>
    <a:clrScheme name="Integral">
      <a:dk1>
        <a:srgbClr val="2E2B21"/>
      </a:dk1>
      <a:lt1>
        <a:srgbClr val="FFFFFF"/>
      </a:lt1>
      <a:dk2>
        <a:srgbClr val="605B4F"/>
      </a:dk2>
      <a:lt2>
        <a:srgbClr val="D8D6BE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8000"/>
              </a:schemeClr>
              <a:schemeClr val="phClr">
                <a:shade val="89000"/>
                <a:satMod val="145000"/>
              </a:schemeClr>
            </a:duotone>
          </a:blip>
          <a:tile tx="0" ty="0" sx="32000" sy="32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8000"/>
              </a:schemeClr>
              <a:schemeClr val="phClr">
                <a:shade val="95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090DCB5F-146D-478A-852A-34B16FE9F3A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401</TotalTime>
  <Words>336</Words>
  <Application>Microsoft Office PowerPoint</Application>
  <PresentationFormat>Widescreen</PresentationFormat>
  <Paragraphs>61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Stencil</vt:lpstr>
      <vt:lpstr>Tw Cen MT</vt:lpstr>
      <vt:lpstr>Tw Cen MT Condensed</vt:lpstr>
      <vt:lpstr>Wingdings 3</vt:lpstr>
      <vt:lpstr>Integral</vt:lpstr>
      <vt:lpstr>With a little help: Overcoming e-resource management understaffing</vt:lpstr>
      <vt:lpstr>PowerPoint Presentation</vt:lpstr>
      <vt:lpstr>American University:  At a glance</vt:lpstr>
      <vt:lpstr>The Incredible shrinking e-resources unit</vt:lpstr>
      <vt:lpstr>PowerPoint Presentation</vt:lpstr>
      <vt:lpstr>Where to look for help</vt:lpstr>
      <vt:lpstr>How to help yourself</vt:lpstr>
      <vt:lpstr>PowerPoint Presentation</vt:lpstr>
      <vt:lpstr>How to help yourself (cont.)</vt:lpstr>
      <vt:lpstr>PowerPoint Presentation</vt:lpstr>
      <vt:lpstr>PowerPoint Presentation</vt:lpstr>
      <vt:lpstr>Hiring and onboarding Efficiently </vt:lpstr>
      <vt:lpstr>Questions?</vt:lpstr>
    </vt:vector>
  </TitlesOfParts>
  <Company>American University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Michael Fernandez</dc:creator>
  <cp:lastModifiedBy>Michael Fernandez</cp:lastModifiedBy>
  <cp:revision>31</cp:revision>
  <dcterms:created xsi:type="dcterms:W3CDTF">2016-03-21T22:38:37Z</dcterms:created>
  <dcterms:modified xsi:type="dcterms:W3CDTF">2016-03-27T21:49:37Z</dcterms:modified>
</cp:coreProperties>
</file>